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08" r:id="rId2"/>
    <p:sldId id="260" r:id="rId3"/>
    <p:sldId id="271" r:id="rId4"/>
    <p:sldId id="321" r:id="rId5"/>
    <p:sldId id="322" r:id="rId6"/>
    <p:sldId id="257" r:id="rId7"/>
    <p:sldId id="258" r:id="rId8"/>
    <p:sldId id="261" r:id="rId9"/>
    <p:sldId id="307" r:id="rId10"/>
    <p:sldId id="272" r:id="rId11"/>
    <p:sldId id="313" r:id="rId12"/>
    <p:sldId id="263" r:id="rId13"/>
    <p:sldId id="265" r:id="rId14"/>
    <p:sldId id="296" r:id="rId15"/>
    <p:sldId id="267" r:id="rId16"/>
    <p:sldId id="268" r:id="rId17"/>
    <p:sldId id="297" r:id="rId18"/>
    <p:sldId id="298" r:id="rId19"/>
    <p:sldId id="314" r:id="rId20"/>
    <p:sldId id="315" r:id="rId21"/>
    <p:sldId id="303" r:id="rId22"/>
    <p:sldId id="304" r:id="rId23"/>
    <p:sldId id="301" r:id="rId24"/>
    <p:sldId id="305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6951"/>
    <p:restoredTop sz="94666"/>
  </p:normalViewPr>
  <p:slideViewPr>
    <p:cSldViewPr showGuides="1">
      <p:cViewPr varScale="1">
        <p:scale>
          <a:sx n="24" d="100"/>
          <a:sy n="24" d="100"/>
        </p:scale>
        <p:origin x="192" y="1864"/>
      </p:cViewPr>
      <p:guideLst>
        <p:guide orient="horz" pos="1968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8C1197-34B3-6F49-901D-1094FA255AEB}" type="datetime1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CA9271-0B59-2543-9E44-38E4D39E7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1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image" Target="../media/image11.emf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9C8136-B56C-154F-8BEC-028A2F3FD3C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6F8377-8625-B349-B360-FCB9C23E04E3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8CD750-DEEE-C34A-B95C-870CD0E54DBE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77FAF4-3B34-6143-B568-136A60440825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A4CA25-E802-C54B-875C-2684DB726B72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2BC349-C697-9A4B-B25E-FC82D6F42B53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81AB06-56A5-9B43-8852-325988FBAF4B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F07072-3B17-D746-9A63-4071C373E68C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5D9DF7-433B-684A-985A-137A63197E4B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B98834-DAED-2C41-B5C3-9D19D1D7FA25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CAAA03-9D1C-F141-B187-79D9C0B7EAD1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http://commons.wikimedia.org/wiki/File:White_AppleWatch_with_Screen.png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http://commons.wikimedia.org/wiki/File:ATI_Radeon_HD_4890_Graphics_Card.jpg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328D6A-B149-AA41-89B3-E772F85491CE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97799C-D76C-3546-B196-1D10B4A36CD0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1DD3D0-B170-704D-80D7-42211C5A6FB5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DBE240-74B7-2341-9224-DBE0054BBCC6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7C81E4-EEF2-DA48-A61E-DB5B5517E550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http://commons.wikimedia.org/wiki/File:Doublegate_FinFET.PNG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CA46C3-CE80-DA40-831A-0AF93118CEC5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71A4C1-9332-B24D-9EFE-C118C30CBE37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https://openclipart.org/detail/83869/closed-envelope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BCF1B9-D28A-F242-B03F-2AAA354AF550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F8B102-6B66-4040-BC1C-A3E2931C42D4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581A73-4E3A-694A-98F2-AE1DA2955135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7AC0C2-6DFE-1344-A309-C3888468A19B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871788" y="1293813"/>
            <a:ext cx="9301163" cy="6977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pic>
        <p:nvPicPr>
          <p:cNvPr id="31746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2527300"/>
            <a:ext cx="23669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489325" y="3189288"/>
            <a:ext cx="27860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649" tIns="42073" rIns="85649" bIns="42073">
            <a:spAutoFit/>
          </a:bodyPr>
          <a:lstStyle/>
          <a:p>
            <a:pPr defTabSz="865188">
              <a:lnSpc>
                <a:spcPct val="90000"/>
              </a:lnSpc>
            </a:pPr>
            <a:r>
              <a:rPr lang="en-US" sz="1700"/>
              <a:t>We</a:t>
            </a:r>
            <a:r>
              <a:rPr lang="ja-JP" altLang="en-US" sz="1700"/>
              <a:t>’</a:t>
            </a:r>
            <a:r>
              <a:rPr lang="en-US" altLang="ja-JP" sz="1700"/>
              <a:t>ll see that this is a little</a:t>
            </a:r>
          </a:p>
          <a:p>
            <a:pPr defTabSz="865188">
              <a:lnSpc>
                <a:spcPct val="90000"/>
              </a:lnSpc>
            </a:pPr>
            <a:r>
              <a:rPr lang="en-US" sz="1700"/>
              <a:t>  pessimistic...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5532517F-1D3A-D14A-BA3D-0B87D9EA69B4}" type="datetime1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831B00C-913E-8D43-9843-1037F07B0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8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EEBD7CF-2C64-8D41-90CE-5D7E3D192CFE}" type="datetime1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E143B90-A044-3D49-8D06-EDC5CD470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9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3C64CA9-8B76-084C-B2CC-F658A9F36C37}" type="datetime1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FB1EF3A-C738-3E4F-84CD-1003122D2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5E4AEF2-D348-3349-81A8-AC64A83FCE0B}" type="datetime1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2F9DEF5-491E-6846-B0E4-0E566D8FB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2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461C068-7394-744E-AAC0-99A2B96C820E}" type="datetime1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A8C92DA-DBF5-4C44-A679-3A479F4F9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8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2E86524-816E-6E4C-AB7A-947CBF1A99E7}" type="datetime1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2133C29-BEFB-524B-8411-16AAD5AB4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0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9074F26-CF7B-1D47-9660-F89BDA2CF433}" type="datetime1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8D15DA4-5D05-0840-B8F3-6D72C143A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5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8B9814A-BCC3-2D42-AB31-7BA57FE369D1}" type="datetime1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F7B89F2-4CFE-CE4B-863B-55319E74D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7102E6F-7B3C-8D4A-AE1B-8547AC58709E}" type="datetime1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D93B058-D99A-4A4A-A34B-9A1036AB8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E0E045C-8C2E-4F45-8311-6531A3F166E9}" type="datetime1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57243E46-3F5F-714A-B769-31B03A41E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98ABC0F-CEB2-CB48-8778-755AE545E475}" type="datetime1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A947EDC-C1AE-1F4B-ACFC-88AF2FEF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1" r:id="rId1"/>
    <p:sldLayoutId id="2147484712" r:id="rId2"/>
    <p:sldLayoutId id="2147484713" r:id="rId3"/>
    <p:sldLayoutId id="2147484714" r:id="rId4"/>
    <p:sldLayoutId id="2147484715" r:id="rId5"/>
    <p:sldLayoutId id="2147484716" r:id="rId6"/>
    <p:sldLayoutId id="2147484717" r:id="rId7"/>
    <p:sldLayoutId id="2147484718" r:id="rId8"/>
    <p:sldLayoutId id="2147484719" r:id="rId9"/>
    <p:sldLayoutId id="2147484720" r:id="rId10"/>
    <p:sldLayoutId id="214748472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8. Design Tradeoffs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6.004x Computation Structures</a:t>
            </a:r>
          </a:p>
          <a:p>
            <a:pPr>
              <a:defRPr/>
            </a:pPr>
            <a:r>
              <a:rPr lang="en-US" dirty="0" smtClean="0"/>
              <a:t>Part 1 – Digital Circuits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Copyright © 2015 MIT EECS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Carry Select Adders</a:t>
            </a:r>
          </a:p>
        </p:txBody>
      </p:sp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914400" y="914400"/>
            <a:ext cx="815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Hmm.  Can we get the high half of the adder working in parallel with the low half?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5075" y="2062163"/>
            <a:ext cx="1676400" cy="304800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16-bit Adder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flipH="1">
            <a:off x="6721475" y="22145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6149975" y="19478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387975" y="19478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59475" y="1528763"/>
            <a:ext cx="914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B[15:0]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2675" y="1528763"/>
            <a:ext cx="914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A[15:0]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0075" y="2062163"/>
            <a:ext cx="3048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j-lt"/>
              </a:rPr>
              <a:t>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83275" y="2366963"/>
            <a:ext cx="0" cy="99060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26075" y="3281363"/>
            <a:ext cx="914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S[15:0]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30475" y="2062163"/>
            <a:ext cx="1676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16-bit Adder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4206875" y="22145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3635375" y="19478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2873375" y="19478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44875" y="1528763"/>
            <a:ext cx="914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B[31:16]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8075" y="1528763"/>
            <a:ext cx="914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A[31:16]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35475" y="2062163"/>
            <a:ext cx="3048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j-lt"/>
              </a:rPr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054475" y="26717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83075" y="2519363"/>
            <a:ext cx="3048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j-lt"/>
              </a:rPr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44875" y="2366963"/>
            <a:ext cx="0" cy="68580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78075" y="2519363"/>
            <a:ext cx="1676400" cy="304800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16-bit Adder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140075" y="2824163"/>
            <a:ext cx="0" cy="22860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12" name="Trapezoid 64511"/>
          <p:cNvSpPr/>
          <p:nvPr/>
        </p:nvSpPr>
        <p:spPr>
          <a:xfrm flipV="1">
            <a:off x="2987675" y="3052763"/>
            <a:ext cx="609600" cy="152400"/>
          </a:xfrm>
          <a:prstGeom prst="trapezoi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87675" y="2976563"/>
            <a:ext cx="914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</a:rPr>
              <a:t>1    0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292475" y="3205163"/>
            <a:ext cx="0" cy="22860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35275" y="3357563"/>
            <a:ext cx="914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S[31:16]</a:t>
            </a:r>
          </a:p>
        </p:txBody>
      </p:sp>
      <p:sp>
        <p:nvSpPr>
          <p:cNvPr id="64514" name="Freeform 64513"/>
          <p:cNvSpPr/>
          <p:nvPr/>
        </p:nvSpPr>
        <p:spPr>
          <a:xfrm>
            <a:off x="3581400" y="2209800"/>
            <a:ext cx="1458913" cy="930275"/>
          </a:xfrm>
          <a:custGeom>
            <a:avLst/>
            <a:gdLst>
              <a:gd name="connsiteX0" fmla="*/ 1458639 w 1458639"/>
              <a:gd name="connsiteY0" fmla="*/ 0 h 930538"/>
              <a:gd name="connsiteX1" fmla="*/ 1270022 w 1458639"/>
              <a:gd name="connsiteY1" fmla="*/ 0 h 930538"/>
              <a:gd name="connsiteX2" fmla="*/ 1282596 w 1458639"/>
              <a:gd name="connsiteY2" fmla="*/ 924250 h 930538"/>
              <a:gd name="connsiteX3" fmla="*/ 0 w 1458639"/>
              <a:gd name="connsiteY3" fmla="*/ 930538 h 9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639" h="930538">
                <a:moveTo>
                  <a:pt x="1458639" y="0"/>
                </a:moveTo>
                <a:lnTo>
                  <a:pt x="1270022" y="0"/>
                </a:lnTo>
                <a:lnTo>
                  <a:pt x="1282596" y="924250"/>
                </a:lnTo>
                <a:lnTo>
                  <a:pt x="0" y="930538"/>
                </a:lnTo>
              </a:path>
            </a:pathLst>
          </a:cu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4518" name="Group 64517"/>
          <p:cNvGrpSpPr>
            <a:grpSpLocks/>
          </p:cNvGrpSpPr>
          <p:nvPr/>
        </p:nvGrpSpPr>
        <p:grpSpPr bwMode="auto">
          <a:xfrm>
            <a:off x="76200" y="1878013"/>
            <a:ext cx="2209800" cy="1169987"/>
            <a:chOff x="76200" y="1878449"/>
            <a:chExt cx="2209800" cy="1169551"/>
          </a:xfrm>
        </p:grpSpPr>
        <p:sp>
          <p:nvSpPr>
            <p:cNvPr id="64515" name="TextBox 64514"/>
            <p:cNvSpPr txBox="1"/>
            <p:nvPr/>
          </p:nvSpPr>
          <p:spPr>
            <a:xfrm>
              <a:off x="76200" y="1878449"/>
              <a:ext cx="2133600" cy="11695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 dirty="0">
                  <a:solidFill>
                    <a:srgbClr val="FF0000"/>
                  </a:solidFill>
                  <a:latin typeface="+mj-lt"/>
                </a:rPr>
                <a:t>Two copies of the high half of the adder: one assumes a carry-in of “0”, the other carry-in of “1”.</a:t>
              </a:r>
            </a:p>
          </p:txBody>
        </p:sp>
        <p:sp>
          <p:nvSpPr>
            <p:cNvPr id="64516" name="Right Brace 64515"/>
            <p:cNvSpPr/>
            <p:nvPr/>
          </p:nvSpPr>
          <p:spPr>
            <a:xfrm flipH="1">
              <a:off x="2133600" y="2057769"/>
              <a:ext cx="152400" cy="837888"/>
            </a:xfrm>
            <a:prstGeom prst="rightBrace">
              <a:avLst/>
            </a:prstGeom>
            <a:ln w="190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4519" name="Group 64518"/>
          <p:cNvGrpSpPr>
            <a:grpSpLocks/>
          </p:cNvGrpSpPr>
          <p:nvPr/>
        </p:nvGrpSpPr>
        <p:grpSpPr bwMode="auto">
          <a:xfrm>
            <a:off x="4319588" y="3219450"/>
            <a:ext cx="3986212" cy="1252538"/>
            <a:chOff x="4319332" y="3219157"/>
            <a:chExt cx="3986468" cy="1253307"/>
          </a:xfrm>
        </p:grpSpPr>
        <p:sp>
          <p:nvSpPr>
            <p:cNvPr id="39" name="TextBox 38"/>
            <p:cNvSpPr txBox="1"/>
            <p:nvPr/>
          </p:nvSpPr>
          <p:spPr>
            <a:xfrm>
              <a:off x="4343146" y="3733823"/>
              <a:ext cx="3962654" cy="7386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 dirty="0">
                  <a:solidFill>
                    <a:srgbClr val="FF0000"/>
                  </a:solidFill>
                  <a:latin typeface="+mj-lt"/>
                </a:rPr>
                <a:t>Once the low half computes the actual value of the carry-in to the high half, use it select the correct version of the high-half addition.</a:t>
              </a:r>
            </a:p>
          </p:txBody>
        </p:sp>
        <p:sp>
          <p:nvSpPr>
            <p:cNvPr id="64517" name="Freeform 64516"/>
            <p:cNvSpPr/>
            <p:nvPr/>
          </p:nvSpPr>
          <p:spPr>
            <a:xfrm>
              <a:off x="4319332" y="3219157"/>
              <a:ext cx="584238" cy="509901"/>
            </a:xfrm>
            <a:custGeom>
              <a:avLst/>
              <a:gdLst>
                <a:gd name="connsiteX0" fmla="*/ 584713 w 584713"/>
                <a:gd name="connsiteY0" fmla="*/ 509281 h 509281"/>
                <a:gd name="connsiteX1" fmla="*/ 408670 w 584713"/>
                <a:gd name="connsiteY1" fmla="*/ 264072 h 509281"/>
                <a:gd name="connsiteX2" fmla="*/ 264064 w 584713"/>
                <a:gd name="connsiteY2" fmla="*/ 433832 h 509281"/>
                <a:gd name="connsiteX3" fmla="*/ 0 w 584713"/>
                <a:gd name="connsiteY3" fmla="*/ 0 h 509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713" h="509281">
                  <a:moveTo>
                    <a:pt x="584713" y="509281"/>
                  </a:moveTo>
                  <a:cubicBezTo>
                    <a:pt x="523412" y="392964"/>
                    <a:pt x="462111" y="276647"/>
                    <a:pt x="408670" y="264072"/>
                  </a:cubicBezTo>
                  <a:cubicBezTo>
                    <a:pt x="355229" y="251497"/>
                    <a:pt x="332176" y="477844"/>
                    <a:pt x="264064" y="433832"/>
                  </a:cubicBezTo>
                  <a:cubicBezTo>
                    <a:pt x="195952" y="389820"/>
                    <a:pt x="0" y="0"/>
                    <a:pt x="0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4522" name="TextBox 64521"/>
          <p:cNvSpPr txBox="1"/>
          <p:nvPr/>
        </p:nvSpPr>
        <p:spPr>
          <a:xfrm>
            <a:off x="676275" y="5410200"/>
            <a:ext cx="76295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Aha! Apply the same strategy to build 16-bit adders from 8-bit adders.  And 8-bit adders from 4-bit adders, and so on.  Resulting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PD</a:t>
            </a:r>
            <a:r>
              <a:rPr lang="en-US" sz="2000" dirty="0">
                <a:latin typeface="+mj-lt"/>
              </a:rPr>
              <a:t> for N-bit adder is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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(log N)</a:t>
            </a:r>
            <a:r>
              <a:rPr lang="en-US" sz="2000" dirty="0">
                <a:latin typeface="+mj-lt"/>
              </a:rPr>
              <a:t>.</a:t>
            </a:r>
          </a:p>
        </p:txBody>
      </p:sp>
      <p:grpSp>
        <p:nvGrpSpPr>
          <p:cNvPr id="32800" name="Group 49"/>
          <p:cNvGrpSpPr>
            <a:grpSpLocks/>
          </p:cNvGrpSpPr>
          <p:nvPr/>
        </p:nvGrpSpPr>
        <p:grpSpPr bwMode="auto">
          <a:xfrm>
            <a:off x="381000" y="609600"/>
            <a:ext cx="504825" cy="1031875"/>
            <a:chOff x="5740840" y="729676"/>
            <a:chExt cx="970286" cy="1984813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6198522" y="1138853"/>
              <a:ext cx="0" cy="70842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98522" y="1847278"/>
              <a:ext cx="277661" cy="818354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81887" y="1847278"/>
              <a:ext cx="216635" cy="818354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34" name="Group 53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565078" y="2690060"/>
                <a:ext cx="244098" cy="1221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Freeform 68"/>
              <p:cNvSpPr/>
              <p:nvPr/>
            </p:nvSpPr>
            <p:spPr>
              <a:xfrm>
                <a:off x="3574233" y="2583187"/>
                <a:ext cx="228841" cy="122143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2835" name="Group 54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flipH="1">
                <a:off x="2854147" y="2674794"/>
                <a:ext cx="237995" cy="396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2838890" y="2574026"/>
                <a:ext cx="250200" cy="140463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56" name="Straight Connector 55"/>
            <p:cNvCxnSpPr/>
            <p:nvPr/>
          </p:nvCxnSpPr>
          <p:spPr>
            <a:xfrm>
              <a:off x="6207677" y="1218245"/>
              <a:ext cx="308172" cy="22901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253444" y="1459477"/>
              <a:ext cx="262404" cy="36948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951375" y="1227407"/>
              <a:ext cx="237995" cy="23817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957477" y="1459477"/>
              <a:ext cx="207483" cy="36948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/>
            <p:cNvSpPr/>
            <p:nvPr/>
          </p:nvSpPr>
          <p:spPr>
            <a:xfrm rot="5400000">
              <a:off x="6225923" y="1822899"/>
              <a:ext cx="158785" cy="128151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18043755">
              <a:off x="5981806" y="1825948"/>
              <a:ext cx="204589" cy="112896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2842" name="Group 61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3131806" y="732731"/>
                <a:ext cx="353941" cy="406122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3144011" y="751052"/>
                <a:ext cx="503451" cy="225963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119602" y="729676"/>
                <a:ext cx="308174" cy="222910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2801" name="Group 98"/>
          <p:cNvGrpSpPr>
            <a:grpSpLocks/>
          </p:cNvGrpSpPr>
          <p:nvPr/>
        </p:nvGrpSpPr>
        <p:grpSpPr bwMode="auto">
          <a:xfrm flipH="1">
            <a:off x="152400" y="304800"/>
            <a:ext cx="250825" cy="363538"/>
            <a:chOff x="6708482" y="396107"/>
            <a:chExt cx="389808" cy="451349"/>
          </a:xfrm>
        </p:grpSpPr>
        <p:sp>
          <p:nvSpPr>
            <p:cNvPr id="71" name="Freeform 70"/>
            <p:cNvSpPr/>
            <p:nvPr/>
          </p:nvSpPr>
          <p:spPr>
            <a:xfrm>
              <a:off x="6789897" y="559697"/>
              <a:ext cx="209708" cy="287759"/>
            </a:xfrm>
            <a:custGeom>
              <a:avLst/>
              <a:gdLst>
                <a:gd name="connsiteX0" fmla="*/ 50298 w 266682"/>
                <a:gd name="connsiteY0" fmla="*/ 246823 h 260556"/>
                <a:gd name="connsiteX1" fmla="*/ 56585 w 266682"/>
                <a:gd name="connsiteY1" fmla="*/ 165087 h 260556"/>
                <a:gd name="connsiteX2" fmla="*/ 0 w 266682"/>
                <a:gd name="connsiteY2" fmla="*/ 114788 h 260556"/>
                <a:gd name="connsiteX3" fmla="*/ 56585 w 266682"/>
                <a:gd name="connsiteY3" fmla="*/ 14189 h 260556"/>
                <a:gd name="connsiteX4" fmla="*/ 226341 w 266682"/>
                <a:gd name="connsiteY4" fmla="*/ 14189 h 260556"/>
                <a:gd name="connsiteX5" fmla="*/ 264064 w 266682"/>
                <a:gd name="connsiteY5" fmla="*/ 139937 h 260556"/>
                <a:gd name="connsiteX6" fmla="*/ 176043 w 266682"/>
                <a:gd name="connsiteY6" fmla="*/ 171374 h 260556"/>
                <a:gd name="connsiteX7" fmla="*/ 157181 w 266682"/>
                <a:gd name="connsiteY7" fmla="*/ 253111 h 260556"/>
                <a:gd name="connsiteX8" fmla="*/ 50298 w 266682"/>
                <a:gd name="connsiteY8" fmla="*/ 246823 h 260556"/>
                <a:gd name="connsiteX0" fmla="*/ 15059 w 231443"/>
                <a:gd name="connsiteY0" fmla="*/ 245400 h 259133"/>
                <a:gd name="connsiteX1" fmla="*/ 21346 w 231443"/>
                <a:gd name="connsiteY1" fmla="*/ 163664 h 259133"/>
                <a:gd name="connsiteX2" fmla="*/ 2484 w 231443"/>
                <a:gd name="connsiteY2" fmla="*/ 88215 h 259133"/>
                <a:gd name="connsiteX3" fmla="*/ 21346 w 231443"/>
                <a:gd name="connsiteY3" fmla="*/ 12766 h 259133"/>
                <a:gd name="connsiteX4" fmla="*/ 191102 w 231443"/>
                <a:gd name="connsiteY4" fmla="*/ 12766 h 259133"/>
                <a:gd name="connsiteX5" fmla="*/ 228825 w 231443"/>
                <a:gd name="connsiteY5" fmla="*/ 138514 h 259133"/>
                <a:gd name="connsiteX6" fmla="*/ 140804 w 231443"/>
                <a:gd name="connsiteY6" fmla="*/ 169951 h 259133"/>
                <a:gd name="connsiteX7" fmla="*/ 121942 w 231443"/>
                <a:gd name="connsiteY7" fmla="*/ 251688 h 259133"/>
                <a:gd name="connsiteX8" fmla="*/ 15059 w 231443"/>
                <a:gd name="connsiteY8" fmla="*/ 245400 h 259133"/>
                <a:gd name="connsiteX0" fmla="*/ 15059 w 215998"/>
                <a:gd name="connsiteY0" fmla="*/ 242867 h 256600"/>
                <a:gd name="connsiteX1" fmla="*/ 21346 w 215998"/>
                <a:gd name="connsiteY1" fmla="*/ 161131 h 256600"/>
                <a:gd name="connsiteX2" fmla="*/ 2484 w 215998"/>
                <a:gd name="connsiteY2" fmla="*/ 85682 h 256600"/>
                <a:gd name="connsiteX3" fmla="*/ 21346 w 215998"/>
                <a:gd name="connsiteY3" fmla="*/ 10233 h 256600"/>
                <a:gd name="connsiteX4" fmla="*/ 191102 w 215998"/>
                <a:gd name="connsiteY4" fmla="*/ 10233 h 256600"/>
                <a:gd name="connsiteX5" fmla="*/ 209963 w 215998"/>
                <a:gd name="connsiteY5" fmla="*/ 98257 h 256600"/>
                <a:gd name="connsiteX6" fmla="*/ 140804 w 215998"/>
                <a:gd name="connsiteY6" fmla="*/ 167418 h 256600"/>
                <a:gd name="connsiteX7" fmla="*/ 121942 w 215998"/>
                <a:gd name="connsiteY7" fmla="*/ 249155 h 256600"/>
                <a:gd name="connsiteX8" fmla="*/ 15059 w 215998"/>
                <a:gd name="connsiteY8" fmla="*/ 242867 h 256600"/>
                <a:gd name="connsiteX0" fmla="*/ 16813 w 217752"/>
                <a:gd name="connsiteY0" fmla="*/ 242867 h 256298"/>
                <a:gd name="connsiteX1" fmla="*/ 48249 w 217752"/>
                <a:gd name="connsiteY1" fmla="*/ 167418 h 256298"/>
                <a:gd name="connsiteX2" fmla="*/ 4238 w 217752"/>
                <a:gd name="connsiteY2" fmla="*/ 85682 h 256298"/>
                <a:gd name="connsiteX3" fmla="*/ 23100 w 217752"/>
                <a:gd name="connsiteY3" fmla="*/ 10233 h 256298"/>
                <a:gd name="connsiteX4" fmla="*/ 192856 w 217752"/>
                <a:gd name="connsiteY4" fmla="*/ 10233 h 256298"/>
                <a:gd name="connsiteX5" fmla="*/ 211717 w 217752"/>
                <a:gd name="connsiteY5" fmla="*/ 98257 h 256298"/>
                <a:gd name="connsiteX6" fmla="*/ 142558 w 217752"/>
                <a:gd name="connsiteY6" fmla="*/ 167418 h 256298"/>
                <a:gd name="connsiteX7" fmla="*/ 123696 w 217752"/>
                <a:gd name="connsiteY7" fmla="*/ 249155 h 256298"/>
                <a:gd name="connsiteX8" fmla="*/ 16813 w 217752"/>
                <a:gd name="connsiteY8" fmla="*/ 242867 h 256298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123696 w 217752"/>
                <a:gd name="connsiteY7" fmla="*/ 249155 h 254096"/>
                <a:gd name="connsiteX8" fmla="*/ 60824 w 217752"/>
                <a:gd name="connsiteY8" fmla="*/ 236580 h 254096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123696 w 217752"/>
                <a:gd name="connsiteY7" fmla="*/ 249155 h 254096"/>
                <a:gd name="connsiteX8" fmla="*/ 60824 w 217752"/>
                <a:gd name="connsiteY8" fmla="*/ 236580 h 254096"/>
                <a:gd name="connsiteX0" fmla="*/ 60824 w 217752"/>
                <a:gd name="connsiteY0" fmla="*/ 236580 h 236580"/>
                <a:gd name="connsiteX1" fmla="*/ 48249 w 217752"/>
                <a:gd name="connsiteY1" fmla="*/ 167418 h 236580"/>
                <a:gd name="connsiteX2" fmla="*/ 4238 w 217752"/>
                <a:gd name="connsiteY2" fmla="*/ 85682 h 236580"/>
                <a:gd name="connsiteX3" fmla="*/ 23100 w 217752"/>
                <a:gd name="connsiteY3" fmla="*/ 10233 h 236580"/>
                <a:gd name="connsiteX4" fmla="*/ 192856 w 217752"/>
                <a:gd name="connsiteY4" fmla="*/ 10233 h 236580"/>
                <a:gd name="connsiteX5" fmla="*/ 211717 w 217752"/>
                <a:gd name="connsiteY5" fmla="*/ 98257 h 236580"/>
                <a:gd name="connsiteX6" fmla="*/ 142558 w 217752"/>
                <a:gd name="connsiteY6" fmla="*/ 167418 h 236580"/>
                <a:gd name="connsiteX7" fmla="*/ 60824 w 217752"/>
                <a:gd name="connsiteY7" fmla="*/ 236580 h 236580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98547 w 217752"/>
                <a:gd name="connsiteY7" fmla="*/ 249154 h 254096"/>
                <a:gd name="connsiteX8" fmla="*/ 60824 w 217752"/>
                <a:gd name="connsiteY8" fmla="*/ 236580 h 254096"/>
                <a:gd name="connsiteX0" fmla="*/ 57844 w 211831"/>
                <a:gd name="connsiteY0" fmla="*/ 270360 h 287876"/>
                <a:gd name="connsiteX1" fmla="*/ 45269 w 211831"/>
                <a:gd name="connsiteY1" fmla="*/ 201198 h 287876"/>
                <a:gd name="connsiteX2" fmla="*/ 1258 w 211831"/>
                <a:gd name="connsiteY2" fmla="*/ 119462 h 287876"/>
                <a:gd name="connsiteX3" fmla="*/ 20120 w 211831"/>
                <a:gd name="connsiteY3" fmla="*/ 44013 h 287876"/>
                <a:gd name="connsiteX4" fmla="*/ 101855 w 211831"/>
                <a:gd name="connsiteY4" fmla="*/ 0 h 287876"/>
                <a:gd name="connsiteX5" fmla="*/ 189876 w 211831"/>
                <a:gd name="connsiteY5" fmla="*/ 44013 h 287876"/>
                <a:gd name="connsiteX6" fmla="*/ 208737 w 211831"/>
                <a:gd name="connsiteY6" fmla="*/ 132037 h 287876"/>
                <a:gd name="connsiteX7" fmla="*/ 139578 w 211831"/>
                <a:gd name="connsiteY7" fmla="*/ 201198 h 287876"/>
                <a:gd name="connsiteX8" fmla="*/ 95567 w 211831"/>
                <a:gd name="connsiteY8" fmla="*/ 282934 h 287876"/>
                <a:gd name="connsiteX9" fmla="*/ 57844 w 211831"/>
                <a:gd name="connsiteY9" fmla="*/ 270360 h 287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cap="rnd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708482" y="471003"/>
              <a:ext cx="61678" cy="76868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6789897" y="396107"/>
              <a:ext cx="44409" cy="106431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940393" y="402020"/>
              <a:ext cx="44409" cy="94606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029210" y="484801"/>
              <a:ext cx="69080" cy="86722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7200" y="4446588"/>
            <a:ext cx="7735888" cy="792162"/>
            <a:chOff x="457200" y="4447054"/>
            <a:chExt cx="7736217" cy="791575"/>
          </a:xfrm>
        </p:grpSpPr>
        <p:sp>
          <p:nvSpPr>
            <p:cNvPr id="64520" name="TextBox 64519"/>
            <p:cNvSpPr txBox="1"/>
            <p:nvPr/>
          </p:nvSpPr>
          <p:spPr bwMode="auto">
            <a:xfrm>
              <a:off x="457200" y="4572373"/>
              <a:ext cx="7377427" cy="4616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 err="1">
                  <a:latin typeface="+mj-lt"/>
                </a:rPr>
                <a:t>t</a:t>
              </a:r>
              <a:r>
                <a:rPr lang="en-US" sz="2400" baseline="-25000" dirty="0" err="1">
                  <a:latin typeface="+mj-lt"/>
                </a:rPr>
                <a:t>PD</a:t>
              </a:r>
              <a:r>
                <a:rPr lang="en-US" sz="2400" dirty="0">
                  <a:latin typeface="+mj-lt"/>
                </a:rPr>
                <a:t> = 16*</a:t>
              </a:r>
              <a:r>
                <a:rPr lang="en-US" sz="2400" dirty="0" err="1">
                  <a:latin typeface="+mj-lt"/>
                </a:rPr>
                <a:t>t</a:t>
              </a:r>
              <a:r>
                <a:rPr lang="en-US" sz="2400" baseline="-25000" dirty="0" err="1">
                  <a:latin typeface="+mj-lt"/>
                </a:rPr>
                <a:t>PD,CI→CO</a:t>
              </a:r>
              <a:r>
                <a:rPr lang="en-US" sz="2400" baseline="-25000" dirty="0">
                  <a:latin typeface="+mj-lt"/>
                </a:rPr>
                <a:t> </a:t>
              </a:r>
              <a:r>
                <a:rPr lang="en-US" sz="2400" dirty="0">
                  <a:latin typeface="+mj-lt"/>
                </a:rPr>
                <a:t>+ t</a:t>
              </a:r>
              <a:r>
                <a:rPr lang="en-US" sz="2400" baseline="-25000" dirty="0">
                  <a:latin typeface="+mj-lt"/>
                </a:rPr>
                <a:t>PD,MUX2</a:t>
              </a:r>
              <a:r>
                <a:rPr lang="en-US" sz="2400" dirty="0">
                  <a:latin typeface="+mj-lt"/>
                </a:rPr>
                <a:t>  ≃ half of 32*</a:t>
              </a:r>
              <a:r>
                <a:rPr lang="en-US" sz="2400" dirty="0" err="1">
                  <a:latin typeface="+mj-lt"/>
                </a:rPr>
                <a:t>t</a:t>
              </a:r>
              <a:r>
                <a:rPr lang="en-US" sz="2400" baseline="-25000" dirty="0" err="1">
                  <a:latin typeface="+mj-lt"/>
                </a:rPr>
                <a:t>PD,CI→CO</a:t>
              </a:r>
              <a:endParaRPr lang="en-US" sz="2400" baseline="-25000" dirty="0">
                <a:latin typeface="+mj-lt"/>
              </a:endParaRPr>
            </a:p>
          </p:txBody>
        </p:sp>
        <p:grpSp>
          <p:nvGrpSpPr>
            <p:cNvPr id="32804" name="Group 75"/>
            <p:cNvGrpSpPr>
              <a:grpSpLocks/>
            </p:cNvGrpSpPr>
            <p:nvPr/>
          </p:nvGrpSpPr>
          <p:grpSpPr bwMode="auto">
            <a:xfrm rot="-1129262">
              <a:off x="7892029" y="4447054"/>
              <a:ext cx="301388" cy="791575"/>
              <a:chOff x="1199294" y="2860085"/>
              <a:chExt cx="870908" cy="2287381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573809" y="3598710"/>
                <a:ext cx="0" cy="71050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574039" y="4308796"/>
                <a:ext cx="330302" cy="36671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1298949" y="4308602"/>
                <a:ext cx="275252" cy="40796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808" name="Group 79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764753" y="2661919"/>
                  <a:ext cx="243142" cy="916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Freeform 96"/>
                <p:cNvSpPr/>
                <p:nvPr/>
              </p:nvSpPr>
              <p:spPr>
                <a:xfrm>
                  <a:off x="1769031" y="2548074"/>
                  <a:ext cx="229378" cy="12376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2809" name="Group 80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1092214" y="2620729"/>
                  <a:ext cx="229376" cy="5042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Freeform 94"/>
                <p:cNvSpPr/>
                <p:nvPr/>
              </p:nvSpPr>
              <p:spPr>
                <a:xfrm>
                  <a:off x="1063268" y="2526718"/>
                  <a:ext cx="247726" cy="15126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82" name="Straight Connector 81"/>
              <p:cNvCxnSpPr/>
              <p:nvPr/>
            </p:nvCxnSpPr>
            <p:spPr>
              <a:xfrm flipV="1">
                <a:off x="1579154" y="3525970"/>
                <a:ext cx="417464" cy="1833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2004999" y="3100747"/>
                <a:ext cx="13764" cy="43089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1202588" y="3501424"/>
                <a:ext cx="367002" cy="21544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1188808" y="3053337"/>
                <a:ext cx="91751" cy="40797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Freeform 85"/>
              <p:cNvSpPr/>
              <p:nvPr/>
            </p:nvSpPr>
            <p:spPr>
              <a:xfrm rot="18313446">
                <a:off x="1919352" y="2925723"/>
                <a:ext cx="160439" cy="12845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4988674">
                <a:off x="1215507" y="2904102"/>
                <a:ext cx="206276" cy="11468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2816" name="Group 87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1331910" y="673179"/>
                  <a:ext cx="353238" cy="41713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1351861" y="694689"/>
                  <a:ext cx="500039" cy="22461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1327899" y="673350"/>
                  <a:ext cx="307366" cy="23378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89" name="Straight Connector 88"/>
              <p:cNvCxnSpPr/>
              <p:nvPr/>
            </p:nvCxnSpPr>
            <p:spPr>
              <a:xfrm flipH="1">
                <a:off x="1716494" y="4686770"/>
                <a:ext cx="201851" cy="2887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93621" y="4697226"/>
                <a:ext cx="307366" cy="32087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32-bit Carry Select Adder</a:t>
            </a:r>
          </a:p>
        </p:txBody>
      </p:sp>
      <p:pic>
        <p:nvPicPr>
          <p:cNvPr id="34818" name="Picture 1" descr="carrysel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7" b="14467"/>
          <a:stretch>
            <a:fillRect/>
          </a:stretch>
        </p:blipFill>
        <p:spPr bwMode="auto">
          <a:xfrm>
            <a:off x="0" y="2741613"/>
            <a:ext cx="9144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84788" y="4081463"/>
            <a:ext cx="9636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latin typeface="+mj-lt"/>
              </a:rPr>
              <a:t>C</a:t>
            </a:r>
            <a:r>
              <a:rPr lang="en-US" sz="1100" baseline="-25000" dirty="0">
                <a:latin typeface="+mj-lt"/>
              </a:rPr>
              <a:t>OUT</a:t>
            </a:r>
            <a:r>
              <a:rPr lang="en-US" sz="1100" dirty="0">
                <a:latin typeface="+mj-lt"/>
              </a:rPr>
              <a:t>   SUM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98788" y="4081463"/>
            <a:ext cx="9636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latin typeface="+mj-lt"/>
              </a:rPr>
              <a:t>C</a:t>
            </a:r>
            <a:r>
              <a:rPr lang="en-US" sz="1100" baseline="-25000" dirty="0">
                <a:latin typeface="+mj-lt"/>
              </a:rPr>
              <a:t>OUT</a:t>
            </a:r>
            <a:r>
              <a:rPr lang="en-US" sz="1100" dirty="0">
                <a:latin typeface="+mj-lt"/>
              </a:rPr>
              <a:t>   SUM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62000" y="4081463"/>
            <a:ext cx="963613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latin typeface="+mj-lt"/>
              </a:rPr>
              <a:t>C</a:t>
            </a:r>
            <a:r>
              <a:rPr lang="en-US" sz="1100" baseline="-25000" dirty="0">
                <a:latin typeface="+mj-lt"/>
              </a:rPr>
              <a:t>OUT</a:t>
            </a:r>
            <a:r>
              <a:rPr lang="en-US" sz="1100" dirty="0">
                <a:latin typeface="+mj-lt"/>
              </a:rPr>
              <a:t>   SUM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8413" y="3852863"/>
            <a:ext cx="7635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S[4:0]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510213" y="4614863"/>
            <a:ext cx="8905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S[11:5]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73413" y="4614863"/>
            <a:ext cx="10175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S[20:12]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3400" y="4614863"/>
            <a:ext cx="153670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C</a:t>
            </a:r>
            <a:r>
              <a:rPr lang="en-US" sz="1600" baseline="-25000" dirty="0">
                <a:latin typeface="+mj-lt"/>
              </a:rPr>
              <a:t>OUT</a:t>
            </a:r>
            <a:r>
              <a:rPr lang="en-US" sz="1600" dirty="0">
                <a:latin typeface="+mj-lt"/>
              </a:rPr>
              <a:t>,S[31:21]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05800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24800" y="2252663"/>
            <a:ext cx="7794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B[4:0]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620000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239000" y="2252663"/>
            <a:ext cx="7794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A[4:0]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180138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15000" y="2252663"/>
            <a:ext cx="9064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B[11:5]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334000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876800" y="2252663"/>
            <a:ext cx="8953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A[11:5]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894138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429000" y="2252663"/>
            <a:ext cx="10334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B[20:12]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3048000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514600" y="2252663"/>
            <a:ext cx="10223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A[20:12]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1608138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43000" y="2252663"/>
            <a:ext cx="10334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B[31:21]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762000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28600" y="2252663"/>
            <a:ext cx="10223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A[31:21]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1066800"/>
            <a:ext cx="7772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Practical Carry-select addition: choose block sizes so that trial sums and carry-in from previous stage arrive simultaneously at MUX.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858000" y="4419600"/>
            <a:ext cx="2101850" cy="1154113"/>
            <a:chOff x="6858000" y="4419600"/>
            <a:chExt cx="2101850" cy="1154113"/>
          </a:xfrm>
        </p:grpSpPr>
        <p:grpSp>
          <p:nvGrpSpPr>
            <p:cNvPr id="34868" name="Group 113"/>
            <p:cNvGrpSpPr>
              <a:grpSpLocks/>
            </p:cNvGrpSpPr>
            <p:nvPr/>
          </p:nvGrpSpPr>
          <p:grpSpPr bwMode="auto">
            <a:xfrm flipH="1">
              <a:off x="6858000" y="4419600"/>
              <a:ext cx="449263" cy="993775"/>
              <a:chOff x="4313593" y="3009422"/>
              <a:chExt cx="999529" cy="2212823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4642061" y="3684582"/>
                <a:ext cx="158934" cy="67162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800995" y="4356205"/>
                <a:ext cx="275488" cy="81655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4585550" y="4356205"/>
                <a:ext cx="215445" cy="81655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873" name="Group 117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5000574" y="2693278"/>
                  <a:ext cx="243702" cy="10606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Freeform 132"/>
                <p:cNvSpPr/>
                <p:nvPr/>
              </p:nvSpPr>
              <p:spPr>
                <a:xfrm>
                  <a:off x="5011171" y="2583699"/>
                  <a:ext cx="226041" cy="12371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4874" name="Group 118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4290663" y="2675607"/>
                  <a:ext cx="236635" cy="3888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Freeform 130"/>
                <p:cNvSpPr/>
                <p:nvPr/>
              </p:nvSpPr>
              <p:spPr>
                <a:xfrm>
                  <a:off x="4273002" y="2573094"/>
                  <a:ext cx="250765" cy="14139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20" name="Straight Connector 119"/>
              <p:cNvCxnSpPr/>
              <p:nvPr/>
            </p:nvCxnSpPr>
            <p:spPr>
              <a:xfrm flipV="1">
                <a:off x="4673847" y="3529048"/>
                <a:ext cx="356723" cy="22623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V="1">
                <a:off x="5041165" y="3193235"/>
                <a:ext cx="137745" cy="332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4599678" y="3751743"/>
                <a:ext cx="42383" cy="29692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596145" y="4048671"/>
                <a:ext cx="173064" cy="28632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Freeform 123"/>
              <p:cNvSpPr/>
              <p:nvPr/>
            </p:nvSpPr>
            <p:spPr>
              <a:xfrm rot="19139357">
                <a:off x="5125930" y="3009422"/>
                <a:ext cx="158937" cy="13079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18043755">
                <a:off x="4583698" y="4333277"/>
                <a:ext cx="205022" cy="11655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4881" name="Group 125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4585616" y="726011"/>
                  <a:ext cx="346127" cy="39590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4598845" y="739578"/>
                  <a:ext cx="494467" cy="22269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>
                  <a:off x="4572705" y="725381"/>
                  <a:ext cx="300211" cy="21562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4869" name="TextBox 25"/>
            <p:cNvSpPr txBox="1">
              <a:spLocks noChangeArrowheads="1"/>
            </p:cNvSpPr>
            <p:nvPr/>
          </p:nvSpPr>
          <p:spPr bwMode="auto">
            <a:xfrm>
              <a:off x="7391400" y="4495800"/>
              <a:ext cx="1568450" cy="107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Select input is heavily loaded, so buffer for speed.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33500" y="3795713"/>
            <a:ext cx="4457700" cy="2417762"/>
            <a:chOff x="1333500" y="3795713"/>
            <a:chExt cx="4457700" cy="2417762"/>
          </a:xfrm>
        </p:grpSpPr>
        <p:grpSp>
          <p:nvGrpSpPr>
            <p:cNvPr id="34845" name="Group 134"/>
            <p:cNvGrpSpPr>
              <a:grpSpLocks/>
            </p:cNvGrpSpPr>
            <p:nvPr/>
          </p:nvGrpSpPr>
          <p:grpSpPr bwMode="auto">
            <a:xfrm flipH="1">
              <a:off x="2514600" y="5029200"/>
              <a:ext cx="579438" cy="1184275"/>
              <a:chOff x="5740840" y="729676"/>
              <a:chExt cx="970286" cy="1984813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6200729" y="1139410"/>
                <a:ext cx="0" cy="70772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200729" y="1847131"/>
                <a:ext cx="273806" cy="81680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5982748" y="1847131"/>
                <a:ext cx="217982" cy="81680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852" name="Group 138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3567269" y="2690545"/>
                  <a:ext cx="241907" cy="1330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Freeform 153"/>
                <p:cNvSpPr/>
                <p:nvPr/>
              </p:nvSpPr>
              <p:spPr>
                <a:xfrm>
                  <a:off x="3577902" y="2584121"/>
                  <a:ext cx="223298" cy="12238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4853" name="Group 139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854840" y="2674581"/>
                  <a:ext cx="236591" cy="3990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Freeform 151"/>
                <p:cNvSpPr/>
                <p:nvPr/>
              </p:nvSpPr>
              <p:spPr>
                <a:xfrm>
                  <a:off x="2838890" y="2573478"/>
                  <a:ext cx="249881" cy="13835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6206046" y="1216568"/>
                <a:ext cx="308365" cy="23147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6253896" y="1461344"/>
                <a:ext cx="260515" cy="3671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5950848" y="1227210"/>
                <a:ext cx="239248" cy="23945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5956164" y="1461344"/>
                <a:ext cx="210006" cy="3671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Freeform 144"/>
              <p:cNvSpPr/>
              <p:nvPr/>
            </p:nvSpPr>
            <p:spPr>
              <a:xfrm rot="5400000">
                <a:off x="6225914" y="1821912"/>
                <a:ext cx="159636" cy="13025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" name="Freeform 145"/>
              <p:cNvSpPr/>
              <p:nvPr/>
            </p:nvSpPr>
            <p:spPr>
              <a:xfrm rot="18043755">
                <a:off x="5982659" y="1825895"/>
                <a:ext cx="204866" cy="11430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4860" name="Group 146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3133964" y="732337"/>
                  <a:ext cx="350898" cy="404412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Freeform 148"/>
                <p:cNvSpPr/>
                <p:nvPr/>
              </p:nvSpPr>
              <p:spPr>
                <a:xfrm>
                  <a:off x="3144597" y="750961"/>
                  <a:ext cx="502422" cy="22349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0" name="Freeform 149"/>
                <p:cNvSpPr/>
                <p:nvPr/>
              </p:nvSpPr>
              <p:spPr>
                <a:xfrm>
                  <a:off x="3120671" y="729676"/>
                  <a:ext cx="308365" cy="22349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0" name="Freeform 29"/>
            <p:cNvSpPr/>
            <p:nvPr/>
          </p:nvSpPr>
          <p:spPr>
            <a:xfrm>
              <a:off x="2047875" y="4205288"/>
              <a:ext cx="460375" cy="798512"/>
            </a:xfrm>
            <a:custGeom>
              <a:avLst/>
              <a:gdLst>
                <a:gd name="connsiteX0" fmla="*/ 459514 w 459514"/>
                <a:gd name="connsiteY0" fmla="*/ 797720 h 797720"/>
                <a:gd name="connsiteX1" fmla="*/ 312725 w 459514"/>
                <a:gd name="connsiteY1" fmla="*/ 370142 h 797720"/>
                <a:gd name="connsiteX2" fmla="*/ 185082 w 459514"/>
                <a:gd name="connsiteY2" fmla="*/ 408432 h 797720"/>
                <a:gd name="connsiteX3" fmla="*/ 0 w 459514"/>
                <a:gd name="connsiteY3" fmla="*/ 0 h 79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514" h="797720">
                  <a:moveTo>
                    <a:pt x="459514" y="797720"/>
                  </a:moveTo>
                  <a:cubicBezTo>
                    <a:pt x="408989" y="616371"/>
                    <a:pt x="358464" y="435023"/>
                    <a:pt x="312725" y="370142"/>
                  </a:cubicBezTo>
                  <a:cubicBezTo>
                    <a:pt x="266986" y="305261"/>
                    <a:pt x="237203" y="470122"/>
                    <a:pt x="185082" y="408432"/>
                  </a:cubicBezTo>
                  <a:cubicBezTo>
                    <a:pt x="132961" y="346742"/>
                    <a:pt x="0" y="0"/>
                    <a:pt x="0" y="0"/>
                  </a:cubicBezTo>
                </a:path>
              </a:pathLst>
            </a:custGeom>
            <a:ln w="19050" cmpd="sng">
              <a:solidFill>
                <a:srgbClr val="3366FF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333500" y="3795713"/>
              <a:ext cx="1173163" cy="1212850"/>
            </a:xfrm>
            <a:custGeom>
              <a:avLst/>
              <a:gdLst>
                <a:gd name="connsiteX0" fmla="*/ 459514 w 459514"/>
                <a:gd name="connsiteY0" fmla="*/ 797720 h 797720"/>
                <a:gd name="connsiteX1" fmla="*/ 312725 w 459514"/>
                <a:gd name="connsiteY1" fmla="*/ 370142 h 797720"/>
                <a:gd name="connsiteX2" fmla="*/ 185082 w 459514"/>
                <a:gd name="connsiteY2" fmla="*/ 408432 h 797720"/>
                <a:gd name="connsiteX3" fmla="*/ 0 w 459514"/>
                <a:gd name="connsiteY3" fmla="*/ 0 h 797720"/>
                <a:gd name="connsiteX0" fmla="*/ 306343 w 316184"/>
                <a:gd name="connsiteY0" fmla="*/ 650939 h 650939"/>
                <a:gd name="connsiteX1" fmla="*/ 312725 w 316184"/>
                <a:gd name="connsiteY1" fmla="*/ 370142 h 650939"/>
                <a:gd name="connsiteX2" fmla="*/ 185082 w 316184"/>
                <a:gd name="connsiteY2" fmla="*/ 408432 h 650939"/>
                <a:gd name="connsiteX3" fmla="*/ 0 w 316184"/>
                <a:gd name="connsiteY3" fmla="*/ 0 h 650939"/>
                <a:gd name="connsiteX0" fmla="*/ 1174313 w 1184154"/>
                <a:gd name="connsiteY0" fmla="*/ 1212534 h 1212534"/>
                <a:gd name="connsiteX1" fmla="*/ 1180695 w 1184154"/>
                <a:gd name="connsiteY1" fmla="*/ 931737 h 1212534"/>
                <a:gd name="connsiteX2" fmla="*/ 1053052 w 1184154"/>
                <a:gd name="connsiteY2" fmla="*/ 970027 h 1212534"/>
                <a:gd name="connsiteX3" fmla="*/ 0 w 1184154"/>
                <a:gd name="connsiteY3" fmla="*/ 0 h 1212534"/>
                <a:gd name="connsiteX0" fmla="*/ 1174313 w 1212979"/>
                <a:gd name="connsiteY0" fmla="*/ 1212534 h 1212534"/>
                <a:gd name="connsiteX1" fmla="*/ 1180695 w 1212979"/>
                <a:gd name="connsiteY1" fmla="*/ 931737 h 1212534"/>
                <a:gd name="connsiteX2" fmla="*/ 599921 w 1212979"/>
                <a:gd name="connsiteY2" fmla="*/ 733902 h 1212534"/>
                <a:gd name="connsiteX3" fmla="*/ 0 w 1212979"/>
                <a:gd name="connsiteY3" fmla="*/ 0 h 1212534"/>
                <a:gd name="connsiteX0" fmla="*/ 1174313 w 1195972"/>
                <a:gd name="connsiteY0" fmla="*/ 1212534 h 1212534"/>
                <a:gd name="connsiteX1" fmla="*/ 1180695 w 1195972"/>
                <a:gd name="connsiteY1" fmla="*/ 931737 h 1212534"/>
                <a:gd name="connsiteX2" fmla="*/ 849595 w 1195972"/>
                <a:gd name="connsiteY2" fmla="*/ 958027 h 1212534"/>
                <a:gd name="connsiteX3" fmla="*/ 599921 w 1195972"/>
                <a:gd name="connsiteY3" fmla="*/ 733902 h 1212534"/>
                <a:gd name="connsiteX4" fmla="*/ 0 w 1195972"/>
                <a:gd name="connsiteY4" fmla="*/ 0 h 1212534"/>
                <a:gd name="connsiteX0" fmla="*/ 1174313 w 1174313"/>
                <a:gd name="connsiteY0" fmla="*/ 1212534 h 1212534"/>
                <a:gd name="connsiteX1" fmla="*/ 938174 w 1174313"/>
                <a:gd name="connsiteY1" fmla="*/ 1072136 h 1212534"/>
                <a:gd name="connsiteX2" fmla="*/ 849595 w 1174313"/>
                <a:gd name="connsiteY2" fmla="*/ 958027 h 1212534"/>
                <a:gd name="connsiteX3" fmla="*/ 599921 w 1174313"/>
                <a:gd name="connsiteY3" fmla="*/ 733902 h 1212534"/>
                <a:gd name="connsiteX4" fmla="*/ 0 w 1174313"/>
                <a:gd name="connsiteY4" fmla="*/ 0 h 1212534"/>
                <a:gd name="connsiteX0" fmla="*/ 1174313 w 1174313"/>
                <a:gd name="connsiteY0" fmla="*/ 1212534 h 1212534"/>
                <a:gd name="connsiteX1" fmla="*/ 849595 w 1174313"/>
                <a:gd name="connsiteY1" fmla="*/ 958027 h 1212534"/>
                <a:gd name="connsiteX2" fmla="*/ 599921 w 1174313"/>
                <a:gd name="connsiteY2" fmla="*/ 733902 h 1212534"/>
                <a:gd name="connsiteX3" fmla="*/ 0 w 1174313"/>
                <a:gd name="connsiteY3" fmla="*/ 0 h 1212534"/>
                <a:gd name="connsiteX0" fmla="*/ 1174313 w 1174313"/>
                <a:gd name="connsiteY0" fmla="*/ 1212534 h 1212534"/>
                <a:gd name="connsiteX1" fmla="*/ 830449 w 1174313"/>
                <a:gd name="connsiteY1" fmla="*/ 894210 h 1212534"/>
                <a:gd name="connsiteX2" fmla="*/ 599921 w 1174313"/>
                <a:gd name="connsiteY2" fmla="*/ 733902 h 1212534"/>
                <a:gd name="connsiteX3" fmla="*/ 0 w 1174313"/>
                <a:gd name="connsiteY3" fmla="*/ 0 h 1212534"/>
                <a:gd name="connsiteX0" fmla="*/ 1174313 w 1174313"/>
                <a:gd name="connsiteY0" fmla="*/ 1212534 h 1212534"/>
                <a:gd name="connsiteX1" fmla="*/ 830449 w 1174313"/>
                <a:gd name="connsiteY1" fmla="*/ 894210 h 1212534"/>
                <a:gd name="connsiteX2" fmla="*/ 625450 w 1174313"/>
                <a:gd name="connsiteY2" fmla="*/ 842392 h 1212534"/>
                <a:gd name="connsiteX3" fmla="*/ 0 w 1174313"/>
                <a:gd name="connsiteY3" fmla="*/ 0 h 121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313" h="1212534">
                  <a:moveTo>
                    <a:pt x="1174313" y="1212534"/>
                  </a:moveTo>
                  <a:cubicBezTo>
                    <a:pt x="1106664" y="1159512"/>
                    <a:pt x="926181" y="973982"/>
                    <a:pt x="830449" y="894210"/>
                  </a:cubicBezTo>
                  <a:cubicBezTo>
                    <a:pt x="733653" y="861238"/>
                    <a:pt x="763858" y="991427"/>
                    <a:pt x="625450" y="842392"/>
                  </a:cubicBezTo>
                  <a:cubicBezTo>
                    <a:pt x="487042" y="693357"/>
                    <a:pt x="0" y="0"/>
                    <a:pt x="0" y="0"/>
                  </a:cubicBezTo>
                </a:path>
              </a:pathLst>
            </a:custGeom>
            <a:ln w="19050" cmpd="sng">
              <a:solidFill>
                <a:srgbClr val="3366FF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848" name="TextBox 156"/>
            <p:cNvSpPr txBox="1">
              <a:spLocks noChangeArrowheads="1"/>
            </p:cNvSpPr>
            <p:nvPr/>
          </p:nvSpPr>
          <p:spPr bwMode="auto">
            <a:xfrm>
              <a:off x="3200400" y="5105400"/>
              <a:ext cx="25908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Design goal: have these two sets of signals arrive simultaneously at each carry-select mux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517525" y="1371600"/>
            <a:ext cx="80930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Let’s see if we can improve the speed by rewriting the equations for C</a:t>
            </a:r>
            <a:r>
              <a:rPr lang="en-US" sz="2000" baseline="-25000" dirty="0">
                <a:latin typeface="+mj-lt"/>
              </a:rPr>
              <a:t>OUT</a:t>
            </a:r>
            <a:r>
              <a:rPr lang="en-US" sz="2000" dirty="0">
                <a:latin typeface="+mj-lt"/>
              </a:rPr>
              <a:t>: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143000" y="2130425"/>
            <a:ext cx="318293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</a:t>
            </a:r>
            <a:r>
              <a:rPr lang="en-US" sz="2000" baseline="-25000" dirty="0">
                <a:latin typeface="+mj-lt"/>
              </a:rPr>
              <a:t>OUT</a:t>
            </a:r>
            <a:r>
              <a:rPr lang="en-US" sz="2000" dirty="0">
                <a:latin typeface="+mj-lt"/>
              </a:rPr>
              <a:t> = AB + AC</a:t>
            </a:r>
            <a:r>
              <a:rPr lang="en-US" sz="2000" baseline="-25000" dirty="0">
                <a:latin typeface="+mj-lt"/>
              </a:rPr>
              <a:t>IN</a:t>
            </a:r>
            <a:r>
              <a:rPr lang="en-US" sz="2000" dirty="0">
                <a:latin typeface="+mj-lt"/>
              </a:rPr>
              <a:t> + BC</a:t>
            </a:r>
            <a:r>
              <a:rPr lang="en-US" sz="2000" baseline="-25000" dirty="0">
                <a:latin typeface="+mj-lt"/>
              </a:rPr>
              <a:t>IN</a:t>
            </a:r>
          </a:p>
          <a:p>
            <a:pPr>
              <a:lnSpc>
                <a:spcPct val="90000"/>
              </a:lnSpc>
              <a:defRPr/>
            </a:pPr>
            <a:endParaRPr lang="en-US" sz="2000" baseline="-25000" dirty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        = AB + (A + B)C</a:t>
            </a:r>
            <a:r>
              <a:rPr lang="en-US" sz="2000" baseline="-25000" dirty="0">
                <a:latin typeface="+mj-lt"/>
              </a:rPr>
              <a:t>IN</a:t>
            </a:r>
          </a:p>
          <a:p>
            <a:pPr>
              <a:lnSpc>
                <a:spcPct val="90000"/>
              </a:lnSpc>
              <a:defRPr/>
            </a:pPr>
            <a:endParaRPr lang="en-US" sz="2000" baseline="-25000" dirty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        = </a:t>
            </a:r>
            <a:r>
              <a:rPr lang="en-US" sz="2000" dirty="0">
                <a:solidFill>
                  <a:srgbClr val="CC0000"/>
                </a:solidFill>
                <a:latin typeface="+mj-lt"/>
              </a:rPr>
              <a:t>G</a:t>
            </a:r>
            <a:r>
              <a:rPr lang="en-US" sz="2000" dirty="0">
                <a:latin typeface="+mj-lt"/>
              </a:rPr>
              <a:t> + </a:t>
            </a:r>
            <a:r>
              <a:rPr lang="en-US" sz="2000" dirty="0">
                <a:solidFill>
                  <a:srgbClr val="CC0000"/>
                </a:solidFill>
                <a:latin typeface="+mj-lt"/>
              </a:rPr>
              <a:t>P </a:t>
            </a:r>
            <a:r>
              <a:rPr lang="en-US" sz="2000" dirty="0">
                <a:latin typeface="+mj-lt"/>
              </a:rPr>
              <a:t>C</a:t>
            </a:r>
            <a:r>
              <a:rPr lang="en-US" sz="2000" baseline="-25000" dirty="0">
                <a:latin typeface="+mj-lt"/>
              </a:rPr>
              <a:t>IN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886200" y="3048000"/>
            <a:ext cx="33670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where G = AB and P = A + B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514475" y="3538538"/>
            <a:ext cx="11477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solidFill>
                  <a:srgbClr val="CC0000"/>
                </a:solidFill>
                <a:latin typeface="+mj-lt"/>
              </a:rPr>
              <a:t>generate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2657475" y="3538538"/>
            <a:ext cx="13049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+mj-lt"/>
              </a:rPr>
              <a:t>propagate</a:t>
            </a: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V="1">
            <a:off x="2063750" y="3389313"/>
            <a:ext cx="152400" cy="1524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 flipH="1" flipV="1">
            <a:off x="2743200" y="3352800"/>
            <a:ext cx="228600" cy="2286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68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Wanted: Faster Carry Logic!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114800"/>
            <a:ext cx="4262438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Actually, P is usually defined as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 = A</a:t>
            </a:r>
            <a:r>
              <a:rPr lang="en-US" sz="2000" dirty="0">
                <a:latin typeface="+mj-lt"/>
                <a:sym typeface="Symbol" charset="0"/>
              </a:rPr>
              <a:t>B which won’t change</a:t>
            </a:r>
            <a:br>
              <a:rPr lang="en-US" sz="2000" dirty="0">
                <a:latin typeface="+mj-lt"/>
                <a:sym typeface="Symbol" charset="0"/>
              </a:rPr>
            </a:br>
            <a:r>
              <a:rPr lang="en-US" sz="2000" dirty="0">
                <a:latin typeface="+mj-lt"/>
                <a:sym typeface="Symbol" charset="0"/>
              </a:rPr>
              <a:t>C</a:t>
            </a:r>
            <a:r>
              <a:rPr lang="en-US" sz="2000" baseline="-25000" dirty="0">
                <a:latin typeface="+mj-lt"/>
                <a:sym typeface="Symbol" charset="0"/>
              </a:rPr>
              <a:t>OUT</a:t>
            </a:r>
            <a:r>
              <a:rPr lang="en-US" sz="2000" dirty="0">
                <a:latin typeface="+mj-lt"/>
                <a:sym typeface="Symbol" charset="0"/>
              </a:rPr>
              <a:t> but will allow us to express</a:t>
            </a:r>
            <a:br>
              <a:rPr lang="en-US" sz="2000" dirty="0">
                <a:latin typeface="+mj-lt"/>
                <a:sym typeface="Symbol" charset="0"/>
              </a:rPr>
            </a:br>
            <a:r>
              <a:rPr lang="en-US" sz="2000" dirty="0">
                <a:latin typeface="+mj-lt"/>
                <a:sym typeface="Symbol" charset="0"/>
              </a:rPr>
              <a:t>S as a simple function of P and</a:t>
            </a:r>
            <a:br>
              <a:rPr lang="en-US" sz="2000" dirty="0">
                <a:latin typeface="+mj-lt"/>
                <a:sym typeface="Symbol" charset="0"/>
              </a:rPr>
            </a:br>
            <a:r>
              <a:rPr lang="en-US" sz="2000" dirty="0">
                <a:latin typeface="+mj-lt"/>
                <a:sym typeface="Symbol" charset="0"/>
              </a:rPr>
              <a:t>C</a:t>
            </a:r>
            <a:r>
              <a:rPr lang="en-US" sz="2000" baseline="-25000" dirty="0">
                <a:latin typeface="+mj-lt"/>
                <a:sym typeface="Symbol" charset="0"/>
              </a:rPr>
              <a:t>IN</a:t>
            </a:r>
            <a:r>
              <a:rPr lang="en-US" sz="2000" dirty="0">
                <a:latin typeface="+mj-lt"/>
                <a:sym typeface="Symbol" charset="0"/>
              </a:rPr>
              <a:t>:</a:t>
            </a:r>
            <a:br>
              <a:rPr lang="en-US" sz="2000" dirty="0">
                <a:latin typeface="+mj-lt"/>
                <a:sym typeface="Symbol" charset="0"/>
              </a:rPr>
            </a:br>
            <a:r>
              <a:rPr lang="en-US" sz="2000" dirty="0">
                <a:latin typeface="+mj-lt"/>
                <a:sym typeface="Symbol" charset="0"/>
              </a:rPr>
              <a:t>               S = P  C</a:t>
            </a:r>
            <a:r>
              <a:rPr lang="en-US" sz="2000" baseline="-25000" dirty="0">
                <a:latin typeface="+mj-lt"/>
                <a:sym typeface="Symbol" charset="0"/>
              </a:rPr>
              <a:t>IN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76800" y="3505200"/>
            <a:ext cx="4114800" cy="2625725"/>
            <a:chOff x="4876800" y="3505200"/>
            <a:chExt cx="4114800" cy="2625725"/>
          </a:xfrm>
        </p:grpSpPr>
        <p:sp>
          <p:nvSpPr>
            <p:cNvPr id="36875" name="TextBox 6"/>
            <p:cNvSpPr txBox="1">
              <a:spLocks noChangeArrowheads="1"/>
            </p:cNvSpPr>
            <p:nvPr/>
          </p:nvSpPr>
          <p:spPr bwMode="auto">
            <a:xfrm>
              <a:off x="6934200" y="3505200"/>
              <a:ext cx="20574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CO logic using only 3 NAND2 gates!  Think I’ll  borrow that for my FA circuit!</a:t>
              </a:r>
            </a:p>
          </p:txBody>
        </p:sp>
        <p:sp>
          <p:nvSpPr>
            <p:cNvPr id="22544" name="Text Box 18"/>
            <p:cNvSpPr txBox="1">
              <a:spLocks noChangeArrowheads="1"/>
            </p:cNvSpPr>
            <p:nvPr/>
          </p:nvSpPr>
          <p:spPr bwMode="auto">
            <a:xfrm>
              <a:off x="6573838" y="5068888"/>
              <a:ext cx="3889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+mj-lt"/>
                </a:rPr>
                <a:t>CI</a:t>
              </a:r>
            </a:p>
          </p:txBody>
        </p:sp>
        <p:grpSp>
          <p:nvGrpSpPr>
            <p:cNvPr id="36877" name="Group 9"/>
            <p:cNvGrpSpPr>
              <a:grpSpLocks/>
            </p:cNvGrpSpPr>
            <p:nvPr/>
          </p:nvGrpSpPr>
          <p:grpSpPr bwMode="auto">
            <a:xfrm>
              <a:off x="4876800" y="4038600"/>
              <a:ext cx="1770063" cy="2092325"/>
              <a:chOff x="4876800" y="4038600"/>
              <a:chExt cx="1770063" cy="2092325"/>
            </a:xfrm>
          </p:grpSpPr>
          <p:grpSp>
            <p:nvGrpSpPr>
              <p:cNvPr id="36899" name="Group 20"/>
              <p:cNvGrpSpPr>
                <a:grpSpLocks noChangeAspect="1"/>
              </p:cNvGrpSpPr>
              <p:nvPr/>
            </p:nvGrpSpPr>
            <p:grpSpPr bwMode="auto">
              <a:xfrm rot="5400000">
                <a:off x="5883143" y="4735756"/>
                <a:ext cx="493737" cy="221671"/>
                <a:chOff x="3744" y="8496"/>
                <a:chExt cx="1296" cy="582"/>
              </a:xfrm>
            </p:grpSpPr>
            <p:sp>
              <p:nvSpPr>
                <p:cNvPr id="22584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3675" y="8643"/>
                  <a:ext cx="421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5" name="Freeform 22"/>
                <p:cNvSpPr>
                  <a:spLocks noChangeAspect="1"/>
                </p:cNvSpPr>
                <p:nvPr/>
              </p:nvSpPr>
              <p:spPr bwMode="auto">
                <a:xfrm>
                  <a:off x="4105" y="8530"/>
                  <a:ext cx="671" cy="567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6" name="Freeform 23"/>
                <p:cNvSpPr>
                  <a:spLocks noChangeAspect="1"/>
                </p:cNvSpPr>
                <p:nvPr/>
              </p:nvSpPr>
              <p:spPr bwMode="auto">
                <a:xfrm>
                  <a:off x="3959" y="8497"/>
                  <a:ext cx="146" cy="575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7" name="Freeform 24"/>
                <p:cNvSpPr>
                  <a:spLocks noChangeAspect="1"/>
                </p:cNvSpPr>
                <p:nvPr/>
              </p:nvSpPr>
              <p:spPr bwMode="auto">
                <a:xfrm>
                  <a:off x="4105" y="8501"/>
                  <a:ext cx="146" cy="575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8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3675" y="8930"/>
                  <a:ext cx="40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9" name="Line 2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67" y="8785"/>
                  <a:ext cx="17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6900" name="Group 27"/>
              <p:cNvGrpSpPr>
                <a:grpSpLocks noChangeAspect="1"/>
              </p:cNvGrpSpPr>
              <p:nvPr/>
            </p:nvGrpSpPr>
            <p:grpSpPr bwMode="auto">
              <a:xfrm rot="5400000">
                <a:off x="6048825" y="5361689"/>
                <a:ext cx="493737" cy="221671"/>
                <a:chOff x="3744" y="8496"/>
                <a:chExt cx="1296" cy="582"/>
              </a:xfrm>
            </p:grpSpPr>
            <p:sp>
              <p:nvSpPr>
                <p:cNvPr id="22578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3687" y="8699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9" name="Freeform 29"/>
                <p:cNvSpPr>
                  <a:spLocks noChangeAspect="1"/>
                </p:cNvSpPr>
                <p:nvPr/>
              </p:nvSpPr>
              <p:spPr bwMode="auto">
                <a:xfrm>
                  <a:off x="4120" y="8557"/>
                  <a:ext cx="679" cy="575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0" name="Freeform 30"/>
                <p:cNvSpPr>
                  <a:spLocks noChangeAspect="1"/>
                </p:cNvSpPr>
                <p:nvPr/>
              </p:nvSpPr>
              <p:spPr bwMode="auto">
                <a:xfrm>
                  <a:off x="3974" y="8611"/>
                  <a:ext cx="146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1" name="Freeform 31"/>
                <p:cNvSpPr>
                  <a:spLocks noChangeAspect="1"/>
                </p:cNvSpPr>
                <p:nvPr/>
              </p:nvSpPr>
              <p:spPr bwMode="auto">
                <a:xfrm>
                  <a:off x="4120" y="8615"/>
                  <a:ext cx="142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2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3687" y="8990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3" name="Line 3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99" y="8840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6901" name="Group 34"/>
              <p:cNvGrpSpPr>
                <a:grpSpLocks noChangeAspect="1"/>
              </p:cNvGrpSpPr>
              <p:nvPr/>
            </p:nvGrpSpPr>
            <p:grpSpPr bwMode="auto">
              <a:xfrm rot="5400000">
                <a:off x="5500933" y="4732517"/>
                <a:ext cx="495261" cy="219005"/>
                <a:chOff x="2260" y="7200"/>
                <a:chExt cx="1300" cy="575"/>
              </a:xfrm>
            </p:grpSpPr>
            <p:sp>
              <p:nvSpPr>
                <p:cNvPr id="22574" name="Freeform 35"/>
                <p:cNvSpPr>
                  <a:spLocks noChangeAspect="1"/>
                </p:cNvSpPr>
                <p:nvPr/>
              </p:nvSpPr>
              <p:spPr bwMode="auto">
                <a:xfrm>
                  <a:off x="2580" y="7213"/>
                  <a:ext cx="725" cy="575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5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3255" y="7496"/>
                  <a:ext cx="29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6" name="Line 37"/>
                <p:cNvSpPr>
                  <a:spLocks noChangeAspect="1" noChangeShapeType="1"/>
                </p:cNvSpPr>
                <p:nvPr/>
              </p:nvSpPr>
              <p:spPr bwMode="auto">
                <a:xfrm>
                  <a:off x="2247" y="7355"/>
                  <a:ext cx="2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7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2247" y="7642"/>
                  <a:ext cx="2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6902" name="Group 39"/>
              <p:cNvGrpSpPr>
                <a:grpSpLocks noChangeAspect="1"/>
              </p:cNvGrpSpPr>
              <p:nvPr/>
            </p:nvGrpSpPr>
            <p:grpSpPr bwMode="auto">
              <a:xfrm rot="10800000">
                <a:off x="5257800" y="5549481"/>
                <a:ext cx="493618" cy="219439"/>
                <a:chOff x="3744" y="7632"/>
                <a:chExt cx="1296" cy="576"/>
              </a:xfrm>
            </p:grpSpPr>
            <p:sp>
              <p:nvSpPr>
                <p:cNvPr id="22570" name="Freeform 40"/>
                <p:cNvSpPr>
                  <a:spLocks noChangeAspect="1"/>
                </p:cNvSpPr>
                <p:nvPr/>
              </p:nvSpPr>
              <p:spPr bwMode="auto">
                <a:xfrm>
                  <a:off x="4090" y="7690"/>
                  <a:ext cx="746" cy="575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1" name="Line 41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124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2" name="Line 4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82" y="7978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3" name="Line 43"/>
                <p:cNvSpPr>
                  <a:spLocks noChangeAspect="1" noChangeShapeType="1"/>
                </p:cNvSpPr>
                <p:nvPr/>
              </p:nvSpPr>
              <p:spPr bwMode="auto">
                <a:xfrm>
                  <a:off x="3802" y="7836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6903" name="Group 44"/>
              <p:cNvGrpSpPr>
                <a:grpSpLocks noChangeAspect="1"/>
              </p:cNvGrpSpPr>
              <p:nvPr/>
            </p:nvGrpSpPr>
            <p:grpSpPr bwMode="auto">
              <a:xfrm rot="5400000">
                <a:off x="5719746" y="5362832"/>
                <a:ext cx="493737" cy="219386"/>
                <a:chOff x="2304" y="7200"/>
                <a:chExt cx="1296" cy="576"/>
              </a:xfrm>
            </p:grpSpPr>
            <p:sp>
              <p:nvSpPr>
                <p:cNvPr id="22566" name="Freeform 45"/>
                <p:cNvSpPr>
                  <a:spLocks noChangeAspect="1"/>
                </p:cNvSpPr>
                <p:nvPr/>
              </p:nvSpPr>
              <p:spPr bwMode="auto">
                <a:xfrm>
                  <a:off x="2593" y="7198"/>
                  <a:ext cx="725" cy="579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67" name="Line 46"/>
                <p:cNvSpPr>
                  <a:spLocks noChangeAspect="1" noChangeShapeType="1"/>
                </p:cNvSpPr>
                <p:nvPr/>
              </p:nvSpPr>
              <p:spPr bwMode="auto">
                <a:xfrm>
                  <a:off x="3255" y="749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68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2247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69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2247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2554" name="Line 49"/>
              <p:cNvSpPr>
                <a:spLocks noChangeAspect="1" noChangeShapeType="1"/>
              </p:cNvSpPr>
              <p:nvPr/>
            </p:nvSpPr>
            <p:spPr bwMode="auto">
              <a:xfrm rot="5400000">
                <a:off x="6130926" y="4984750"/>
                <a:ext cx="0" cy="219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55" name="Line 50"/>
              <p:cNvSpPr>
                <a:spLocks noChangeAspect="1" noChangeShapeType="1"/>
              </p:cNvSpPr>
              <p:nvPr/>
            </p:nvSpPr>
            <p:spPr bwMode="auto">
              <a:xfrm rot="5400000">
                <a:off x="5490369" y="5352257"/>
                <a:ext cx="51593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56" name="Line 51"/>
              <p:cNvSpPr>
                <a:spLocks noChangeAspect="1" noChangeShapeType="1"/>
              </p:cNvSpPr>
              <p:nvPr/>
            </p:nvSpPr>
            <p:spPr bwMode="auto">
              <a:xfrm rot="5400000">
                <a:off x="5850732" y="5585619"/>
                <a:ext cx="0" cy="2174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57" name="Line 52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6172993" y="5171282"/>
                <a:ext cx="1317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58" name="Line 53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5952331" y="5171282"/>
                <a:ext cx="1317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59" name="Line 54"/>
              <p:cNvSpPr>
                <a:spLocks noChangeAspect="1" noChangeShapeType="1"/>
              </p:cNvSpPr>
              <p:nvPr/>
            </p:nvSpPr>
            <p:spPr bwMode="auto">
              <a:xfrm rot="5400000">
                <a:off x="6279357" y="4858543"/>
                <a:ext cx="0" cy="7350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0" name="Line 55"/>
              <p:cNvSpPr>
                <a:spLocks noChangeAspect="1" noChangeShapeType="1"/>
              </p:cNvSpPr>
              <p:nvPr/>
            </p:nvSpPr>
            <p:spPr bwMode="auto">
              <a:xfrm rot="5400000">
                <a:off x="6205538" y="5786438"/>
                <a:ext cx="15875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1" name="Line 56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5902325" y="4438651"/>
                <a:ext cx="3460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2" name="Line 57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6011862" y="4438651"/>
                <a:ext cx="3460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3" name="Line 58"/>
              <p:cNvSpPr>
                <a:spLocks noChangeAspect="1" noChangeShapeType="1"/>
              </p:cNvSpPr>
              <p:nvPr/>
            </p:nvSpPr>
            <p:spPr bwMode="auto">
              <a:xfrm rot="5400000">
                <a:off x="5994401" y="4419600"/>
                <a:ext cx="0" cy="3841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4" name="Line 59"/>
              <p:cNvSpPr>
                <a:spLocks noChangeAspect="1" noChangeShapeType="1"/>
              </p:cNvSpPr>
              <p:nvPr/>
            </p:nvSpPr>
            <p:spPr bwMode="auto">
              <a:xfrm rot="5400000">
                <a:off x="5885657" y="4312444"/>
                <a:ext cx="0" cy="382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5" name="Line 60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5638800" y="4557713"/>
                <a:ext cx="10795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46" name="Text Box 61"/>
              <p:cNvSpPr txBox="1">
                <a:spLocks noChangeArrowheads="1"/>
              </p:cNvSpPr>
              <p:nvPr/>
            </p:nvSpPr>
            <p:spPr bwMode="auto">
              <a:xfrm>
                <a:off x="5899150" y="4038600"/>
                <a:ext cx="504825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dirty="0" smtClean="0">
                    <a:latin typeface="+mj-lt"/>
                  </a:rPr>
                  <a:t>A B</a:t>
                </a:r>
              </a:p>
            </p:txBody>
          </p:sp>
          <p:sp>
            <p:nvSpPr>
              <p:cNvPr id="22547" name="Text Box 62"/>
              <p:cNvSpPr txBox="1">
                <a:spLocks noChangeArrowheads="1"/>
              </p:cNvSpPr>
              <p:nvPr/>
            </p:nvSpPr>
            <p:spPr bwMode="auto">
              <a:xfrm>
                <a:off x="6156325" y="5818188"/>
                <a:ext cx="30321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smtClean="0">
                    <a:latin typeface="+mj-lt"/>
                  </a:rPr>
                  <a:t>S</a:t>
                </a:r>
              </a:p>
            </p:txBody>
          </p:sp>
          <p:sp>
            <p:nvSpPr>
              <p:cNvPr id="22548" name="Text Box 63"/>
              <p:cNvSpPr txBox="1">
                <a:spLocks noChangeArrowheads="1"/>
              </p:cNvSpPr>
              <p:nvPr/>
            </p:nvSpPr>
            <p:spPr bwMode="auto">
              <a:xfrm>
                <a:off x="4876800" y="5484813"/>
                <a:ext cx="460375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dirty="0" smtClean="0">
                    <a:latin typeface="+mj-lt"/>
                  </a:rPr>
                  <a:t>CO</a:t>
                </a:r>
              </a:p>
            </p:txBody>
          </p:sp>
          <p:grpSp>
            <p:nvGrpSpPr>
              <p:cNvPr id="36919" name="Group 69"/>
              <p:cNvGrpSpPr>
                <a:grpSpLocks/>
              </p:cNvGrpSpPr>
              <p:nvPr/>
            </p:nvGrpSpPr>
            <p:grpSpPr bwMode="auto">
              <a:xfrm>
                <a:off x="5592763" y="5057775"/>
                <a:ext cx="736600" cy="1073150"/>
                <a:chOff x="4723" y="3427"/>
                <a:chExt cx="464" cy="676"/>
              </a:xfrm>
            </p:grpSpPr>
            <p:sp>
              <p:nvSpPr>
                <p:cNvPr id="22540" name="Line 64"/>
                <p:cNvSpPr>
                  <a:spLocks noChangeShapeType="1"/>
                </p:cNvSpPr>
                <p:nvPr/>
              </p:nvSpPr>
              <p:spPr bwMode="auto">
                <a:xfrm>
                  <a:off x="5062" y="3448"/>
                  <a:ext cx="0" cy="492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41" name="Line 65"/>
                <p:cNvSpPr>
                  <a:spLocks noChangeShapeType="1"/>
                </p:cNvSpPr>
                <p:nvPr/>
              </p:nvSpPr>
              <p:spPr bwMode="auto">
                <a:xfrm>
                  <a:off x="4820" y="3770"/>
                  <a:ext cx="0" cy="17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4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723" y="3909"/>
                  <a:ext cx="464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sz="1400" dirty="0" smtClean="0">
                      <a:solidFill>
                        <a:srgbClr val="CC0000"/>
                      </a:solidFill>
                      <a:latin typeface="+mj-lt"/>
                    </a:rPr>
                    <a:t>G     P</a:t>
                  </a:r>
                </a:p>
              </p:txBody>
            </p:sp>
            <p:sp>
              <p:nvSpPr>
                <p:cNvPr id="22543" name="Oval 68"/>
                <p:cNvSpPr>
                  <a:spLocks noChangeArrowheads="1"/>
                </p:cNvSpPr>
                <p:nvPr/>
              </p:nvSpPr>
              <p:spPr bwMode="auto">
                <a:xfrm>
                  <a:off x="5035" y="3427"/>
                  <a:ext cx="46" cy="46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cxnSp>
          <p:nvCxnSpPr>
            <p:cNvPr id="9" name="Straight Connector 8"/>
            <p:cNvCxnSpPr/>
            <p:nvPr/>
          </p:nvCxnSpPr>
          <p:spPr bwMode="auto">
            <a:xfrm flipV="1">
              <a:off x="7543800" y="4800600"/>
              <a:ext cx="152400" cy="1524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879" name="Group 78"/>
            <p:cNvGrpSpPr>
              <a:grpSpLocks/>
            </p:cNvGrpSpPr>
            <p:nvPr/>
          </p:nvGrpSpPr>
          <p:grpSpPr bwMode="auto">
            <a:xfrm flipH="1">
              <a:off x="7086600" y="4953000"/>
              <a:ext cx="467494" cy="956304"/>
              <a:chOff x="5740840" y="729676"/>
              <a:chExt cx="970286" cy="1984813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6200421" y="1138239"/>
                <a:ext cx="0" cy="70839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200421" y="1846636"/>
                <a:ext cx="273475" cy="8171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5982960" y="1846636"/>
                <a:ext cx="217461" cy="8171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883" name="Group 82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565356" y="2690122"/>
                  <a:ext cx="243820" cy="1318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/>
                <p:cNvSpPr/>
                <p:nvPr/>
              </p:nvSpPr>
              <p:spPr>
                <a:xfrm>
                  <a:off x="3575240" y="2568210"/>
                  <a:ext cx="227347" cy="138385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6884" name="Group 83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2870139" y="2660466"/>
                  <a:ext cx="237230" cy="5271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Freeform 95"/>
                <p:cNvSpPr/>
                <p:nvPr/>
              </p:nvSpPr>
              <p:spPr>
                <a:xfrm>
                  <a:off x="2840486" y="2558326"/>
                  <a:ext cx="263589" cy="15485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85" name="Straight Connector 84"/>
              <p:cNvCxnSpPr/>
              <p:nvPr/>
            </p:nvCxnSpPr>
            <p:spPr>
              <a:xfrm>
                <a:off x="6207011" y="1217316"/>
                <a:ext cx="309717" cy="23064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6256435" y="1461136"/>
                <a:ext cx="260293" cy="36573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950011" y="1227201"/>
                <a:ext cx="240526" cy="24052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956601" y="1461136"/>
                <a:ext cx="210871" cy="36573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 88"/>
              <p:cNvSpPr/>
              <p:nvPr/>
            </p:nvSpPr>
            <p:spPr>
              <a:xfrm rot="5400000">
                <a:off x="6226780" y="1820277"/>
                <a:ext cx="158153" cy="13179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8043755">
                <a:off x="5981312" y="1825218"/>
                <a:ext cx="207577" cy="11202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6891" name="Group 90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3133727" y="732972"/>
                  <a:ext cx="352551" cy="405267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3143613" y="752741"/>
                  <a:ext cx="504113" cy="22405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>
                  <a:off x="3120548" y="729676"/>
                  <a:ext cx="309717" cy="22405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609600" y="1231900"/>
            <a:ext cx="77724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We can build a hierarchical carry chain by generalizing our definition of the Carry Generate/Propagate (GP) Logic. We start by dividing our addend into two parts, a higher part, H, and a lower part, L. The GP function can be expressed as follows: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15950" y="2590800"/>
            <a:ext cx="266065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G</a:t>
            </a:r>
            <a:r>
              <a:rPr lang="en-US" sz="2400" baseline="-25000" dirty="0">
                <a:latin typeface="+mj-lt"/>
              </a:rPr>
              <a:t>HL </a:t>
            </a:r>
            <a:r>
              <a:rPr lang="en-US" sz="2400" dirty="0">
                <a:latin typeface="+mj-lt"/>
              </a:rPr>
              <a:t>= G</a:t>
            </a:r>
            <a:r>
              <a:rPr lang="en-US" sz="2400" baseline="-25000" dirty="0">
                <a:latin typeface="+mj-lt"/>
              </a:rPr>
              <a:t>H</a:t>
            </a:r>
            <a:r>
              <a:rPr lang="en-US" sz="2400" dirty="0">
                <a:latin typeface="+mj-lt"/>
              </a:rPr>
              <a:t> + P</a:t>
            </a:r>
            <a:r>
              <a:rPr lang="en-US" sz="2400" baseline="-25000" dirty="0">
                <a:latin typeface="+mj-lt"/>
              </a:rPr>
              <a:t>H </a:t>
            </a:r>
            <a:r>
              <a:rPr lang="en-US" sz="2400" dirty="0">
                <a:latin typeface="+mj-lt"/>
              </a:rPr>
              <a:t>G</a:t>
            </a:r>
            <a:r>
              <a:rPr lang="en-US" sz="2400" baseline="-25000" dirty="0">
                <a:latin typeface="+mj-lt"/>
              </a:rPr>
              <a:t>L</a:t>
            </a:r>
          </a:p>
          <a:p>
            <a:pPr>
              <a:lnSpc>
                <a:spcPct val="90000"/>
              </a:lnSpc>
              <a:defRPr/>
            </a:pPr>
            <a:endParaRPr lang="en-US" sz="2400" baseline="-25000" dirty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P</a:t>
            </a:r>
            <a:r>
              <a:rPr lang="en-US" sz="2400" baseline="-25000" dirty="0">
                <a:latin typeface="+mj-lt"/>
              </a:rPr>
              <a:t>HL</a:t>
            </a:r>
            <a:r>
              <a:rPr lang="en-US" sz="2400" dirty="0">
                <a:latin typeface="+mj-lt"/>
              </a:rPr>
              <a:t> = P</a:t>
            </a:r>
            <a:r>
              <a:rPr lang="en-US" sz="2400" baseline="-25000" dirty="0">
                <a:latin typeface="+mj-lt"/>
              </a:rPr>
              <a:t>H </a:t>
            </a:r>
            <a:r>
              <a:rPr lang="en-US" sz="2400" dirty="0">
                <a:latin typeface="+mj-lt"/>
              </a:rPr>
              <a:t>P</a:t>
            </a:r>
            <a:r>
              <a:rPr lang="en-US" sz="2400" baseline="-25000" dirty="0">
                <a:latin typeface="+mj-lt"/>
              </a:rPr>
              <a:t>L 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3733800" y="2422525"/>
            <a:ext cx="50292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+mj-lt"/>
              </a:rPr>
              <a:t>Generate a carry out if the high part generates one, or if the low part generates one and the high part propagates it. Propagate a carry if both the high and low parts propagate theirs.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H="1">
            <a:off x="3225800" y="3124200"/>
            <a:ext cx="508000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</a:endParaRPr>
          </a:p>
        </p:txBody>
      </p:sp>
      <p:sp>
        <p:nvSpPr>
          <p:cNvPr id="389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Carry Look-ahead Adders (CLA)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6400" y="3940175"/>
            <a:ext cx="7975600" cy="2460625"/>
            <a:chOff x="406400" y="3940175"/>
            <a:chExt cx="7975600" cy="2460625"/>
          </a:xfrm>
        </p:grpSpPr>
        <p:sp>
          <p:nvSpPr>
            <p:cNvPr id="23558" name="Text Box 9"/>
            <p:cNvSpPr txBox="1">
              <a:spLocks noChangeArrowheads="1"/>
            </p:cNvSpPr>
            <p:nvPr/>
          </p:nvSpPr>
          <p:spPr bwMode="auto">
            <a:xfrm>
              <a:off x="406400" y="5948363"/>
              <a:ext cx="29019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smtClean="0">
                  <a:latin typeface="+mj-lt"/>
                </a:rPr>
                <a:t>Hierarchical building block</a:t>
              </a:r>
            </a:p>
          </p:txBody>
        </p:sp>
        <p:sp>
          <p:nvSpPr>
            <p:cNvPr id="23559" name="Text Box 11"/>
            <p:cNvSpPr txBox="1">
              <a:spLocks noChangeArrowheads="1"/>
            </p:cNvSpPr>
            <p:nvPr/>
          </p:nvSpPr>
          <p:spPr bwMode="auto">
            <a:xfrm>
              <a:off x="3811588" y="4486275"/>
              <a:ext cx="172243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smtClean="0">
                  <a:latin typeface="+mj-lt"/>
                </a:rPr>
                <a:t>P/G generation</a:t>
              </a:r>
            </a:p>
          </p:txBody>
        </p:sp>
        <p:sp>
          <p:nvSpPr>
            <p:cNvPr id="23560" name="Text Box 12"/>
            <p:cNvSpPr txBox="1">
              <a:spLocks noChangeArrowheads="1"/>
            </p:cNvSpPr>
            <p:nvPr/>
          </p:nvSpPr>
          <p:spPr bwMode="auto">
            <a:xfrm>
              <a:off x="4071938" y="5567363"/>
              <a:ext cx="12096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smtClean="0">
                  <a:latin typeface="+mj-lt"/>
                </a:rPr>
                <a:t>1</a:t>
              </a:r>
              <a:r>
                <a:rPr lang="en-US" sz="1600" baseline="30000" smtClean="0">
                  <a:latin typeface="+mj-lt"/>
                </a:rPr>
                <a:t>st</a:t>
              </a:r>
              <a:r>
                <a:rPr lang="en-US" sz="1600" smtClean="0">
                  <a:latin typeface="+mj-lt"/>
                </a:rPr>
                <a:t> level of</a:t>
              </a:r>
            </a:p>
            <a:p>
              <a:pPr algn="ctr" eaLnBrk="1" hangingPunct="1">
                <a:defRPr/>
              </a:pPr>
              <a:r>
                <a:rPr lang="en-US" sz="1600" smtClean="0">
                  <a:latin typeface="+mj-lt"/>
                </a:rPr>
                <a:t>lookahead</a:t>
              </a:r>
            </a:p>
          </p:txBody>
        </p:sp>
        <p:sp>
          <p:nvSpPr>
            <p:cNvPr id="23561" name="AutoShape 13"/>
            <p:cNvSpPr>
              <a:spLocks noChangeArrowheads="1"/>
            </p:cNvSpPr>
            <p:nvPr/>
          </p:nvSpPr>
          <p:spPr bwMode="auto">
            <a:xfrm>
              <a:off x="3200400" y="4943475"/>
              <a:ext cx="533400" cy="457200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grpSp>
          <p:nvGrpSpPr>
            <p:cNvPr id="38923" name="Group 47"/>
            <p:cNvGrpSpPr>
              <a:grpSpLocks/>
            </p:cNvGrpSpPr>
            <p:nvPr/>
          </p:nvGrpSpPr>
          <p:grpSpPr bwMode="auto">
            <a:xfrm>
              <a:off x="1058863" y="4273550"/>
              <a:ext cx="1219200" cy="1457325"/>
              <a:chOff x="432" y="2213"/>
              <a:chExt cx="768" cy="918"/>
            </a:xfrm>
          </p:grpSpPr>
          <p:sp>
            <p:nvSpPr>
              <p:cNvPr id="23603" name="Rectangle 14"/>
              <p:cNvSpPr>
                <a:spLocks noChangeArrowheads="1"/>
              </p:cNvSpPr>
              <p:nvPr/>
            </p:nvSpPr>
            <p:spPr bwMode="auto">
              <a:xfrm>
                <a:off x="432" y="2405"/>
                <a:ext cx="576" cy="5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04" name="Text Box 16"/>
              <p:cNvSpPr txBox="1">
                <a:spLocks noChangeArrowheads="1"/>
              </p:cNvSpPr>
              <p:nvPr/>
            </p:nvSpPr>
            <p:spPr bwMode="auto">
              <a:xfrm>
                <a:off x="444" y="2381"/>
                <a:ext cx="4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smtClean="0">
                    <a:latin typeface="+mj-lt"/>
                  </a:rPr>
                  <a:t>G</a:t>
                </a:r>
                <a:r>
                  <a:rPr lang="en-US" sz="1200" baseline="-25000" smtClean="0">
                    <a:latin typeface="+mj-lt"/>
                  </a:rPr>
                  <a:t>H</a:t>
                </a:r>
                <a:r>
                  <a:rPr lang="en-US" sz="1200" smtClean="0">
                    <a:latin typeface="+mj-lt"/>
                  </a:rPr>
                  <a:t>  P</a:t>
                </a:r>
                <a:r>
                  <a:rPr lang="en-US" sz="1200" baseline="-25000" smtClean="0">
                    <a:latin typeface="+mj-lt"/>
                  </a:rPr>
                  <a:t>H</a:t>
                </a:r>
              </a:p>
            </p:txBody>
          </p:sp>
          <p:grpSp>
            <p:nvGrpSpPr>
              <p:cNvPr id="38968" name="Group 42"/>
              <p:cNvGrpSpPr>
                <a:grpSpLocks/>
              </p:cNvGrpSpPr>
              <p:nvPr/>
            </p:nvGrpSpPr>
            <p:grpSpPr bwMode="auto">
              <a:xfrm>
                <a:off x="552" y="2939"/>
                <a:ext cx="192" cy="192"/>
                <a:chOff x="779" y="2939"/>
                <a:chExt cx="192" cy="192"/>
              </a:xfrm>
            </p:grpSpPr>
            <p:sp>
              <p:nvSpPr>
                <p:cNvPr id="23614" name="Line 22"/>
                <p:cNvSpPr>
                  <a:spLocks noChangeShapeType="1"/>
                </p:cNvSpPr>
                <p:nvPr/>
              </p:nvSpPr>
              <p:spPr bwMode="auto">
                <a:xfrm>
                  <a:off x="779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23615" name="Line 23"/>
                <p:cNvSpPr>
                  <a:spLocks noChangeShapeType="1"/>
                </p:cNvSpPr>
                <p:nvPr/>
              </p:nvSpPr>
              <p:spPr bwMode="auto">
                <a:xfrm>
                  <a:off x="971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23606" name="Text Box 24"/>
              <p:cNvSpPr txBox="1">
                <a:spLocks noChangeArrowheads="1"/>
              </p:cNvSpPr>
              <p:nvPr/>
            </p:nvSpPr>
            <p:spPr bwMode="auto">
              <a:xfrm>
                <a:off x="432" y="2753"/>
                <a:ext cx="52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smtClean="0">
                    <a:latin typeface="+mj-lt"/>
                  </a:rPr>
                  <a:t>G</a:t>
                </a:r>
                <a:r>
                  <a:rPr lang="en-US" sz="1200" baseline="-25000" smtClean="0">
                    <a:latin typeface="+mj-lt"/>
                  </a:rPr>
                  <a:t>HL</a:t>
                </a:r>
                <a:r>
                  <a:rPr lang="en-US" sz="1200" smtClean="0">
                    <a:latin typeface="+mj-lt"/>
                  </a:rPr>
                  <a:t>   P</a:t>
                </a:r>
                <a:r>
                  <a:rPr lang="en-US" sz="1200" baseline="-25000" smtClean="0">
                    <a:latin typeface="+mj-lt"/>
                  </a:rPr>
                  <a:t>HL</a:t>
                </a:r>
              </a:p>
            </p:txBody>
          </p:sp>
          <p:sp>
            <p:nvSpPr>
              <p:cNvPr id="23607" name="Text Box 26"/>
              <p:cNvSpPr txBox="1">
                <a:spLocks noChangeArrowheads="1"/>
              </p:cNvSpPr>
              <p:nvPr/>
            </p:nvSpPr>
            <p:spPr bwMode="auto">
              <a:xfrm>
                <a:off x="579" y="2555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smtClean="0">
                    <a:latin typeface="+mj-lt"/>
                  </a:rPr>
                  <a:t>GP</a:t>
                </a:r>
              </a:p>
            </p:txBody>
          </p:sp>
          <p:sp>
            <p:nvSpPr>
              <p:cNvPr id="23608" name="Text Box 39"/>
              <p:cNvSpPr txBox="1">
                <a:spLocks noChangeArrowheads="1"/>
              </p:cNvSpPr>
              <p:nvPr/>
            </p:nvSpPr>
            <p:spPr bwMode="auto">
              <a:xfrm>
                <a:off x="822" y="2449"/>
                <a:ext cx="23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smtClean="0">
                    <a:latin typeface="+mj-lt"/>
                  </a:rPr>
                  <a:t>G</a:t>
                </a:r>
                <a:r>
                  <a:rPr lang="en-US" sz="1200" baseline="-25000" smtClean="0">
                    <a:latin typeface="+mj-lt"/>
                  </a:rPr>
                  <a:t>L</a:t>
                </a:r>
                <a:r>
                  <a:rPr lang="en-US" sz="1200" smtClean="0">
                    <a:latin typeface="+mj-lt"/>
                  </a:rPr>
                  <a:t/>
                </a:r>
                <a:br>
                  <a:rPr lang="en-US" sz="1200" smtClean="0">
                    <a:latin typeface="+mj-lt"/>
                  </a:rPr>
                </a:br>
                <a:endParaRPr lang="en-US" sz="600" smtClean="0">
                  <a:latin typeface="+mj-lt"/>
                </a:endParaRPr>
              </a:p>
              <a:p>
                <a:pPr eaLnBrk="1" hangingPunct="1">
                  <a:defRPr/>
                </a:pPr>
                <a:r>
                  <a:rPr lang="en-US" sz="1200" smtClean="0">
                    <a:latin typeface="+mj-lt"/>
                  </a:rPr>
                  <a:t>P</a:t>
                </a:r>
                <a:r>
                  <a:rPr lang="en-US" sz="1200" baseline="-25000" smtClean="0">
                    <a:latin typeface="+mj-lt"/>
                  </a:rPr>
                  <a:t>L</a:t>
                </a:r>
              </a:p>
            </p:txBody>
          </p:sp>
          <p:grpSp>
            <p:nvGrpSpPr>
              <p:cNvPr id="38972" name="Group 43"/>
              <p:cNvGrpSpPr>
                <a:grpSpLocks/>
              </p:cNvGrpSpPr>
              <p:nvPr/>
            </p:nvGrpSpPr>
            <p:grpSpPr bwMode="auto">
              <a:xfrm>
                <a:off x="552" y="2213"/>
                <a:ext cx="192" cy="192"/>
                <a:chOff x="768" y="2213"/>
                <a:chExt cx="192" cy="192"/>
              </a:xfrm>
            </p:grpSpPr>
            <p:sp>
              <p:nvSpPr>
                <p:cNvPr id="23612" name="Line 40"/>
                <p:cNvSpPr>
                  <a:spLocks noChangeShapeType="1"/>
                </p:cNvSpPr>
                <p:nvPr/>
              </p:nvSpPr>
              <p:spPr bwMode="auto">
                <a:xfrm>
                  <a:off x="768" y="221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23613" name="Line 41"/>
                <p:cNvSpPr>
                  <a:spLocks noChangeShapeType="1"/>
                </p:cNvSpPr>
                <p:nvPr/>
              </p:nvSpPr>
              <p:spPr bwMode="auto">
                <a:xfrm>
                  <a:off x="960" y="221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23610" name="Line 44"/>
              <p:cNvSpPr>
                <a:spLocks noChangeShapeType="1"/>
              </p:cNvSpPr>
              <p:nvPr/>
            </p:nvSpPr>
            <p:spPr bwMode="auto">
              <a:xfrm flipH="1">
                <a:off x="1008" y="257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611" name="Line 45"/>
              <p:cNvSpPr>
                <a:spLocks noChangeShapeType="1"/>
              </p:cNvSpPr>
              <p:nvPr/>
            </p:nvSpPr>
            <p:spPr bwMode="auto">
              <a:xfrm flipH="1">
                <a:off x="1008" y="27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38924" name="Group 105"/>
            <p:cNvGrpSpPr>
              <a:grpSpLocks/>
            </p:cNvGrpSpPr>
            <p:nvPr/>
          </p:nvGrpSpPr>
          <p:grpSpPr bwMode="auto">
            <a:xfrm>
              <a:off x="5562600" y="3940175"/>
              <a:ext cx="1219200" cy="1073150"/>
              <a:chOff x="3504" y="2344"/>
              <a:chExt cx="768" cy="676"/>
            </a:xfrm>
          </p:grpSpPr>
          <p:sp>
            <p:nvSpPr>
              <p:cNvPr id="23593" name="Rectangle 76"/>
              <p:cNvSpPr>
                <a:spLocks noChangeArrowheads="1"/>
              </p:cNvSpPr>
              <p:nvPr/>
            </p:nvSpPr>
            <p:spPr bwMode="auto">
              <a:xfrm>
                <a:off x="3600" y="2488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94" name="Text Box 77"/>
              <p:cNvSpPr txBox="1">
                <a:spLocks noChangeArrowheads="1"/>
              </p:cNvSpPr>
              <p:nvPr/>
            </p:nvSpPr>
            <p:spPr bwMode="auto">
              <a:xfrm>
                <a:off x="3590" y="2454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G    P    S</a:t>
                </a:r>
              </a:p>
            </p:txBody>
          </p:sp>
          <p:sp>
            <p:nvSpPr>
              <p:cNvPr id="23595" name="Line 78"/>
              <p:cNvSpPr>
                <a:spLocks noChangeShapeType="1"/>
              </p:cNvSpPr>
              <p:nvPr/>
            </p:nvSpPr>
            <p:spPr bwMode="auto">
              <a:xfrm>
                <a:off x="3744" y="23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96" name="Line 79"/>
              <p:cNvSpPr>
                <a:spLocks noChangeShapeType="1"/>
              </p:cNvSpPr>
              <p:nvPr/>
            </p:nvSpPr>
            <p:spPr bwMode="auto">
              <a:xfrm>
                <a:off x="4000" y="2345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97" name="Line 80"/>
              <p:cNvSpPr>
                <a:spLocks noChangeShapeType="1"/>
              </p:cNvSpPr>
              <p:nvPr/>
            </p:nvSpPr>
            <p:spPr bwMode="auto">
              <a:xfrm>
                <a:off x="3888" y="28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98" name="Line 81"/>
              <p:cNvSpPr>
                <a:spLocks noChangeShapeType="1"/>
              </p:cNvSpPr>
              <p:nvPr/>
            </p:nvSpPr>
            <p:spPr bwMode="auto">
              <a:xfrm>
                <a:off x="4176" y="268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99" name="Text Box 82"/>
              <p:cNvSpPr txBox="1">
                <a:spLocks noChangeArrowheads="1"/>
              </p:cNvSpPr>
              <p:nvPr/>
            </p:nvSpPr>
            <p:spPr bwMode="auto">
              <a:xfrm>
                <a:off x="3754" y="2570"/>
                <a:ext cx="2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dirty="0" smtClean="0">
                    <a:latin typeface="+mj-lt"/>
                  </a:rPr>
                  <a:t>FA</a:t>
                </a:r>
              </a:p>
            </p:txBody>
          </p:sp>
          <p:sp>
            <p:nvSpPr>
              <p:cNvPr id="23600" name="Line 83"/>
              <p:cNvSpPr>
                <a:spLocks noChangeShapeType="1"/>
              </p:cNvSpPr>
              <p:nvPr/>
            </p:nvSpPr>
            <p:spPr bwMode="auto">
              <a:xfrm>
                <a:off x="4080" y="28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601" name="Line 84"/>
              <p:cNvSpPr>
                <a:spLocks noChangeShapeType="1"/>
              </p:cNvSpPr>
              <p:nvPr/>
            </p:nvSpPr>
            <p:spPr bwMode="auto">
              <a:xfrm>
                <a:off x="3696" y="287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602" name="Line 85"/>
              <p:cNvSpPr>
                <a:spLocks noChangeShapeType="1"/>
              </p:cNvSpPr>
              <p:nvPr/>
            </p:nvSpPr>
            <p:spPr bwMode="auto">
              <a:xfrm>
                <a:off x="3504" y="268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38925" name="Group 86"/>
            <p:cNvGrpSpPr>
              <a:grpSpLocks/>
            </p:cNvGrpSpPr>
            <p:nvPr/>
          </p:nvGrpSpPr>
          <p:grpSpPr bwMode="auto">
            <a:xfrm>
              <a:off x="5675313" y="4943475"/>
              <a:ext cx="1219200" cy="1457325"/>
              <a:chOff x="432" y="2213"/>
              <a:chExt cx="768" cy="918"/>
            </a:xfrm>
          </p:grpSpPr>
          <p:sp>
            <p:nvSpPr>
              <p:cNvPr id="23580" name="Rectangle 87"/>
              <p:cNvSpPr>
                <a:spLocks noChangeArrowheads="1"/>
              </p:cNvSpPr>
              <p:nvPr/>
            </p:nvSpPr>
            <p:spPr bwMode="auto">
              <a:xfrm>
                <a:off x="432" y="2405"/>
                <a:ext cx="576" cy="5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81" name="Text Box 88"/>
              <p:cNvSpPr txBox="1">
                <a:spLocks noChangeArrowheads="1"/>
              </p:cNvSpPr>
              <p:nvPr/>
            </p:nvSpPr>
            <p:spPr bwMode="auto">
              <a:xfrm>
                <a:off x="444" y="2381"/>
                <a:ext cx="4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smtClean="0">
                    <a:latin typeface="+mj-lt"/>
                  </a:rPr>
                  <a:t>G</a:t>
                </a:r>
                <a:r>
                  <a:rPr lang="en-US" sz="1200" baseline="-25000" smtClean="0">
                    <a:latin typeface="+mj-lt"/>
                  </a:rPr>
                  <a:t>H</a:t>
                </a:r>
                <a:r>
                  <a:rPr lang="en-US" sz="1200" smtClean="0">
                    <a:latin typeface="+mj-lt"/>
                  </a:rPr>
                  <a:t>  P</a:t>
                </a:r>
                <a:r>
                  <a:rPr lang="en-US" sz="1200" baseline="-25000" smtClean="0">
                    <a:latin typeface="+mj-lt"/>
                  </a:rPr>
                  <a:t>H</a:t>
                </a:r>
              </a:p>
            </p:txBody>
          </p:sp>
          <p:grpSp>
            <p:nvGrpSpPr>
              <p:cNvPr id="38945" name="Group 89"/>
              <p:cNvGrpSpPr>
                <a:grpSpLocks/>
              </p:cNvGrpSpPr>
              <p:nvPr/>
            </p:nvGrpSpPr>
            <p:grpSpPr bwMode="auto">
              <a:xfrm>
                <a:off x="552" y="2939"/>
                <a:ext cx="192" cy="192"/>
                <a:chOff x="779" y="2939"/>
                <a:chExt cx="192" cy="192"/>
              </a:xfrm>
            </p:grpSpPr>
            <p:sp>
              <p:nvSpPr>
                <p:cNvPr id="23591" name="Line 90"/>
                <p:cNvSpPr>
                  <a:spLocks noChangeShapeType="1"/>
                </p:cNvSpPr>
                <p:nvPr/>
              </p:nvSpPr>
              <p:spPr bwMode="auto">
                <a:xfrm>
                  <a:off x="779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23592" name="Line 91"/>
                <p:cNvSpPr>
                  <a:spLocks noChangeShapeType="1"/>
                </p:cNvSpPr>
                <p:nvPr/>
              </p:nvSpPr>
              <p:spPr bwMode="auto">
                <a:xfrm>
                  <a:off x="971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23583" name="Text Box 92"/>
              <p:cNvSpPr txBox="1">
                <a:spLocks noChangeArrowheads="1"/>
              </p:cNvSpPr>
              <p:nvPr/>
            </p:nvSpPr>
            <p:spPr bwMode="auto">
              <a:xfrm>
                <a:off x="432" y="2753"/>
                <a:ext cx="52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smtClean="0">
                    <a:latin typeface="+mj-lt"/>
                  </a:rPr>
                  <a:t>G</a:t>
                </a:r>
                <a:r>
                  <a:rPr lang="en-US" sz="1200" baseline="-25000" smtClean="0">
                    <a:latin typeface="+mj-lt"/>
                  </a:rPr>
                  <a:t>HL</a:t>
                </a:r>
                <a:r>
                  <a:rPr lang="en-US" sz="1200" smtClean="0">
                    <a:latin typeface="+mj-lt"/>
                  </a:rPr>
                  <a:t>   P</a:t>
                </a:r>
                <a:r>
                  <a:rPr lang="en-US" sz="1200" baseline="-25000" smtClean="0">
                    <a:latin typeface="+mj-lt"/>
                  </a:rPr>
                  <a:t>HL</a:t>
                </a:r>
              </a:p>
            </p:txBody>
          </p:sp>
          <p:sp>
            <p:nvSpPr>
              <p:cNvPr id="23584" name="Text Box 93"/>
              <p:cNvSpPr txBox="1">
                <a:spLocks noChangeArrowheads="1"/>
              </p:cNvSpPr>
              <p:nvPr/>
            </p:nvSpPr>
            <p:spPr bwMode="auto">
              <a:xfrm>
                <a:off x="579" y="2555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smtClean="0">
                    <a:latin typeface="+mj-lt"/>
                  </a:rPr>
                  <a:t>GP</a:t>
                </a:r>
              </a:p>
            </p:txBody>
          </p:sp>
          <p:sp>
            <p:nvSpPr>
              <p:cNvPr id="23585" name="Text Box 94"/>
              <p:cNvSpPr txBox="1">
                <a:spLocks noChangeArrowheads="1"/>
              </p:cNvSpPr>
              <p:nvPr/>
            </p:nvSpPr>
            <p:spPr bwMode="auto">
              <a:xfrm>
                <a:off x="822" y="2449"/>
                <a:ext cx="23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smtClean="0">
                    <a:latin typeface="+mj-lt"/>
                  </a:rPr>
                  <a:t>G</a:t>
                </a:r>
                <a:r>
                  <a:rPr lang="en-US" sz="1200" baseline="-25000" smtClean="0">
                    <a:latin typeface="+mj-lt"/>
                  </a:rPr>
                  <a:t>L</a:t>
                </a:r>
                <a:r>
                  <a:rPr lang="en-US" sz="1200" smtClean="0">
                    <a:latin typeface="+mj-lt"/>
                  </a:rPr>
                  <a:t/>
                </a:r>
                <a:br>
                  <a:rPr lang="en-US" sz="1200" smtClean="0">
                    <a:latin typeface="+mj-lt"/>
                  </a:rPr>
                </a:br>
                <a:endParaRPr lang="en-US" sz="600" smtClean="0">
                  <a:latin typeface="+mj-lt"/>
                </a:endParaRPr>
              </a:p>
              <a:p>
                <a:pPr eaLnBrk="1" hangingPunct="1">
                  <a:defRPr/>
                </a:pPr>
                <a:r>
                  <a:rPr lang="en-US" sz="1200" smtClean="0">
                    <a:latin typeface="+mj-lt"/>
                  </a:rPr>
                  <a:t>P</a:t>
                </a:r>
                <a:r>
                  <a:rPr lang="en-US" sz="1200" baseline="-25000" smtClean="0">
                    <a:latin typeface="+mj-lt"/>
                  </a:rPr>
                  <a:t>L</a:t>
                </a:r>
              </a:p>
            </p:txBody>
          </p:sp>
          <p:grpSp>
            <p:nvGrpSpPr>
              <p:cNvPr id="38949" name="Group 95"/>
              <p:cNvGrpSpPr>
                <a:grpSpLocks/>
              </p:cNvGrpSpPr>
              <p:nvPr/>
            </p:nvGrpSpPr>
            <p:grpSpPr bwMode="auto">
              <a:xfrm>
                <a:off x="552" y="2213"/>
                <a:ext cx="192" cy="192"/>
                <a:chOff x="768" y="2213"/>
                <a:chExt cx="192" cy="192"/>
              </a:xfrm>
            </p:grpSpPr>
            <p:sp>
              <p:nvSpPr>
                <p:cNvPr id="23589" name="Line 96"/>
                <p:cNvSpPr>
                  <a:spLocks noChangeShapeType="1"/>
                </p:cNvSpPr>
                <p:nvPr/>
              </p:nvSpPr>
              <p:spPr bwMode="auto">
                <a:xfrm>
                  <a:off x="768" y="221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23590" name="Line 97"/>
                <p:cNvSpPr>
                  <a:spLocks noChangeShapeType="1"/>
                </p:cNvSpPr>
                <p:nvPr/>
              </p:nvSpPr>
              <p:spPr bwMode="auto">
                <a:xfrm>
                  <a:off x="960" y="221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23587" name="Line 98"/>
              <p:cNvSpPr>
                <a:spLocks noChangeShapeType="1"/>
              </p:cNvSpPr>
              <p:nvPr/>
            </p:nvSpPr>
            <p:spPr bwMode="auto">
              <a:xfrm flipH="1">
                <a:off x="1008" y="257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88" name="Line 99"/>
              <p:cNvSpPr>
                <a:spLocks noChangeShapeType="1"/>
              </p:cNvSpPr>
              <p:nvPr/>
            </p:nvSpPr>
            <p:spPr bwMode="auto">
              <a:xfrm flipH="1">
                <a:off x="1008" y="27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3565" name="Line 100"/>
            <p:cNvSpPr>
              <a:spLocks noChangeShapeType="1"/>
            </p:cNvSpPr>
            <p:nvPr/>
          </p:nvSpPr>
          <p:spPr bwMode="auto">
            <a:xfrm>
              <a:off x="7467600" y="5003800"/>
              <a:ext cx="0" cy="509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23566" name="Line 101"/>
            <p:cNvSpPr>
              <a:spLocks noChangeShapeType="1"/>
            </p:cNvSpPr>
            <p:nvPr/>
          </p:nvSpPr>
          <p:spPr bwMode="auto">
            <a:xfrm flipH="1">
              <a:off x="6894513" y="5513388"/>
              <a:ext cx="573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23567" name="Line 102"/>
            <p:cNvSpPr>
              <a:spLocks noChangeShapeType="1"/>
            </p:cNvSpPr>
            <p:nvPr/>
          </p:nvSpPr>
          <p:spPr bwMode="auto">
            <a:xfrm>
              <a:off x="6894513" y="5773738"/>
              <a:ext cx="877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23568" name="Line 103"/>
            <p:cNvSpPr>
              <a:spLocks noChangeShapeType="1"/>
            </p:cNvSpPr>
            <p:nvPr/>
          </p:nvSpPr>
          <p:spPr bwMode="auto">
            <a:xfrm>
              <a:off x="7772400" y="5013325"/>
              <a:ext cx="0" cy="760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grpSp>
          <p:nvGrpSpPr>
            <p:cNvPr id="38930" name="Group 106"/>
            <p:cNvGrpSpPr>
              <a:grpSpLocks/>
            </p:cNvGrpSpPr>
            <p:nvPr/>
          </p:nvGrpSpPr>
          <p:grpSpPr bwMode="auto">
            <a:xfrm>
              <a:off x="7162800" y="3946525"/>
              <a:ext cx="1219200" cy="1073150"/>
              <a:chOff x="3504" y="2344"/>
              <a:chExt cx="768" cy="676"/>
            </a:xfrm>
          </p:grpSpPr>
          <p:sp>
            <p:nvSpPr>
              <p:cNvPr id="23570" name="Rectangle 107"/>
              <p:cNvSpPr>
                <a:spLocks noChangeArrowheads="1"/>
              </p:cNvSpPr>
              <p:nvPr/>
            </p:nvSpPr>
            <p:spPr bwMode="auto">
              <a:xfrm>
                <a:off x="3600" y="2488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1" name="Text Box 108"/>
              <p:cNvSpPr txBox="1">
                <a:spLocks noChangeArrowheads="1"/>
              </p:cNvSpPr>
              <p:nvPr/>
            </p:nvSpPr>
            <p:spPr bwMode="auto">
              <a:xfrm>
                <a:off x="3590" y="2454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G    P    S</a:t>
                </a:r>
              </a:p>
            </p:txBody>
          </p:sp>
          <p:sp>
            <p:nvSpPr>
              <p:cNvPr id="23572" name="Line 109"/>
              <p:cNvSpPr>
                <a:spLocks noChangeShapeType="1"/>
              </p:cNvSpPr>
              <p:nvPr/>
            </p:nvSpPr>
            <p:spPr bwMode="auto">
              <a:xfrm>
                <a:off x="3744" y="23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3" name="Line 110"/>
              <p:cNvSpPr>
                <a:spLocks noChangeShapeType="1"/>
              </p:cNvSpPr>
              <p:nvPr/>
            </p:nvSpPr>
            <p:spPr bwMode="auto">
              <a:xfrm>
                <a:off x="4000" y="2345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4" name="Line 111"/>
              <p:cNvSpPr>
                <a:spLocks noChangeShapeType="1"/>
              </p:cNvSpPr>
              <p:nvPr/>
            </p:nvSpPr>
            <p:spPr bwMode="auto">
              <a:xfrm>
                <a:off x="3888" y="28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5" name="Line 112"/>
              <p:cNvSpPr>
                <a:spLocks noChangeShapeType="1"/>
              </p:cNvSpPr>
              <p:nvPr/>
            </p:nvSpPr>
            <p:spPr bwMode="auto">
              <a:xfrm>
                <a:off x="4176" y="268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6" name="Text Box 113"/>
              <p:cNvSpPr txBox="1">
                <a:spLocks noChangeArrowheads="1"/>
              </p:cNvSpPr>
              <p:nvPr/>
            </p:nvSpPr>
            <p:spPr bwMode="auto">
              <a:xfrm>
                <a:off x="3754" y="2570"/>
                <a:ext cx="2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smtClean="0">
                    <a:latin typeface="+mj-lt"/>
                  </a:rPr>
                  <a:t>FA</a:t>
                </a:r>
              </a:p>
            </p:txBody>
          </p:sp>
          <p:sp>
            <p:nvSpPr>
              <p:cNvPr id="23577" name="Line 114"/>
              <p:cNvSpPr>
                <a:spLocks noChangeShapeType="1"/>
              </p:cNvSpPr>
              <p:nvPr/>
            </p:nvSpPr>
            <p:spPr bwMode="auto">
              <a:xfrm>
                <a:off x="4080" y="28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8" name="Line 115"/>
              <p:cNvSpPr>
                <a:spLocks noChangeShapeType="1"/>
              </p:cNvSpPr>
              <p:nvPr/>
            </p:nvSpPr>
            <p:spPr bwMode="auto">
              <a:xfrm>
                <a:off x="3696" y="287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9" name="Line 116"/>
              <p:cNvSpPr>
                <a:spLocks noChangeShapeType="1"/>
              </p:cNvSpPr>
              <p:nvPr/>
            </p:nvSpPr>
            <p:spPr bwMode="auto">
              <a:xfrm>
                <a:off x="3504" y="268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34000" y="3962400"/>
              <a:ext cx="39052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34200" y="3962400"/>
              <a:ext cx="338138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00025" y="2133600"/>
            <a:ext cx="1106488" cy="1981200"/>
            <a:chOff x="200114" y="2133600"/>
            <a:chExt cx="1106399" cy="1981200"/>
          </a:xfrm>
        </p:grpSpPr>
        <p:sp>
          <p:nvSpPr>
            <p:cNvPr id="41159" name="Line 5"/>
            <p:cNvSpPr>
              <a:spLocks noChangeShapeType="1"/>
            </p:cNvSpPr>
            <p:nvPr/>
          </p:nvSpPr>
          <p:spPr bwMode="auto">
            <a:xfrm>
              <a:off x="1306513" y="2133600"/>
              <a:ext cx="0" cy="198120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0" name="Text Box 6"/>
            <p:cNvSpPr txBox="1">
              <a:spLocks noChangeArrowheads="1"/>
            </p:cNvSpPr>
            <p:nvPr/>
          </p:nvSpPr>
          <p:spPr bwMode="auto">
            <a:xfrm>
              <a:off x="200114" y="2871788"/>
              <a:ext cx="10695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FF0000"/>
                  </a:solidFill>
                  <a:latin typeface="Symbol" charset="0"/>
                </a:rPr>
                <a:t>Q(</a:t>
              </a:r>
              <a:r>
                <a:rPr lang="en-US" sz="1800">
                  <a:solidFill>
                    <a:srgbClr val="FF0000"/>
                  </a:solidFill>
                  <a:latin typeface="Bookman Old Style" charset="0"/>
                </a:rPr>
                <a:t>log N)</a:t>
              </a:r>
            </a:p>
          </p:txBody>
        </p:sp>
      </p:grpSp>
      <p:grpSp>
        <p:nvGrpSpPr>
          <p:cNvPr id="40962" name="Group 220"/>
          <p:cNvGrpSpPr>
            <a:grpSpLocks/>
          </p:cNvGrpSpPr>
          <p:nvPr/>
        </p:nvGrpSpPr>
        <p:grpSpPr bwMode="auto">
          <a:xfrm>
            <a:off x="6823075" y="1981200"/>
            <a:ext cx="762000" cy="685800"/>
            <a:chOff x="3780" y="1248"/>
            <a:chExt cx="480" cy="432"/>
          </a:xfrm>
        </p:grpSpPr>
        <p:sp>
          <p:nvSpPr>
            <p:cNvPr id="41149" name="Rectangle 180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150" name="Line 181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1" name="Line 182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2" name="Line 183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3" name="Line 184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4" name="Line 185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5" name="Line 186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6" name="Text Box 188"/>
            <p:cNvSpPr txBox="1">
              <a:spLocks noChangeArrowheads="1"/>
            </p:cNvSpPr>
            <p:nvPr/>
          </p:nvSpPr>
          <p:spPr bwMode="auto">
            <a:xfrm>
              <a:off x="3780" y="1319"/>
              <a:ext cx="4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157" name="Text Box 189"/>
            <p:cNvSpPr txBox="1">
              <a:spLocks noChangeArrowheads="1"/>
            </p:cNvSpPr>
            <p:nvPr/>
          </p:nvSpPr>
          <p:spPr bwMode="auto">
            <a:xfrm>
              <a:off x="3780" y="1468"/>
              <a:ext cx="4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158" name="Text Box 191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sp>
        <p:nvSpPr>
          <p:cNvPr id="40963" name="Line 203"/>
          <p:cNvSpPr>
            <a:spLocks noChangeShapeType="1"/>
          </p:cNvSpPr>
          <p:nvPr/>
        </p:nvSpPr>
        <p:spPr bwMode="auto">
          <a:xfrm>
            <a:off x="786447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204"/>
          <p:cNvSpPr>
            <a:spLocks noChangeShapeType="1"/>
          </p:cNvSpPr>
          <p:nvPr/>
        </p:nvSpPr>
        <p:spPr bwMode="auto">
          <a:xfrm>
            <a:off x="752792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205"/>
          <p:cNvSpPr>
            <a:spLocks noChangeShapeType="1"/>
          </p:cNvSpPr>
          <p:nvPr/>
        </p:nvSpPr>
        <p:spPr bwMode="auto">
          <a:xfrm>
            <a:off x="752792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206"/>
          <p:cNvSpPr>
            <a:spLocks noChangeShapeType="1"/>
          </p:cNvSpPr>
          <p:nvPr/>
        </p:nvSpPr>
        <p:spPr bwMode="auto">
          <a:xfrm>
            <a:off x="801687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67" name="Group 209"/>
          <p:cNvGrpSpPr>
            <a:grpSpLocks/>
          </p:cNvGrpSpPr>
          <p:nvPr/>
        </p:nvGrpSpPr>
        <p:grpSpPr bwMode="auto">
          <a:xfrm>
            <a:off x="6746875" y="1295400"/>
            <a:ext cx="720725" cy="685800"/>
            <a:chOff x="3732" y="816"/>
            <a:chExt cx="454" cy="432"/>
          </a:xfrm>
        </p:grpSpPr>
        <p:sp>
          <p:nvSpPr>
            <p:cNvPr id="41140" name="Rectangle 167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141" name="Line 169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2" name="Line 170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3" name="Line 171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4" name="Line 172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5" name="Line 173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6" name="Text Box 174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147" name="Line 177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8" name="Line 208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8" name="Group 210"/>
          <p:cNvGrpSpPr>
            <a:grpSpLocks/>
          </p:cNvGrpSpPr>
          <p:nvPr/>
        </p:nvGrpSpPr>
        <p:grpSpPr bwMode="auto">
          <a:xfrm>
            <a:off x="7661275" y="1295400"/>
            <a:ext cx="720725" cy="685800"/>
            <a:chOff x="3732" y="816"/>
            <a:chExt cx="454" cy="432"/>
          </a:xfrm>
        </p:grpSpPr>
        <p:sp>
          <p:nvSpPr>
            <p:cNvPr id="41131" name="Rectangle 211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132" name="Line 212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3" name="Line 213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4" name="Line 214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5" name="Line 215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6" name="Line 216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7" name="Text Box 217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138" name="Line 218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9" name="Line 219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9" name="Group 221"/>
          <p:cNvGrpSpPr>
            <a:grpSpLocks/>
          </p:cNvGrpSpPr>
          <p:nvPr/>
        </p:nvGrpSpPr>
        <p:grpSpPr bwMode="auto">
          <a:xfrm>
            <a:off x="5089525" y="2667000"/>
            <a:ext cx="762000" cy="685800"/>
            <a:chOff x="3780" y="1248"/>
            <a:chExt cx="480" cy="432"/>
          </a:xfrm>
        </p:grpSpPr>
        <p:sp>
          <p:nvSpPr>
            <p:cNvPr id="41121" name="Rectangle 222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122" name="Line 223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3" name="Line 224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4" name="Line 225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5" name="Line 226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6" name="Line 227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7" name="Line 228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8" name="Text Box 229"/>
            <p:cNvSpPr txBox="1">
              <a:spLocks noChangeArrowheads="1"/>
            </p:cNvSpPr>
            <p:nvPr/>
          </p:nvSpPr>
          <p:spPr bwMode="auto">
            <a:xfrm>
              <a:off x="3780" y="1319"/>
              <a:ext cx="4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129" name="Text Box 230"/>
            <p:cNvSpPr txBox="1">
              <a:spLocks noChangeArrowheads="1"/>
            </p:cNvSpPr>
            <p:nvPr/>
          </p:nvSpPr>
          <p:spPr bwMode="auto">
            <a:xfrm>
              <a:off x="3780" y="1468"/>
              <a:ext cx="4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130" name="Text Box 231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grpSp>
        <p:nvGrpSpPr>
          <p:cNvPr id="40970" name="Group 232"/>
          <p:cNvGrpSpPr>
            <a:grpSpLocks/>
          </p:cNvGrpSpPr>
          <p:nvPr/>
        </p:nvGrpSpPr>
        <p:grpSpPr bwMode="auto">
          <a:xfrm>
            <a:off x="5089525" y="1981200"/>
            <a:ext cx="762000" cy="685800"/>
            <a:chOff x="3780" y="1248"/>
            <a:chExt cx="480" cy="432"/>
          </a:xfrm>
        </p:grpSpPr>
        <p:sp>
          <p:nvSpPr>
            <p:cNvPr id="41111" name="Rectangle 233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112" name="Line 234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3" name="Line 235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4" name="Line 236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5" name="Line 237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6" name="Line 238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7" name="Line 239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8" name="Text Box 240"/>
            <p:cNvSpPr txBox="1">
              <a:spLocks noChangeArrowheads="1"/>
            </p:cNvSpPr>
            <p:nvPr/>
          </p:nvSpPr>
          <p:spPr bwMode="auto">
            <a:xfrm>
              <a:off x="3780" y="1319"/>
              <a:ext cx="4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119" name="Text Box 241"/>
            <p:cNvSpPr txBox="1">
              <a:spLocks noChangeArrowheads="1"/>
            </p:cNvSpPr>
            <p:nvPr/>
          </p:nvSpPr>
          <p:spPr bwMode="auto">
            <a:xfrm>
              <a:off x="3780" y="1468"/>
              <a:ext cx="4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120" name="Text Box 242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sp>
        <p:nvSpPr>
          <p:cNvPr id="40971" name="Line 243"/>
          <p:cNvSpPr>
            <a:spLocks noChangeShapeType="1"/>
          </p:cNvSpPr>
          <p:nvPr/>
        </p:nvSpPr>
        <p:spPr bwMode="auto">
          <a:xfrm>
            <a:off x="613092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244"/>
          <p:cNvSpPr>
            <a:spLocks noChangeShapeType="1"/>
          </p:cNvSpPr>
          <p:nvPr/>
        </p:nvSpPr>
        <p:spPr bwMode="auto">
          <a:xfrm>
            <a:off x="579437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245"/>
          <p:cNvSpPr>
            <a:spLocks noChangeShapeType="1"/>
          </p:cNvSpPr>
          <p:nvPr/>
        </p:nvSpPr>
        <p:spPr bwMode="auto">
          <a:xfrm>
            <a:off x="579437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246"/>
          <p:cNvSpPr>
            <a:spLocks noChangeShapeType="1"/>
          </p:cNvSpPr>
          <p:nvPr/>
        </p:nvSpPr>
        <p:spPr bwMode="auto">
          <a:xfrm>
            <a:off x="628332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5" name="Group 247"/>
          <p:cNvGrpSpPr>
            <a:grpSpLocks/>
          </p:cNvGrpSpPr>
          <p:nvPr/>
        </p:nvGrpSpPr>
        <p:grpSpPr bwMode="auto">
          <a:xfrm>
            <a:off x="5013325" y="1295400"/>
            <a:ext cx="720725" cy="685800"/>
            <a:chOff x="3732" y="816"/>
            <a:chExt cx="454" cy="432"/>
          </a:xfrm>
        </p:grpSpPr>
        <p:sp>
          <p:nvSpPr>
            <p:cNvPr id="41102" name="Rectangle 248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103" name="Line 249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4" name="Line 250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5" name="Line 251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6" name="Line 252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7" name="Line 253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8" name="Text Box 254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109" name="Line 255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0" name="Line 256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76" name="Group 257"/>
          <p:cNvGrpSpPr>
            <a:grpSpLocks/>
          </p:cNvGrpSpPr>
          <p:nvPr/>
        </p:nvGrpSpPr>
        <p:grpSpPr bwMode="auto">
          <a:xfrm>
            <a:off x="5927725" y="1295400"/>
            <a:ext cx="720725" cy="685800"/>
            <a:chOff x="3732" y="816"/>
            <a:chExt cx="454" cy="432"/>
          </a:xfrm>
        </p:grpSpPr>
        <p:sp>
          <p:nvSpPr>
            <p:cNvPr id="41093" name="Rectangle 258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094" name="Line 259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5" name="Line 260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6" name="Line 261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7" name="Line 262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8" name="Line 263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9" name="Text Box 264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100" name="Line 265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1" name="Line 266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7" name="Line 337"/>
          <p:cNvSpPr>
            <a:spLocks noChangeShapeType="1"/>
          </p:cNvSpPr>
          <p:nvPr/>
        </p:nvSpPr>
        <p:spPr bwMode="auto">
          <a:xfrm>
            <a:off x="6950075" y="26670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338"/>
          <p:cNvSpPr>
            <a:spLocks noChangeShapeType="1"/>
          </p:cNvSpPr>
          <p:nvPr/>
        </p:nvSpPr>
        <p:spPr bwMode="auto">
          <a:xfrm>
            <a:off x="5794375" y="2932113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339"/>
          <p:cNvSpPr>
            <a:spLocks noChangeShapeType="1"/>
          </p:cNvSpPr>
          <p:nvPr/>
        </p:nvSpPr>
        <p:spPr bwMode="auto">
          <a:xfrm>
            <a:off x="5794375" y="308451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Line 340"/>
          <p:cNvSpPr>
            <a:spLocks noChangeShapeType="1"/>
          </p:cNvSpPr>
          <p:nvPr/>
        </p:nvSpPr>
        <p:spPr bwMode="auto">
          <a:xfrm>
            <a:off x="7099300" y="26670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81" name="Group 342"/>
          <p:cNvGrpSpPr>
            <a:grpSpLocks/>
          </p:cNvGrpSpPr>
          <p:nvPr/>
        </p:nvGrpSpPr>
        <p:grpSpPr bwMode="auto">
          <a:xfrm>
            <a:off x="1584325" y="3352800"/>
            <a:ext cx="762000" cy="685800"/>
            <a:chOff x="3780" y="1248"/>
            <a:chExt cx="480" cy="432"/>
          </a:xfrm>
        </p:grpSpPr>
        <p:sp>
          <p:nvSpPr>
            <p:cNvPr id="41083" name="Rectangle 343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084" name="Line 344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5" name="Line 345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6" name="Line 346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7" name="Line 347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Line 348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Line 349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0" name="Text Box 350"/>
            <p:cNvSpPr txBox="1">
              <a:spLocks noChangeArrowheads="1"/>
            </p:cNvSpPr>
            <p:nvPr/>
          </p:nvSpPr>
          <p:spPr bwMode="auto">
            <a:xfrm>
              <a:off x="3780" y="1319"/>
              <a:ext cx="4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91" name="Text Box 351"/>
            <p:cNvSpPr txBox="1">
              <a:spLocks noChangeArrowheads="1"/>
            </p:cNvSpPr>
            <p:nvPr/>
          </p:nvSpPr>
          <p:spPr bwMode="auto">
            <a:xfrm>
              <a:off x="3780" y="1468"/>
              <a:ext cx="4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92" name="Text Box 352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grpSp>
        <p:nvGrpSpPr>
          <p:cNvPr id="40982" name="Group 353"/>
          <p:cNvGrpSpPr>
            <a:grpSpLocks/>
          </p:cNvGrpSpPr>
          <p:nvPr/>
        </p:nvGrpSpPr>
        <p:grpSpPr bwMode="auto">
          <a:xfrm>
            <a:off x="3317875" y="1981200"/>
            <a:ext cx="711200" cy="685800"/>
            <a:chOff x="3780" y="1248"/>
            <a:chExt cx="448" cy="432"/>
          </a:xfrm>
        </p:grpSpPr>
        <p:sp>
          <p:nvSpPr>
            <p:cNvPr id="41073" name="Rectangle 354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074" name="Line 355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5" name="Line 356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6" name="Line 357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7" name="Line 358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8" name="Line 359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9" name="Line 360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0" name="Text Box 361"/>
            <p:cNvSpPr txBox="1">
              <a:spLocks noChangeArrowheads="1"/>
            </p:cNvSpPr>
            <p:nvPr/>
          </p:nvSpPr>
          <p:spPr bwMode="auto">
            <a:xfrm>
              <a:off x="3780" y="1319"/>
              <a:ext cx="4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81" name="Text Box 362"/>
            <p:cNvSpPr txBox="1">
              <a:spLocks noChangeArrowheads="1"/>
            </p:cNvSpPr>
            <p:nvPr/>
          </p:nvSpPr>
          <p:spPr bwMode="auto">
            <a:xfrm>
              <a:off x="3780" y="1468"/>
              <a:ext cx="44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82" name="Text Box 363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sp>
        <p:nvSpPr>
          <p:cNvPr id="40983" name="Line 364"/>
          <p:cNvSpPr>
            <a:spLocks noChangeShapeType="1"/>
          </p:cNvSpPr>
          <p:nvPr/>
        </p:nvSpPr>
        <p:spPr bwMode="auto">
          <a:xfrm>
            <a:off x="435927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Line 365"/>
          <p:cNvSpPr>
            <a:spLocks noChangeShapeType="1"/>
          </p:cNvSpPr>
          <p:nvPr/>
        </p:nvSpPr>
        <p:spPr bwMode="auto">
          <a:xfrm>
            <a:off x="402272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Line 366"/>
          <p:cNvSpPr>
            <a:spLocks noChangeShapeType="1"/>
          </p:cNvSpPr>
          <p:nvPr/>
        </p:nvSpPr>
        <p:spPr bwMode="auto">
          <a:xfrm>
            <a:off x="402272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Line 367"/>
          <p:cNvSpPr>
            <a:spLocks noChangeShapeType="1"/>
          </p:cNvSpPr>
          <p:nvPr/>
        </p:nvSpPr>
        <p:spPr bwMode="auto">
          <a:xfrm>
            <a:off x="451167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87" name="Group 368"/>
          <p:cNvGrpSpPr>
            <a:grpSpLocks/>
          </p:cNvGrpSpPr>
          <p:nvPr/>
        </p:nvGrpSpPr>
        <p:grpSpPr bwMode="auto">
          <a:xfrm>
            <a:off x="3241675" y="1295400"/>
            <a:ext cx="720725" cy="685800"/>
            <a:chOff x="3732" y="816"/>
            <a:chExt cx="454" cy="432"/>
          </a:xfrm>
        </p:grpSpPr>
        <p:sp>
          <p:nvSpPr>
            <p:cNvPr id="41064" name="Rectangle 369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065" name="Line 370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6" name="Line 371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7" name="Line 372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8" name="Line 373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9" name="Line 374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0" name="Text Box 375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071" name="Line 376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2" name="Line 377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8" name="Group 378"/>
          <p:cNvGrpSpPr>
            <a:grpSpLocks/>
          </p:cNvGrpSpPr>
          <p:nvPr/>
        </p:nvGrpSpPr>
        <p:grpSpPr bwMode="auto">
          <a:xfrm>
            <a:off x="4156075" y="1295400"/>
            <a:ext cx="720725" cy="685800"/>
            <a:chOff x="3732" y="816"/>
            <a:chExt cx="454" cy="432"/>
          </a:xfrm>
        </p:grpSpPr>
        <p:sp>
          <p:nvSpPr>
            <p:cNvPr id="41055" name="Rectangle 379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056" name="Line 380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7" name="Line 381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8" name="Line 382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9" name="Line 383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0" name="Line 384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1" name="Text Box 385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062" name="Line 386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" name="Line 387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9" name="Group 388"/>
          <p:cNvGrpSpPr>
            <a:grpSpLocks/>
          </p:cNvGrpSpPr>
          <p:nvPr/>
        </p:nvGrpSpPr>
        <p:grpSpPr bwMode="auto">
          <a:xfrm>
            <a:off x="1584325" y="2667000"/>
            <a:ext cx="762000" cy="685800"/>
            <a:chOff x="3780" y="1248"/>
            <a:chExt cx="480" cy="432"/>
          </a:xfrm>
        </p:grpSpPr>
        <p:sp>
          <p:nvSpPr>
            <p:cNvPr id="41045" name="Rectangle 389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046" name="Line 390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7" name="Line 391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8" name="Line 392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9" name="Line 393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0" name="Line 394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1" name="Line 395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2" name="Text Box 396"/>
            <p:cNvSpPr txBox="1">
              <a:spLocks noChangeArrowheads="1"/>
            </p:cNvSpPr>
            <p:nvPr/>
          </p:nvSpPr>
          <p:spPr bwMode="auto">
            <a:xfrm>
              <a:off x="3780" y="1319"/>
              <a:ext cx="4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53" name="Text Box 397"/>
            <p:cNvSpPr txBox="1">
              <a:spLocks noChangeArrowheads="1"/>
            </p:cNvSpPr>
            <p:nvPr/>
          </p:nvSpPr>
          <p:spPr bwMode="auto">
            <a:xfrm>
              <a:off x="3780" y="1468"/>
              <a:ext cx="4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54" name="Text Box 398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grpSp>
        <p:nvGrpSpPr>
          <p:cNvPr id="40990" name="Group 399"/>
          <p:cNvGrpSpPr>
            <a:grpSpLocks/>
          </p:cNvGrpSpPr>
          <p:nvPr/>
        </p:nvGrpSpPr>
        <p:grpSpPr bwMode="auto">
          <a:xfrm>
            <a:off x="1584325" y="1981200"/>
            <a:ext cx="711200" cy="685800"/>
            <a:chOff x="3780" y="1248"/>
            <a:chExt cx="448" cy="432"/>
          </a:xfrm>
        </p:grpSpPr>
        <p:sp>
          <p:nvSpPr>
            <p:cNvPr id="41035" name="Rectangle 400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036" name="Line 401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7" name="Line 402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8" name="Line 403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9" name="Line 404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0" name="Line 405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1" name="Line 406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2" name="Text Box 407"/>
            <p:cNvSpPr txBox="1">
              <a:spLocks noChangeArrowheads="1"/>
            </p:cNvSpPr>
            <p:nvPr/>
          </p:nvSpPr>
          <p:spPr bwMode="auto">
            <a:xfrm>
              <a:off x="3780" y="1319"/>
              <a:ext cx="4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43" name="Text Box 408"/>
            <p:cNvSpPr txBox="1">
              <a:spLocks noChangeArrowheads="1"/>
            </p:cNvSpPr>
            <p:nvPr/>
          </p:nvSpPr>
          <p:spPr bwMode="auto">
            <a:xfrm>
              <a:off x="3780" y="1468"/>
              <a:ext cx="44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44" name="Text Box 409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sp>
        <p:nvSpPr>
          <p:cNvPr id="40991" name="Line 410"/>
          <p:cNvSpPr>
            <a:spLocks noChangeShapeType="1"/>
          </p:cNvSpPr>
          <p:nvPr/>
        </p:nvSpPr>
        <p:spPr bwMode="auto">
          <a:xfrm>
            <a:off x="262572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Line 411"/>
          <p:cNvSpPr>
            <a:spLocks noChangeShapeType="1"/>
          </p:cNvSpPr>
          <p:nvPr/>
        </p:nvSpPr>
        <p:spPr bwMode="auto">
          <a:xfrm>
            <a:off x="228917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Line 412"/>
          <p:cNvSpPr>
            <a:spLocks noChangeShapeType="1"/>
          </p:cNvSpPr>
          <p:nvPr/>
        </p:nvSpPr>
        <p:spPr bwMode="auto">
          <a:xfrm>
            <a:off x="228917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Line 413"/>
          <p:cNvSpPr>
            <a:spLocks noChangeShapeType="1"/>
          </p:cNvSpPr>
          <p:nvPr/>
        </p:nvSpPr>
        <p:spPr bwMode="auto">
          <a:xfrm>
            <a:off x="277812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95" name="Group 414"/>
          <p:cNvGrpSpPr>
            <a:grpSpLocks/>
          </p:cNvGrpSpPr>
          <p:nvPr/>
        </p:nvGrpSpPr>
        <p:grpSpPr bwMode="auto">
          <a:xfrm>
            <a:off x="1508125" y="1295400"/>
            <a:ext cx="720725" cy="685800"/>
            <a:chOff x="3732" y="816"/>
            <a:chExt cx="454" cy="432"/>
          </a:xfrm>
        </p:grpSpPr>
        <p:sp>
          <p:nvSpPr>
            <p:cNvPr id="41026" name="Rectangle 415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027" name="Line 416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417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Line 418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0" name="Line 419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1" name="Line 420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2" name="Text Box 421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033" name="Line 422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4" name="Line 423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6" name="Group 424"/>
          <p:cNvGrpSpPr>
            <a:grpSpLocks/>
          </p:cNvGrpSpPr>
          <p:nvPr/>
        </p:nvGrpSpPr>
        <p:grpSpPr bwMode="auto">
          <a:xfrm>
            <a:off x="2422525" y="1295400"/>
            <a:ext cx="720725" cy="685800"/>
            <a:chOff x="3732" y="816"/>
            <a:chExt cx="454" cy="432"/>
          </a:xfrm>
        </p:grpSpPr>
        <p:sp>
          <p:nvSpPr>
            <p:cNvPr id="41017" name="Rectangle 425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018" name="Line 426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9" name="Line 427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0" name="Line 428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1" name="Line 429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2" name="Line 430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3" name="Text Box 431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024" name="Line 432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5" name="Line 433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97" name="Line 434"/>
          <p:cNvSpPr>
            <a:spLocks noChangeShapeType="1"/>
          </p:cNvSpPr>
          <p:nvPr/>
        </p:nvSpPr>
        <p:spPr bwMode="auto">
          <a:xfrm>
            <a:off x="3444875" y="26670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8" name="Line 435"/>
          <p:cNvSpPr>
            <a:spLocks noChangeShapeType="1"/>
          </p:cNvSpPr>
          <p:nvPr/>
        </p:nvSpPr>
        <p:spPr bwMode="auto">
          <a:xfrm>
            <a:off x="2289175" y="2932113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436"/>
          <p:cNvSpPr>
            <a:spLocks noChangeShapeType="1"/>
          </p:cNvSpPr>
          <p:nvPr/>
        </p:nvSpPr>
        <p:spPr bwMode="auto">
          <a:xfrm>
            <a:off x="2289175" y="308451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437"/>
          <p:cNvSpPr>
            <a:spLocks noChangeShapeType="1"/>
          </p:cNvSpPr>
          <p:nvPr/>
        </p:nvSpPr>
        <p:spPr bwMode="auto">
          <a:xfrm>
            <a:off x="3594100" y="26670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Line 438"/>
          <p:cNvSpPr>
            <a:spLocks noChangeShapeType="1"/>
          </p:cNvSpPr>
          <p:nvPr/>
        </p:nvSpPr>
        <p:spPr bwMode="auto">
          <a:xfrm>
            <a:off x="2289175" y="3617913"/>
            <a:ext cx="292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2" name="Line 439"/>
          <p:cNvSpPr>
            <a:spLocks noChangeShapeType="1"/>
          </p:cNvSpPr>
          <p:nvPr/>
        </p:nvSpPr>
        <p:spPr bwMode="auto">
          <a:xfrm>
            <a:off x="5216525" y="33528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3" name="Line 440"/>
          <p:cNvSpPr>
            <a:spLocks noChangeShapeType="1"/>
          </p:cNvSpPr>
          <p:nvPr/>
        </p:nvSpPr>
        <p:spPr bwMode="auto">
          <a:xfrm>
            <a:off x="2289175" y="3770313"/>
            <a:ext cx="307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Line 441"/>
          <p:cNvSpPr>
            <a:spLocks noChangeShapeType="1"/>
          </p:cNvSpPr>
          <p:nvPr/>
        </p:nvSpPr>
        <p:spPr bwMode="auto">
          <a:xfrm>
            <a:off x="5364163" y="33528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Text Box 442"/>
          <p:cNvSpPr txBox="1">
            <a:spLocks noChangeArrowheads="1"/>
          </p:cNvSpPr>
          <p:nvPr/>
        </p:nvSpPr>
        <p:spPr bwMode="auto">
          <a:xfrm>
            <a:off x="1597025" y="10207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 b="1">
              <a:latin typeface="Bookman Old Style" charset="0"/>
            </a:endParaRPr>
          </a:p>
        </p:txBody>
      </p:sp>
      <p:sp>
        <p:nvSpPr>
          <p:cNvPr id="41006" name="Text Box 443"/>
          <p:cNvSpPr txBox="1">
            <a:spLocks noChangeArrowheads="1"/>
          </p:cNvSpPr>
          <p:nvPr/>
        </p:nvSpPr>
        <p:spPr bwMode="auto">
          <a:xfrm>
            <a:off x="1524000" y="1068388"/>
            <a:ext cx="7048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A7 B7       A6 B6     A5 B5      A4 B4      A3 B3       A2 B2     A1 B1       A0 B0</a:t>
            </a:r>
          </a:p>
        </p:txBody>
      </p:sp>
      <p:sp>
        <p:nvSpPr>
          <p:cNvPr id="33840" name="Text Box 444"/>
          <p:cNvSpPr txBox="1">
            <a:spLocks noChangeArrowheads="1"/>
          </p:cNvSpPr>
          <p:nvPr/>
        </p:nvSpPr>
        <p:spPr bwMode="auto">
          <a:xfrm>
            <a:off x="795338" y="4403725"/>
            <a:ext cx="81200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We can build a tree of GP units to compute the generate and propagate logic for any sized adder. Assuming N is a power of 2, we’ll need N-1 GP units.</a:t>
            </a:r>
          </a:p>
          <a:p>
            <a:pPr eaLnBrk="1" hangingPunct="1"/>
            <a:endParaRPr lang="en-US" sz="2000">
              <a:latin typeface="Bookman Old Style" charset="0"/>
            </a:endParaRPr>
          </a:p>
          <a:p>
            <a:pPr eaLnBrk="1" hangingPunct="1"/>
            <a:r>
              <a:rPr lang="en-US" sz="2000">
                <a:latin typeface="Bookman Old Style" charset="0"/>
              </a:rPr>
              <a:t>This will let us to quickly compute the carry-ins for each FA!</a:t>
            </a:r>
          </a:p>
        </p:txBody>
      </p:sp>
      <p:sp>
        <p:nvSpPr>
          <p:cNvPr id="41008" name="Text Box 448"/>
          <p:cNvSpPr txBox="1">
            <a:spLocks noChangeArrowheads="1"/>
          </p:cNvSpPr>
          <p:nvPr/>
        </p:nvSpPr>
        <p:spPr bwMode="auto">
          <a:xfrm>
            <a:off x="3565525" y="39766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latin typeface="Bookman Old Style" charset="0"/>
            </a:endParaRPr>
          </a:p>
        </p:txBody>
      </p:sp>
      <p:sp>
        <p:nvSpPr>
          <p:cNvPr id="41009" name="Text Box 449"/>
          <p:cNvSpPr txBox="1">
            <a:spLocks noChangeArrowheads="1"/>
          </p:cNvSpPr>
          <p:nvPr/>
        </p:nvSpPr>
        <p:spPr bwMode="auto">
          <a:xfrm>
            <a:off x="1422400" y="4040188"/>
            <a:ext cx="863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7-0</a:t>
            </a:r>
            <a:r>
              <a:rPr lang="en-US" sz="1200">
                <a:latin typeface="Bookman Old Style" charset="0"/>
              </a:rPr>
              <a:t>  P</a:t>
            </a:r>
            <a:r>
              <a:rPr lang="en-US" sz="1200" baseline="-25000">
                <a:latin typeface="Bookman Old Style" charset="0"/>
              </a:rPr>
              <a:t>7-0</a:t>
            </a:r>
          </a:p>
        </p:txBody>
      </p:sp>
      <p:sp>
        <p:nvSpPr>
          <p:cNvPr id="41010" name="Text Box 452"/>
          <p:cNvSpPr txBox="1">
            <a:spLocks noChangeArrowheads="1"/>
          </p:cNvSpPr>
          <p:nvPr/>
        </p:nvSpPr>
        <p:spPr bwMode="auto">
          <a:xfrm>
            <a:off x="4816475" y="3201988"/>
            <a:ext cx="99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3-0</a:t>
            </a:r>
            <a:r>
              <a:rPr lang="en-US" sz="1200">
                <a:latin typeface="Bookman Old Style" charset="0"/>
              </a:rPr>
              <a:t>     P</a:t>
            </a:r>
            <a:r>
              <a:rPr lang="en-US" sz="1200" baseline="-25000">
                <a:latin typeface="Bookman Old Style" charset="0"/>
              </a:rPr>
              <a:t>3-0</a:t>
            </a:r>
          </a:p>
        </p:txBody>
      </p:sp>
      <p:sp>
        <p:nvSpPr>
          <p:cNvPr id="41011" name="Text Box 453"/>
          <p:cNvSpPr txBox="1">
            <a:spLocks noChangeArrowheads="1"/>
          </p:cNvSpPr>
          <p:nvPr/>
        </p:nvSpPr>
        <p:spPr bwMode="auto">
          <a:xfrm>
            <a:off x="6564313" y="2540000"/>
            <a:ext cx="992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1-0</a:t>
            </a:r>
            <a:r>
              <a:rPr lang="en-US" sz="1200">
                <a:latin typeface="Bookman Old Style" charset="0"/>
              </a:rPr>
              <a:t>     P</a:t>
            </a:r>
            <a:r>
              <a:rPr lang="en-US" sz="1200" baseline="-25000">
                <a:latin typeface="Bookman Old Style" charset="0"/>
              </a:rPr>
              <a:t>1-0</a:t>
            </a:r>
          </a:p>
        </p:txBody>
      </p:sp>
      <p:sp>
        <p:nvSpPr>
          <p:cNvPr id="41012" name="Text Box 454"/>
          <p:cNvSpPr txBox="1">
            <a:spLocks noChangeArrowheads="1"/>
          </p:cNvSpPr>
          <p:nvPr/>
        </p:nvSpPr>
        <p:spPr bwMode="auto">
          <a:xfrm>
            <a:off x="4829175" y="2540000"/>
            <a:ext cx="99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3-2</a:t>
            </a:r>
            <a:r>
              <a:rPr lang="en-US" sz="1200">
                <a:latin typeface="Bookman Old Style" charset="0"/>
              </a:rPr>
              <a:t>     P</a:t>
            </a:r>
            <a:r>
              <a:rPr lang="en-US" sz="1200" baseline="-25000">
                <a:latin typeface="Bookman Old Style" charset="0"/>
              </a:rPr>
              <a:t>3-2</a:t>
            </a:r>
          </a:p>
        </p:txBody>
      </p:sp>
      <p:sp>
        <p:nvSpPr>
          <p:cNvPr id="41013" name="Text Box 455"/>
          <p:cNvSpPr txBox="1">
            <a:spLocks noChangeArrowheads="1"/>
          </p:cNvSpPr>
          <p:nvPr/>
        </p:nvSpPr>
        <p:spPr bwMode="auto">
          <a:xfrm>
            <a:off x="1346200" y="3201988"/>
            <a:ext cx="99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7-4</a:t>
            </a:r>
            <a:r>
              <a:rPr lang="en-US" sz="1200">
                <a:latin typeface="Bookman Old Style" charset="0"/>
              </a:rPr>
              <a:t>     P</a:t>
            </a:r>
            <a:r>
              <a:rPr lang="en-US" sz="1200" baseline="-25000">
                <a:latin typeface="Bookman Old Style" charset="0"/>
              </a:rPr>
              <a:t>7-4</a:t>
            </a:r>
          </a:p>
        </p:txBody>
      </p:sp>
      <p:sp>
        <p:nvSpPr>
          <p:cNvPr id="41014" name="Text Box 456"/>
          <p:cNvSpPr txBox="1">
            <a:spLocks noChangeArrowheads="1"/>
          </p:cNvSpPr>
          <p:nvPr/>
        </p:nvSpPr>
        <p:spPr bwMode="auto">
          <a:xfrm>
            <a:off x="3059113" y="2538413"/>
            <a:ext cx="992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5-4</a:t>
            </a:r>
            <a:r>
              <a:rPr lang="en-US" sz="1200">
                <a:latin typeface="Bookman Old Style" charset="0"/>
              </a:rPr>
              <a:t>     P</a:t>
            </a:r>
            <a:r>
              <a:rPr lang="en-US" sz="1200" baseline="-25000">
                <a:latin typeface="Bookman Old Style" charset="0"/>
              </a:rPr>
              <a:t>5-4</a:t>
            </a:r>
          </a:p>
        </p:txBody>
      </p:sp>
      <p:sp>
        <p:nvSpPr>
          <p:cNvPr id="41015" name="Text Box 457"/>
          <p:cNvSpPr txBox="1">
            <a:spLocks noChangeArrowheads="1"/>
          </p:cNvSpPr>
          <p:nvPr/>
        </p:nvSpPr>
        <p:spPr bwMode="auto">
          <a:xfrm>
            <a:off x="1323975" y="2538413"/>
            <a:ext cx="99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7-6</a:t>
            </a:r>
            <a:r>
              <a:rPr lang="en-US" sz="1200">
                <a:latin typeface="Bookman Old Style" charset="0"/>
              </a:rPr>
              <a:t>     P</a:t>
            </a:r>
            <a:r>
              <a:rPr lang="en-US" sz="1200" baseline="-25000">
                <a:latin typeface="Bookman Old Style" charset="0"/>
              </a:rPr>
              <a:t>7-6</a:t>
            </a:r>
          </a:p>
        </p:txBody>
      </p:sp>
      <p:sp>
        <p:nvSpPr>
          <p:cNvPr id="410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8-bit CLA (generate G &amp; 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4800" y="3062288"/>
            <a:ext cx="1069975" cy="2438400"/>
            <a:chOff x="304800" y="3062288"/>
            <a:chExt cx="1069561" cy="2438400"/>
          </a:xfrm>
        </p:grpSpPr>
        <p:sp>
          <p:nvSpPr>
            <p:cNvPr id="43149" name="Line 4"/>
            <p:cNvSpPr>
              <a:spLocks noChangeShapeType="1"/>
            </p:cNvSpPr>
            <p:nvPr/>
          </p:nvSpPr>
          <p:spPr bwMode="auto">
            <a:xfrm flipV="1">
              <a:off x="1371600" y="3062288"/>
              <a:ext cx="0" cy="2438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50" name="Text Box 5"/>
            <p:cNvSpPr txBox="1">
              <a:spLocks noChangeArrowheads="1"/>
            </p:cNvSpPr>
            <p:nvPr/>
          </p:nvSpPr>
          <p:spPr bwMode="auto">
            <a:xfrm>
              <a:off x="304800" y="4219575"/>
              <a:ext cx="10695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FF0000"/>
                  </a:solidFill>
                  <a:latin typeface="Symbol" charset="0"/>
                </a:rPr>
                <a:t>Q(</a:t>
              </a:r>
              <a:r>
                <a:rPr lang="en-US" sz="1800">
                  <a:solidFill>
                    <a:srgbClr val="FF0000"/>
                  </a:solidFill>
                  <a:latin typeface="Bookman Old Style" charset="0"/>
                </a:rPr>
                <a:t>log N)</a:t>
              </a:r>
            </a:p>
          </p:txBody>
        </p:sp>
      </p:grpSp>
      <p:sp>
        <p:nvSpPr>
          <p:cNvPr id="43010" name="Text Box 6"/>
          <p:cNvSpPr txBox="1">
            <a:spLocks noChangeArrowheads="1"/>
          </p:cNvSpPr>
          <p:nvPr/>
        </p:nvSpPr>
        <p:spPr bwMode="auto">
          <a:xfrm>
            <a:off x="990600" y="1096963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Now, given a the value of the carry-in of the least-significant bit,we can generate the carries for every adder.</a:t>
            </a:r>
          </a:p>
        </p:txBody>
      </p:sp>
      <p:sp>
        <p:nvSpPr>
          <p:cNvPr id="43011" name="Text Box 7"/>
          <p:cNvSpPr txBox="1">
            <a:spLocks noChangeArrowheads="1"/>
          </p:cNvSpPr>
          <p:nvPr/>
        </p:nvSpPr>
        <p:spPr bwMode="auto">
          <a:xfrm>
            <a:off x="1752600" y="1828800"/>
            <a:ext cx="1957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c</a:t>
            </a:r>
            <a:r>
              <a:rPr lang="en-US" sz="2000" baseline="-25000">
                <a:latin typeface="Bookman Old Style" charset="0"/>
              </a:rPr>
              <a:t>H</a:t>
            </a:r>
            <a:r>
              <a:rPr lang="en-US" sz="2000">
                <a:latin typeface="Bookman Old Style" charset="0"/>
              </a:rPr>
              <a:t> = G</a:t>
            </a:r>
            <a:r>
              <a:rPr lang="en-US" sz="2000" baseline="-25000">
                <a:latin typeface="Bookman Old Style" charset="0"/>
              </a:rPr>
              <a:t>L</a:t>
            </a:r>
            <a:r>
              <a:rPr lang="en-US" sz="2000">
                <a:latin typeface="Bookman Old Style" charset="0"/>
              </a:rPr>
              <a:t> + P</a:t>
            </a:r>
            <a:r>
              <a:rPr lang="en-US" sz="2000" baseline="-25000">
                <a:latin typeface="Bookman Old Style" charset="0"/>
              </a:rPr>
              <a:t>L</a:t>
            </a:r>
            <a:r>
              <a:rPr lang="en-US" sz="2000">
                <a:latin typeface="Bookman Old Style" charset="0"/>
              </a:rPr>
              <a:t>c</a:t>
            </a:r>
            <a:r>
              <a:rPr lang="en-US" sz="2000" baseline="-25000">
                <a:latin typeface="Bookman Old Style" charset="0"/>
              </a:rPr>
              <a:t>in</a:t>
            </a:r>
            <a:br>
              <a:rPr lang="en-US" sz="2000" baseline="-25000">
                <a:latin typeface="Bookman Old Style" charset="0"/>
              </a:rPr>
            </a:br>
            <a:r>
              <a:rPr lang="en-US" sz="2000">
                <a:latin typeface="Bookman Old Style" charset="0"/>
              </a:rPr>
              <a:t>c</a:t>
            </a:r>
            <a:r>
              <a:rPr lang="en-US" sz="2000" baseline="-25000">
                <a:latin typeface="Bookman Old Style" charset="0"/>
              </a:rPr>
              <a:t>L</a:t>
            </a:r>
            <a:r>
              <a:rPr lang="en-US" sz="2000">
                <a:latin typeface="Bookman Old Style" charset="0"/>
              </a:rPr>
              <a:t> = c</a:t>
            </a:r>
            <a:r>
              <a:rPr lang="en-US" sz="2000" baseline="-25000">
                <a:latin typeface="Bookman Old Style" charset="0"/>
              </a:rPr>
              <a:t>in</a:t>
            </a:r>
          </a:p>
        </p:txBody>
      </p:sp>
      <p:sp>
        <p:nvSpPr>
          <p:cNvPr id="43012" name="Text Box 10"/>
          <p:cNvSpPr txBox="1">
            <a:spLocks noChangeArrowheads="1"/>
          </p:cNvSpPr>
          <p:nvPr/>
        </p:nvSpPr>
        <p:spPr bwMode="auto">
          <a:xfrm>
            <a:off x="3870325" y="42354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latin typeface="Bookman Old Style" charset="0"/>
            </a:endParaRPr>
          </a:p>
        </p:txBody>
      </p:sp>
      <p:sp>
        <p:nvSpPr>
          <p:cNvPr id="43013" name="Rectangle 8"/>
          <p:cNvSpPr>
            <a:spLocks noChangeArrowheads="1"/>
          </p:cNvSpPr>
          <p:nvPr/>
        </p:nvSpPr>
        <p:spPr bwMode="auto">
          <a:xfrm>
            <a:off x="2133600" y="50434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14" name="Line 11"/>
          <p:cNvSpPr>
            <a:spLocks noChangeShapeType="1"/>
          </p:cNvSpPr>
          <p:nvPr/>
        </p:nvSpPr>
        <p:spPr bwMode="auto">
          <a:xfrm flipV="1">
            <a:off x="2514600" y="56530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12"/>
          <p:cNvSpPr>
            <a:spLocks noChangeShapeType="1"/>
          </p:cNvSpPr>
          <p:nvPr/>
        </p:nvSpPr>
        <p:spPr bwMode="auto">
          <a:xfrm flipV="1">
            <a:off x="2514600" y="47386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15"/>
          <p:cNvSpPr>
            <a:spLocks noChangeShapeType="1"/>
          </p:cNvSpPr>
          <p:nvPr/>
        </p:nvSpPr>
        <p:spPr bwMode="auto">
          <a:xfrm>
            <a:off x="1905000" y="5195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16"/>
          <p:cNvSpPr>
            <a:spLocks noChangeShapeType="1"/>
          </p:cNvSpPr>
          <p:nvPr/>
        </p:nvSpPr>
        <p:spPr bwMode="auto">
          <a:xfrm>
            <a:off x="1905000" y="55006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7"/>
          <p:cNvSpPr>
            <a:spLocks noChangeShapeType="1"/>
          </p:cNvSpPr>
          <p:nvPr/>
        </p:nvSpPr>
        <p:spPr bwMode="auto">
          <a:xfrm>
            <a:off x="2895600" y="53482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9"/>
          <p:cNvSpPr txBox="1">
            <a:spLocks noChangeArrowheads="1"/>
          </p:cNvSpPr>
          <p:nvPr/>
        </p:nvSpPr>
        <p:spPr bwMode="auto">
          <a:xfrm>
            <a:off x="2346325" y="49434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20" name="Text Box 20"/>
          <p:cNvSpPr txBox="1">
            <a:spLocks noChangeArrowheads="1"/>
          </p:cNvSpPr>
          <p:nvPr/>
        </p:nvSpPr>
        <p:spPr bwMode="auto">
          <a:xfrm>
            <a:off x="2362200" y="5351463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in</a:t>
            </a:r>
          </a:p>
        </p:txBody>
      </p:sp>
      <p:sp>
        <p:nvSpPr>
          <p:cNvPr id="43021" name="Text Box 21"/>
          <p:cNvSpPr txBox="1">
            <a:spLocks noChangeArrowheads="1"/>
          </p:cNvSpPr>
          <p:nvPr/>
        </p:nvSpPr>
        <p:spPr bwMode="auto">
          <a:xfrm>
            <a:off x="2590800" y="5167313"/>
            <a:ext cx="376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L</a:t>
            </a:r>
          </a:p>
        </p:txBody>
      </p:sp>
      <p:sp>
        <p:nvSpPr>
          <p:cNvPr id="43022" name="Text Box 22"/>
          <p:cNvSpPr txBox="1">
            <a:spLocks noChangeArrowheads="1"/>
          </p:cNvSpPr>
          <p:nvPr/>
        </p:nvSpPr>
        <p:spPr bwMode="auto">
          <a:xfrm>
            <a:off x="2065338" y="50768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23" name="Text Box 23"/>
          <p:cNvSpPr txBox="1">
            <a:spLocks noChangeArrowheads="1"/>
          </p:cNvSpPr>
          <p:nvPr/>
        </p:nvSpPr>
        <p:spPr bwMode="auto">
          <a:xfrm>
            <a:off x="2065338" y="53197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24" name="Rectangle 26"/>
          <p:cNvSpPr>
            <a:spLocks noChangeArrowheads="1"/>
          </p:cNvSpPr>
          <p:nvPr/>
        </p:nvSpPr>
        <p:spPr bwMode="auto">
          <a:xfrm>
            <a:off x="2133600" y="41290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25" name="Line 27"/>
          <p:cNvSpPr>
            <a:spLocks noChangeShapeType="1"/>
          </p:cNvSpPr>
          <p:nvPr/>
        </p:nvSpPr>
        <p:spPr bwMode="auto">
          <a:xfrm flipV="1">
            <a:off x="2514600" y="47386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28"/>
          <p:cNvSpPr>
            <a:spLocks noChangeShapeType="1"/>
          </p:cNvSpPr>
          <p:nvPr/>
        </p:nvSpPr>
        <p:spPr bwMode="auto">
          <a:xfrm flipV="1">
            <a:off x="2514600" y="3824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29"/>
          <p:cNvSpPr>
            <a:spLocks noChangeShapeType="1"/>
          </p:cNvSpPr>
          <p:nvPr/>
        </p:nvSpPr>
        <p:spPr bwMode="auto">
          <a:xfrm>
            <a:off x="1905000" y="4281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30"/>
          <p:cNvSpPr>
            <a:spLocks noChangeShapeType="1"/>
          </p:cNvSpPr>
          <p:nvPr/>
        </p:nvSpPr>
        <p:spPr bwMode="auto">
          <a:xfrm>
            <a:off x="1905000" y="45862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31"/>
          <p:cNvSpPr>
            <a:spLocks noChangeShapeType="1"/>
          </p:cNvSpPr>
          <p:nvPr/>
        </p:nvSpPr>
        <p:spPr bwMode="auto">
          <a:xfrm>
            <a:off x="2895600" y="4433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Text Box 32"/>
          <p:cNvSpPr txBox="1">
            <a:spLocks noChangeArrowheads="1"/>
          </p:cNvSpPr>
          <p:nvPr/>
        </p:nvSpPr>
        <p:spPr bwMode="auto">
          <a:xfrm>
            <a:off x="2346325" y="40290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31" name="Text Box 33"/>
          <p:cNvSpPr txBox="1">
            <a:spLocks noChangeArrowheads="1"/>
          </p:cNvSpPr>
          <p:nvPr/>
        </p:nvSpPr>
        <p:spPr bwMode="auto">
          <a:xfrm>
            <a:off x="2362200" y="4437063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in</a:t>
            </a:r>
          </a:p>
        </p:txBody>
      </p:sp>
      <p:sp>
        <p:nvSpPr>
          <p:cNvPr id="43032" name="Text Box 34"/>
          <p:cNvSpPr txBox="1">
            <a:spLocks noChangeArrowheads="1"/>
          </p:cNvSpPr>
          <p:nvPr/>
        </p:nvSpPr>
        <p:spPr bwMode="auto">
          <a:xfrm>
            <a:off x="2590800" y="4252913"/>
            <a:ext cx="376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L</a:t>
            </a:r>
          </a:p>
        </p:txBody>
      </p:sp>
      <p:sp>
        <p:nvSpPr>
          <p:cNvPr id="43033" name="Text Box 35"/>
          <p:cNvSpPr txBox="1">
            <a:spLocks noChangeArrowheads="1"/>
          </p:cNvSpPr>
          <p:nvPr/>
        </p:nvSpPr>
        <p:spPr bwMode="auto">
          <a:xfrm>
            <a:off x="2065338" y="41624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34" name="Text Box 36"/>
          <p:cNvSpPr txBox="1">
            <a:spLocks noChangeArrowheads="1"/>
          </p:cNvSpPr>
          <p:nvPr/>
        </p:nvSpPr>
        <p:spPr bwMode="auto">
          <a:xfrm>
            <a:off x="2065338" y="44053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35" name="Rectangle 38"/>
          <p:cNvSpPr>
            <a:spLocks noChangeArrowheads="1"/>
          </p:cNvSpPr>
          <p:nvPr/>
        </p:nvSpPr>
        <p:spPr bwMode="auto">
          <a:xfrm>
            <a:off x="2133600" y="32146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36" name="Line 39"/>
          <p:cNvSpPr>
            <a:spLocks noChangeShapeType="1"/>
          </p:cNvSpPr>
          <p:nvPr/>
        </p:nvSpPr>
        <p:spPr bwMode="auto">
          <a:xfrm flipV="1">
            <a:off x="2514600" y="3824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Line 40"/>
          <p:cNvSpPr>
            <a:spLocks noChangeShapeType="1"/>
          </p:cNvSpPr>
          <p:nvPr/>
        </p:nvSpPr>
        <p:spPr bwMode="auto">
          <a:xfrm flipV="1">
            <a:off x="2514600" y="29098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Line 41"/>
          <p:cNvSpPr>
            <a:spLocks noChangeShapeType="1"/>
          </p:cNvSpPr>
          <p:nvPr/>
        </p:nvSpPr>
        <p:spPr bwMode="auto">
          <a:xfrm>
            <a:off x="1905000" y="33670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Line 42"/>
          <p:cNvSpPr>
            <a:spLocks noChangeShapeType="1"/>
          </p:cNvSpPr>
          <p:nvPr/>
        </p:nvSpPr>
        <p:spPr bwMode="auto">
          <a:xfrm>
            <a:off x="1905000" y="3671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Line 43"/>
          <p:cNvSpPr>
            <a:spLocks noChangeShapeType="1"/>
          </p:cNvSpPr>
          <p:nvPr/>
        </p:nvSpPr>
        <p:spPr bwMode="auto">
          <a:xfrm>
            <a:off x="2895600" y="3519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Text Box 44"/>
          <p:cNvSpPr txBox="1">
            <a:spLocks noChangeArrowheads="1"/>
          </p:cNvSpPr>
          <p:nvPr/>
        </p:nvSpPr>
        <p:spPr bwMode="auto">
          <a:xfrm>
            <a:off x="2346325" y="31146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42" name="Text Box 45"/>
          <p:cNvSpPr txBox="1">
            <a:spLocks noChangeArrowheads="1"/>
          </p:cNvSpPr>
          <p:nvPr/>
        </p:nvSpPr>
        <p:spPr bwMode="auto">
          <a:xfrm>
            <a:off x="2362200" y="3522663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in</a:t>
            </a:r>
          </a:p>
        </p:txBody>
      </p:sp>
      <p:sp>
        <p:nvSpPr>
          <p:cNvPr id="43043" name="Text Box 46"/>
          <p:cNvSpPr txBox="1">
            <a:spLocks noChangeArrowheads="1"/>
          </p:cNvSpPr>
          <p:nvPr/>
        </p:nvSpPr>
        <p:spPr bwMode="auto">
          <a:xfrm>
            <a:off x="2590800" y="3338513"/>
            <a:ext cx="376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L</a:t>
            </a:r>
          </a:p>
        </p:txBody>
      </p:sp>
      <p:sp>
        <p:nvSpPr>
          <p:cNvPr id="43044" name="Text Box 47"/>
          <p:cNvSpPr txBox="1">
            <a:spLocks noChangeArrowheads="1"/>
          </p:cNvSpPr>
          <p:nvPr/>
        </p:nvSpPr>
        <p:spPr bwMode="auto">
          <a:xfrm>
            <a:off x="2065338" y="3248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45" name="Text Box 48"/>
          <p:cNvSpPr txBox="1">
            <a:spLocks noChangeArrowheads="1"/>
          </p:cNvSpPr>
          <p:nvPr/>
        </p:nvSpPr>
        <p:spPr bwMode="auto">
          <a:xfrm>
            <a:off x="2065338" y="34909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46" name="Rectangle 50"/>
          <p:cNvSpPr>
            <a:spLocks noChangeArrowheads="1"/>
          </p:cNvSpPr>
          <p:nvPr/>
        </p:nvSpPr>
        <p:spPr bwMode="auto">
          <a:xfrm>
            <a:off x="3962400" y="32146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47" name="Line 51"/>
          <p:cNvSpPr>
            <a:spLocks noChangeShapeType="1"/>
          </p:cNvSpPr>
          <p:nvPr/>
        </p:nvSpPr>
        <p:spPr bwMode="auto">
          <a:xfrm flipV="1">
            <a:off x="4343400" y="3824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Line 52"/>
          <p:cNvSpPr>
            <a:spLocks noChangeShapeType="1"/>
          </p:cNvSpPr>
          <p:nvPr/>
        </p:nvSpPr>
        <p:spPr bwMode="auto">
          <a:xfrm flipV="1">
            <a:off x="4343400" y="29098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Line 53"/>
          <p:cNvSpPr>
            <a:spLocks noChangeShapeType="1"/>
          </p:cNvSpPr>
          <p:nvPr/>
        </p:nvSpPr>
        <p:spPr bwMode="auto">
          <a:xfrm>
            <a:off x="3733800" y="33670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0" name="Line 54"/>
          <p:cNvSpPr>
            <a:spLocks noChangeShapeType="1"/>
          </p:cNvSpPr>
          <p:nvPr/>
        </p:nvSpPr>
        <p:spPr bwMode="auto">
          <a:xfrm>
            <a:off x="3733800" y="3671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Line 55"/>
          <p:cNvSpPr>
            <a:spLocks noChangeShapeType="1"/>
          </p:cNvSpPr>
          <p:nvPr/>
        </p:nvSpPr>
        <p:spPr bwMode="auto">
          <a:xfrm>
            <a:off x="4724400" y="3519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Text Box 56"/>
          <p:cNvSpPr txBox="1">
            <a:spLocks noChangeArrowheads="1"/>
          </p:cNvSpPr>
          <p:nvPr/>
        </p:nvSpPr>
        <p:spPr bwMode="auto">
          <a:xfrm>
            <a:off x="4175125" y="31146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53" name="Text Box 57"/>
          <p:cNvSpPr txBox="1">
            <a:spLocks noChangeArrowheads="1"/>
          </p:cNvSpPr>
          <p:nvPr/>
        </p:nvSpPr>
        <p:spPr bwMode="auto">
          <a:xfrm>
            <a:off x="4191000" y="3522663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in</a:t>
            </a:r>
          </a:p>
        </p:txBody>
      </p:sp>
      <p:sp>
        <p:nvSpPr>
          <p:cNvPr id="43054" name="Text Box 58"/>
          <p:cNvSpPr txBox="1">
            <a:spLocks noChangeArrowheads="1"/>
          </p:cNvSpPr>
          <p:nvPr/>
        </p:nvSpPr>
        <p:spPr bwMode="auto">
          <a:xfrm>
            <a:off x="4419600" y="3338513"/>
            <a:ext cx="376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L</a:t>
            </a:r>
          </a:p>
        </p:txBody>
      </p:sp>
      <p:sp>
        <p:nvSpPr>
          <p:cNvPr id="43055" name="Text Box 59"/>
          <p:cNvSpPr txBox="1">
            <a:spLocks noChangeArrowheads="1"/>
          </p:cNvSpPr>
          <p:nvPr/>
        </p:nvSpPr>
        <p:spPr bwMode="auto">
          <a:xfrm>
            <a:off x="3894138" y="3248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56" name="Text Box 60"/>
          <p:cNvSpPr txBox="1">
            <a:spLocks noChangeArrowheads="1"/>
          </p:cNvSpPr>
          <p:nvPr/>
        </p:nvSpPr>
        <p:spPr bwMode="auto">
          <a:xfrm>
            <a:off x="3894138" y="34909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57" name="Line 61"/>
          <p:cNvSpPr>
            <a:spLocks noChangeShapeType="1"/>
          </p:cNvSpPr>
          <p:nvPr/>
        </p:nvSpPr>
        <p:spPr bwMode="auto">
          <a:xfrm>
            <a:off x="3124200" y="4433888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8" name="Line 62"/>
          <p:cNvSpPr>
            <a:spLocks noChangeShapeType="1"/>
          </p:cNvSpPr>
          <p:nvPr/>
        </p:nvSpPr>
        <p:spPr bwMode="auto">
          <a:xfrm>
            <a:off x="4343400" y="4114800"/>
            <a:ext cx="0" cy="31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9" name="Line 63"/>
          <p:cNvSpPr>
            <a:spLocks noChangeShapeType="1"/>
          </p:cNvSpPr>
          <p:nvPr/>
        </p:nvSpPr>
        <p:spPr bwMode="auto">
          <a:xfrm flipV="1">
            <a:off x="3124200" y="29098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0" name="Line 64"/>
          <p:cNvSpPr>
            <a:spLocks noChangeShapeType="1"/>
          </p:cNvSpPr>
          <p:nvPr/>
        </p:nvSpPr>
        <p:spPr bwMode="auto">
          <a:xfrm flipV="1">
            <a:off x="4953000" y="2895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1" name="Text Box 65"/>
          <p:cNvSpPr txBox="1">
            <a:spLocks noChangeArrowheads="1"/>
          </p:cNvSpPr>
          <p:nvPr/>
        </p:nvSpPr>
        <p:spPr bwMode="auto">
          <a:xfrm>
            <a:off x="7375525" y="42354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latin typeface="Bookman Old Style" charset="0"/>
            </a:endParaRPr>
          </a:p>
        </p:txBody>
      </p:sp>
      <p:sp>
        <p:nvSpPr>
          <p:cNvPr id="43062" name="Rectangle 67"/>
          <p:cNvSpPr>
            <a:spLocks noChangeArrowheads="1"/>
          </p:cNvSpPr>
          <p:nvPr/>
        </p:nvSpPr>
        <p:spPr bwMode="auto">
          <a:xfrm>
            <a:off x="5638800" y="41290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63" name="Line 68"/>
          <p:cNvSpPr>
            <a:spLocks noChangeShapeType="1"/>
          </p:cNvSpPr>
          <p:nvPr/>
        </p:nvSpPr>
        <p:spPr bwMode="auto">
          <a:xfrm flipV="1">
            <a:off x="6019800" y="47386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Line 69"/>
          <p:cNvSpPr>
            <a:spLocks noChangeShapeType="1"/>
          </p:cNvSpPr>
          <p:nvPr/>
        </p:nvSpPr>
        <p:spPr bwMode="auto">
          <a:xfrm flipV="1">
            <a:off x="6019800" y="3824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5" name="Line 70"/>
          <p:cNvSpPr>
            <a:spLocks noChangeShapeType="1"/>
          </p:cNvSpPr>
          <p:nvPr/>
        </p:nvSpPr>
        <p:spPr bwMode="auto">
          <a:xfrm>
            <a:off x="5410200" y="4281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Line 71"/>
          <p:cNvSpPr>
            <a:spLocks noChangeShapeType="1"/>
          </p:cNvSpPr>
          <p:nvPr/>
        </p:nvSpPr>
        <p:spPr bwMode="auto">
          <a:xfrm>
            <a:off x="5410200" y="45862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7" name="Line 72"/>
          <p:cNvSpPr>
            <a:spLocks noChangeShapeType="1"/>
          </p:cNvSpPr>
          <p:nvPr/>
        </p:nvSpPr>
        <p:spPr bwMode="auto">
          <a:xfrm>
            <a:off x="6400800" y="4433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8" name="Text Box 73"/>
          <p:cNvSpPr txBox="1">
            <a:spLocks noChangeArrowheads="1"/>
          </p:cNvSpPr>
          <p:nvPr/>
        </p:nvSpPr>
        <p:spPr bwMode="auto">
          <a:xfrm>
            <a:off x="5851525" y="40290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69" name="Text Box 74"/>
          <p:cNvSpPr txBox="1">
            <a:spLocks noChangeArrowheads="1"/>
          </p:cNvSpPr>
          <p:nvPr/>
        </p:nvSpPr>
        <p:spPr bwMode="auto">
          <a:xfrm>
            <a:off x="5867400" y="441166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c</a:t>
            </a:r>
            <a:r>
              <a:rPr lang="en-US" sz="1800" baseline="-25000">
                <a:latin typeface="Bookman Old Style" charset="0"/>
              </a:rPr>
              <a:t>in</a:t>
            </a:r>
          </a:p>
        </p:txBody>
      </p:sp>
      <p:sp>
        <p:nvSpPr>
          <p:cNvPr id="43070" name="Text Box 75"/>
          <p:cNvSpPr txBox="1">
            <a:spLocks noChangeArrowheads="1"/>
          </p:cNvSpPr>
          <p:nvPr/>
        </p:nvSpPr>
        <p:spPr bwMode="auto">
          <a:xfrm>
            <a:off x="6096000" y="4227513"/>
            <a:ext cx="396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c</a:t>
            </a:r>
            <a:r>
              <a:rPr lang="en-US" sz="1800" baseline="-25000">
                <a:latin typeface="Bookman Old Style" charset="0"/>
              </a:rPr>
              <a:t>L</a:t>
            </a:r>
          </a:p>
        </p:txBody>
      </p:sp>
      <p:sp>
        <p:nvSpPr>
          <p:cNvPr id="43071" name="Text Box 76"/>
          <p:cNvSpPr txBox="1">
            <a:spLocks noChangeArrowheads="1"/>
          </p:cNvSpPr>
          <p:nvPr/>
        </p:nvSpPr>
        <p:spPr bwMode="auto">
          <a:xfrm>
            <a:off x="5570538" y="41624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72" name="Text Box 77"/>
          <p:cNvSpPr txBox="1">
            <a:spLocks noChangeArrowheads="1"/>
          </p:cNvSpPr>
          <p:nvPr/>
        </p:nvSpPr>
        <p:spPr bwMode="auto">
          <a:xfrm>
            <a:off x="5570538" y="44053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73" name="Rectangle 79"/>
          <p:cNvSpPr>
            <a:spLocks noChangeArrowheads="1"/>
          </p:cNvSpPr>
          <p:nvPr/>
        </p:nvSpPr>
        <p:spPr bwMode="auto">
          <a:xfrm>
            <a:off x="5638800" y="32146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74" name="Line 80"/>
          <p:cNvSpPr>
            <a:spLocks noChangeShapeType="1"/>
          </p:cNvSpPr>
          <p:nvPr/>
        </p:nvSpPr>
        <p:spPr bwMode="auto">
          <a:xfrm flipV="1">
            <a:off x="6019800" y="3824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75" name="Line 81"/>
          <p:cNvSpPr>
            <a:spLocks noChangeShapeType="1"/>
          </p:cNvSpPr>
          <p:nvPr/>
        </p:nvSpPr>
        <p:spPr bwMode="auto">
          <a:xfrm flipV="1">
            <a:off x="6019800" y="29098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76" name="Line 82"/>
          <p:cNvSpPr>
            <a:spLocks noChangeShapeType="1"/>
          </p:cNvSpPr>
          <p:nvPr/>
        </p:nvSpPr>
        <p:spPr bwMode="auto">
          <a:xfrm>
            <a:off x="5410200" y="33670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77" name="Line 83"/>
          <p:cNvSpPr>
            <a:spLocks noChangeShapeType="1"/>
          </p:cNvSpPr>
          <p:nvPr/>
        </p:nvSpPr>
        <p:spPr bwMode="auto">
          <a:xfrm>
            <a:off x="5410200" y="3671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78" name="Line 84"/>
          <p:cNvSpPr>
            <a:spLocks noChangeShapeType="1"/>
          </p:cNvSpPr>
          <p:nvPr/>
        </p:nvSpPr>
        <p:spPr bwMode="auto">
          <a:xfrm>
            <a:off x="6400800" y="3519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79" name="Text Box 85"/>
          <p:cNvSpPr txBox="1">
            <a:spLocks noChangeArrowheads="1"/>
          </p:cNvSpPr>
          <p:nvPr/>
        </p:nvSpPr>
        <p:spPr bwMode="auto">
          <a:xfrm>
            <a:off x="5851525" y="31146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80" name="Text Box 86"/>
          <p:cNvSpPr txBox="1">
            <a:spLocks noChangeArrowheads="1"/>
          </p:cNvSpPr>
          <p:nvPr/>
        </p:nvSpPr>
        <p:spPr bwMode="auto">
          <a:xfrm>
            <a:off x="5867400" y="3522663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in</a:t>
            </a:r>
          </a:p>
        </p:txBody>
      </p:sp>
      <p:sp>
        <p:nvSpPr>
          <p:cNvPr id="43081" name="Text Box 87"/>
          <p:cNvSpPr txBox="1">
            <a:spLocks noChangeArrowheads="1"/>
          </p:cNvSpPr>
          <p:nvPr/>
        </p:nvSpPr>
        <p:spPr bwMode="auto">
          <a:xfrm>
            <a:off x="6096000" y="3338513"/>
            <a:ext cx="376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L</a:t>
            </a:r>
          </a:p>
        </p:txBody>
      </p:sp>
      <p:sp>
        <p:nvSpPr>
          <p:cNvPr id="43082" name="Text Box 88"/>
          <p:cNvSpPr txBox="1">
            <a:spLocks noChangeArrowheads="1"/>
          </p:cNvSpPr>
          <p:nvPr/>
        </p:nvSpPr>
        <p:spPr bwMode="auto">
          <a:xfrm>
            <a:off x="5570538" y="3248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83" name="Text Box 89"/>
          <p:cNvSpPr txBox="1">
            <a:spLocks noChangeArrowheads="1"/>
          </p:cNvSpPr>
          <p:nvPr/>
        </p:nvSpPr>
        <p:spPr bwMode="auto">
          <a:xfrm>
            <a:off x="5570538" y="34909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84" name="Rectangle 91"/>
          <p:cNvSpPr>
            <a:spLocks noChangeArrowheads="1"/>
          </p:cNvSpPr>
          <p:nvPr/>
        </p:nvSpPr>
        <p:spPr bwMode="auto">
          <a:xfrm>
            <a:off x="7467600" y="32146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85" name="Line 92"/>
          <p:cNvSpPr>
            <a:spLocks noChangeShapeType="1"/>
          </p:cNvSpPr>
          <p:nvPr/>
        </p:nvSpPr>
        <p:spPr bwMode="auto">
          <a:xfrm flipV="1">
            <a:off x="7848600" y="3824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86" name="Line 93"/>
          <p:cNvSpPr>
            <a:spLocks noChangeShapeType="1"/>
          </p:cNvSpPr>
          <p:nvPr/>
        </p:nvSpPr>
        <p:spPr bwMode="auto">
          <a:xfrm flipV="1">
            <a:off x="7848600" y="29098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87" name="Line 94"/>
          <p:cNvSpPr>
            <a:spLocks noChangeShapeType="1"/>
          </p:cNvSpPr>
          <p:nvPr/>
        </p:nvSpPr>
        <p:spPr bwMode="auto">
          <a:xfrm>
            <a:off x="7239000" y="33670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88" name="Line 95"/>
          <p:cNvSpPr>
            <a:spLocks noChangeShapeType="1"/>
          </p:cNvSpPr>
          <p:nvPr/>
        </p:nvSpPr>
        <p:spPr bwMode="auto">
          <a:xfrm>
            <a:off x="7239000" y="3671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89" name="Line 96"/>
          <p:cNvSpPr>
            <a:spLocks noChangeShapeType="1"/>
          </p:cNvSpPr>
          <p:nvPr/>
        </p:nvSpPr>
        <p:spPr bwMode="auto">
          <a:xfrm>
            <a:off x="8229600" y="3519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90" name="Text Box 97"/>
          <p:cNvSpPr txBox="1">
            <a:spLocks noChangeArrowheads="1"/>
          </p:cNvSpPr>
          <p:nvPr/>
        </p:nvSpPr>
        <p:spPr bwMode="auto">
          <a:xfrm>
            <a:off x="7680325" y="31146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91" name="Text Box 98"/>
          <p:cNvSpPr txBox="1">
            <a:spLocks noChangeArrowheads="1"/>
          </p:cNvSpPr>
          <p:nvPr/>
        </p:nvSpPr>
        <p:spPr bwMode="auto">
          <a:xfrm>
            <a:off x="7696200" y="3522663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in</a:t>
            </a:r>
          </a:p>
        </p:txBody>
      </p:sp>
      <p:sp>
        <p:nvSpPr>
          <p:cNvPr id="43092" name="Text Box 99"/>
          <p:cNvSpPr txBox="1">
            <a:spLocks noChangeArrowheads="1"/>
          </p:cNvSpPr>
          <p:nvPr/>
        </p:nvSpPr>
        <p:spPr bwMode="auto">
          <a:xfrm>
            <a:off x="7924800" y="3338513"/>
            <a:ext cx="376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L</a:t>
            </a:r>
          </a:p>
        </p:txBody>
      </p:sp>
      <p:sp>
        <p:nvSpPr>
          <p:cNvPr id="43093" name="Text Box 100"/>
          <p:cNvSpPr txBox="1">
            <a:spLocks noChangeArrowheads="1"/>
          </p:cNvSpPr>
          <p:nvPr/>
        </p:nvSpPr>
        <p:spPr bwMode="auto">
          <a:xfrm>
            <a:off x="7399338" y="3248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94" name="Text Box 101"/>
          <p:cNvSpPr txBox="1">
            <a:spLocks noChangeArrowheads="1"/>
          </p:cNvSpPr>
          <p:nvPr/>
        </p:nvSpPr>
        <p:spPr bwMode="auto">
          <a:xfrm>
            <a:off x="7399338" y="34909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95" name="Line 102"/>
          <p:cNvSpPr>
            <a:spLocks noChangeShapeType="1"/>
          </p:cNvSpPr>
          <p:nvPr/>
        </p:nvSpPr>
        <p:spPr bwMode="auto">
          <a:xfrm>
            <a:off x="6629400" y="4433888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96" name="Line 103"/>
          <p:cNvSpPr>
            <a:spLocks noChangeShapeType="1"/>
          </p:cNvSpPr>
          <p:nvPr/>
        </p:nvSpPr>
        <p:spPr bwMode="auto">
          <a:xfrm>
            <a:off x="7848600" y="4114800"/>
            <a:ext cx="0" cy="31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97" name="Line 104"/>
          <p:cNvSpPr>
            <a:spLocks noChangeShapeType="1"/>
          </p:cNvSpPr>
          <p:nvPr/>
        </p:nvSpPr>
        <p:spPr bwMode="auto">
          <a:xfrm flipV="1">
            <a:off x="6629400" y="29098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98" name="Line 105"/>
          <p:cNvSpPr>
            <a:spLocks noChangeShapeType="1"/>
          </p:cNvSpPr>
          <p:nvPr/>
        </p:nvSpPr>
        <p:spPr bwMode="auto">
          <a:xfrm flipV="1">
            <a:off x="8458200" y="2895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99" name="Line 106"/>
          <p:cNvSpPr>
            <a:spLocks noChangeShapeType="1"/>
          </p:cNvSpPr>
          <p:nvPr/>
        </p:nvSpPr>
        <p:spPr bwMode="auto">
          <a:xfrm>
            <a:off x="3124200" y="5348288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00" name="Line 107"/>
          <p:cNvSpPr>
            <a:spLocks noChangeShapeType="1"/>
          </p:cNvSpPr>
          <p:nvPr/>
        </p:nvSpPr>
        <p:spPr bwMode="auto">
          <a:xfrm>
            <a:off x="6019800" y="5029200"/>
            <a:ext cx="0" cy="319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01" name="Text Box 108"/>
          <p:cNvSpPr txBox="1">
            <a:spLocks noChangeArrowheads="1"/>
          </p:cNvSpPr>
          <p:nvPr/>
        </p:nvSpPr>
        <p:spPr bwMode="auto">
          <a:xfrm>
            <a:off x="2286000" y="2574925"/>
            <a:ext cx="6665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C7   C6          C5    C4         C3   C2           C1    C0</a:t>
            </a:r>
          </a:p>
        </p:txBody>
      </p:sp>
      <p:sp>
        <p:nvSpPr>
          <p:cNvPr id="43102" name="Text Box 109"/>
          <p:cNvSpPr txBox="1">
            <a:spLocks noChangeArrowheads="1"/>
          </p:cNvSpPr>
          <p:nvPr/>
        </p:nvSpPr>
        <p:spPr bwMode="auto">
          <a:xfrm>
            <a:off x="2209800" y="3794125"/>
            <a:ext cx="6173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    C6                  C4                C2                  C0</a:t>
            </a:r>
          </a:p>
        </p:txBody>
      </p:sp>
      <p:sp>
        <p:nvSpPr>
          <p:cNvPr id="43103" name="Text Box 110"/>
          <p:cNvSpPr txBox="1">
            <a:spLocks noChangeArrowheads="1"/>
          </p:cNvSpPr>
          <p:nvPr/>
        </p:nvSpPr>
        <p:spPr bwMode="auto">
          <a:xfrm>
            <a:off x="2257425" y="4708525"/>
            <a:ext cx="432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    C4                                      C0</a:t>
            </a:r>
          </a:p>
        </p:txBody>
      </p:sp>
      <p:sp>
        <p:nvSpPr>
          <p:cNvPr id="43104" name="Text Box 111"/>
          <p:cNvSpPr txBox="1">
            <a:spLocks noChangeArrowheads="1"/>
          </p:cNvSpPr>
          <p:nvPr/>
        </p:nvSpPr>
        <p:spPr bwMode="auto">
          <a:xfrm>
            <a:off x="2286000" y="5867400"/>
            <a:ext cx="542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Bookman Old Style" charset="0"/>
              </a:rPr>
              <a:t>C0</a:t>
            </a:r>
          </a:p>
        </p:txBody>
      </p:sp>
      <p:sp>
        <p:nvSpPr>
          <p:cNvPr id="43105" name="Text Box 112"/>
          <p:cNvSpPr txBox="1">
            <a:spLocks noChangeArrowheads="1"/>
          </p:cNvSpPr>
          <p:nvPr/>
        </p:nvSpPr>
        <p:spPr bwMode="auto">
          <a:xfrm>
            <a:off x="3990975" y="56689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latin typeface="Bookman Old Style" charset="0"/>
            </a:endParaRPr>
          </a:p>
        </p:txBody>
      </p:sp>
      <p:sp>
        <p:nvSpPr>
          <p:cNvPr id="43106" name="Text Box 113"/>
          <p:cNvSpPr txBox="1">
            <a:spLocks noChangeArrowheads="1"/>
          </p:cNvSpPr>
          <p:nvPr/>
        </p:nvSpPr>
        <p:spPr bwMode="auto">
          <a:xfrm>
            <a:off x="1397000" y="4930775"/>
            <a:ext cx="620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3-0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3-0</a:t>
            </a:r>
          </a:p>
        </p:txBody>
      </p:sp>
      <p:sp>
        <p:nvSpPr>
          <p:cNvPr id="43107" name="Text Box 114"/>
          <p:cNvSpPr txBox="1">
            <a:spLocks noChangeArrowheads="1"/>
          </p:cNvSpPr>
          <p:nvPr/>
        </p:nvSpPr>
        <p:spPr bwMode="auto">
          <a:xfrm>
            <a:off x="4941888" y="4038600"/>
            <a:ext cx="620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1-0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1-0</a:t>
            </a:r>
          </a:p>
        </p:txBody>
      </p:sp>
      <p:sp>
        <p:nvSpPr>
          <p:cNvPr id="43108" name="Text Box 115"/>
          <p:cNvSpPr txBox="1">
            <a:spLocks noChangeArrowheads="1"/>
          </p:cNvSpPr>
          <p:nvPr/>
        </p:nvSpPr>
        <p:spPr bwMode="auto">
          <a:xfrm>
            <a:off x="1397000" y="4038600"/>
            <a:ext cx="633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5-4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5-4</a:t>
            </a:r>
          </a:p>
        </p:txBody>
      </p:sp>
      <p:sp>
        <p:nvSpPr>
          <p:cNvPr id="43109" name="Text Box 116"/>
          <p:cNvSpPr txBox="1">
            <a:spLocks noChangeArrowheads="1"/>
          </p:cNvSpPr>
          <p:nvPr/>
        </p:nvSpPr>
        <p:spPr bwMode="auto">
          <a:xfrm>
            <a:off x="1535113" y="3124200"/>
            <a:ext cx="47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6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6</a:t>
            </a:r>
          </a:p>
        </p:txBody>
      </p:sp>
      <p:sp>
        <p:nvSpPr>
          <p:cNvPr id="43110" name="Text Box 117"/>
          <p:cNvSpPr txBox="1">
            <a:spLocks noChangeArrowheads="1"/>
          </p:cNvSpPr>
          <p:nvPr/>
        </p:nvSpPr>
        <p:spPr bwMode="auto">
          <a:xfrm>
            <a:off x="3352800" y="3124200"/>
            <a:ext cx="47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4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4</a:t>
            </a:r>
          </a:p>
        </p:txBody>
      </p:sp>
      <p:sp>
        <p:nvSpPr>
          <p:cNvPr id="43111" name="Text Box 118"/>
          <p:cNvSpPr txBox="1">
            <a:spLocks noChangeArrowheads="1"/>
          </p:cNvSpPr>
          <p:nvPr/>
        </p:nvSpPr>
        <p:spPr bwMode="auto">
          <a:xfrm>
            <a:off x="5056188" y="3124200"/>
            <a:ext cx="465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2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2</a:t>
            </a:r>
          </a:p>
        </p:txBody>
      </p:sp>
      <p:sp>
        <p:nvSpPr>
          <p:cNvPr id="43112" name="Text Box 119"/>
          <p:cNvSpPr txBox="1">
            <a:spLocks noChangeArrowheads="1"/>
          </p:cNvSpPr>
          <p:nvPr/>
        </p:nvSpPr>
        <p:spPr bwMode="auto">
          <a:xfrm>
            <a:off x="6872288" y="3124200"/>
            <a:ext cx="466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0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0</a:t>
            </a:r>
          </a:p>
        </p:txBody>
      </p:sp>
      <p:sp>
        <p:nvSpPr>
          <p:cNvPr id="43113" name="Text Box 120"/>
          <p:cNvSpPr txBox="1">
            <a:spLocks noChangeArrowheads="1"/>
          </p:cNvSpPr>
          <p:nvPr/>
        </p:nvSpPr>
        <p:spPr bwMode="auto">
          <a:xfrm>
            <a:off x="2362200" y="51657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14" name="Text Box 121"/>
          <p:cNvSpPr txBox="1">
            <a:spLocks noChangeArrowheads="1"/>
          </p:cNvSpPr>
          <p:nvPr/>
        </p:nvSpPr>
        <p:spPr bwMode="auto">
          <a:xfrm>
            <a:off x="2351088" y="42513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15" name="Text Box 122"/>
          <p:cNvSpPr txBox="1">
            <a:spLocks noChangeArrowheads="1"/>
          </p:cNvSpPr>
          <p:nvPr/>
        </p:nvSpPr>
        <p:spPr bwMode="auto">
          <a:xfrm>
            <a:off x="2352675" y="33353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16" name="Text Box 123"/>
          <p:cNvSpPr txBox="1">
            <a:spLocks noChangeArrowheads="1"/>
          </p:cNvSpPr>
          <p:nvPr/>
        </p:nvSpPr>
        <p:spPr bwMode="auto">
          <a:xfrm>
            <a:off x="4181475" y="332898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17" name="Text Box 124"/>
          <p:cNvSpPr txBox="1">
            <a:spLocks noChangeArrowheads="1"/>
          </p:cNvSpPr>
          <p:nvPr/>
        </p:nvSpPr>
        <p:spPr bwMode="auto">
          <a:xfrm>
            <a:off x="5867400" y="42513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18" name="Text Box 125"/>
          <p:cNvSpPr txBox="1">
            <a:spLocks noChangeArrowheads="1"/>
          </p:cNvSpPr>
          <p:nvPr/>
        </p:nvSpPr>
        <p:spPr bwMode="auto">
          <a:xfrm>
            <a:off x="5857875" y="33385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19" name="Text Box 126"/>
          <p:cNvSpPr txBox="1">
            <a:spLocks noChangeArrowheads="1"/>
          </p:cNvSpPr>
          <p:nvPr/>
        </p:nvSpPr>
        <p:spPr bwMode="auto">
          <a:xfrm>
            <a:off x="7696200" y="33369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8-bit CLA (carry generation)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028950" y="4040188"/>
            <a:ext cx="2747963" cy="1968500"/>
            <a:chOff x="3029695" y="4040085"/>
            <a:chExt cx="2746844" cy="1968047"/>
          </a:xfrm>
        </p:grpSpPr>
        <p:sp>
          <p:nvSpPr>
            <p:cNvPr id="3" name="TextBox 2"/>
            <p:cNvSpPr txBox="1"/>
            <p:nvPr/>
          </p:nvSpPr>
          <p:spPr>
            <a:xfrm>
              <a:off x="3658089" y="5638329"/>
              <a:ext cx="2118450" cy="3698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</a:rPr>
                <a:t>C4 = G</a:t>
              </a:r>
              <a:r>
                <a:rPr lang="en-US" baseline="-25000" dirty="0">
                  <a:solidFill>
                    <a:srgbClr val="FF0000"/>
                  </a:solidFill>
                  <a:latin typeface="+mj-lt"/>
                </a:rPr>
                <a:t>3-0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+P</a:t>
              </a:r>
              <a:r>
                <a:rPr lang="en-US" baseline="-25000" dirty="0">
                  <a:solidFill>
                    <a:srgbClr val="FF0000"/>
                  </a:solidFill>
                  <a:latin typeface="+mj-lt"/>
                </a:rPr>
                <a:t>3-0 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C0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105864" y="4954275"/>
              <a:ext cx="766451" cy="730082"/>
            </a:xfrm>
            <a:custGeom>
              <a:avLst/>
              <a:gdLst>
                <a:gd name="connsiteX0" fmla="*/ 0 w 767043"/>
                <a:gd name="connsiteY0" fmla="*/ 0 h 729340"/>
                <a:gd name="connsiteX1" fmla="*/ 465255 w 767043"/>
                <a:gd name="connsiteY1" fmla="*/ 194909 h 729340"/>
                <a:gd name="connsiteX2" fmla="*/ 238915 w 767043"/>
                <a:gd name="connsiteY2" fmla="*/ 314370 h 729340"/>
                <a:gd name="connsiteX3" fmla="*/ 767043 w 767043"/>
                <a:gd name="connsiteY3" fmla="*/ 729340 h 72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043" h="729340">
                  <a:moveTo>
                    <a:pt x="0" y="0"/>
                  </a:moveTo>
                  <a:cubicBezTo>
                    <a:pt x="212718" y="71257"/>
                    <a:pt x="425436" y="142514"/>
                    <a:pt x="465255" y="194909"/>
                  </a:cubicBezTo>
                  <a:cubicBezTo>
                    <a:pt x="505074" y="247304"/>
                    <a:pt x="188617" y="225298"/>
                    <a:pt x="238915" y="314370"/>
                  </a:cubicBezTo>
                  <a:cubicBezTo>
                    <a:pt x="289213" y="403442"/>
                    <a:pt x="767043" y="729340"/>
                    <a:pt x="767043" y="72934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81920" y="4724140"/>
              <a:ext cx="2120036" cy="3698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</a:rPr>
                <a:t>C6 = G</a:t>
              </a:r>
              <a:r>
                <a:rPr lang="en-US" baseline="-25000" dirty="0">
                  <a:solidFill>
                    <a:srgbClr val="FF0000"/>
                  </a:solidFill>
                  <a:latin typeface="+mj-lt"/>
                </a:rPr>
                <a:t>5-4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+P</a:t>
              </a:r>
              <a:r>
                <a:rPr lang="en-US" baseline="-25000" dirty="0">
                  <a:solidFill>
                    <a:srgbClr val="FF0000"/>
                  </a:solidFill>
                  <a:latin typeface="+mj-lt"/>
                </a:rPr>
                <a:t>5-4 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C4</a:t>
              </a: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3029695" y="4040085"/>
              <a:ext cx="766451" cy="730082"/>
            </a:xfrm>
            <a:custGeom>
              <a:avLst/>
              <a:gdLst>
                <a:gd name="connsiteX0" fmla="*/ 0 w 767043"/>
                <a:gd name="connsiteY0" fmla="*/ 0 h 729340"/>
                <a:gd name="connsiteX1" fmla="*/ 465255 w 767043"/>
                <a:gd name="connsiteY1" fmla="*/ 194909 h 729340"/>
                <a:gd name="connsiteX2" fmla="*/ 238915 w 767043"/>
                <a:gd name="connsiteY2" fmla="*/ 314370 h 729340"/>
                <a:gd name="connsiteX3" fmla="*/ 767043 w 767043"/>
                <a:gd name="connsiteY3" fmla="*/ 729340 h 72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043" h="729340">
                  <a:moveTo>
                    <a:pt x="0" y="0"/>
                  </a:moveTo>
                  <a:cubicBezTo>
                    <a:pt x="212718" y="71257"/>
                    <a:pt x="425436" y="142514"/>
                    <a:pt x="465255" y="194909"/>
                  </a:cubicBezTo>
                  <a:cubicBezTo>
                    <a:pt x="505074" y="247304"/>
                    <a:pt x="188617" y="225298"/>
                    <a:pt x="238915" y="314370"/>
                  </a:cubicBezTo>
                  <a:cubicBezTo>
                    <a:pt x="289213" y="403442"/>
                    <a:pt x="767043" y="729340"/>
                    <a:pt x="767043" y="72934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477000" y="4494213"/>
            <a:ext cx="2514600" cy="2032000"/>
            <a:chOff x="6477000" y="4494213"/>
            <a:chExt cx="2514600" cy="2031325"/>
          </a:xfrm>
        </p:grpSpPr>
        <p:sp>
          <p:nvSpPr>
            <p:cNvPr id="43123" name="Text Box 135"/>
            <p:cNvSpPr txBox="1">
              <a:spLocks noChangeArrowheads="1"/>
            </p:cNvSpPr>
            <p:nvPr/>
          </p:nvSpPr>
          <p:spPr bwMode="auto">
            <a:xfrm>
              <a:off x="7429500" y="4494213"/>
              <a:ext cx="1562100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Notice that the inputs on the left of each C blocks are the same as the inputs on the right of each corresponding GP block.</a:t>
              </a:r>
            </a:p>
          </p:txBody>
        </p:sp>
        <p:sp>
          <p:nvSpPr>
            <p:cNvPr id="43124" name="Line 136"/>
            <p:cNvSpPr>
              <a:spLocks noChangeShapeType="1"/>
            </p:cNvSpPr>
            <p:nvPr/>
          </p:nvSpPr>
          <p:spPr bwMode="auto">
            <a:xfrm flipH="1">
              <a:off x="7156450" y="5380038"/>
              <a:ext cx="242888" cy="182562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125" name="Group 130"/>
            <p:cNvGrpSpPr>
              <a:grpSpLocks/>
            </p:cNvGrpSpPr>
            <p:nvPr/>
          </p:nvGrpSpPr>
          <p:grpSpPr bwMode="auto">
            <a:xfrm flipH="1">
              <a:off x="6477000" y="5257800"/>
              <a:ext cx="542850" cy="1201798"/>
              <a:chOff x="4313593" y="3009422"/>
              <a:chExt cx="999529" cy="2212823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4640831" y="3681022"/>
                <a:ext cx="160764" cy="67499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4801596" y="4356012"/>
                <a:ext cx="274762" cy="81524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4585293" y="4356012"/>
                <a:ext cx="216302" cy="81524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129" name="Group 134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5001666" y="2683956"/>
                  <a:ext cx="242610" cy="1168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Freeform 149"/>
                <p:cNvSpPr/>
                <p:nvPr/>
              </p:nvSpPr>
              <p:spPr>
                <a:xfrm>
                  <a:off x="5010436" y="2581684"/>
                  <a:ext cx="225070" cy="11688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3130" name="Group 135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47" name="Straight Connector 146"/>
                <p:cNvCxnSpPr/>
                <p:nvPr/>
              </p:nvCxnSpPr>
              <p:spPr>
                <a:xfrm flipH="1">
                  <a:off x="4291377" y="2675189"/>
                  <a:ext cx="236763" cy="3798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Freeform 147"/>
                <p:cNvSpPr/>
                <p:nvPr/>
              </p:nvSpPr>
              <p:spPr>
                <a:xfrm>
                  <a:off x="4273839" y="2572919"/>
                  <a:ext cx="251379" cy="14025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37" name="Straight Connector 136"/>
              <p:cNvCxnSpPr/>
              <p:nvPr/>
            </p:nvCxnSpPr>
            <p:spPr>
              <a:xfrm flipV="1">
                <a:off x="4675907" y="3529076"/>
                <a:ext cx="353682" cy="22791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5041282" y="3190120"/>
                <a:ext cx="137382" cy="33311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599909" y="3751150"/>
                <a:ext cx="40922" cy="2951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596985" y="4046276"/>
                <a:ext cx="169534" cy="2892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Freeform 140"/>
              <p:cNvSpPr/>
              <p:nvPr/>
            </p:nvSpPr>
            <p:spPr>
              <a:xfrm rot="19139357">
                <a:off x="5126050" y="3008954"/>
                <a:ext cx="160764" cy="12856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 rot="18043755">
                <a:off x="4583867" y="4331157"/>
                <a:ext cx="204542" cy="11399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3137" name="Group 142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4582996" y="724650"/>
                  <a:ext cx="353685" cy="412007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>
                  <a:off x="4590839" y="740113"/>
                  <a:ext cx="496911" cy="22499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6" name="Freeform 145"/>
                <p:cNvSpPr/>
                <p:nvPr/>
              </p:nvSpPr>
              <p:spPr>
                <a:xfrm>
                  <a:off x="4567632" y="723406"/>
                  <a:ext cx="303993" cy="22791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Line 16"/>
          <p:cNvSpPr>
            <a:spLocks noChangeShapeType="1"/>
          </p:cNvSpPr>
          <p:nvPr/>
        </p:nvSpPr>
        <p:spPr bwMode="auto">
          <a:xfrm>
            <a:off x="786447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Line 17"/>
          <p:cNvSpPr>
            <a:spLocks noChangeShapeType="1"/>
          </p:cNvSpPr>
          <p:nvPr/>
        </p:nvSpPr>
        <p:spPr bwMode="auto">
          <a:xfrm>
            <a:off x="752792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Line 18"/>
          <p:cNvSpPr>
            <a:spLocks noChangeShapeType="1"/>
          </p:cNvSpPr>
          <p:nvPr/>
        </p:nvSpPr>
        <p:spPr bwMode="auto">
          <a:xfrm>
            <a:off x="752792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19"/>
          <p:cNvSpPr>
            <a:spLocks noChangeShapeType="1"/>
          </p:cNvSpPr>
          <p:nvPr/>
        </p:nvSpPr>
        <p:spPr bwMode="auto">
          <a:xfrm>
            <a:off x="801687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1" name="Group 20"/>
          <p:cNvGrpSpPr>
            <a:grpSpLocks/>
          </p:cNvGrpSpPr>
          <p:nvPr/>
        </p:nvGrpSpPr>
        <p:grpSpPr bwMode="auto">
          <a:xfrm>
            <a:off x="6746875" y="1295400"/>
            <a:ext cx="720725" cy="685800"/>
            <a:chOff x="3732" y="816"/>
            <a:chExt cx="454" cy="432"/>
          </a:xfrm>
        </p:grpSpPr>
        <p:sp>
          <p:nvSpPr>
            <p:cNvPr id="45440" name="Rectangle 21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441" name="Line 22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42" name="Line 23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43" name="Line 24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44" name="Line 25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45" name="Line 26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46" name="Text Box 27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447" name="Line 28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48" name="Line 29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2" name="Group 30"/>
          <p:cNvGrpSpPr>
            <a:grpSpLocks/>
          </p:cNvGrpSpPr>
          <p:nvPr/>
        </p:nvGrpSpPr>
        <p:grpSpPr bwMode="auto">
          <a:xfrm>
            <a:off x="7661275" y="1295400"/>
            <a:ext cx="720725" cy="685800"/>
            <a:chOff x="3732" y="816"/>
            <a:chExt cx="454" cy="432"/>
          </a:xfrm>
        </p:grpSpPr>
        <p:sp>
          <p:nvSpPr>
            <p:cNvPr id="45431" name="Rectangle 31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432" name="Line 32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3" name="Line 33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4" name="Line 34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5" name="Line 35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6" name="Line 36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7" name="Text Box 37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438" name="Line 38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9" name="Line 39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3" name="Line 62"/>
          <p:cNvSpPr>
            <a:spLocks noChangeShapeType="1"/>
          </p:cNvSpPr>
          <p:nvPr/>
        </p:nvSpPr>
        <p:spPr bwMode="auto">
          <a:xfrm>
            <a:off x="613092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63"/>
          <p:cNvSpPr>
            <a:spLocks noChangeShapeType="1"/>
          </p:cNvSpPr>
          <p:nvPr/>
        </p:nvSpPr>
        <p:spPr bwMode="auto">
          <a:xfrm>
            <a:off x="579437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64"/>
          <p:cNvSpPr>
            <a:spLocks noChangeShapeType="1"/>
          </p:cNvSpPr>
          <p:nvPr/>
        </p:nvSpPr>
        <p:spPr bwMode="auto">
          <a:xfrm>
            <a:off x="579437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65"/>
          <p:cNvSpPr>
            <a:spLocks noChangeShapeType="1"/>
          </p:cNvSpPr>
          <p:nvPr/>
        </p:nvSpPr>
        <p:spPr bwMode="auto">
          <a:xfrm>
            <a:off x="628332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7" name="Group 66"/>
          <p:cNvGrpSpPr>
            <a:grpSpLocks/>
          </p:cNvGrpSpPr>
          <p:nvPr/>
        </p:nvGrpSpPr>
        <p:grpSpPr bwMode="auto">
          <a:xfrm>
            <a:off x="5013325" y="1295400"/>
            <a:ext cx="720725" cy="685800"/>
            <a:chOff x="3732" y="816"/>
            <a:chExt cx="454" cy="432"/>
          </a:xfrm>
        </p:grpSpPr>
        <p:sp>
          <p:nvSpPr>
            <p:cNvPr id="45422" name="Rectangle 67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423" name="Line 68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24" name="Line 69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25" name="Line 70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26" name="Line 71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27" name="Line 72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28" name="Text Box 73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429" name="Line 74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0" name="Line 75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8" name="Group 76"/>
          <p:cNvGrpSpPr>
            <a:grpSpLocks/>
          </p:cNvGrpSpPr>
          <p:nvPr/>
        </p:nvGrpSpPr>
        <p:grpSpPr bwMode="auto">
          <a:xfrm>
            <a:off x="5927725" y="1295400"/>
            <a:ext cx="720725" cy="685800"/>
            <a:chOff x="3732" y="816"/>
            <a:chExt cx="454" cy="432"/>
          </a:xfrm>
        </p:grpSpPr>
        <p:sp>
          <p:nvSpPr>
            <p:cNvPr id="45413" name="Rectangle 77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414" name="Line 78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5" name="Line 79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6" name="Line 80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7" name="Line 81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8" name="Line 82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9" name="Text Box 83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420" name="Line 84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21" name="Line 85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9" name="Line 86"/>
          <p:cNvSpPr>
            <a:spLocks noChangeShapeType="1"/>
          </p:cNvSpPr>
          <p:nvPr/>
        </p:nvSpPr>
        <p:spPr bwMode="auto">
          <a:xfrm>
            <a:off x="6950075" y="26670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87"/>
          <p:cNvSpPr>
            <a:spLocks noChangeShapeType="1"/>
          </p:cNvSpPr>
          <p:nvPr/>
        </p:nvSpPr>
        <p:spPr bwMode="auto">
          <a:xfrm>
            <a:off x="5794375" y="2932113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88"/>
          <p:cNvSpPr>
            <a:spLocks noChangeShapeType="1"/>
          </p:cNvSpPr>
          <p:nvPr/>
        </p:nvSpPr>
        <p:spPr bwMode="auto">
          <a:xfrm>
            <a:off x="5794375" y="308451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89"/>
          <p:cNvSpPr>
            <a:spLocks noChangeShapeType="1"/>
          </p:cNvSpPr>
          <p:nvPr/>
        </p:nvSpPr>
        <p:spPr bwMode="auto">
          <a:xfrm>
            <a:off x="7099300" y="26670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12"/>
          <p:cNvSpPr>
            <a:spLocks noChangeShapeType="1"/>
          </p:cNvSpPr>
          <p:nvPr/>
        </p:nvSpPr>
        <p:spPr bwMode="auto">
          <a:xfrm>
            <a:off x="435927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13"/>
          <p:cNvSpPr>
            <a:spLocks noChangeShapeType="1"/>
          </p:cNvSpPr>
          <p:nvPr/>
        </p:nvSpPr>
        <p:spPr bwMode="auto">
          <a:xfrm>
            <a:off x="402272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14"/>
          <p:cNvSpPr>
            <a:spLocks noChangeShapeType="1"/>
          </p:cNvSpPr>
          <p:nvPr/>
        </p:nvSpPr>
        <p:spPr bwMode="auto">
          <a:xfrm>
            <a:off x="402272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115"/>
          <p:cNvSpPr>
            <a:spLocks noChangeShapeType="1"/>
          </p:cNvSpPr>
          <p:nvPr/>
        </p:nvSpPr>
        <p:spPr bwMode="auto">
          <a:xfrm>
            <a:off x="451167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77" name="Group 116"/>
          <p:cNvGrpSpPr>
            <a:grpSpLocks/>
          </p:cNvGrpSpPr>
          <p:nvPr/>
        </p:nvGrpSpPr>
        <p:grpSpPr bwMode="auto">
          <a:xfrm>
            <a:off x="3241675" y="1295400"/>
            <a:ext cx="720725" cy="685800"/>
            <a:chOff x="3732" y="816"/>
            <a:chExt cx="454" cy="432"/>
          </a:xfrm>
        </p:grpSpPr>
        <p:sp>
          <p:nvSpPr>
            <p:cNvPr id="45404" name="Rectangle 117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405" name="Line 118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6" name="Line 119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7" name="Line 120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8" name="Line 121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9" name="Line 122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0" name="Text Box 123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411" name="Line 124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2" name="Line 125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78" name="Group 126"/>
          <p:cNvGrpSpPr>
            <a:grpSpLocks/>
          </p:cNvGrpSpPr>
          <p:nvPr/>
        </p:nvGrpSpPr>
        <p:grpSpPr bwMode="auto">
          <a:xfrm>
            <a:off x="4156075" y="1295400"/>
            <a:ext cx="720725" cy="685800"/>
            <a:chOff x="3732" y="816"/>
            <a:chExt cx="454" cy="432"/>
          </a:xfrm>
        </p:grpSpPr>
        <p:sp>
          <p:nvSpPr>
            <p:cNvPr id="45395" name="Rectangle 127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396" name="Line 128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7" name="Line 129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8" name="Line 130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9" name="Line 131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0" name="Line 132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1" name="Text Box 133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402" name="Line 134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3" name="Line 135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9" name="Line 158"/>
          <p:cNvSpPr>
            <a:spLocks noChangeShapeType="1"/>
          </p:cNvSpPr>
          <p:nvPr/>
        </p:nvSpPr>
        <p:spPr bwMode="auto">
          <a:xfrm>
            <a:off x="262572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Line 159"/>
          <p:cNvSpPr>
            <a:spLocks noChangeShapeType="1"/>
          </p:cNvSpPr>
          <p:nvPr/>
        </p:nvSpPr>
        <p:spPr bwMode="auto">
          <a:xfrm>
            <a:off x="228917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Line 160"/>
          <p:cNvSpPr>
            <a:spLocks noChangeShapeType="1"/>
          </p:cNvSpPr>
          <p:nvPr/>
        </p:nvSpPr>
        <p:spPr bwMode="auto">
          <a:xfrm>
            <a:off x="228917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Line 161"/>
          <p:cNvSpPr>
            <a:spLocks noChangeShapeType="1"/>
          </p:cNvSpPr>
          <p:nvPr/>
        </p:nvSpPr>
        <p:spPr bwMode="auto">
          <a:xfrm>
            <a:off x="277812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83" name="Group 162"/>
          <p:cNvGrpSpPr>
            <a:grpSpLocks/>
          </p:cNvGrpSpPr>
          <p:nvPr/>
        </p:nvGrpSpPr>
        <p:grpSpPr bwMode="auto">
          <a:xfrm>
            <a:off x="1508125" y="1295400"/>
            <a:ext cx="720725" cy="685800"/>
            <a:chOff x="3732" y="816"/>
            <a:chExt cx="454" cy="432"/>
          </a:xfrm>
        </p:grpSpPr>
        <p:sp>
          <p:nvSpPr>
            <p:cNvPr id="45386" name="Rectangle 163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387" name="Line 164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8" name="Line 165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9" name="Line 166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0" name="Line 167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1" name="Line 168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2" name="Text Box 169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393" name="Line 170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4" name="Line 171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84" name="Group 172"/>
          <p:cNvGrpSpPr>
            <a:grpSpLocks/>
          </p:cNvGrpSpPr>
          <p:nvPr/>
        </p:nvGrpSpPr>
        <p:grpSpPr bwMode="auto">
          <a:xfrm>
            <a:off x="2422525" y="1295400"/>
            <a:ext cx="720725" cy="685800"/>
            <a:chOff x="3732" y="816"/>
            <a:chExt cx="454" cy="432"/>
          </a:xfrm>
        </p:grpSpPr>
        <p:sp>
          <p:nvSpPr>
            <p:cNvPr id="45377" name="Rectangle 173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378" name="Line 174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9" name="Line 175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0" name="Line 176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1" name="Line 177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2" name="Line 178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3" name="Text Box 179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384" name="Line 180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5" name="Line 181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85" name="Line 182"/>
          <p:cNvSpPr>
            <a:spLocks noChangeShapeType="1"/>
          </p:cNvSpPr>
          <p:nvPr/>
        </p:nvSpPr>
        <p:spPr bwMode="auto">
          <a:xfrm>
            <a:off x="3444875" y="26670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Line 183"/>
          <p:cNvSpPr>
            <a:spLocks noChangeShapeType="1"/>
          </p:cNvSpPr>
          <p:nvPr/>
        </p:nvSpPr>
        <p:spPr bwMode="auto">
          <a:xfrm>
            <a:off x="2289175" y="2932113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Line 184"/>
          <p:cNvSpPr>
            <a:spLocks noChangeShapeType="1"/>
          </p:cNvSpPr>
          <p:nvPr/>
        </p:nvSpPr>
        <p:spPr bwMode="auto">
          <a:xfrm>
            <a:off x="2289175" y="308451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Line 185"/>
          <p:cNvSpPr>
            <a:spLocks noChangeShapeType="1"/>
          </p:cNvSpPr>
          <p:nvPr/>
        </p:nvSpPr>
        <p:spPr bwMode="auto">
          <a:xfrm>
            <a:off x="3594100" y="26670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Line 186"/>
          <p:cNvSpPr>
            <a:spLocks noChangeShapeType="1"/>
          </p:cNvSpPr>
          <p:nvPr/>
        </p:nvSpPr>
        <p:spPr bwMode="auto">
          <a:xfrm>
            <a:off x="2289175" y="3617913"/>
            <a:ext cx="292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Line 187"/>
          <p:cNvSpPr>
            <a:spLocks noChangeShapeType="1"/>
          </p:cNvSpPr>
          <p:nvPr/>
        </p:nvSpPr>
        <p:spPr bwMode="auto">
          <a:xfrm>
            <a:off x="5216525" y="33528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Line 188"/>
          <p:cNvSpPr>
            <a:spLocks noChangeShapeType="1"/>
          </p:cNvSpPr>
          <p:nvPr/>
        </p:nvSpPr>
        <p:spPr bwMode="auto">
          <a:xfrm>
            <a:off x="2289175" y="3770313"/>
            <a:ext cx="307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Line 189"/>
          <p:cNvSpPr>
            <a:spLocks noChangeShapeType="1"/>
          </p:cNvSpPr>
          <p:nvPr/>
        </p:nvSpPr>
        <p:spPr bwMode="auto">
          <a:xfrm>
            <a:off x="5364163" y="33528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Text Box 190"/>
          <p:cNvSpPr txBox="1">
            <a:spLocks noChangeArrowheads="1"/>
          </p:cNvSpPr>
          <p:nvPr/>
        </p:nvSpPr>
        <p:spPr bwMode="auto">
          <a:xfrm>
            <a:off x="1597025" y="10207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latin typeface="Bookman Old Style" charset="0"/>
            </a:endParaRPr>
          </a:p>
        </p:txBody>
      </p:sp>
      <p:sp>
        <p:nvSpPr>
          <p:cNvPr id="45094" name="Text Box 191"/>
          <p:cNvSpPr txBox="1">
            <a:spLocks noChangeArrowheads="1"/>
          </p:cNvSpPr>
          <p:nvPr/>
        </p:nvSpPr>
        <p:spPr bwMode="auto">
          <a:xfrm>
            <a:off x="1524000" y="1068388"/>
            <a:ext cx="7115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A7  B7         A6  B6      A5  B5        A4   B4       A3  B3        A2  B2       A1  B1        A0  B0</a:t>
            </a:r>
          </a:p>
        </p:txBody>
      </p:sp>
      <p:sp>
        <p:nvSpPr>
          <p:cNvPr id="45095" name="Rectangle 200"/>
          <p:cNvSpPr>
            <a:spLocks noChangeArrowheads="1"/>
          </p:cNvSpPr>
          <p:nvPr/>
        </p:nvSpPr>
        <p:spPr bwMode="auto">
          <a:xfrm>
            <a:off x="1600200" y="21336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endParaRPr lang="en-US" sz="900" baseline="-25000"/>
          </a:p>
        </p:txBody>
      </p:sp>
      <p:sp>
        <p:nvSpPr>
          <p:cNvPr id="45096" name="Line 201"/>
          <p:cNvSpPr>
            <a:spLocks noChangeShapeType="1"/>
          </p:cNvSpPr>
          <p:nvPr/>
        </p:nvSpPr>
        <p:spPr bwMode="auto">
          <a:xfrm>
            <a:off x="170815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7" name="Line 202"/>
          <p:cNvSpPr>
            <a:spLocks noChangeShapeType="1"/>
          </p:cNvSpPr>
          <p:nvPr/>
        </p:nvSpPr>
        <p:spPr bwMode="auto">
          <a:xfrm>
            <a:off x="186055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Line 203"/>
          <p:cNvSpPr>
            <a:spLocks noChangeShapeType="1"/>
          </p:cNvSpPr>
          <p:nvPr/>
        </p:nvSpPr>
        <p:spPr bwMode="auto">
          <a:xfrm>
            <a:off x="170815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Line 204"/>
          <p:cNvSpPr>
            <a:spLocks noChangeShapeType="1"/>
          </p:cNvSpPr>
          <p:nvPr/>
        </p:nvSpPr>
        <p:spPr bwMode="auto">
          <a:xfrm>
            <a:off x="185737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0" name="Line 205"/>
          <p:cNvSpPr>
            <a:spLocks noChangeShapeType="1"/>
          </p:cNvSpPr>
          <p:nvPr/>
        </p:nvSpPr>
        <p:spPr bwMode="auto">
          <a:xfrm>
            <a:off x="2133600" y="2246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Line 206"/>
          <p:cNvSpPr>
            <a:spLocks noChangeShapeType="1"/>
          </p:cNvSpPr>
          <p:nvPr/>
        </p:nvSpPr>
        <p:spPr bwMode="auto">
          <a:xfrm>
            <a:off x="2133600" y="2398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Text Box 207"/>
          <p:cNvSpPr txBox="1">
            <a:spLocks noChangeArrowheads="1"/>
          </p:cNvSpPr>
          <p:nvPr/>
        </p:nvSpPr>
        <p:spPr bwMode="auto">
          <a:xfrm>
            <a:off x="1581150" y="2093913"/>
            <a:ext cx="646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</a:t>
            </a:r>
            <a:r>
              <a:rPr lang="en-US" sz="800">
                <a:latin typeface="Bookman Old Style" charset="0"/>
              </a:rPr>
              <a:t>  P</a:t>
            </a:r>
            <a:r>
              <a:rPr lang="en-US" sz="800" baseline="-25000">
                <a:latin typeface="Bookman Old Style" charset="0"/>
              </a:rPr>
              <a:t>H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j</a:t>
            </a:r>
          </a:p>
        </p:txBody>
      </p:sp>
      <p:sp>
        <p:nvSpPr>
          <p:cNvPr id="45103" name="Text Box 208"/>
          <p:cNvSpPr txBox="1">
            <a:spLocks noChangeArrowheads="1"/>
          </p:cNvSpPr>
          <p:nvPr/>
        </p:nvSpPr>
        <p:spPr bwMode="auto">
          <a:xfrm>
            <a:off x="1912938" y="2170113"/>
            <a:ext cx="31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04" name="Text Box 209"/>
          <p:cNvSpPr txBox="1">
            <a:spLocks noChangeArrowheads="1"/>
          </p:cNvSpPr>
          <p:nvPr/>
        </p:nvSpPr>
        <p:spPr bwMode="auto">
          <a:xfrm>
            <a:off x="1625600" y="2239963"/>
            <a:ext cx="557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DomCasual" charset="0"/>
              </a:rPr>
              <a:t>GP/C</a:t>
            </a:r>
          </a:p>
        </p:txBody>
      </p:sp>
      <p:sp>
        <p:nvSpPr>
          <p:cNvPr id="45105" name="Text Box 210"/>
          <p:cNvSpPr txBox="1">
            <a:spLocks noChangeArrowheads="1"/>
          </p:cNvSpPr>
          <p:nvPr/>
        </p:nvSpPr>
        <p:spPr bwMode="auto">
          <a:xfrm>
            <a:off x="1570038" y="2482850"/>
            <a:ext cx="696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06" name="Line 211"/>
          <p:cNvSpPr>
            <a:spLocks noChangeShapeType="1"/>
          </p:cNvSpPr>
          <p:nvPr/>
        </p:nvSpPr>
        <p:spPr bwMode="auto">
          <a:xfrm>
            <a:off x="200977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7" name="Line 212"/>
          <p:cNvSpPr>
            <a:spLocks noChangeShapeType="1"/>
          </p:cNvSpPr>
          <p:nvPr/>
        </p:nvSpPr>
        <p:spPr bwMode="auto">
          <a:xfrm>
            <a:off x="2136775" y="25558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108" name="Group 216"/>
          <p:cNvGrpSpPr>
            <a:grpSpLocks/>
          </p:cNvGrpSpPr>
          <p:nvPr/>
        </p:nvGrpSpPr>
        <p:grpSpPr bwMode="auto">
          <a:xfrm>
            <a:off x="1566863" y="2667000"/>
            <a:ext cx="719137" cy="838200"/>
            <a:chOff x="1813" y="2784"/>
            <a:chExt cx="453" cy="528"/>
          </a:xfrm>
        </p:grpSpPr>
        <p:sp>
          <p:nvSpPr>
            <p:cNvPr id="45363" name="Rectangle 217"/>
            <p:cNvSpPr>
              <a:spLocks noChangeArrowheads="1"/>
            </p:cNvSpPr>
            <p:nvPr/>
          </p:nvSpPr>
          <p:spPr bwMode="auto">
            <a:xfrm>
              <a:off x="1832" y="2880"/>
              <a:ext cx="336" cy="3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5364" name="Line 218"/>
            <p:cNvSpPr>
              <a:spLocks noChangeShapeType="1"/>
            </p:cNvSpPr>
            <p:nvPr/>
          </p:nvSpPr>
          <p:spPr bwMode="auto">
            <a:xfrm>
              <a:off x="190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" name="Line 219"/>
            <p:cNvSpPr>
              <a:spLocks noChangeShapeType="1"/>
            </p:cNvSpPr>
            <p:nvPr/>
          </p:nvSpPr>
          <p:spPr bwMode="auto">
            <a:xfrm>
              <a:off x="199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" name="Line 220"/>
            <p:cNvSpPr>
              <a:spLocks noChangeShapeType="1"/>
            </p:cNvSpPr>
            <p:nvPr/>
          </p:nvSpPr>
          <p:spPr bwMode="auto">
            <a:xfrm>
              <a:off x="1900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7" name="Line 221"/>
            <p:cNvSpPr>
              <a:spLocks noChangeShapeType="1"/>
            </p:cNvSpPr>
            <p:nvPr/>
          </p:nvSpPr>
          <p:spPr bwMode="auto">
            <a:xfrm>
              <a:off x="1994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8" name="Line 222"/>
            <p:cNvSpPr>
              <a:spLocks noChangeShapeType="1"/>
            </p:cNvSpPr>
            <p:nvPr/>
          </p:nvSpPr>
          <p:spPr bwMode="auto">
            <a:xfrm>
              <a:off x="2168" y="29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9" name="Line 223"/>
            <p:cNvSpPr>
              <a:spLocks noChangeShapeType="1"/>
            </p:cNvSpPr>
            <p:nvPr/>
          </p:nvSpPr>
          <p:spPr bwMode="auto">
            <a:xfrm>
              <a:off x="2168" y="304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0" name="Text Box 224"/>
            <p:cNvSpPr txBox="1">
              <a:spLocks noChangeArrowheads="1"/>
            </p:cNvSpPr>
            <p:nvPr/>
          </p:nvSpPr>
          <p:spPr bwMode="auto">
            <a:xfrm>
              <a:off x="1820" y="2855"/>
              <a:ext cx="4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</a:t>
              </a:r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j</a:t>
              </a:r>
            </a:p>
          </p:txBody>
        </p:sp>
        <p:sp>
          <p:nvSpPr>
            <p:cNvPr id="45371" name="Text Box 225"/>
            <p:cNvSpPr txBox="1">
              <a:spLocks noChangeArrowheads="1"/>
            </p:cNvSpPr>
            <p:nvPr/>
          </p:nvSpPr>
          <p:spPr bwMode="auto">
            <a:xfrm>
              <a:off x="2029" y="2903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  <a:p>
              <a:pPr algn="ctr" eaLnBrk="1" hangingPunct="1"/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  <a:p>
              <a:pPr algn="ctr" eaLnBrk="1" hangingPunct="1"/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i</a:t>
              </a:r>
            </a:p>
          </p:txBody>
        </p:sp>
        <p:sp>
          <p:nvSpPr>
            <p:cNvPr id="45372" name="Text Box 226"/>
            <p:cNvSpPr txBox="1">
              <a:spLocks noChangeArrowheads="1"/>
            </p:cNvSpPr>
            <p:nvPr/>
          </p:nvSpPr>
          <p:spPr bwMode="auto">
            <a:xfrm>
              <a:off x="1848" y="2947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GP/C</a:t>
              </a:r>
            </a:p>
          </p:txBody>
        </p:sp>
        <p:sp>
          <p:nvSpPr>
            <p:cNvPr id="45373" name="Text Box 227"/>
            <p:cNvSpPr txBox="1">
              <a:spLocks noChangeArrowheads="1"/>
            </p:cNvSpPr>
            <p:nvPr/>
          </p:nvSpPr>
          <p:spPr bwMode="auto">
            <a:xfrm>
              <a:off x="1813" y="3100"/>
              <a:ext cx="4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i</a:t>
              </a:r>
            </a:p>
          </p:txBody>
        </p:sp>
        <p:sp>
          <p:nvSpPr>
            <p:cNvPr id="45374" name="Line 228"/>
            <p:cNvSpPr>
              <a:spLocks noChangeShapeType="1"/>
            </p:cNvSpPr>
            <p:nvPr/>
          </p:nvSpPr>
          <p:spPr bwMode="auto">
            <a:xfrm>
              <a:off x="2090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5" name="Line 229"/>
            <p:cNvSpPr>
              <a:spLocks noChangeShapeType="1"/>
            </p:cNvSpPr>
            <p:nvPr/>
          </p:nvSpPr>
          <p:spPr bwMode="auto">
            <a:xfrm>
              <a:off x="2170" y="31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6" name="Line 230"/>
            <p:cNvSpPr>
              <a:spLocks noChangeShapeType="1"/>
            </p:cNvSpPr>
            <p:nvPr/>
          </p:nvSpPr>
          <p:spPr bwMode="auto">
            <a:xfrm>
              <a:off x="209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09" name="Group 231"/>
          <p:cNvGrpSpPr>
            <a:grpSpLocks/>
          </p:cNvGrpSpPr>
          <p:nvPr/>
        </p:nvGrpSpPr>
        <p:grpSpPr bwMode="auto">
          <a:xfrm>
            <a:off x="1570038" y="3352800"/>
            <a:ext cx="719137" cy="838200"/>
            <a:chOff x="1813" y="2784"/>
            <a:chExt cx="453" cy="528"/>
          </a:xfrm>
        </p:grpSpPr>
        <p:sp>
          <p:nvSpPr>
            <p:cNvPr id="45349" name="Rectangle 232"/>
            <p:cNvSpPr>
              <a:spLocks noChangeArrowheads="1"/>
            </p:cNvSpPr>
            <p:nvPr/>
          </p:nvSpPr>
          <p:spPr bwMode="auto">
            <a:xfrm>
              <a:off x="1832" y="2880"/>
              <a:ext cx="336" cy="3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5350" name="Line 233"/>
            <p:cNvSpPr>
              <a:spLocks noChangeShapeType="1"/>
            </p:cNvSpPr>
            <p:nvPr/>
          </p:nvSpPr>
          <p:spPr bwMode="auto">
            <a:xfrm>
              <a:off x="190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51" name="Line 234"/>
            <p:cNvSpPr>
              <a:spLocks noChangeShapeType="1"/>
            </p:cNvSpPr>
            <p:nvPr/>
          </p:nvSpPr>
          <p:spPr bwMode="auto">
            <a:xfrm>
              <a:off x="199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52" name="Line 235"/>
            <p:cNvSpPr>
              <a:spLocks noChangeShapeType="1"/>
            </p:cNvSpPr>
            <p:nvPr/>
          </p:nvSpPr>
          <p:spPr bwMode="auto">
            <a:xfrm>
              <a:off x="1900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53" name="Line 236"/>
            <p:cNvSpPr>
              <a:spLocks noChangeShapeType="1"/>
            </p:cNvSpPr>
            <p:nvPr/>
          </p:nvSpPr>
          <p:spPr bwMode="auto">
            <a:xfrm>
              <a:off x="1994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54" name="Line 237"/>
            <p:cNvSpPr>
              <a:spLocks noChangeShapeType="1"/>
            </p:cNvSpPr>
            <p:nvPr/>
          </p:nvSpPr>
          <p:spPr bwMode="auto">
            <a:xfrm>
              <a:off x="2168" y="29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55" name="Line 238"/>
            <p:cNvSpPr>
              <a:spLocks noChangeShapeType="1"/>
            </p:cNvSpPr>
            <p:nvPr/>
          </p:nvSpPr>
          <p:spPr bwMode="auto">
            <a:xfrm>
              <a:off x="2168" y="304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56" name="Text Box 239"/>
            <p:cNvSpPr txBox="1">
              <a:spLocks noChangeArrowheads="1"/>
            </p:cNvSpPr>
            <p:nvPr/>
          </p:nvSpPr>
          <p:spPr bwMode="auto">
            <a:xfrm>
              <a:off x="1820" y="2855"/>
              <a:ext cx="4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</a:t>
              </a:r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j</a:t>
              </a:r>
            </a:p>
          </p:txBody>
        </p:sp>
        <p:sp>
          <p:nvSpPr>
            <p:cNvPr id="45357" name="Text Box 240"/>
            <p:cNvSpPr txBox="1">
              <a:spLocks noChangeArrowheads="1"/>
            </p:cNvSpPr>
            <p:nvPr/>
          </p:nvSpPr>
          <p:spPr bwMode="auto">
            <a:xfrm>
              <a:off x="2029" y="2903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  <a:p>
              <a:pPr algn="ctr" eaLnBrk="1" hangingPunct="1"/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  <a:p>
              <a:pPr algn="ctr" eaLnBrk="1" hangingPunct="1"/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i</a:t>
              </a:r>
            </a:p>
          </p:txBody>
        </p:sp>
        <p:sp>
          <p:nvSpPr>
            <p:cNvPr id="45358" name="Text Box 241"/>
            <p:cNvSpPr txBox="1">
              <a:spLocks noChangeArrowheads="1"/>
            </p:cNvSpPr>
            <p:nvPr/>
          </p:nvSpPr>
          <p:spPr bwMode="auto">
            <a:xfrm>
              <a:off x="1848" y="2947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GP/C</a:t>
              </a:r>
            </a:p>
          </p:txBody>
        </p:sp>
        <p:sp>
          <p:nvSpPr>
            <p:cNvPr id="45359" name="Text Box 242"/>
            <p:cNvSpPr txBox="1">
              <a:spLocks noChangeArrowheads="1"/>
            </p:cNvSpPr>
            <p:nvPr/>
          </p:nvSpPr>
          <p:spPr bwMode="auto">
            <a:xfrm>
              <a:off x="1813" y="3100"/>
              <a:ext cx="4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i</a:t>
              </a:r>
            </a:p>
          </p:txBody>
        </p:sp>
        <p:sp>
          <p:nvSpPr>
            <p:cNvPr id="45360" name="Line 243"/>
            <p:cNvSpPr>
              <a:spLocks noChangeShapeType="1"/>
            </p:cNvSpPr>
            <p:nvPr/>
          </p:nvSpPr>
          <p:spPr bwMode="auto">
            <a:xfrm>
              <a:off x="2090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1" name="Line 244"/>
            <p:cNvSpPr>
              <a:spLocks noChangeShapeType="1"/>
            </p:cNvSpPr>
            <p:nvPr/>
          </p:nvSpPr>
          <p:spPr bwMode="auto">
            <a:xfrm>
              <a:off x="2170" y="31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2" name="Line 245"/>
            <p:cNvSpPr>
              <a:spLocks noChangeShapeType="1"/>
            </p:cNvSpPr>
            <p:nvPr/>
          </p:nvSpPr>
          <p:spPr bwMode="auto">
            <a:xfrm>
              <a:off x="209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110" name="Rectangle 247"/>
          <p:cNvSpPr>
            <a:spLocks noChangeArrowheads="1"/>
          </p:cNvSpPr>
          <p:nvPr/>
        </p:nvSpPr>
        <p:spPr bwMode="auto">
          <a:xfrm>
            <a:off x="3340100" y="21336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endParaRPr lang="en-US" sz="900" baseline="-25000"/>
          </a:p>
        </p:txBody>
      </p:sp>
      <p:sp>
        <p:nvSpPr>
          <p:cNvPr id="45111" name="Line 248"/>
          <p:cNvSpPr>
            <a:spLocks noChangeShapeType="1"/>
          </p:cNvSpPr>
          <p:nvPr/>
        </p:nvSpPr>
        <p:spPr bwMode="auto">
          <a:xfrm>
            <a:off x="344805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2" name="Line 249"/>
          <p:cNvSpPr>
            <a:spLocks noChangeShapeType="1"/>
          </p:cNvSpPr>
          <p:nvPr/>
        </p:nvSpPr>
        <p:spPr bwMode="auto">
          <a:xfrm>
            <a:off x="360045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3" name="Line 250"/>
          <p:cNvSpPr>
            <a:spLocks noChangeShapeType="1"/>
          </p:cNvSpPr>
          <p:nvPr/>
        </p:nvSpPr>
        <p:spPr bwMode="auto">
          <a:xfrm>
            <a:off x="344805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4" name="Line 251"/>
          <p:cNvSpPr>
            <a:spLocks noChangeShapeType="1"/>
          </p:cNvSpPr>
          <p:nvPr/>
        </p:nvSpPr>
        <p:spPr bwMode="auto">
          <a:xfrm>
            <a:off x="359727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5" name="Line 252"/>
          <p:cNvSpPr>
            <a:spLocks noChangeShapeType="1"/>
          </p:cNvSpPr>
          <p:nvPr/>
        </p:nvSpPr>
        <p:spPr bwMode="auto">
          <a:xfrm>
            <a:off x="3873500" y="2246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6" name="Line 253"/>
          <p:cNvSpPr>
            <a:spLocks noChangeShapeType="1"/>
          </p:cNvSpPr>
          <p:nvPr/>
        </p:nvSpPr>
        <p:spPr bwMode="auto">
          <a:xfrm>
            <a:off x="3873500" y="2398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7" name="Text Box 254"/>
          <p:cNvSpPr txBox="1">
            <a:spLocks noChangeArrowheads="1"/>
          </p:cNvSpPr>
          <p:nvPr/>
        </p:nvSpPr>
        <p:spPr bwMode="auto">
          <a:xfrm>
            <a:off x="3321050" y="2093913"/>
            <a:ext cx="646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</a:t>
            </a:r>
            <a:r>
              <a:rPr lang="en-US" sz="800">
                <a:latin typeface="Bookman Old Style" charset="0"/>
              </a:rPr>
              <a:t>  P</a:t>
            </a:r>
            <a:r>
              <a:rPr lang="en-US" sz="800" baseline="-25000">
                <a:latin typeface="Bookman Old Style" charset="0"/>
              </a:rPr>
              <a:t>H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j</a:t>
            </a:r>
          </a:p>
        </p:txBody>
      </p:sp>
      <p:sp>
        <p:nvSpPr>
          <p:cNvPr id="45118" name="Text Box 255"/>
          <p:cNvSpPr txBox="1">
            <a:spLocks noChangeArrowheads="1"/>
          </p:cNvSpPr>
          <p:nvPr/>
        </p:nvSpPr>
        <p:spPr bwMode="auto">
          <a:xfrm>
            <a:off x="3652838" y="2170113"/>
            <a:ext cx="31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19" name="Text Box 256"/>
          <p:cNvSpPr txBox="1">
            <a:spLocks noChangeArrowheads="1"/>
          </p:cNvSpPr>
          <p:nvPr/>
        </p:nvSpPr>
        <p:spPr bwMode="auto">
          <a:xfrm>
            <a:off x="3365500" y="2239963"/>
            <a:ext cx="557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DomCasual" charset="0"/>
              </a:rPr>
              <a:t>GP/C</a:t>
            </a:r>
          </a:p>
        </p:txBody>
      </p:sp>
      <p:sp>
        <p:nvSpPr>
          <p:cNvPr id="45120" name="Text Box 257"/>
          <p:cNvSpPr txBox="1">
            <a:spLocks noChangeArrowheads="1"/>
          </p:cNvSpPr>
          <p:nvPr/>
        </p:nvSpPr>
        <p:spPr bwMode="auto">
          <a:xfrm>
            <a:off x="3309938" y="2482850"/>
            <a:ext cx="696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21" name="Line 258"/>
          <p:cNvSpPr>
            <a:spLocks noChangeShapeType="1"/>
          </p:cNvSpPr>
          <p:nvPr/>
        </p:nvSpPr>
        <p:spPr bwMode="auto">
          <a:xfrm>
            <a:off x="374967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2" name="Line 259"/>
          <p:cNvSpPr>
            <a:spLocks noChangeShapeType="1"/>
          </p:cNvSpPr>
          <p:nvPr/>
        </p:nvSpPr>
        <p:spPr bwMode="auto">
          <a:xfrm>
            <a:off x="3876675" y="25558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3" name="Rectangle 262"/>
          <p:cNvSpPr>
            <a:spLocks noChangeArrowheads="1"/>
          </p:cNvSpPr>
          <p:nvPr/>
        </p:nvSpPr>
        <p:spPr bwMode="auto">
          <a:xfrm>
            <a:off x="5105400" y="21336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endParaRPr lang="en-US" sz="900" baseline="-25000"/>
          </a:p>
        </p:txBody>
      </p:sp>
      <p:sp>
        <p:nvSpPr>
          <p:cNvPr id="45124" name="Line 263"/>
          <p:cNvSpPr>
            <a:spLocks noChangeShapeType="1"/>
          </p:cNvSpPr>
          <p:nvPr/>
        </p:nvSpPr>
        <p:spPr bwMode="auto">
          <a:xfrm>
            <a:off x="521335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5" name="Line 264"/>
          <p:cNvSpPr>
            <a:spLocks noChangeShapeType="1"/>
          </p:cNvSpPr>
          <p:nvPr/>
        </p:nvSpPr>
        <p:spPr bwMode="auto">
          <a:xfrm>
            <a:off x="536575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6" name="Line 265"/>
          <p:cNvSpPr>
            <a:spLocks noChangeShapeType="1"/>
          </p:cNvSpPr>
          <p:nvPr/>
        </p:nvSpPr>
        <p:spPr bwMode="auto">
          <a:xfrm>
            <a:off x="521335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7" name="Line 266"/>
          <p:cNvSpPr>
            <a:spLocks noChangeShapeType="1"/>
          </p:cNvSpPr>
          <p:nvPr/>
        </p:nvSpPr>
        <p:spPr bwMode="auto">
          <a:xfrm>
            <a:off x="536257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8" name="Line 267"/>
          <p:cNvSpPr>
            <a:spLocks noChangeShapeType="1"/>
          </p:cNvSpPr>
          <p:nvPr/>
        </p:nvSpPr>
        <p:spPr bwMode="auto">
          <a:xfrm>
            <a:off x="5638800" y="2246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9" name="Line 268"/>
          <p:cNvSpPr>
            <a:spLocks noChangeShapeType="1"/>
          </p:cNvSpPr>
          <p:nvPr/>
        </p:nvSpPr>
        <p:spPr bwMode="auto">
          <a:xfrm>
            <a:off x="5638800" y="2398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0" name="Text Box 269"/>
          <p:cNvSpPr txBox="1">
            <a:spLocks noChangeArrowheads="1"/>
          </p:cNvSpPr>
          <p:nvPr/>
        </p:nvSpPr>
        <p:spPr bwMode="auto">
          <a:xfrm>
            <a:off x="5086350" y="2093913"/>
            <a:ext cx="646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</a:t>
            </a:r>
            <a:r>
              <a:rPr lang="en-US" sz="800">
                <a:latin typeface="Bookman Old Style" charset="0"/>
              </a:rPr>
              <a:t>  P</a:t>
            </a:r>
            <a:r>
              <a:rPr lang="en-US" sz="800" baseline="-25000">
                <a:latin typeface="Bookman Old Style" charset="0"/>
              </a:rPr>
              <a:t>H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j</a:t>
            </a:r>
          </a:p>
        </p:txBody>
      </p:sp>
      <p:sp>
        <p:nvSpPr>
          <p:cNvPr id="45131" name="Text Box 270"/>
          <p:cNvSpPr txBox="1">
            <a:spLocks noChangeArrowheads="1"/>
          </p:cNvSpPr>
          <p:nvPr/>
        </p:nvSpPr>
        <p:spPr bwMode="auto">
          <a:xfrm>
            <a:off x="5418138" y="2170113"/>
            <a:ext cx="31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32" name="Text Box 271"/>
          <p:cNvSpPr txBox="1">
            <a:spLocks noChangeArrowheads="1"/>
          </p:cNvSpPr>
          <p:nvPr/>
        </p:nvSpPr>
        <p:spPr bwMode="auto">
          <a:xfrm>
            <a:off x="5130800" y="2239963"/>
            <a:ext cx="557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DomCasual" charset="0"/>
              </a:rPr>
              <a:t>GP/C</a:t>
            </a:r>
          </a:p>
        </p:txBody>
      </p:sp>
      <p:sp>
        <p:nvSpPr>
          <p:cNvPr id="45133" name="Text Box 272"/>
          <p:cNvSpPr txBox="1">
            <a:spLocks noChangeArrowheads="1"/>
          </p:cNvSpPr>
          <p:nvPr/>
        </p:nvSpPr>
        <p:spPr bwMode="auto">
          <a:xfrm>
            <a:off x="5075238" y="2482850"/>
            <a:ext cx="696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34" name="Line 273"/>
          <p:cNvSpPr>
            <a:spLocks noChangeShapeType="1"/>
          </p:cNvSpPr>
          <p:nvPr/>
        </p:nvSpPr>
        <p:spPr bwMode="auto">
          <a:xfrm>
            <a:off x="551497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5" name="Line 274"/>
          <p:cNvSpPr>
            <a:spLocks noChangeShapeType="1"/>
          </p:cNvSpPr>
          <p:nvPr/>
        </p:nvSpPr>
        <p:spPr bwMode="auto">
          <a:xfrm>
            <a:off x="5641975" y="25558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136" name="Group 276"/>
          <p:cNvGrpSpPr>
            <a:grpSpLocks/>
          </p:cNvGrpSpPr>
          <p:nvPr/>
        </p:nvGrpSpPr>
        <p:grpSpPr bwMode="auto">
          <a:xfrm>
            <a:off x="5076825" y="2667000"/>
            <a:ext cx="719138" cy="838200"/>
            <a:chOff x="1813" y="2784"/>
            <a:chExt cx="453" cy="528"/>
          </a:xfrm>
        </p:grpSpPr>
        <p:sp>
          <p:nvSpPr>
            <p:cNvPr id="45335" name="Rectangle 277"/>
            <p:cNvSpPr>
              <a:spLocks noChangeArrowheads="1"/>
            </p:cNvSpPr>
            <p:nvPr/>
          </p:nvSpPr>
          <p:spPr bwMode="auto">
            <a:xfrm>
              <a:off x="1832" y="2880"/>
              <a:ext cx="336" cy="3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5336" name="Line 278"/>
            <p:cNvSpPr>
              <a:spLocks noChangeShapeType="1"/>
            </p:cNvSpPr>
            <p:nvPr/>
          </p:nvSpPr>
          <p:spPr bwMode="auto">
            <a:xfrm>
              <a:off x="190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7" name="Line 279"/>
            <p:cNvSpPr>
              <a:spLocks noChangeShapeType="1"/>
            </p:cNvSpPr>
            <p:nvPr/>
          </p:nvSpPr>
          <p:spPr bwMode="auto">
            <a:xfrm>
              <a:off x="199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8" name="Line 280"/>
            <p:cNvSpPr>
              <a:spLocks noChangeShapeType="1"/>
            </p:cNvSpPr>
            <p:nvPr/>
          </p:nvSpPr>
          <p:spPr bwMode="auto">
            <a:xfrm>
              <a:off x="1900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9" name="Line 281"/>
            <p:cNvSpPr>
              <a:spLocks noChangeShapeType="1"/>
            </p:cNvSpPr>
            <p:nvPr/>
          </p:nvSpPr>
          <p:spPr bwMode="auto">
            <a:xfrm>
              <a:off x="1994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40" name="Line 282"/>
            <p:cNvSpPr>
              <a:spLocks noChangeShapeType="1"/>
            </p:cNvSpPr>
            <p:nvPr/>
          </p:nvSpPr>
          <p:spPr bwMode="auto">
            <a:xfrm>
              <a:off x="2168" y="29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41" name="Line 283"/>
            <p:cNvSpPr>
              <a:spLocks noChangeShapeType="1"/>
            </p:cNvSpPr>
            <p:nvPr/>
          </p:nvSpPr>
          <p:spPr bwMode="auto">
            <a:xfrm>
              <a:off x="2168" y="304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42" name="Text Box 284"/>
            <p:cNvSpPr txBox="1">
              <a:spLocks noChangeArrowheads="1"/>
            </p:cNvSpPr>
            <p:nvPr/>
          </p:nvSpPr>
          <p:spPr bwMode="auto">
            <a:xfrm>
              <a:off x="1820" y="2855"/>
              <a:ext cx="4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</a:t>
              </a:r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j</a:t>
              </a:r>
            </a:p>
          </p:txBody>
        </p:sp>
        <p:sp>
          <p:nvSpPr>
            <p:cNvPr id="45343" name="Text Box 285"/>
            <p:cNvSpPr txBox="1">
              <a:spLocks noChangeArrowheads="1"/>
            </p:cNvSpPr>
            <p:nvPr/>
          </p:nvSpPr>
          <p:spPr bwMode="auto">
            <a:xfrm>
              <a:off x="2029" y="2903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  <a:p>
              <a:pPr algn="ctr" eaLnBrk="1" hangingPunct="1"/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  <a:p>
              <a:pPr algn="ctr" eaLnBrk="1" hangingPunct="1"/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i</a:t>
              </a:r>
            </a:p>
          </p:txBody>
        </p:sp>
        <p:sp>
          <p:nvSpPr>
            <p:cNvPr id="45344" name="Text Box 286"/>
            <p:cNvSpPr txBox="1">
              <a:spLocks noChangeArrowheads="1"/>
            </p:cNvSpPr>
            <p:nvPr/>
          </p:nvSpPr>
          <p:spPr bwMode="auto">
            <a:xfrm>
              <a:off x="1848" y="2947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GP/C</a:t>
              </a:r>
            </a:p>
          </p:txBody>
        </p:sp>
        <p:sp>
          <p:nvSpPr>
            <p:cNvPr id="45345" name="Text Box 287"/>
            <p:cNvSpPr txBox="1">
              <a:spLocks noChangeArrowheads="1"/>
            </p:cNvSpPr>
            <p:nvPr/>
          </p:nvSpPr>
          <p:spPr bwMode="auto">
            <a:xfrm>
              <a:off x="1813" y="3100"/>
              <a:ext cx="4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i</a:t>
              </a:r>
            </a:p>
          </p:txBody>
        </p:sp>
        <p:sp>
          <p:nvSpPr>
            <p:cNvPr id="45346" name="Line 288"/>
            <p:cNvSpPr>
              <a:spLocks noChangeShapeType="1"/>
            </p:cNvSpPr>
            <p:nvPr/>
          </p:nvSpPr>
          <p:spPr bwMode="auto">
            <a:xfrm>
              <a:off x="2090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47" name="Line 289"/>
            <p:cNvSpPr>
              <a:spLocks noChangeShapeType="1"/>
            </p:cNvSpPr>
            <p:nvPr/>
          </p:nvSpPr>
          <p:spPr bwMode="auto">
            <a:xfrm>
              <a:off x="2170" y="31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48" name="Line 290"/>
            <p:cNvSpPr>
              <a:spLocks noChangeShapeType="1"/>
            </p:cNvSpPr>
            <p:nvPr/>
          </p:nvSpPr>
          <p:spPr bwMode="auto">
            <a:xfrm>
              <a:off x="209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137" name="Rectangle 292"/>
          <p:cNvSpPr>
            <a:spLocks noChangeArrowheads="1"/>
          </p:cNvSpPr>
          <p:nvPr/>
        </p:nvSpPr>
        <p:spPr bwMode="auto">
          <a:xfrm>
            <a:off x="6838950" y="21336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endParaRPr lang="en-US" sz="900" baseline="-25000"/>
          </a:p>
        </p:txBody>
      </p:sp>
      <p:sp>
        <p:nvSpPr>
          <p:cNvPr id="45138" name="Line 293"/>
          <p:cNvSpPr>
            <a:spLocks noChangeShapeType="1"/>
          </p:cNvSpPr>
          <p:nvPr/>
        </p:nvSpPr>
        <p:spPr bwMode="auto">
          <a:xfrm>
            <a:off x="69469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9" name="Line 294"/>
          <p:cNvSpPr>
            <a:spLocks noChangeShapeType="1"/>
          </p:cNvSpPr>
          <p:nvPr/>
        </p:nvSpPr>
        <p:spPr bwMode="auto">
          <a:xfrm>
            <a:off x="70993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0" name="Line 295"/>
          <p:cNvSpPr>
            <a:spLocks noChangeShapeType="1"/>
          </p:cNvSpPr>
          <p:nvPr/>
        </p:nvSpPr>
        <p:spPr bwMode="auto">
          <a:xfrm>
            <a:off x="69469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1" name="Line 296"/>
          <p:cNvSpPr>
            <a:spLocks noChangeShapeType="1"/>
          </p:cNvSpPr>
          <p:nvPr/>
        </p:nvSpPr>
        <p:spPr bwMode="auto">
          <a:xfrm>
            <a:off x="709612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2" name="Line 297"/>
          <p:cNvSpPr>
            <a:spLocks noChangeShapeType="1"/>
          </p:cNvSpPr>
          <p:nvPr/>
        </p:nvSpPr>
        <p:spPr bwMode="auto">
          <a:xfrm>
            <a:off x="7372350" y="2246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3" name="Line 298"/>
          <p:cNvSpPr>
            <a:spLocks noChangeShapeType="1"/>
          </p:cNvSpPr>
          <p:nvPr/>
        </p:nvSpPr>
        <p:spPr bwMode="auto">
          <a:xfrm>
            <a:off x="7372350" y="2398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4" name="Text Box 299"/>
          <p:cNvSpPr txBox="1">
            <a:spLocks noChangeArrowheads="1"/>
          </p:cNvSpPr>
          <p:nvPr/>
        </p:nvSpPr>
        <p:spPr bwMode="auto">
          <a:xfrm>
            <a:off x="6819900" y="2093913"/>
            <a:ext cx="646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</a:t>
            </a:r>
            <a:r>
              <a:rPr lang="en-US" sz="800">
                <a:latin typeface="Bookman Old Style" charset="0"/>
              </a:rPr>
              <a:t>  P</a:t>
            </a:r>
            <a:r>
              <a:rPr lang="en-US" sz="800" baseline="-25000">
                <a:latin typeface="Bookman Old Style" charset="0"/>
              </a:rPr>
              <a:t>H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j</a:t>
            </a:r>
          </a:p>
        </p:txBody>
      </p:sp>
      <p:sp>
        <p:nvSpPr>
          <p:cNvPr id="45145" name="Text Box 300"/>
          <p:cNvSpPr txBox="1">
            <a:spLocks noChangeArrowheads="1"/>
          </p:cNvSpPr>
          <p:nvPr/>
        </p:nvSpPr>
        <p:spPr bwMode="auto">
          <a:xfrm>
            <a:off x="7151688" y="2170113"/>
            <a:ext cx="31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46" name="Text Box 301"/>
          <p:cNvSpPr txBox="1">
            <a:spLocks noChangeArrowheads="1"/>
          </p:cNvSpPr>
          <p:nvPr/>
        </p:nvSpPr>
        <p:spPr bwMode="auto">
          <a:xfrm>
            <a:off x="6864350" y="2239963"/>
            <a:ext cx="557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DomCasual" charset="0"/>
              </a:rPr>
              <a:t>GP/C</a:t>
            </a:r>
          </a:p>
        </p:txBody>
      </p:sp>
      <p:sp>
        <p:nvSpPr>
          <p:cNvPr id="45147" name="Text Box 302"/>
          <p:cNvSpPr txBox="1">
            <a:spLocks noChangeArrowheads="1"/>
          </p:cNvSpPr>
          <p:nvPr/>
        </p:nvSpPr>
        <p:spPr bwMode="auto">
          <a:xfrm>
            <a:off x="6808788" y="2482850"/>
            <a:ext cx="696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48" name="Line 303"/>
          <p:cNvSpPr>
            <a:spLocks noChangeShapeType="1"/>
          </p:cNvSpPr>
          <p:nvPr/>
        </p:nvSpPr>
        <p:spPr bwMode="auto">
          <a:xfrm>
            <a:off x="724852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9" name="Line 304"/>
          <p:cNvSpPr>
            <a:spLocks noChangeShapeType="1"/>
          </p:cNvSpPr>
          <p:nvPr/>
        </p:nvSpPr>
        <p:spPr bwMode="auto">
          <a:xfrm>
            <a:off x="7375525" y="25558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0" name="Line 306"/>
          <p:cNvSpPr>
            <a:spLocks noChangeShapeType="1"/>
          </p:cNvSpPr>
          <p:nvPr/>
        </p:nvSpPr>
        <p:spPr bwMode="auto">
          <a:xfrm>
            <a:off x="2286000" y="3927475"/>
            <a:ext cx="3228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1" name="Line 307"/>
          <p:cNvSpPr>
            <a:spLocks noChangeShapeType="1"/>
          </p:cNvSpPr>
          <p:nvPr/>
        </p:nvSpPr>
        <p:spPr bwMode="auto">
          <a:xfrm>
            <a:off x="5514975" y="35052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2" name="Line 308"/>
          <p:cNvSpPr>
            <a:spLocks noChangeShapeType="1"/>
          </p:cNvSpPr>
          <p:nvPr/>
        </p:nvSpPr>
        <p:spPr bwMode="auto">
          <a:xfrm>
            <a:off x="3749675" y="28194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3" name="Line 309"/>
          <p:cNvSpPr>
            <a:spLocks noChangeShapeType="1"/>
          </p:cNvSpPr>
          <p:nvPr/>
        </p:nvSpPr>
        <p:spPr bwMode="auto">
          <a:xfrm>
            <a:off x="7243763" y="28194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4" name="Line 310"/>
          <p:cNvSpPr>
            <a:spLocks noChangeShapeType="1"/>
          </p:cNvSpPr>
          <p:nvPr/>
        </p:nvSpPr>
        <p:spPr bwMode="auto">
          <a:xfrm>
            <a:off x="2282825" y="3241675"/>
            <a:ext cx="146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5" name="Line 311"/>
          <p:cNvSpPr>
            <a:spLocks noChangeShapeType="1"/>
          </p:cNvSpPr>
          <p:nvPr/>
        </p:nvSpPr>
        <p:spPr bwMode="auto">
          <a:xfrm>
            <a:off x="5791200" y="3241675"/>
            <a:ext cx="1463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6" name="Line 312"/>
          <p:cNvSpPr>
            <a:spLocks noChangeShapeType="1"/>
          </p:cNvSpPr>
          <p:nvPr/>
        </p:nvSpPr>
        <p:spPr bwMode="auto">
          <a:xfrm>
            <a:off x="8382000" y="1639888"/>
            <a:ext cx="0" cy="91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7" name="Line 313"/>
          <p:cNvSpPr>
            <a:spLocks noChangeShapeType="1"/>
          </p:cNvSpPr>
          <p:nvPr/>
        </p:nvSpPr>
        <p:spPr bwMode="auto">
          <a:xfrm>
            <a:off x="6648450" y="1641475"/>
            <a:ext cx="0" cy="91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8" name="Line 314"/>
          <p:cNvSpPr>
            <a:spLocks noChangeShapeType="1"/>
          </p:cNvSpPr>
          <p:nvPr/>
        </p:nvSpPr>
        <p:spPr bwMode="auto">
          <a:xfrm>
            <a:off x="4876800" y="1639888"/>
            <a:ext cx="0" cy="91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9" name="Line 315"/>
          <p:cNvSpPr>
            <a:spLocks noChangeShapeType="1"/>
          </p:cNvSpPr>
          <p:nvPr/>
        </p:nvSpPr>
        <p:spPr bwMode="auto">
          <a:xfrm>
            <a:off x="3143250" y="1641475"/>
            <a:ext cx="0" cy="91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0" name="Line 316"/>
          <p:cNvSpPr>
            <a:spLocks noChangeShapeType="1"/>
          </p:cNvSpPr>
          <p:nvPr/>
        </p:nvSpPr>
        <p:spPr bwMode="auto">
          <a:xfrm>
            <a:off x="2286000" y="25574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1" name="Line 317"/>
          <p:cNvSpPr>
            <a:spLocks noChangeShapeType="1"/>
          </p:cNvSpPr>
          <p:nvPr/>
        </p:nvSpPr>
        <p:spPr bwMode="auto">
          <a:xfrm>
            <a:off x="4029075" y="25574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2" name="Line 318"/>
          <p:cNvSpPr>
            <a:spLocks noChangeShapeType="1"/>
          </p:cNvSpPr>
          <p:nvPr/>
        </p:nvSpPr>
        <p:spPr bwMode="auto">
          <a:xfrm>
            <a:off x="5795963" y="25574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3" name="Line 319"/>
          <p:cNvSpPr>
            <a:spLocks noChangeShapeType="1"/>
          </p:cNvSpPr>
          <p:nvPr/>
        </p:nvSpPr>
        <p:spPr bwMode="auto">
          <a:xfrm>
            <a:off x="7524750" y="25574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164" name="Group 322"/>
          <p:cNvGrpSpPr>
            <a:grpSpLocks/>
          </p:cNvGrpSpPr>
          <p:nvPr/>
        </p:nvGrpSpPr>
        <p:grpSpPr bwMode="auto">
          <a:xfrm>
            <a:off x="2009775" y="1639888"/>
            <a:ext cx="219075" cy="493712"/>
            <a:chOff x="1266" y="1033"/>
            <a:chExt cx="138" cy="311"/>
          </a:xfrm>
        </p:grpSpPr>
        <p:sp>
          <p:nvSpPr>
            <p:cNvPr id="45332" name="Line 213"/>
            <p:cNvSpPr>
              <a:spLocks noChangeShapeType="1"/>
            </p:cNvSpPr>
            <p:nvPr/>
          </p:nvSpPr>
          <p:spPr bwMode="auto">
            <a:xfrm flipH="1">
              <a:off x="1266" y="1318"/>
              <a:ext cx="4" cy="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3" name="Line 320"/>
            <p:cNvSpPr>
              <a:spLocks noChangeShapeType="1"/>
            </p:cNvSpPr>
            <p:nvPr/>
          </p:nvSpPr>
          <p:spPr bwMode="auto">
            <a:xfrm>
              <a:off x="1266" y="131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4" name="Line 321"/>
            <p:cNvSpPr>
              <a:spLocks noChangeShapeType="1"/>
            </p:cNvSpPr>
            <p:nvPr/>
          </p:nvSpPr>
          <p:spPr bwMode="auto">
            <a:xfrm>
              <a:off x="1404" y="1033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65" name="Group 323"/>
          <p:cNvGrpSpPr>
            <a:grpSpLocks/>
          </p:cNvGrpSpPr>
          <p:nvPr/>
        </p:nvGrpSpPr>
        <p:grpSpPr bwMode="auto">
          <a:xfrm>
            <a:off x="3743325" y="1639888"/>
            <a:ext cx="219075" cy="493712"/>
            <a:chOff x="1266" y="1033"/>
            <a:chExt cx="138" cy="311"/>
          </a:xfrm>
        </p:grpSpPr>
        <p:sp>
          <p:nvSpPr>
            <p:cNvPr id="45329" name="Line 324"/>
            <p:cNvSpPr>
              <a:spLocks noChangeShapeType="1"/>
            </p:cNvSpPr>
            <p:nvPr/>
          </p:nvSpPr>
          <p:spPr bwMode="auto">
            <a:xfrm flipH="1">
              <a:off x="1266" y="1318"/>
              <a:ext cx="4" cy="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0" name="Line 325"/>
            <p:cNvSpPr>
              <a:spLocks noChangeShapeType="1"/>
            </p:cNvSpPr>
            <p:nvPr/>
          </p:nvSpPr>
          <p:spPr bwMode="auto">
            <a:xfrm>
              <a:off x="1266" y="131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1" name="Line 326"/>
            <p:cNvSpPr>
              <a:spLocks noChangeShapeType="1"/>
            </p:cNvSpPr>
            <p:nvPr/>
          </p:nvSpPr>
          <p:spPr bwMode="auto">
            <a:xfrm>
              <a:off x="1404" y="1033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66" name="Group 327"/>
          <p:cNvGrpSpPr>
            <a:grpSpLocks/>
          </p:cNvGrpSpPr>
          <p:nvPr/>
        </p:nvGrpSpPr>
        <p:grpSpPr bwMode="auto">
          <a:xfrm>
            <a:off x="5514975" y="1639888"/>
            <a:ext cx="219075" cy="493712"/>
            <a:chOff x="1266" y="1033"/>
            <a:chExt cx="138" cy="311"/>
          </a:xfrm>
        </p:grpSpPr>
        <p:sp>
          <p:nvSpPr>
            <p:cNvPr id="45326" name="Line 328"/>
            <p:cNvSpPr>
              <a:spLocks noChangeShapeType="1"/>
            </p:cNvSpPr>
            <p:nvPr/>
          </p:nvSpPr>
          <p:spPr bwMode="auto">
            <a:xfrm flipH="1">
              <a:off x="1266" y="1318"/>
              <a:ext cx="4" cy="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27" name="Line 329"/>
            <p:cNvSpPr>
              <a:spLocks noChangeShapeType="1"/>
            </p:cNvSpPr>
            <p:nvPr/>
          </p:nvSpPr>
          <p:spPr bwMode="auto">
            <a:xfrm>
              <a:off x="1266" y="131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28" name="Line 330"/>
            <p:cNvSpPr>
              <a:spLocks noChangeShapeType="1"/>
            </p:cNvSpPr>
            <p:nvPr/>
          </p:nvSpPr>
          <p:spPr bwMode="auto">
            <a:xfrm>
              <a:off x="1404" y="1033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67" name="Group 331"/>
          <p:cNvGrpSpPr>
            <a:grpSpLocks/>
          </p:cNvGrpSpPr>
          <p:nvPr/>
        </p:nvGrpSpPr>
        <p:grpSpPr bwMode="auto">
          <a:xfrm>
            <a:off x="7248525" y="1639888"/>
            <a:ext cx="219075" cy="493712"/>
            <a:chOff x="1266" y="1033"/>
            <a:chExt cx="138" cy="311"/>
          </a:xfrm>
        </p:grpSpPr>
        <p:sp>
          <p:nvSpPr>
            <p:cNvPr id="45323" name="Line 332"/>
            <p:cNvSpPr>
              <a:spLocks noChangeShapeType="1"/>
            </p:cNvSpPr>
            <p:nvPr/>
          </p:nvSpPr>
          <p:spPr bwMode="auto">
            <a:xfrm flipH="1">
              <a:off x="1266" y="1318"/>
              <a:ext cx="4" cy="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24" name="Line 333"/>
            <p:cNvSpPr>
              <a:spLocks noChangeShapeType="1"/>
            </p:cNvSpPr>
            <p:nvPr/>
          </p:nvSpPr>
          <p:spPr bwMode="auto">
            <a:xfrm>
              <a:off x="1266" y="131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25" name="Line 334"/>
            <p:cNvSpPr>
              <a:spLocks noChangeShapeType="1"/>
            </p:cNvSpPr>
            <p:nvPr/>
          </p:nvSpPr>
          <p:spPr bwMode="auto">
            <a:xfrm>
              <a:off x="1404" y="1033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52" name="Group 426"/>
          <p:cNvGrpSpPr>
            <a:grpSpLocks/>
          </p:cNvGrpSpPr>
          <p:nvPr/>
        </p:nvGrpSpPr>
        <p:grpSpPr bwMode="auto">
          <a:xfrm>
            <a:off x="2032000" y="1752600"/>
            <a:ext cx="6589713" cy="2212975"/>
            <a:chOff x="1280" y="1104"/>
            <a:chExt cx="4151" cy="1394"/>
          </a:xfrm>
        </p:grpSpPr>
        <p:sp>
          <p:nvSpPr>
            <p:cNvPr id="45321" name="Text Box 336"/>
            <p:cNvSpPr txBox="1">
              <a:spLocks noChangeArrowheads="1"/>
            </p:cNvSpPr>
            <p:nvPr/>
          </p:nvSpPr>
          <p:spPr bwMode="auto">
            <a:xfrm>
              <a:off x="4080" y="2207"/>
              <a:ext cx="13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FF0000"/>
                  </a:solidFill>
                  <a:latin typeface="Bookman Old Style" charset="0"/>
                </a:rPr>
                <a:t>t</a:t>
              </a:r>
              <a:r>
                <a:rPr lang="en-US" baseline="-25000">
                  <a:solidFill>
                    <a:srgbClr val="FF0000"/>
                  </a:solidFill>
                  <a:latin typeface="Bookman Old Style" charset="0"/>
                </a:rPr>
                <a:t>PD</a:t>
              </a:r>
              <a:r>
                <a:rPr lang="en-US">
                  <a:solidFill>
                    <a:srgbClr val="FF0000"/>
                  </a:solidFill>
                  <a:latin typeface="Bookman Old Style" charset="0"/>
                </a:rPr>
                <a:t> = </a:t>
              </a:r>
              <a:r>
                <a:rPr lang="en-US">
                  <a:solidFill>
                    <a:srgbClr val="FF0000"/>
                  </a:solidFill>
                  <a:latin typeface="Bookman Old Style" charset="0"/>
                  <a:sym typeface="Symbol" charset="0"/>
                </a:rPr>
                <a:t>(log N)</a:t>
              </a:r>
              <a:endParaRPr lang="en-US">
                <a:solidFill>
                  <a:srgbClr val="FF0000"/>
                </a:solidFill>
                <a:latin typeface="Bookman Old Style" charset="0"/>
              </a:endParaRPr>
            </a:p>
          </p:txBody>
        </p:sp>
        <p:sp>
          <p:nvSpPr>
            <p:cNvPr id="45322" name="Freeform 337"/>
            <p:cNvSpPr>
              <a:spLocks/>
            </p:cNvSpPr>
            <p:nvPr/>
          </p:nvSpPr>
          <p:spPr bwMode="auto">
            <a:xfrm>
              <a:off x="1280" y="1104"/>
              <a:ext cx="2226" cy="1344"/>
            </a:xfrm>
            <a:custGeom>
              <a:avLst/>
              <a:gdLst>
                <a:gd name="T0" fmla="*/ 23043 w 1970"/>
                <a:gd name="T1" fmla="*/ 0 h 1551"/>
                <a:gd name="T2" fmla="*/ 23106 w 1970"/>
                <a:gd name="T3" fmla="*/ 70 h 1551"/>
                <a:gd name="T4" fmla="*/ 0 w 1970"/>
                <a:gd name="T5" fmla="*/ 70 h 1551"/>
                <a:gd name="T6" fmla="*/ 0 w 1970"/>
                <a:gd name="T7" fmla="*/ 76 h 1551"/>
                <a:gd name="T8" fmla="*/ 25608 w 1970"/>
                <a:gd name="T9" fmla="*/ 76 h 1551"/>
                <a:gd name="T10" fmla="*/ 25624 w 1970"/>
                <a:gd name="T11" fmla="*/ 0 h 1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70"/>
                <a:gd name="T19" fmla="*/ 0 h 1551"/>
                <a:gd name="T20" fmla="*/ 1970 w 1970"/>
                <a:gd name="T21" fmla="*/ 1551 h 15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70" h="1551">
                  <a:moveTo>
                    <a:pt x="1772" y="0"/>
                  </a:moveTo>
                  <a:lnTo>
                    <a:pt x="1776" y="1407"/>
                  </a:lnTo>
                  <a:lnTo>
                    <a:pt x="0" y="1407"/>
                  </a:lnTo>
                  <a:lnTo>
                    <a:pt x="0" y="1551"/>
                  </a:lnTo>
                  <a:lnTo>
                    <a:pt x="1968" y="1551"/>
                  </a:lnTo>
                  <a:lnTo>
                    <a:pt x="1970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69" name="Group 449"/>
          <p:cNvGrpSpPr>
            <a:grpSpLocks/>
          </p:cNvGrpSpPr>
          <p:nvPr/>
        </p:nvGrpSpPr>
        <p:grpSpPr bwMode="auto">
          <a:xfrm>
            <a:off x="457200" y="4495800"/>
            <a:ext cx="4495800" cy="1600200"/>
            <a:chOff x="288" y="2832"/>
            <a:chExt cx="2832" cy="1008"/>
          </a:xfrm>
        </p:grpSpPr>
        <p:grpSp>
          <p:nvGrpSpPr>
            <p:cNvPr id="45275" name="Group 396"/>
            <p:cNvGrpSpPr>
              <a:grpSpLocks/>
            </p:cNvGrpSpPr>
            <p:nvPr/>
          </p:nvGrpSpPr>
          <p:grpSpPr bwMode="auto">
            <a:xfrm>
              <a:off x="288" y="2880"/>
              <a:ext cx="768" cy="918"/>
              <a:chOff x="432" y="2213"/>
              <a:chExt cx="768" cy="918"/>
            </a:xfrm>
          </p:grpSpPr>
          <p:sp>
            <p:nvSpPr>
              <p:cNvPr id="45308" name="Rectangle 397"/>
              <p:cNvSpPr>
                <a:spLocks noChangeArrowheads="1"/>
              </p:cNvSpPr>
              <p:nvPr/>
            </p:nvSpPr>
            <p:spPr bwMode="auto">
              <a:xfrm>
                <a:off x="432" y="2405"/>
                <a:ext cx="576" cy="5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5309" name="Text Box 398"/>
              <p:cNvSpPr txBox="1">
                <a:spLocks noChangeArrowheads="1"/>
              </p:cNvSpPr>
              <p:nvPr/>
            </p:nvSpPr>
            <p:spPr bwMode="auto">
              <a:xfrm>
                <a:off x="444" y="2381"/>
                <a:ext cx="4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G</a:t>
                </a:r>
                <a:r>
                  <a:rPr lang="en-US" sz="1400" baseline="-25000">
                    <a:latin typeface="Bookman Old Style" charset="0"/>
                  </a:rPr>
                  <a:t>H</a:t>
                </a:r>
                <a:r>
                  <a:rPr lang="en-US" sz="1400">
                    <a:latin typeface="Bookman Old Style" charset="0"/>
                  </a:rPr>
                  <a:t>  P</a:t>
                </a:r>
                <a:r>
                  <a:rPr lang="en-US" sz="1400" baseline="-25000">
                    <a:latin typeface="Bookman Old Style" charset="0"/>
                  </a:rPr>
                  <a:t>H</a:t>
                </a:r>
              </a:p>
            </p:txBody>
          </p:sp>
          <p:grpSp>
            <p:nvGrpSpPr>
              <p:cNvPr id="45310" name="Group 399"/>
              <p:cNvGrpSpPr>
                <a:grpSpLocks/>
              </p:cNvGrpSpPr>
              <p:nvPr/>
            </p:nvGrpSpPr>
            <p:grpSpPr bwMode="auto">
              <a:xfrm>
                <a:off x="552" y="2939"/>
                <a:ext cx="192" cy="192"/>
                <a:chOff x="779" y="2939"/>
                <a:chExt cx="192" cy="192"/>
              </a:xfrm>
            </p:grpSpPr>
            <p:sp>
              <p:nvSpPr>
                <p:cNvPr id="45319" name="Line 400"/>
                <p:cNvSpPr>
                  <a:spLocks noChangeShapeType="1"/>
                </p:cNvSpPr>
                <p:nvPr/>
              </p:nvSpPr>
              <p:spPr bwMode="auto">
                <a:xfrm>
                  <a:off x="779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20" name="Line 401"/>
                <p:cNvSpPr>
                  <a:spLocks noChangeShapeType="1"/>
                </p:cNvSpPr>
                <p:nvPr/>
              </p:nvSpPr>
              <p:spPr bwMode="auto">
                <a:xfrm>
                  <a:off x="971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311" name="Text Box 402"/>
              <p:cNvSpPr txBox="1">
                <a:spLocks noChangeArrowheads="1"/>
              </p:cNvSpPr>
              <p:nvPr/>
            </p:nvSpPr>
            <p:spPr bwMode="auto">
              <a:xfrm>
                <a:off x="432" y="2753"/>
                <a:ext cx="61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G</a:t>
                </a:r>
                <a:r>
                  <a:rPr lang="en-US" sz="1400" baseline="-25000">
                    <a:latin typeface="Bookman Old Style" charset="0"/>
                  </a:rPr>
                  <a:t>HL</a:t>
                </a:r>
                <a:r>
                  <a:rPr lang="en-US" sz="1400">
                    <a:latin typeface="Bookman Old Style" charset="0"/>
                  </a:rPr>
                  <a:t>   P</a:t>
                </a:r>
                <a:r>
                  <a:rPr lang="en-US" sz="1400" baseline="-25000">
                    <a:latin typeface="Bookman Old Style" charset="0"/>
                  </a:rPr>
                  <a:t>HL</a:t>
                </a:r>
              </a:p>
            </p:txBody>
          </p:sp>
          <p:sp>
            <p:nvSpPr>
              <p:cNvPr id="45312" name="Text Box 403"/>
              <p:cNvSpPr txBox="1">
                <a:spLocks noChangeArrowheads="1"/>
              </p:cNvSpPr>
              <p:nvPr/>
            </p:nvSpPr>
            <p:spPr bwMode="auto">
              <a:xfrm>
                <a:off x="579" y="2555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DomCasual" charset="0"/>
                  </a:rPr>
                  <a:t>GP</a:t>
                </a:r>
              </a:p>
            </p:txBody>
          </p:sp>
          <p:sp>
            <p:nvSpPr>
              <p:cNvPr id="45313" name="Text Box 404"/>
              <p:cNvSpPr txBox="1">
                <a:spLocks noChangeArrowheads="1"/>
              </p:cNvSpPr>
              <p:nvPr/>
            </p:nvSpPr>
            <p:spPr bwMode="auto">
              <a:xfrm>
                <a:off x="822" y="2449"/>
                <a:ext cx="253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G</a:t>
                </a:r>
                <a:r>
                  <a:rPr lang="en-US" sz="1400" baseline="-25000">
                    <a:latin typeface="Bookman Old Style" charset="0"/>
                  </a:rPr>
                  <a:t>L</a:t>
                </a:r>
                <a:r>
                  <a:rPr lang="en-US" sz="1400">
                    <a:latin typeface="Bookman Old Style" charset="0"/>
                  </a:rPr>
                  <a:t/>
                </a:r>
                <a:br>
                  <a:rPr lang="en-US" sz="1400">
                    <a:latin typeface="Bookman Old Style" charset="0"/>
                  </a:rPr>
                </a:br>
                <a:endParaRPr lang="en-US" sz="700">
                  <a:latin typeface="Bookman Old Style" charset="0"/>
                </a:endParaRPr>
              </a:p>
              <a:p>
                <a:pPr eaLnBrk="1" hangingPunct="1"/>
                <a:r>
                  <a:rPr lang="en-US" sz="1400">
                    <a:latin typeface="Bookman Old Style" charset="0"/>
                  </a:rPr>
                  <a:t>P</a:t>
                </a:r>
                <a:r>
                  <a:rPr lang="en-US" sz="1400" baseline="-25000">
                    <a:latin typeface="Bookman Old Style" charset="0"/>
                  </a:rPr>
                  <a:t>L</a:t>
                </a:r>
              </a:p>
            </p:txBody>
          </p:sp>
          <p:grpSp>
            <p:nvGrpSpPr>
              <p:cNvPr id="45314" name="Group 405"/>
              <p:cNvGrpSpPr>
                <a:grpSpLocks/>
              </p:cNvGrpSpPr>
              <p:nvPr/>
            </p:nvGrpSpPr>
            <p:grpSpPr bwMode="auto">
              <a:xfrm>
                <a:off x="552" y="2213"/>
                <a:ext cx="192" cy="192"/>
                <a:chOff x="768" y="2213"/>
                <a:chExt cx="192" cy="192"/>
              </a:xfrm>
            </p:grpSpPr>
            <p:sp>
              <p:nvSpPr>
                <p:cNvPr id="45317" name="Line 406"/>
                <p:cNvSpPr>
                  <a:spLocks noChangeShapeType="1"/>
                </p:cNvSpPr>
                <p:nvPr/>
              </p:nvSpPr>
              <p:spPr bwMode="auto">
                <a:xfrm>
                  <a:off x="768" y="221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18" name="Line 407"/>
                <p:cNvSpPr>
                  <a:spLocks noChangeShapeType="1"/>
                </p:cNvSpPr>
                <p:nvPr/>
              </p:nvSpPr>
              <p:spPr bwMode="auto">
                <a:xfrm>
                  <a:off x="960" y="221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315" name="Line 408"/>
              <p:cNvSpPr>
                <a:spLocks noChangeShapeType="1"/>
              </p:cNvSpPr>
              <p:nvPr/>
            </p:nvSpPr>
            <p:spPr bwMode="auto">
              <a:xfrm flipH="1">
                <a:off x="1008" y="257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16" name="Line 409"/>
              <p:cNvSpPr>
                <a:spLocks noChangeShapeType="1"/>
              </p:cNvSpPr>
              <p:nvPr/>
            </p:nvSpPr>
            <p:spPr bwMode="auto">
              <a:xfrm flipH="1">
                <a:off x="1008" y="27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276" name="Group 448"/>
            <p:cNvGrpSpPr>
              <a:grpSpLocks/>
            </p:cNvGrpSpPr>
            <p:nvPr/>
          </p:nvGrpSpPr>
          <p:grpSpPr bwMode="auto">
            <a:xfrm>
              <a:off x="1308" y="2933"/>
              <a:ext cx="768" cy="768"/>
              <a:chOff x="1308" y="2933"/>
              <a:chExt cx="768" cy="768"/>
            </a:xfrm>
          </p:grpSpPr>
          <p:sp>
            <p:nvSpPr>
              <p:cNvPr id="45295" name="Line 410"/>
              <p:cNvSpPr>
                <a:spLocks noChangeShapeType="1"/>
              </p:cNvSpPr>
              <p:nvPr/>
            </p:nvSpPr>
            <p:spPr bwMode="auto">
              <a:xfrm flipV="1">
                <a:off x="1692" y="3509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96" name="Rectangle 411"/>
              <p:cNvSpPr>
                <a:spLocks noChangeArrowheads="1"/>
              </p:cNvSpPr>
              <p:nvPr/>
            </p:nvSpPr>
            <p:spPr bwMode="auto">
              <a:xfrm>
                <a:off x="1452" y="3125"/>
                <a:ext cx="480" cy="3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5297" name="Line 412"/>
              <p:cNvSpPr>
                <a:spLocks noChangeShapeType="1"/>
              </p:cNvSpPr>
              <p:nvPr/>
            </p:nvSpPr>
            <p:spPr bwMode="auto">
              <a:xfrm flipV="1">
                <a:off x="1692" y="3509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98" name="Line 413"/>
              <p:cNvSpPr>
                <a:spLocks noChangeShapeType="1"/>
              </p:cNvSpPr>
              <p:nvPr/>
            </p:nvSpPr>
            <p:spPr bwMode="auto">
              <a:xfrm flipV="1">
                <a:off x="1692" y="2933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99" name="Line 414"/>
              <p:cNvSpPr>
                <a:spLocks noChangeShapeType="1"/>
              </p:cNvSpPr>
              <p:nvPr/>
            </p:nvSpPr>
            <p:spPr bwMode="auto">
              <a:xfrm>
                <a:off x="1308" y="3221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00" name="Line 415"/>
              <p:cNvSpPr>
                <a:spLocks noChangeShapeType="1"/>
              </p:cNvSpPr>
              <p:nvPr/>
            </p:nvSpPr>
            <p:spPr bwMode="auto">
              <a:xfrm>
                <a:off x="1308" y="3413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01" name="Line 416"/>
              <p:cNvSpPr>
                <a:spLocks noChangeShapeType="1"/>
              </p:cNvSpPr>
              <p:nvPr/>
            </p:nvSpPr>
            <p:spPr bwMode="auto">
              <a:xfrm>
                <a:off x="1932" y="3317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02" name="Text Box 417"/>
              <p:cNvSpPr txBox="1">
                <a:spLocks noChangeArrowheads="1"/>
              </p:cNvSpPr>
              <p:nvPr/>
            </p:nvSpPr>
            <p:spPr bwMode="auto">
              <a:xfrm>
                <a:off x="1586" y="3062"/>
                <a:ext cx="25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>
                    <a:latin typeface="Bookman Old Style" charset="0"/>
                  </a:rPr>
                  <a:t>c</a:t>
                </a:r>
                <a:r>
                  <a:rPr lang="en-US" sz="1600" baseline="-25000">
                    <a:latin typeface="Bookman Old Style" charset="0"/>
                  </a:rPr>
                  <a:t>H</a:t>
                </a:r>
              </a:p>
            </p:txBody>
          </p:sp>
          <p:sp>
            <p:nvSpPr>
              <p:cNvPr id="45303" name="Text Box 418"/>
              <p:cNvSpPr txBox="1">
                <a:spLocks noChangeArrowheads="1"/>
              </p:cNvSpPr>
              <p:nvPr/>
            </p:nvSpPr>
            <p:spPr bwMode="auto">
              <a:xfrm>
                <a:off x="1596" y="3319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>
                    <a:latin typeface="Bookman Old Style" charset="0"/>
                  </a:rPr>
                  <a:t>c</a:t>
                </a:r>
                <a:r>
                  <a:rPr lang="en-US" sz="1600" baseline="-25000">
                    <a:latin typeface="Bookman Old Style" charset="0"/>
                  </a:rPr>
                  <a:t>i</a:t>
                </a:r>
              </a:p>
            </p:txBody>
          </p:sp>
          <p:sp>
            <p:nvSpPr>
              <p:cNvPr id="45304" name="Text Box 419"/>
              <p:cNvSpPr txBox="1">
                <a:spLocks noChangeArrowheads="1"/>
              </p:cNvSpPr>
              <p:nvPr/>
            </p:nvSpPr>
            <p:spPr bwMode="auto">
              <a:xfrm>
                <a:off x="1728" y="3203"/>
                <a:ext cx="23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>
                    <a:latin typeface="Bookman Old Style" charset="0"/>
                  </a:rPr>
                  <a:t>c</a:t>
                </a:r>
                <a:r>
                  <a:rPr lang="en-US" sz="1600" baseline="-25000">
                    <a:latin typeface="Bookman Old Style" charset="0"/>
                  </a:rPr>
                  <a:t>L</a:t>
                </a:r>
              </a:p>
            </p:txBody>
          </p:sp>
          <p:sp>
            <p:nvSpPr>
              <p:cNvPr id="45305" name="Text Box 420"/>
              <p:cNvSpPr txBox="1">
                <a:spLocks noChangeArrowheads="1"/>
              </p:cNvSpPr>
              <p:nvPr/>
            </p:nvSpPr>
            <p:spPr bwMode="auto">
              <a:xfrm>
                <a:off x="1409" y="3146"/>
                <a:ext cx="25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G</a:t>
                </a:r>
                <a:r>
                  <a:rPr lang="en-US" sz="1400" baseline="-25000">
                    <a:latin typeface="Bookman Old Style" charset="0"/>
                  </a:rPr>
                  <a:t>L</a:t>
                </a:r>
              </a:p>
            </p:txBody>
          </p:sp>
          <p:sp>
            <p:nvSpPr>
              <p:cNvPr id="45306" name="Text Box 421"/>
              <p:cNvSpPr txBox="1">
                <a:spLocks noChangeArrowheads="1"/>
              </p:cNvSpPr>
              <p:nvPr/>
            </p:nvSpPr>
            <p:spPr bwMode="auto">
              <a:xfrm>
                <a:off x="1409" y="3299"/>
                <a:ext cx="23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P</a:t>
                </a:r>
                <a:r>
                  <a:rPr lang="en-US" sz="1400" baseline="-25000">
                    <a:latin typeface="Bookman Old Style" charset="0"/>
                  </a:rPr>
                  <a:t>L</a:t>
                </a:r>
              </a:p>
            </p:txBody>
          </p:sp>
          <p:sp>
            <p:nvSpPr>
              <p:cNvPr id="45307" name="Text Box 423"/>
              <p:cNvSpPr txBox="1">
                <a:spLocks noChangeArrowheads="1"/>
              </p:cNvSpPr>
              <p:nvPr/>
            </p:nvSpPr>
            <p:spPr bwMode="auto">
              <a:xfrm>
                <a:off x="1590" y="3201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DomCasual" charset="0"/>
                  </a:rPr>
                  <a:t>C</a:t>
                </a:r>
              </a:p>
            </p:txBody>
          </p:sp>
        </p:grpSp>
        <p:sp>
          <p:nvSpPr>
            <p:cNvPr id="45277" name="Text Box 425"/>
            <p:cNvSpPr txBox="1">
              <a:spLocks noChangeArrowheads="1"/>
            </p:cNvSpPr>
            <p:nvPr/>
          </p:nvSpPr>
          <p:spPr bwMode="auto">
            <a:xfrm>
              <a:off x="1068" y="3136"/>
              <a:ext cx="2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latin typeface="Bookman Old Style" charset="0"/>
                </a:rPr>
                <a:t>+</a:t>
              </a:r>
            </a:p>
          </p:txBody>
        </p:sp>
        <p:sp>
          <p:nvSpPr>
            <p:cNvPr id="45278" name="Text Box 443"/>
            <p:cNvSpPr txBox="1">
              <a:spLocks noChangeArrowheads="1"/>
            </p:cNvSpPr>
            <p:nvPr/>
          </p:nvSpPr>
          <p:spPr bwMode="auto">
            <a:xfrm>
              <a:off x="2112" y="3154"/>
              <a:ext cx="2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Bookman Old Style" charset="0"/>
                </a:rPr>
                <a:t>=</a:t>
              </a:r>
            </a:p>
          </p:txBody>
        </p:sp>
        <p:grpSp>
          <p:nvGrpSpPr>
            <p:cNvPr id="45279" name="Group 447"/>
            <p:cNvGrpSpPr>
              <a:grpSpLocks/>
            </p:cNvGrpSpPr>
            <p:nvPr/>
          </p:nvGrpSpPr>
          <p:grpSpPr bwMode="auto">
            <a:xfrm>
              <a:off x="2304" y="2832"/>
              <a:ext cx="816" cy="1008"/>
              <a:chOff x="2352" y="2880"/>
              <a:chExt cx="816" cy="1008"/>
            </a:xfrm>
          </p:grpSpPr>
          <p:sp>
            <p:nvSpPr>
              <p:cNvPr id="45280" name="Rectangle 430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576" cy="6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5281" name="Text Box 431"/>
              <p:cNvSpPr txBox="1">
                <a:spLocks noChangeArrowheads="1"/>
              </p:cNvSpPr>
              <p:nvPr/>
            </p:nvSpPr>
            <p:spPr bwMode="auto">
              <a:xfrm>
                <a:off x="2437" y="3040"/>
                <a:ext cx="60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Bookman Old Style" charset="0"/>
                  </a:rPr>
                  <a:t>G</a:t>
                </a:r>
                <a:r>
                  <a:rPr lang="en-US" sz="1200" baseline="-25000">
                    <a:latin typeface="Bookman Old Style" charset="0"/>
                  </a:rPr>
                  <a:t>H</a:t>
                </a:r>
                <a:r>
                  <a:rPr lang="en-US" sz="1200">
                    <a:latin typeface="Bookman Old Style" charset="0"/>
                  </a:rPr>
                  <a:t>   P</a:t>
                </a:r>
                <a:r>
                  <a:rPr lang="en-US" sz="1200" baseline="-25000">
                    <a:latin typeface="Bookman Old Style" charset="0"/>
                  </a:rPr>
                  <a:t>H</a:t>
                </a:r>
                <a:r>
                  <a:rPr lang="en-US" sz="1200">
                    <a:latin typeface="Bookman Old Style" charset="0"/>
                  </a:rPr>
                  <a:t> C</a:t>
                </a:r>
                <a:r>
                  <a:rPr lang="en-US" sz="1200" baseline="-25000">
                    <a:latin typeface="Bookman Old Style" charset="0"/>
                  </a:rPr>
                  <a:t>H</a:t>
                </a:r>
              </a:p>
            </p:txBody>
          </p:sp>
          <p:grpSp>
            <p:nvGrpSpPr>
              <p:cNvPr id="45282" name="Group 432"/>
              <p:cNvGrpSpPr>
                <a:grpSpLocks/>
              </p:cNvGrpSpPr>
              <p:nvPr/>
            </p:nvGrpSpPr>
            <p:grpSpPr bwMode="auto">
              <a:xfrm>
                <a:off x="2520" y="3696"/>
                <a:ext cx="192" cy="192"/>
                <a:chOff x="779" y="2939"/>
                <a:chExt cx="192" cy="192"/>
              </a:xfrm>
            </p:grpSpPr>
            <p:sp>
              <p:nvSpPr>
                <p:cNvPr id="45293" name="Line 433"/>
                <p:cNvSpPr>
                  <a:spLocks noChangeShapeType="1"/>
                </p:cNvSpPr>
                <p:nvPr/>
              </p:nvSpPr>
              <p:spPr bwMode="auto">
                <a:xfrm>
                  <a:off x="779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94" name="Line 434"/>
                <p:cNvSpPr>
                  <a:spLocks noChangeShapeType="1"/>
                </p:cNvSpPr>
                <p:nvPr/>
              </p:nvSpPr>
              <p:spPr bwMode="auto">
                <a:xfrm>
                  <a:off x="971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283" name="Text Box 435"/>
              <p:cNvSpPr txBox="1">
                <a:spLocks noChangeArrowheads="1"/>
              </p:cNvSpPr>
              <p:nvPr/>
            </p:nvSpPr>
            <p:spPr bwMode="auto">
              <a:xfrm>
                <a:off x="2352" y="3520"/>
                <a:ext cx="66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Bookman Old Style" charset="0"/>
                  </a:rPr>
                  <a:t>G</a:t>
                </a:r>
                <a:r>
                  <a:rPr lang="en-US" sz="1200" baseline="-25000">
                    <a:latin typeface="Bookman Old Style" charset="0"/>
                  </a:rPr>
                  <a:t>HL</a:t>
                </a:r>
                <a:r>
                  <a:rPr lang="en-US" sz="1200">
                    <a:latin typeface="Bookman Old Style" charset="0"/>
                  </a:rPr>
                  <a:t>  P</a:t>
                </a:r>
                <a:r>
                  <a:rPr lang="en-US" sz="1200" baseline="-25000">
                    <a:latin typeface="Bookman Old Style" charset="0"/>
                  </a:rPr>
                  <a:t>HL</a:t>
                </a:r>
                <a:r>
                  <a:rPr lang="en-US" sz="1200">
                    <a:latin typeface="Bookman Old Style" charset="0"/>
                  </a:rPr>
                  <a:t> C</a:t>
                </a:r>
                <a:r>
                  <a:rPr lang="en-US" sz="1200" baseline="-25000">
                    <a:latin typeface="Bookman Old Style" charset="0"/>
                  </a:rPr>
                  <a:t>in</a:t>
                </a:r>
              </a:p>
            </p:txBody>
          </p:sp>
          <p:sp>
            <p:nvSpPr>
              <p:cNvPr id="45284" name="Text Box 436"/>
              <p:cNvSpPr txBox="1">
                <a:spLocks noChangeArrowheads="1"/>
              </p:cNvSpPr>
              <p:nvPr/>
            </p:nvSpPr>
            <p:spPr bwMode="auto">
              <a:xfrm>
                <a:off x="2373" y="3222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DomCasual" charset="0"/>
                  </a:rPr>
                  <a:t>GP/C</a:t>
                </a:r>
              </a:p>
            </p:txBody>
          </p:sp>
          <p:sp>
            <p:nvSpPr>
              <p:cNvPr id="45285" name="Text Box 437"/>
              <p:cNvSpPr txBox="1">
                <a:spLocks noChangeArrowheads="1"/>
              </p:cNvSpPr>
              <p:nvPr/>
            </p:nvSpPr>
            <p:spPr bwMode="auto">
              <a:xfrm>
                <a:off x="2809" y="3169"/>
                <a:ext cx="237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Bookman Old Style" charset="0"/>
                  </a:rPr>
                  <a:t>G</a:t>
                </a:r>
                <a:r>
                  <a:rPr lang="en-US" sz="1200" baseline="-25000">
                    <a:latin typeface="Bookman Old Style" charset="0"/>
                  </a:rPr>
                  <a:t>L</a:t>
                </a:r>
                <a:endParaRPr lang="en-US" sz="600">
                  <a:latin typeface="Bookman Old Style" charset="0"/>
                </a:endParaRPr>
              </a:p>
              <a:p>
                <a:pPr eaLnBrk="1" hangingPunct="1"/>
                <a:r>
                  <a:rPr lang="en-US" sz="1200">
                    <a:latin typeface="Bookman Old Style" charset="0"/>
                  </a:rPr>
                  <a:t>P</a:t>
                </a:r>
                <a:r>
                  <a:rPr lang="en-US" sz="1200" baseline="-25000">
                    <a:latin typeface="Bookman Old Style" charset="0"/>
                  </a:rPr>
                  <a:t>L</a:t>
                </a:r>
              </a:p>
              <a:p>
                <a:pPr eaLnBrk="1" hangingPunct="1"/>
                <a:r>
                  <a:rPr lang="en-US" sz="1200">
                    <a:latin typeface="Bookman Old Style" charset="0"/>
                  </a:rPr>
                  <a:t>C</a:t>
                </a:r>
                <a:r>
                  <a:rPr lang="en-US" sz="1200" baseline="-25000">
                    <a:latin typeface="Bookman Old Style" charset="0"/>
                  </a:rPr>
                  <a:t>L</a:t>
                </a:r>
              </a:p>
            </p:txBody>
          </p:sp>
          <p:sp>
            <p:nvSpPr>
              <p:cNvPr id="45286" name="Line 439"/>
              <p:cNvSpPr>
                <a:spLocks noChangeShapeType="1"/>
              </p:cNvSpPr>
              <p:nvPr/>
            </p:nvSpPr>
            <p:spPr bwMode="auto">
              <a:xfrm>
                <a:off x="2520" y="28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87" name="Line 440"/>
              <p:cNvSpPr>
                <a:spLocks noChangeShapeType="1"/>
              </p:cNvSpPr>
              <p:nvPr/>
            </p:nvSpPr>
            <p:spPr bwMode="auto">
              <a:xfrm>
                <a:off x="2712" y="28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88" name="Line 441"/>
              <p:cNvSpPr>
                <a:spLocks noChangeShapeType="1"/>
              </p:cNvSpPr>
              <p:nvPr/>
            </p:nvSpPr>
            <p:spPr bwMode="auto">
              <a:xfrm flipH="1">
                <a:off x="2976" y="3239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89" name="Line 442"/>
              <p:cNvSpPr>
                <a:spLocks noChangeShapeType="1"/>
              </p:cNvSpPr>
              <p:nvPr/>
            </p:nvSpPr>
            <p:spPr bwMode="auto">
              <a:xfrm flipH="1">
                <a:off x="2976" y="3403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90" name="Line 444"/>
              <p:cNvSpPr>
                <a:spLocks noChangeShapeType="1"/>
              </p:cNvSpPr>
              <p:nvPr/>
            </p:nvSpPr>
            <p:spPr bwMode="auto">
              <a:xfrm>
                <a:off x="2880" y="369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91" name="Line 445"/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92" name="Line 446"/>
              <p:cNvSpPr>
                <a:spLocks noChangeShapeType="1"/>
              </p:cNvSpPr>
              <p:nvPr/>
            </p:nvSpPr>
            <p:spPr bwMode="auto">
              <a:xfrm flipH="1">
                <a:off x="2976" y="3567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8-bit CLA (complete)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216525" y="4192588"/>
            <a:ext cx="3527425" cy="2255837"/>
            <a:chOff x="5216525" y="4192588"/>
            <a:chExt cx="3527425" cy="2255701"/>
          </a:xfrm>
        </p:grpSpPr>
        <p:grpSp>
          <p:nvGrpSpPr>
            <p:cNvPr id="45195" name="Group 338"/>
            <p:cNvGrpSpPr>
              <a:grpSpLocks/>
            </p:cNvGrpSpPr>
            <p:nvPr/>
          </p:nvGrpSpPr>
          <p:grpSpPr bwMode="auto">
            <a:xfrm>
              <a:off x="6734175" y="4192588"/>
              <a:ext cx="2009775" cy="2087563"/>
              <a:chOff x="4512" y="1297"/>
              <a:chExt cx="1266" cy="1315"/>
            </a:xfrm>
          </p:grpSpPr>
          <p:sp>
            <p:nvSpPr>
              <p:cNvPr id="45229" name="Text Box 339"/>
              <p:cNvSpPr txBox="1">
                <a:spLocks noChangeArrowheads="1"/>
              </p:cNvSpPr>
              <p:nvPr/>
            </p:nvSpPr>
            <p:spPr bwMode="auto">
              <a:xfrm>
                <a:off x="5533" y="1946"/>
                <a:ext cx="24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CI</a:t>
                </a:r>
              </a:p>
            </p:txBody>
          </p:sp>
          <p:grpSp>
            <p:nvGrpSpPr>
              <p:cNvPr id="45230" name="Group 340"/>
              <p:cNvGrpSpPr>
                <a:grpSpLocks noChangeAspect="1"/>
              </p:cNvGrpSpPr>
              <p:nvPr/>
            </p:nvGrpSpPr>
            <p:grpSpPr bwMode="auto">
              <a:xfrm>
                <a:off x="4704" y="1440"/>
                <a:ext cx="875" cy="1012"/>
                <a:chOff x="5541" y="11003"/>
                <a:chExt cx="3647" cy="4217"/>
              </a:xfrm>
            </p:grpSpPr>
            <p:grpSp>
              <p:nvGrpSpPr>
                <p:cNvPr id="45234" name="Group 341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7183" y="12237"/>
                  <a:ext cx="1296" cy="582"/>
                  <a:chOff x="3744" y="8496"/>
                  <a:chExt cx="1296" cy="582"/>
                </a:xfrm>
              </p:grpSpPr>
              <p:sp>
                <p:nvSpPr>
                  <p:cNvPr id="45269" name="Line 34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744" y="8643"/>
                    <a:ext cx="4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70" name="Freeform 343"/>
                  <p:cNvSpPr>
                    <a:spLocks noChangeAspect="1"/>
                  </p:cNvSpPr>
                  <p:nvPr/>
                </p:nvSpPr>
                <p:spPr bwMode="auto">
                  <a:xfrm>
                    <a:off x="4176" y="8499"/>
                    <a:ext cx="681" cy="576"/>
                  </a:xfrm>
                  <a:custGeom>
                    <a:avLst/>
                    <a:gdLst>
                      <a:gd name="T0" fmla="*/ 6 w 681"/>
                      <a:gd name="T1" fmla="*/ 0 h 576"/>
                      <a:gd name="T2" fmla="*/ 360 w 681"/>
                      <a:gd name="T3" fmla="*/ 0 h 576"/>
                      <a:gd name="T4" fmla="*/ 429 w 681"/>
                      <a:gd name="T5" fmla="*/ 6 h 576"/>
                      <a:gd name="T6" fmla="*/ 489 w 681"/>
                      <a:gd name="T7" fmla="*/ 24 h 576"/>
                      <a:gd name="T8" fmla="*/ 573 w 681"/>
                      <a:gd name="T9" fmla="*/ 96 h 576"/>
                      <a:gd name="T10" fmla="*/ 633 w 681"/>
                      <a:gd name="T11" fmla="*/ 186 h 576"/>
                      <a:gd name="T12" fmla="*/ 681 w 681"/>
                      <a:gd name="T13" fmla="*/ 288 h 576"/>
                      <a:gd name="T14" fmla="*/ 633 w 681"/>
                      <a:gd name="T15" fmla="*/ 390 h 576"/>
                      <a:gd name="T16" fmla="*/ 567 w 681"/>
                      <a:gd name="T17" fmla="*/ 474 h 576"/>
                      <a:gd name="T18" fmla="*/ 483 w 681"/>
                      <a:gd name="T19" fmla="*/ 546 h 576"/>
                      <a:gd name="T20" fmla="*/ 429 w 681"/>
                      <a:gd name="T21" fmla="*/ 564 h 576"/>
                      <a:gd name="T22" fmla="*/ 369 w 681"/>
                      <a:gd name="T23" fmla="*/ 576 h 576"/>
                      <a:gd name="T24" fmla="*/ 0 w 681"/>
                      <a:gd name="T25" fmla="*/ 576 h 57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81"/>
                      <a:gd name="T40" fmla="*/ 0 h 576"/>
                      <a:gd name="T41" fmla="*/ 681 w 681"/>
                      <a:gd name="T42" fmla="*/ 576 h 57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81" h="576">
                        <a:moveTo>
                          <a:pt x="6" y="0"/>
                        </a:moveTo>
                        <a:lnTo>
                          <a:pt x="360" y="0"/>
                        </a:lnTo>
                        <a:lnTo>
                          <a:pt x="429" y="6"/>
                        </a:lnTo>
                        <a:lnTo>
                          <a:pt x="489" y="24"/>
                        </a:lnTo>
                        <a:lnTo>
                          <a:pt x="573" y="96"/>
                        </a:lnTo>
                        <a:lnTo>
                          <a:pt x="633" y="186"/>
                        </a:lnTo>
                        <a:lnTo>
                          <a:pt x="681" y="288"/>
                        </a:lnTo>
                        <a:lnTo>
                          <a:pt x="633" y="390"/>
                        </a:lnTo>
                        <a:lnTo>
                          <a:pt x="567" y="474"/>
                        </a:lnTo>
                        <a:lnTo>
                          <a:pt x="483" y="546"/>
                        </a:lnTo>
                        <a:lnTo>
                          <a:pt x="429" y="564"/>
                        </a:lnTo>
                        <a:lnTo>
                          <a:pt x="369" y="576"/>
                        </a:lnTo>
                        <a:lnTo>
                          <a:pt x="0" y="576"/>
                        </a:lnTo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71" name="Freeform 344"/>
                  <p:cNvSpPr>
                    <a:spLocks noChangeAspect="1"/>
                  </p:cNvSpPr>
                  <p:nvPr/>
                </p:nvSpPr>
                <p:spPr bwMode="auto">
                  <a:xfrm>
                    <a:off x="4032" y="8496"/>
                    <a:ext cx="144" cy="579"/>
                  </a:xfrm>
                  <a:custGeom>
                    <a:avLst/>
                    <a:gdLst>
                      <a:gd name="T0" fmla="*/ 0 w 144"/>
                      <a:gd name="T1" fmla="*/ 579 h 579"/>
                      <a:gd name="T2" fmla="*/ 39 w 144"/>
                      <a:gd name="T3" fmla="*/ 564 h 579"/>
                      <a:gd name="T4" fmla="*/ 69 w 144"/>
                      <a:gd name="T5" fmla="*/ 540 h 579"/>
                      <a:gd name="T6" fmla="*/ 111 w 144"/>
                      <a:gd name="T7" fmla="*/ 486 h 579"/>
                      <a:gd name="T8" fmla="*/ 135 w 144"/>
                      <a:gd name="T9" fmla="*/ 384 h 579"/>
                      <a:gd name="T10" fmla="*/ 144 w 144"/>
                      <a:gd name="T11" fmla="*/ 291 h 579"/>
                      <a:gd name="T12" fmla="*/ 135 w 144"/>
                      <a:gd name="T13" fmla="*/ 186 h 579"/>
                      <a:gd name="T14" fmla="*/ 111 w 144"/>
                      <a:gd name="T15" fmla="*/ 102 h 579"/>
                      <a:gd name="T16" fmla="*/ 69 w 144"/>
                      <a:gd name="T17" fmla="*/ 36 h 579"/>
                      <a:gd name="T18" fmla="*/ 39 w 144"/>
                      <a:gd name="T19" fmla="*/ 12 h 579"/>
                      <a:gd name="T20" fmla="*/ 3 w 144"/>
                      <a:gd name="T21" fmla="*/ 0 h 57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4"/>
                      <a:gd name="T34" fmla="*/ 0 h 579"/>
                      <a:gd name="T35" fmla="*/ 144 w 144"/>
                      <a:gd name="T36" fmla="*/ 579 h 57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4" h="579">
                        <a:moveTo>
                          <a:pt x="0" y="579"/>
                        </a:moveTo>
                        <a:lnTo>
                          <a:pt x="39" y="564"/>
                        </a:lnTo>
                        <a:lnTo>
                          <a:pt x="69" y="540"/>
                        </a:lnTo>
                        <a:lnTo>
                          <a:pt x="111" y="486"/>
                        </a:lnTo>
                        <a:lnTo>
                          <a:pt x="135" y="384"/>
                        </a:lnTo>
                        <a:lnTo>
                          <a:pt x="144" y="291"/>
                        </a:lnTo>
                        <a:lnTo>
                          <a:pt x="135" y="186"/>
                        </a:lnTo>
                        <a:lnTo>
                          <a:pt x="111" y="102"/>
                        </a:lnTo>
                        <a:lnTo>
                          <a:pt x="69" y="36"/>
                        </a:lnTo>
                        <a:lnTo>
                          <a:pt x="39" y="12"/>
                        </a:lnTo>
                        <a:lnTo>
                          <a:pt x="3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72" name="Freeform 345"/>
                  <p:cNvSpPr>
                    <a:spLocks noChangeAspect="1"/>
                  </p:cNvSpPr>
                  <p:nvPr/>
                </p:nvSpPr>
                <p:spPr bwMode="auto">
                  <a:xfrm>
                    <a:off x="4176" y="8499"/>
                    <a:ext cx="144" cy="579"/>
                  </a:xfrm>
                  <a:custGeom>
                    <a:avLst/>
                    <a:gdLst>
                      <a:gd name="T0" fmla="*/ 0 w 144"/>
                      <a:gd name="T1" fmla="*/ 579 h 579"/>
                      <a:gd name="T2" fmla="*/ 39 w 144"/>
                      <a:gd name="T3" fmla="*/ 564 h 579"/>
                      <a:gd name="T4" fmla="*/ 69 w 144"/>
                      <a:gd name="T5" fmla="*/ 540 h 579"/>
                      <a:gd name="T6" fmla="*/ 111 w 144"/>
                      <a:gd name="T7" fmla="*/ 486 h 579"/>
                      <a:gd name="T8" fmla="*/ 135 w 144"/>
                      <a:gd name="T9" fmla="*/ 384 h 579"/>
                      <a:gd name="T10" fmla="*/ 144 w 144"/>
                      <a:gd name="T11" fmla="*/ 291 h 579"/>
                      <a:gd name="T12" fmla="*/ 135 w 144"/>
                      <a:gd name="T13" fmla="*/ 186 h 579"/>
                      <a:gd name="T14" fmla="*/ 111 w 144"/>
                      <a:gd name="T15" fmla="*/ 102 h 579"/>
                      <a:gd name="T16" fmla="*/ 69 w 144"/>
                      <a:gd name="T17" fmla="*/ 36 h 579"/>
                      <a:gd name="T18" fmla="*/ 39 w 144"/>
                      <a:gd name="T19" fmla="*/ 12 h 579"/>
                      <a:gd name="T20" fmla="*/ 3 w 144"/>
                      <a:gd name="T21" fmla="*/ 0 h 57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4"/>
                      <a:gd name="T34" fmla="*/ 0 h 579"/>
                      <a:gd name="T35" fmla="*/ 144 w 144"/>
                      <a:gd name="T36" fmla="*/ 579 h 57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4" h="579">
                        <a:moveTo>
                          <a:pt x="0" y="579"/>
                        </a:moveTo>
                        <a:lnTo>
                          <a:pt x="39" y="564"/>
                        </a:lnTo>
                        <a:lnTo>
                          <a:pt x="69" y="540"/>
                        </a:lnTo>
                        <a:lnTo>
                          <a:pt x="111" y="486"/>
                        </a:lnTo>
                        <a:lnTo>
                          <a:pt x="135" y="384"/>
                        </a:lnTo>
                        <a:lnTo>
                          <a:pt x="144" y="291"/>
                        </a:lnTo>
                        <a:lnTo>
                          <a:pt x="135" y="186"/>
                        </a:lnTo>
                        <a:lnTo>
                          <a:pt x="111" y="102"/>
                        </a:lnTo>
                        <a:lnTo>
                          <a:pt x="69" y="36"/>
                        </a:lnTo>
                        <a:lnTo>
                          <a:pt x="39" y="12"/>
                        </a:lnTo>
                        <a:lnTo>
                          <a:pt x="3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73" name="Line 34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744" y="8931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74" name="Line 34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857" y="8784"/>
                    <a:ext cx="18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235" name="Group 348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7618" y="13880"/>
                  <a:ext cx="1296" cy="582"/>
                  <a:chOff x="3744" y="8496"/>
                  <a:chExt cx="1296" cy="582"/>
                </a:xfrm>
              </p:grpSpPr>
              <p:sp>
                <p:nvSpPr>
                  <p:cNvPr id="45263" name="Line 34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744" y="8643"/>
                    <a:ext cx="4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4" name="Freeform 350"/>
                  <p:cNvSpPr>
                    <a:spLocks noChangeAspect="1"/>
                  </p:cNvSpPr>
                  <p:nvPr/>
                </p:nvSpPr>
                <p:spPr bwMode="auto">
                  <a:xfrm>
                    <a:off x="4176" y="8499"/>
                    <a:ext cx="681" cy="576"/>
                  </a:xfrm>
                  <a:custGeom>
                    <a:avLst/>
                    <a:gdLst>
                      <a:gd name="T0" fmla="*/ 6 w 681"/>
                      <a:gd name="T1" fmla="*/ 0 h 576"/>
                      <a:gd name="T2" fmla="*/ 360 w 681"/>
                      <a:gd name="T3" fmla="*/ 0 h 576"/>
                      <a:gd name="T4" fmla="*/ 429 w 681"/>
                      <a:gd name="T5" fmla="*/ 6 h 576"/>
                      <a:gd name="T6" fmla="*/ 489 w 681"/>
                      <a:gd name="T7" fmla="*/ 24 h 576"/>
                      <a:gd name="T8" fmla="*/ 573 w 681"/>
                      <a:gd name="T9" fmla="*/ 96 h 576"/>
                      <a:gd name="T10" fmla="*/ 633 w 681"/>
                      <a:gd name="T11" fmla="*/ 186 h 576"/>
                      <a:gd name="T12" fmla="*/ 681 w 681"/>
                      <a:gd name="T13" fmla="*/ 288 h 576"/>
                      <a:gd name="T14" fmla="*/ 633 w 681"/>
                      <a:gd name="T15" fmla="*/ 390 h 576"/>
                      <a:gd name="T16" fmla="*/ 567 w 681"/>
                      <a:gd name="T17" fmla="*/ 474 h 576"/>
                      <a:gd name="T18" fmla="*/ 483 w 681"/>
                      <a:gd name="T19" fmla="*/ 546 h 576"/>
                      <a:gd name="T20" fmla="*/ 429 w 681"/>
                      <a:gd name="T21" fmla="*/ 564 h 576"/>
                      <a:gd name="T22" fmla="*/ 369 w 681"/>
                      <a:gd name="T23" fmla="*/ 576 h 576"/>
                      <a:gd name="T24" fmla="*/ 0 w 681"/>
                      <a:gd name="T25" fmla="*/ 576 h 57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81"/>
                      <a:gd name="T40" fmla="*/ 0 h 576"/>
                      <a:gd name="T41" fmla="*/ 681 w 681"/>
                      <a:gd name="T42" fmla="*/ 576 h 57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81" h="576">
                        <a:moveTo>
                          <a:pt x="6" y="0"/>
                        </a:moveTo>
                        <a:lnTo>
                          <a:pt x="360" y="0"/>
                        </a:lnTo>
                        <a:lnTo>
                          <a:pt x="429" y="6"/>
                        </a:lnTo>
                        <a:lnTo>
                          <a:pt x="489" y="24"/>
                        </a:lnTo>
                        <a:lnTo>
                          <a:pt x="573" y="96"/>
                        </a:lnTo>
                        <a:lnTo>
                          <a:pt x="633" y="186"/>
                        </a:lnTo>
                        <a:lnTo>
                          <a:pt x="681" y="288"/>
                        </a:lnTo>
                        <a:lnTo>
                          <a:pt x="633" y="390"/>
                        </a:lnTo>
                        <a:lnTo>
                          <a:pt x="567" y="474"/>
                        </a:lnTo>
                        <a:lnTo>
                          <a:pt x="483" y="546"/>
                        </a:lnTo>
                        <a:lnTo>
                          <a:pt x="429" y="564"/>
                        </a:lnTo>
                        <a:lnTo>
                          <a:pt x="369" y="576"/>
                        </a:lnTo>
                        <a:lnTo>
                          <a:pt x="0" y="576"/>
                        </a:lnTo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5" name="Freeform 351"/>
                  <p:cNvSpPr>
                    <a:spLocks noChangeAspect="1"/>
                  </p:cNvSpPr>
                  <p:nvPr/>
                </p:nvSpPr>
                <p:spPr bwMode="auto">
                  <a:xfrm>
                    <a:off x="4032" y="8496"/>
                    <a:ext cx="144" cy="579"/>
                  </a:xfrm>
                  <a:custGeom>
                    <a:avLst/>
                    <a:gdLst>
                      <a:gd name="T0" fmla="*/ 0 w 144"/>
                      <a:gd name="T1" fmla="*/ 579 h 579"/>
                      <a:gd name="T2" fmla="*/ 39 w 144"/>
                      <a:gd name="T3" fmla="*/ 564 h 579"/>
                      <a:gd name="T4" fmla="*/ 69 w 144"/>
                      <a:gd name="T5" fmla="*/ 540 h 579"/>
                      <a:gd name="T6" fmla="*/ 111 w 144"/>
                      <a:gd name="T7" fmla="*/ 486 h 579"/>
                      <a:gd name="T8" fmla="*/ 135 w 144"/>
                      <a:gd name="T9" fmla="*/ 384 h 579"/>
                      <a:gd name="T10" fmla="*/ 144 w 144"/>
                      <a:gd name="T11" fmla="*/ 291 h 579"/>
                      <a:gd name="T12" fmla="*/ 135 w 144"/>
                      <a:gd name="T13" fmla="*/ 186 h 579"/>
                      <a:gd name="T14" fmla="*/ 111 w 144"/>
                      <a:gd name="T15" fmla="*/ 102 h 579"/>
                      <a:gd name="T16" fmla="*/ 69 w 144"/>
                      <a:gd name="T17" fmla="*/ 36 h 579"/>
                      <a:gd name="T18" fmla="*/ 39 w 144"/>
                      <a:gd name="T19" fmla="*/ 12 h 579"/>
                      <a:gd name="T20" fmla="*/ 3 w 144"/>
                      <a:gd name="T21" fmla="*/ 0 h 57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4"/>
                      <a:gd name="T34" fmla="*/ 0 h 579"/>
                      <a:gd name="T35" fmla="*/ 144 w 144"/>
                      <a:gd name="T36" fmla="*/ 579 h 57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4" h="579">
                        <a:moveTo>
                          <a:pt x="0" y="579"/>
                        </a:moveTo>
                        <a:lnTo>
                          <a:pt x="39" y="564"/>
                        </a:lnTo>
                        <a:lnTo>
                          <a:pt x="69" y="540"/>
                        </a:lnTo>
                        <a:lnTo>
                          <a:pt x="111" y="486"/>
                        </a:lnTo>
                        <a:lnTo>
                          <a:pt x="135" y="384"/>
                        </a:lnTo>
                        <a:lnTo>
                          <a:pt x="144" y="291"/>
                        </a:lnTo>
                        <a:lnTo>
                          <a:pt x="135" y="186"/>
                        </a:lnTo>
                        <a:lnTo>
                          <a:pt x="111" y="102"/>
                        </a:lnTo>
                        <a:lnTo>
                          <a:pt x="69" y="36"/>
                        </a:lnTo>
                        <a:lnTo>
                          <a:pt x="39" y="12"/>
                        </a:lnTo>
                        <a:lnTo>
                          <a:pt x="3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6" name="Freeform 352"/>
                  <p:cNvSpPr>
                    <a:spLocks noChangeAspect="1"/>
                  </p:cNvSpPr>
                  <p:nvPr/>
                </p:nvSpPr>
                <p:spPr bwMode="auto">
                  <a:xfrm>
                    <a:off x="4176" y="8499"/>
                    <a:ext cx="144" cy="579"/>
                  </a:xfrm>
                  <a:custGeom>
                    <a:avLst/>
                    <a:gdLst>
                      <a:gd name="T0" fmla="*/ 0 w 144"/>
                      <a:gd name="T1" fmla="*/ 579 h 579"/>
                      <a:gd name="T2" fmla="*/ 39 w 144"/>
                      <a:gd name="T3" fmla="*/ 564 h 579"/>
                      <a:gd name="T4" fmla="*/ 69 w 144"/>
                      <a:gd name="T5" fmla="*/ 540 h 579"/>
                      <a:gd name="T6" fmla="*/ 111 w 144"/>
                      <a:gd name="T7" fmla="*/ 486 h 579"/>
                      <a:gd name="T8" fmla="*/ 135 w 144"/>
                      <a:gd name="T9" fmla="*/ 384 h 579"/>
                      <a:gd name="T10" fmla="*/ 144 w 144"/>
                      <a:gd name="T11" fmla="*/ 291 h 579"/>
                      <a:gd name="T12" fmla="*/ 135 w 144"/>
                      <a:gd name="T13" fmla="*/ 186 h 579"/>
                      <a:gd name="T14" fmla="*/ 111 w 144"/>
                      <a:gd name="T15" fmla="*/ 102 h 579"/>
                      <a:gd name="T16" fmla="*/ 69 w 144"/>
                      <a:gd name="T17" fmla="*/ 36 h 579"/>
                      <a:gd name="T18" fmla="*/ 39 w 144"/>
                      <a:gd name="T19" fmla="*/ 12 h 579"/>
                      <a:gd name="T20" fmla="*/ 3 w 144"/>
                      <a:gd name="T21" fmla="*/ 0 h 57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4"/>
                      <a:gd name="T34" fmla="*/ 0 h 579"/>
                      <a:gd name="T35" fmla="*/ 144 w 144"/>
                      <a:gd name="T36" fmla="*/ 579 h 57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4" h="579">
                        <a:moveTo>
                          <a:pt x="0" y="579"/>
                        </a:moveTo>
                        <a:lnTo>
                          <a:pt x="39" y="564"/>
                        </a:lnTo>
                        <a:lnTo>
                          <a:pt x="69" y="540"/>
                        </a:lnTo>
                        <a:lnTo>
                          <a:pt x="111" y="486"/>
                        </a:lnTo>
                        <a:lnTo>
                          <a:pt x="135" y="384"/>
                        </a:lnTo>
                        <a:lnTo>
                          <a:pt x="144" y="291"/>
                        </a:lnTo>
                        <a:lnTo>
                          <a:pt x="135" y="186"/>
                        </a:lnTo>
                        <a:lnTo>
                          <a:pt x="111" y="102"/>
                        </a:lnTo>
                        <a:lnTo>
                          <a:pt x="69" y="36"/>
                        </a:lnTo>
                        <a:lnTo>
                          <a:pt x="39" y="12"/>
                        </a:lnTo>
                        <a:lnTo>
                          <a:pt x="3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7" name="Line 3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744" y="8931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8" name="Line 35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857" y="8784"/>
                    <a:ext cx="18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236" name="Group 355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6181" y="12270"/>
                  <a:ext cx="1296" cy="576"/>
                  <a:chOff x="2304" y="7200"/>
                  <a:chExt cx="1296" cy="576"/>
                </a:xfrm>
              </p:grpSpPr>
              <p:sp>
                <p:nvSpPr>
                  <p:cNvPr id="45259" name="Freeform 356"/>
                  <p:cNvSpPr>
                    <a:spLocks noChangeAspect="1"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0" name="Line 35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1" name="Line 35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2" name="Line 35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237" name="Group 360"/>
                <p:cNvGrpSpPr>
                  <a:grpSpLocks noChangeAspect="1"/>
                </p:cNvGrpSpPr>
                <p:nvPr/>
              </p:nvGrpSpPr>
              <p:grpSpPr bwMode="auto">
                <a:xfrm rot="10800000">
                  <a:off x="5541" y="14373"/>
                  <a:ext cx="1296" cy="576"/>
                  <a:chOff x="3744" y="7632"/>
                  <a:chExt cx="1296" cy="576"/>
                </a:xfrm>
              </p:grpSpPr>
              <p:sp>
                <p:nvSpPr>
                  <p:cNvPr id="45255" name="Freeform 361"/>
                  <p:cNvSpPr>
                    <a:spLocks noChangeAspect="1"/>
                  </p:cNvSpPr>
                  <p:nvPr/>
                </p:nvSpPr>
                <p:spPr bwMode="auto">
                  <a:xfrm>
                    <a:off x="4032" y="7632"/>
                    <a:ext cx="747" cy="576"/>
                  </a:xfrm>
                  <a:custGeom>
                    <a:avLst/>
                    <a:gdLst>
                      <a:gd name="T0" fmla="*/ 0 w 747"/>
                      <a:gd name="T1" fmla="*/ 0 h 576"/>
                      <a:gd name="T2" fmla="*/ 432 w 747"/>
                      <a:gd name="T3" fmla="*/ 0 h 576"/>
                      <a:gd name="T4" fmla="*/ 495 w 747"/>
                      <a:gd name="T5" fmla="*/ 9 h 576"/>
                      <a:gd name="T6" fmla="*/ 555 w 747"/>
                      <a:gd name="T7" fmla="*/ 27 h 576"/>
                      <a:gd name="T8" fmla="*/ 639 w 747"/>
                      <a:gd name="T9" fmla="*/ 99 h 576"/>
                      <a:gd name="T10" fmla="*/ 699 w 747"/>
                      <a:gd name="T11" fmla="*/ 189 h 576"/>
                      <a:gd name="T12" fmla="*/ 747 w 747"/>
                      <a:gd name="T13" fmla="*/ 291 h 576"/>
                      <a:gd name="T14" fmla="*/ 699 w 747"/>
                      <a:gd name="T15" fmla="*/ 393 h 576"/>
                      <a:gd name="T16" fmla="*/ 633 w 747"/>
                      <a:gd name="T17" fmla="*/ 477 h 576"/>
                      <a:gd name="T18" fmla="*/ 549 w 747"/>
                      <a:gd name="T19" fmla="*/ 549 h 576"/>
                      <a:gd name="T20" fmla="*/ 495 w 747"/>
                      <a:gd name="T21" fmla="*/ 567 h 576"/>
                      <a:gd name="T22" fmla="*/ 432 w 747"/>
                      <a:gd name="T23" fmla="*/ 576 h 576"/>
                      <a:gd name="T24" fmla="*/ 0 w 747"/>
                      <a:gd name="T25" fmla="*/ 576 h 576"/>
                      <a:gd name="T26" fmla="*/ 39 w 747"/>
                      <a:gd name="T27" fmla="*/ 561 h 576"/>
                      <a:gd name="T28" fmla="*/ 69 w 747"/>
                      <a:gd name="T29" fmla="*/ 537 h 576"/>
                      <a:gd name="T30" fmla="*/ 111 w 747"/>
                      <a:gd name="T31" fmla="*/ 483 h 576"/>
                      <a:gd name="T32" fmla="*/ 135 w 747"/>
                      <a:gd name="T33" fmla="*/ 381 h 576"/>
                      <a:gd name="T34" fmla="*/ 144 w 747"/>
                      <a:gd name="T35" fmla="*/ 288 h 576"/>
                      <a:gd name="T36" fmla="*/ 135 w 747"/>
                      <a:gd name="T37" fmla="*/ 183 h 576"/>
                      <a:gd name="T38" fmla="*/ 111 w 747"/>
                      <a:gd name="T39" fmla="*/ 99 h 576"/>
                      <a:gd name="T40" fmla="*/ 69 w 747"/>
                      <a:gd name="T41" fmla="*/ 33 h 576"/>
                      <a:gd name="T42" fmla="*/ 39 w 747"/>
                      <a:gd name="T43" fmla="*/ 9 h 576"/>
                      <a:gd name="T44" fmla="*/ 0 w 747"/>
                      <a:gd name="T45" fmla="*/ 0 h 57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747"/>
                      <a:gd name="T70" fmla="*/ 0 h 576"/>
                      <a:gd name="T71" fmla="*/ 747 w 747"/>
                      <a:gd name="T72" fmla="*/ 576 h 57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747" h="576">
                        <a:moveTo>
                          <a:pt x="0" y="0"/>
                        </a:moveTo>
                        <a:lnTo>
                          <a:pt x="432" y="0"/>
                        </a:lnTo>
                        <a:lnTo>
                          <a:pt x="495" y="9"/>
                        </a:lnTo>
                        <a:lnTo>
                          <a:pt x="555" y="27"/>
                        </a:lnTo>
                        <a:lnTo>
                          <a:pt x="639" y="99"/>
                        </a:lnTo>
                        <a:lnTo>
                          <a:pt x="699" y="189"/>
                        </a:lnTo>
                        <a:lnTo>
                          <a:pt x="747" y="291"/>
                        </a:lnTo>
                        <a:lnTo>
                          <a:pt x="699" y="393"/>
                        </a:lnTo>
                        <a:lnTo>
                          <a:pt x="633" y="477"/>
                        </a:lnTo>
                        <a:lnTo>
                          <a:pt x="549" y="549"/>
                        </a:lnTo>
                        <a:lnTo>
                          <a:pt x="495" y="567"/>
                        </a:lnTo>
                        <a:lnTo>
                          <a:pt x="432" y="576"/>
                        </a:lnTo>
                        <a:lnTo>
                          <a:pt x="0" y="576"/>
                        </a:lnTo>
                        <a:lnTo>
                          <a:pt x="39" y="561"/>
                        </a:lnTo>
                        <a:lnTo>
                          <a:pt x="69" y="537"/>
                        </a:lnTo>
                        <a:lnTo>
                          <a:pt x="111" y="483"/>
                        </a:lnTo>
                        <a:lnTo>
                          <a:pt x="135" y="381"/>
                        </a:lnTo>
                        <a:lnTo>
                          <a:pt x="144" y="288"/>
                        </a:lnTo>
                        <a:lnTo>
                          <a:pt x="135" y="183"/>
                        </a:lnTo>
                        <a:lnTo>
                          <a:pt x="111" y="99"/>
                        </a:lnTo>
                        <a:lnTo>
                          <a:pt x="69" y="33"/>
                        </a:lnTo>
                        <a:lnTo>
                          <a:pt x="39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56" name="Line 36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744" y="8064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57" name="Line 36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782" y="7920"/>
                    <a:ext cx="25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58" name="Line 36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744" y="7776"/>
                    <a:ext cx="4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238" name="Group 365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6754" y="13883"/>
                  <a:ext cx="1296" cy="576"/>
                  <a:chOff x="2304" y="7200"/>
                  <a:chExt cx="1296" cy="576"/>
                </a:xfrm>
              </p:grpSpPr>
              <p:sp>
                <p:nvSpPr>
                  <p:cNvPr id="45251" name="Freeform 366"/>
                  <p:cNvSpPr>
                    <a:spLocks noChangeAspect="1"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52" name="Line 36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53" name="Line 36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54" name="Line 36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239" name="Line 37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7834" y="12891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0" name="Line 37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6151" y="13854"/>
                  <a:ext cx="135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1" name="Line 37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7115" y="14517"/>
                  <a:ext cx="0" cy="5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2" name="Line 373"/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7945" y="13380"/>
                  <a:ext cx="34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3" name="Line 374"/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7366" y="13380"/>
                  <a:ext cx="34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4" name="Line 375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8223" y="12558"/>
                  <a:ext cx="0" cy="193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5" name="Line 376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8061" y="15012"/>
                  <a:ext cx="41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6" name="Line 377"/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7233" y="11457"/>
                  <a:ext cx="90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7" name="Line 378"/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7522" y="11455"/>
                  <a:ext cx="907" cy="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8" name="Line 37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7475" y="11407"/>
                  <a:ext cx="0" cy="100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9" name="Line 38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7189" y="11126"/>
                  <a:ext cx="0" cy="100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50" name="Line 381"/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6543" y="11769"/>
                  <a:ext cx="28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231" name="Text Box 382"/>
              <p:cNvSpPr txBox="1">
                <a:spLocks noChangeArrowheads="1"/>
              </p:cNvSpPr>
              <p:nvPr/>
            </p:nvSpPr>
            <p:spPr bwMode="auto">
              <a:xfrm>
                <a:off x="5108" y="1297"/>
                <a:ext cx="31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A B</a:t>
                </a:r>
              </a:p>
            </p:txBody>
          </p:sp>
          <p:sp>
            <p:nvSpPr>
              <p:cNvPr id="45232" name="Text Box 383"/>
              <p:cNvSpPr txBox="1">
                <a:spLocks noChangeArrowheads="1"/>
              </p:cNvSpPr>
              <p:nvPr/>
            </p:nvSpPr>
            <p:spPr bwMode="auto">
              <a:xfrm>
                <a:off x="5270" y="2418"/>
                <a:ext cx="1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S</a:t>
                </a:r>
              </a:p>
            </p:txBody>
          </p:sp>
          <p:sp>
            <p:nvSpPr>
              <p:cNvPr id="45233" name="Text Box 384"/>
              <p:cNvSpPr txBox="1">
                <a:spLocks noChangeArrowheads="1"/>
              </p:cNvSpPr>
              <p:nvPr/>
            </p:nvSpPr>
            <p:spPr bwMode="auto">
              <a:xfrm>
                <a:off x="4512" y="2208"/>
                <a:ext cx="29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CO</a:t>
                </a:r>
              </a:p>
            </p:txBody>
          </p:sp>
        </p:grpSp>
        <p:grpSp>
          <p:nvGrpSpPr>
            <p:cNvPr id="45196" name="Group 385"/>
            <p:cNvGrpSpPr>
              <a:grpSpLocks/>
            </p:cNvGrpSpPr>
            <p:nvPr/>
          </p:nvGrpSpPr>
          <p:grpSpPr bwMode="auto">
            <a:xfrm>
              <a:off x="7373938" y="5211763"/>
              <a:ext cx="736600" cy="1073150"/>
              <a:chOff x="4723" y="3427"/>
              <a:chExt cx="464" cy="676"/>
            </a:xfrm>
          </p:grpSpPr>
          <p:sp>
            <p:nvSpPr>
              <p:cNvPr id="45225" name="Line 386"/>
              <p:cNvSpPr>
                <a:spLocks noChangeShapeType="1"/>
              </p:cNvSpPr>
              <p:nvPr/>
            </p:nvSpPr>
            <p:spPr bwMode="auto">
              <a:xfrm>
                <a:off x="5062" y="3448"/>
                <a:ext cx="0" cy="49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6" name="Line 387"/>
              <p:cNvSpPr>
                <a:spLocks noChangeShapeType="1"/>
              </p:cNvSpPr>
              <p:nvPr/>
            </p:nvSpPr>
            <p:spPr bwMode="auto">
              <a:xfrm>
                <a:off x="4820" y="3770"/>
                <a:ext cx="0" cy="17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7" name="Text Box 388"/>
              <p:cNvSpPr txBox="1">
                <a:spLocks noChangeArrowheads="1"/>
              </p:cNvSpPr>
              <p:nvPr/>
            </p:nvSpPr>
            <p:spPr bwMode="auto">
              <a:xfrm>
                <a:off x="4723" y="3909"/>
                <a:ext cx="46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solidFill>
                      <a:srgbClr val="CC0000"/>
                    </a:solidFill>
                    <a:latin typeface="Bookman Old Style" charset="0"/>
                  </a:rPr>
                  <a:t>G     P</a:t>
                </a:r>
              </a:p>
            </p:txBody>
          </p:sp>
          <p:sp>
            <p:nvSpPr>
              <p:cNvPr id="45228" name="Oval 389"/>
              <p:cNvSpPr>
                <a:spLocks noChangeArrowheads="1"/>
              </p:cNvSpPr>
              <p:nvPr/>
            </p:nvSpPr>
            <p:spPr bwMode="auto">
              <a:xfrm>
                <a:off x="5035" y="3427"/>
                <a:ext cx="46" cy="46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197" name="Group 392"/>
            <p:cNvGrpSpPr>
              <a:grpSpLocks/>
            </p:cNvGrpSpPr>
            <p:nvPr/>
          </p:nvGrpSpPr>
          <p:grpSpPr bwMode="auto">
            <a:xfrm>
              <a:off x="7112000" y="5673726"/>
              <a:ext cx="307975" cy="276225"/>
              <a:chOff x="3540" y="3526"/>
              <a:chExt cx="194" cy="174"/>
            </a:xfrm>
          </p:grpSpPr>
          <p:sp>
            <p:nvSpPr>
              <p:cNvPr id="45223" name="Line 390"/>
              <p:cNvSpPr>
                <a:spLocks noChangeShapeType="1"/>
              </p:cNvSpPr>
              <p:nvPr/>
            </p:nvSpPr>
            <p:spPr bwMode="auto">
              <a:xfrm flipH="1">
                <a:off x="3540" y="3526"/>
                <a:ext cx="194" cy="174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4" name="Line 391"/>
              <p:cNvSpPr>
                <a:spLocks noChangeShapeType="1"/>
              </p:cNvSpPr>
              <p:nvPr/>
            </p:nvSpPr>
            <p:spPr bwMode="auto">
              <a:xfrm>
                <a:off x="3549" y="3526"/>
                <a:ext cx="185" cy="17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98" name="Text Box 394"/>
            <p:cNvSpPr txBox="1">
              <a:spLocks noChangeArrowheads="1"/>
            </p:cNvSpPr>
            <p:nvPr/>
          </p:nvSpPr>
          <p:spPr bwMode="auto">
            <a:xfrm>
              <a:off x="5216525" y="4267201"/>
              <a:ext cx="2174875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Notice that we don’t need the carry-out output of the adder any more.</a:t>
              </a:r>
            </a:p>
          </p:txBody>
        </p:sp>
        <p:sp>
          <p:nvSpPr>
            <p:cNvPr id="45199" name="Line 395"/>
            <p:cNvSpPr>
              <a:spLocks noChangeShapeType="1"/>
            </p:cNvSpPr>
            <p:nvPr/>
          </p:nvSpPr>
          <p:spPr bwMode="auto">
            <a:xfrm>
              <a:off x="6200775" y="4997451"/>
              <a:ext cx="203200" cy="24765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200" name="Group 450"/>
            <p:cNvGrpSpPr>
              <a:grpSpLocks/>
            </p:cNvGrpSpPr>
            <p:nvPr/>
          </p:nvGrpSpPr>
          <p:grpSpPr bwMode="auto">
            <a:xfrm>
              <a:off x="7620000" y="5491163"/>
              <a:ext cx="231775" cy="276225"/>
              <a:chOff x="3540" y="3526"/>
              <a:chExt cx="194" cy="174"/>
            </a:xfrm>
          </p:grpSpPr>
          <p:sp>
            <p:nvSpPr>
              <p:cNvPr id="45221" name="Line 451"/>
              <p:cNvSpPr>
                <a:spLocks noChangeShapeType="1"/>
              </p:cNvSpPr>
              <p:nvPr/>
            </p:nvSpPr>
            <p:spPr bwMode="auto">
              <a:xfrm flipH="1">
                <a:off x="3540" y="3526"/>
                <a:ext cx="194" cy="174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2" name="Line 452"/>
              <p:cNvSpPr>
                <a:spLocks noChangeShapeType="1"/>
              </p:cNvSpPr>
              <p:nvPr/>
            </p:nvSpPr>
            <p:spPr bwMode="auto">
              <a:xfrm>
                <a:off x="3549" y="3526"/>
                <a:ext cx="185" cy="17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201" name="Group 351"/>
            <p:cNvGrpSpPr>
              <a:grpSpLocks/>
            </p:cNvGrpSpPr>
            <p:nvPr/>
          </p:nvGrpSpPr>
          <p:grpSpPr bwMode="auto">
            <a:xfrm>
              <a:off x="6248400" y="5410200"/>
              <a:ext cx="645880" cy="1038089"/>
              <a:chOff x="2838890" y="729676"/>
              <a:chExt cx="1234915" cy="1984813"/>
            </a:xfrm>
          </p:grpSpPr>
          <p:cxnSp>
            <p:nvCxnSpPr>
              <p:cNvPr id="353" name="Straight Connector 352"/>
              <p:cNvCxnSpPr/>
              <p:nvPr/>
            </p:nvCxnSpPr>
            <p:spPr>
              <a:xfrm>
                <a:off x="3297218" y="1139275"/>
                <a:ext cx="0" cy="70717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3297218" y="1846452"/>
                <a:ext cx="276210" cy="81947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 flipH="1">
                <a:off x="3081713" y="1846452"/>
                <a:ext cx="215506" cy="81947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205" name="Group 355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3567357" y="2690208"/>
                  <a:ext cx="242823" cy="1214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Freeform 370"/>
                <p:cNvSpPr/>
                <p:nvPr/>
              </p:nvSpPr>
              <p:spPr>
                <a:xfrm>
                  <a:off x="3576464" y="2583982"/>
                  <a:ext cx="227645" cy="12140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5206" name="Group 356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68" name="Straight Connector 367"/>
                <p:cNvCxnSpPr/>
                <p:nvPr/>
              </p:nvCxnSpPr>
              <p:spPr>
                <a:xfrm flipH="1">
                  <a:off x="2854067" y="2675034"/>
                  <a:ext cx="236751" cy="3945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9" name="Freeform 368"/>
                <p:cNvSpPr/>
                <p:nvPr/>
              </p:nvSpPr>
              <p:spPr>
                <a:xfrm>
                  <a:off x="2838890" y="2574874"/>
                  <a:ext cx="248892" cy="13961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58" name="Straight Connector 357"/>
              <p:cNvCxnSpPr/>
              <p:nvPr/>
            </p:nvCxnSpPr>
            <p:spPr>
              <a:xfrm>
                <a:off x="3303289" y="1218188"/>
                <a:ext cx="309599" cy="23066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>
                <a:endCxn id="362" idx="0"/>
              </p:cNvCxnSpPr>
              <p:nvPr/>
            </p:nvCxnSpPr>
            <p:spPr>
              <a:xfrm flipV="1">
                <a:off x="3631099" y="1163556"/>
                <a:ext cx="282280" cy="2701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 flipH="1">
                <a:off x="3093854" y="1227292"/>
                <a:ext cx="194258" cy="31261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3093854" y="1539908"/>
                <a:ext cx="169976" cy="28833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Freeform 361"/>
              <p:cNvSpPr/>
              <p:nvPr/>
            </p:nvSpPr>
            <p:spPr>
              <a:xfrm>
                <a:off x="3913380" y="1048222"/>
                <a:ext cx="160871" cy="13050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3" name="Freeform 362"/>
              <p:cNvSpPr/>
              <p:nvPr/>
            </p:nvSpPr>
            <p:spPr>
              <a:xfrm rot="18043755">
                <a:off x="3078685" y="1825201"/>
                <a:ext cx="206387" cy="11534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5213" name="Group 363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65" name="Oval 364"/>
                <p:cNvSpPr/>
                <p:nvPr/>
              </p:nvSpPr>
              <p:spPr>
                <a:xfrm>
                  <a:off x="3133313" y="732572"/>
                  <a:ext cx="355128" cy="403668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6" name="Freeform 365"/>
                <p:cNvSpPr/>
                <p:nvPr/>
              </p:nvSpPr>
              <p:spPr>
                <a:xfrm>
                  <a:off x="3145454" y="750783"/>
                  <a:ext cx="503858" cy="22459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7" name="Freeform 366"/>
                <p:cNvSpPr/>
                <p:nvPr/>
              </p:nvSpPr>
              <p:spPr>
                <a:xfrm>
                  <a:off x="3121172" y="729536"/>
                  <a:ext cx="309599" cy="22156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3" name="TextBox 2"/>
          <p:cNvSpPr txBox="1"/>
          <p:nvPr/>
        </p:nvSpPr>
        <p:spPr>
          <a:xfrm>
            <a:off x="1816100" y="4143375"/>
            <a:ext cx="3937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</a:rPr>
              <a:t>C0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85800" y="6172200"/>
            <a:ext cx="5029200" cy="609600"/>
            <a:chOff x="685800" y="6172200"/>
            <a:chExt cx="5029200" cy="609600"/>
          </a:xfrm>
        </p:grpSpPr>
        <p:sp>
          <p:nvSpPr>
            <p:cNvPr id="45174" name="Text Box 394"/>
            <p:cNvSpPr txBox="1">
              <a:spLocks noChangeArrowheads="1"/>
            </p:cNvSpPr>
            <p:nvPr/>
          </p:nvSpPr>
          <p:spPr bwMode="auto">
            <a:xfrm>
              <a:off x="685800" y="6172200"/>
              <a:ext cx="4953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To learn more, look up Kogge-Stone adders on Wikipedia.</a:t>
              </a:r>
            </a:p>
          </p:txBody>
        </p:sp>
        <p:grpSp>
          <p:nvGrpSpPr>
            <p:cNvPr id="45175" name="Group 372"/>
            <p:cNvGrpSpPr>
              <a:grpSpLocks/>
            </p:cNvGrpSpPr>
            <p:nvPr/>
          </p:nvGrpSpPr>
          <p:grpSpPr bwMode="auto">
            <a:xfrm flipH="1">
              <a:off x="5518730" y="6347285"/>
              <a:ext cx="196270" cy="434515"/>
              <a:chOff x="4313593" y="3009422"/>
              <a:chExt cx="999529" cy="2212823"/>
            </a:xfrm>
          </p:grpSpPr>
          <p:cxnSp>
            <p:nvCxnSpPr>
              <p:cNvPr id="374" name="Straight Connector 373"/>
              <p:cNvCxnSpPr/>
              <p:nvPr/>
            </p:nvCxnSpPr>
            <p:spPr>
              <a:xfrm>
                <a:off x="4645057" y="3678099"/>
                <a:ext cx="161691" cy="679102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>
                <a:off x="4806747" y="4357201"/>
                <a:ext cx="274874" cy="81653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 flipH="1">
                <a:off x="4588467" y="4357201"/>
                <a:ext cx="218280" cy="81653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179" name="Group 376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5004694" y="2690236"/>
                  <a:ext cx="242536" cy="16169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2" name="Freeform 391"/>
                <p:cNvSpPr/>
                <p:nvPr/>
              </p:nvSpPr>
              <p:spPr>
                <a:xfrm>
                  <a:off x="5012776" y="2585137"/>
                  <a:ext cx="226367" cy="12126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5180" name="Group 377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389" name="Straight Connector 388"/>
                <p:cNvCxnSpPr/>
                <p:nvPr/>
              </p:nvCxnSpPr>
              <p:spPr>
                <a:xfrm flipH="1">
                  <a:off x="4293255" y="2674068"/>
                  <a:ext cx="234447" cy="40421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" name="Freeform 389"/>
                <p:cNvSpPr/>
                <p:nvPr/>
              </p:nvSpPr>
              <p:spPr>
                <a:xfrm>
                  <a:off x="4277086" y="2577053"/>
                  <a:ext cx="250616" cy="13743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79" name="Straight Connector 378"/>
              <p:cNvCxnSpPr/>
              <p:nvPr/>
            </p:nvCxnSpPr>
            <p:spPr>
              <a:xfrm flipV="1">
                <a:off x="4677395" y="3532577"/>
                <a:ext cx="355720" cy="22636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flipV="1">
                <a:off x="5041201" y="3193026"/>
                <a:ext cx="137435" cy="33146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H="1">
                <a:off x="4596549" y="3750858"/>
                <a:ext cx="48507" cy="299131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>
                <a:off x="4596549" y="4049988"/>
                <a:ext cx="169778" cy="28295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Freeform 382"/>
              <p:cNvSpPr/>
              <p:nvPr/>
            </p:nvSpPr>
            <p:spPr>
              <a:xfrm rot="19139357">
                <a:off x="5130129" y="3007079"/>
                <a:ext cx="161691" cy="12935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4" name="Freeform 383"/>
              <p:cNvSpPr/>
              <p:nvPr/>
            </p:nvSpPr>
            <p:spPr>
              <a:xfrm rot="18043755">
                <a:off x="4580380" y="4332945"/>
                <a:ext cx="210198" cy="11318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5187" name="Group 384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386" name="Oval 385"/>
                <p:cNvSpPr/>
                <p:nvPr/>
              </p:nvSpPr>
              <p:spPr>
                <a:xfrm>
                  <a:off x="4592070" y="709301"/>
                  <a:ext cx="339552" cy="404226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7" name="Freeform 386"/>
                <p:cNvSpPr/>
                <p:nvPr/>
              </p:nvSpPr>
              <p:spPr>
                <a:xfrm>
                  <a:off x="4606797" y="736843"/>
                  <a:ext cx="501243" cy="21828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8" name="Freeform 387"/>
                <p:cNvSpPr/>
                <p:nvPr/>
              </p:nvSpPr>
              <p:spPr>
                <a:xfrm>
                  <a:off x="4580795" y="711982"/>
                  <a:ext cx="307213" cy="21828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6699250" y="21240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smtClean="0">
                <a:latin typeface="+mj-lt"/>
              </a:rPr>
              <a:t>A</a:t>
            </a:r>
            <a:r>
              <a:rPr lang="en-US" sz="2000" b="0" baseline="-25000" dirty="0" smtClean="0">
                <a:latin typeface="+mj-lt"/>
              </a:rPr>
              <a:t>0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6003925" y="21240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smtClean="0">
                <a:latin typeface="+mj-lt"/>
              </a:rPr>
              <a:t>A</a:t>
            </a:r>
            <a:r>
              <a:rPr lang="en-US" sz="2000" b="0" baseline="-25000" dirty="0" smtClean="0">
                <a:latin typeface="+mj-lt"/>
              </a:rPr>
              <a:t>1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5308600" y="21240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A</a:t>
            </a:r>
            <a:r>
              <a:rPr lang="en-US" sz="2000" b="0" baseline="-25000" smtClean="0">
                <a:latin typeface="+mj-lt"/>
              </a:rPr>
              <a:t>2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613275" y="21240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smtClean="0">
                <a:latin typeface="+mj-lt"/>
              </a:rPr>
              <a:t>A</a:t>
            </a:r>
            <a:r>
              <a:rPr lang="en-US" sz="2000" b="0" baseline="-25000" dirty="0" smtClean="0">
                <a:latin typeface="+mj-lt"/>
              </a:rPr>
              <a:t>3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6699250" y="24415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0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6003925" y="24415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1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5307013" y="2441575"/>
            <a:ext cx="481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2</a:t>
            </a: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4613275" y="24415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smtClean="0">
                <a:latin typeface="+mj-lt"/>
              </a:rPr>
              <a:t>B</a:t>
            </a:r>
            <a:r>
              <a:rPr lang="en-US" sz="2000" b="0" baseline="-25000" dirty="0" smtClean="0">
                <a:latin typeface="+mj-lt"/>
              </a:rPr>
              <a:t>3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6442075" y="2962275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smtClean="0">
                <a:latin typeface="+mj-lt"/>
              </a:rPr>
              <a:t>A</a:t>
            </a:r>
            <a:r>
              <a:rPr lang="en-US" sz="2000" b="0" baseline="-25000" dirty="0" smtClean="0">
                <a:latin typeface="+mj-lt"/>
              </a:rPr>
              <a:t>0</a:t>
            </a:r>
            <a:r>
              <a:rPr lang="en-US" sz="2000" b="0" dirty="0" smtClean="0">
                <a:latin typeface="+mj-lt"/>
              </a:rPr>
              <a:t>B</a:t>
            </a:r>
            <a:r>
              <a:rPr lang="en-US" sz="2000" b="0" baseline="-25000" dirty="0" smtClean="0">
                <a:latin typeface="+mj-lt"/>
              </a:rPr>
              <a:t>0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5756275" y="2962275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A</a:t>
            </a:r>
            <a:r>
              <a:rPr lang="en-US" sz="2000" b="0" baseline="-25000" smtClean="0">
                <a:latin typeface="+mj-lt"/>
              </a:rPr>
              <a:t>1</a:t>
            </a: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0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5068888" y="2962275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A</a:t>
            </a:r>
            <a:r>
              <a:rPr lang="en-US" sz="2000" b="0" baseline="-25000" smtClean="0">
                <a:latin typeface="+mj-lt"/>
              </a:rPr>
              <a:t>2</a:t>
            </a: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0</a:t>
            </a: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4384675" y="2962275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A</a:t>
            </a:r>
            <a:r>
              <a:rPr lang="en-US" sz="2000" b="0" baseline="-25000" smtClean="0">
                <a:latin typeface="+mj-lt"/>
              </a:rPr>
              <a:t>3</a:t>
            </a: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0</a:t>
            </a: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5753100" y="337185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smtClean="0">
                <a:latin typeface="+mj-lt"/>
              </a:rPr>
              <a:t>A</a:t>
            </a:r>
            <a:r>
              <a:rPr lang="en-US" sz="2000" b="0" baseline="-25000" dirty="0" smtClean="0">
                <a:latin typeface="+mj-lt"/>
              </a:rPr>
              <a:t>0</a:t>
            </a:r>
            <a:r>
              <a:rPr lang="en-US" sz="2000" b="0" dirty="0" smtClean="0">
                <a:latin typeface="+mj-lt"/>
              </a:rPr>
              <a:t>B</a:t>
            </a:r>
            <a:r>
              <a:rPr lang="en-US" sz="2000" b="0" baseline="-25000" dirty="0" smtClean="0">
                <a:latin typeface="+mj-lt"/>
              </a:rPr>
              <a:t>1</a:t>
            </a:r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5067300" y="337185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A</a:t>
            </a:r>
            <a:r>
              <a:rPr lang="en-US" sz="2000" b="0" baseline="-25000" smtClean="0">
                <a:latin typeface="+mj-lt"/>
              </a:rPr>
              <a:t>1</a:t>
            </a: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1</a:t>
            </a: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4379913" y="3371850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A</a:t>
            </a:r>
            <a:r>
              <a:rPr lang="en-US" sz="2000" b="0" baseline="-25000" smtClean="0">
                <a:latin typeface="+mj-lt"/>
              </a:rPr>
              <a:t>2</a:t>
            </a: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1</a:t>
            </a: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3695700" y="337185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A</a:t>
            </a:r>
            <a:r>
              <a:rPr lang="en-US" sz="2000" b="0" baseline="-25000" smtClean="0">
                <a:latin typeface="+mj-lt"/>
              </a:rPr>
              <a:t>3</a:t>
            </a: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1</a:t>
            </a:r>
          </a:p>
        </p:txBody>
      </p:sp>
      <p:sp>
        <p:nvSpPr>
          <p:cNvPr id="17426" name="Text Box 19"/>
          <p:cNvSpPr txBox="1">
            <a:spLocks noChangeArrowheads="1"/>
          </p:cNvSpPr>
          <p:nvPr/>
        </p:nvSpPr>
        <p:spPr bwMode="auto">
          <a:xfrm>
            <a:off x="5062538" y="3781425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A</a:t>
            </a:r>
            <a:r>
              <a:rPr lang="en-US" sz="2000" b="0" baseline="-25000" smtClean="0">
                <a:latin typeface="+mj-lt"/>
              </a:rPr>
              <a:t>0</a:t>
            </a: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2</a:t>
            </a:r>
          </a:p>
        </p:txBody>
      </p:sp>
      <p:sp>
        <p:nvSpPr>
          <p:cNvPr id="17427" name="Text Box 20"/>
          <p:cNvSpPr txBox="1">
            <a:spLocks noChangeArrowheads="1"/>
          </p:cNvSpPr>
          <p:nvPr/>
        </p:nvSpPr>
        <p:spPr bwMode="auto">
          <a:xfrm>
            <a:off x="4376738" y="3781425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A</a:t>
            </a:r>
            <a:r>
              <a:rPr lang="en-US" sz="2000" b="0" baseline="-25000" smtClean="0">
                <a:latin typeface="+mj-lt"/>
              </a:rPr>
              <a:t>1</a:t>
            </a: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2</a:t>
            </a:r>
          </a:p>
        </p:txBody>
      </p:sp>
      <p:sp>
        <p:nvSpPr>
          <p:cNvPr id="17428" name="Text Box 21"/>
          <p:cNvSpPr txBox="1">
            <a:spLocks noChangeArrowheads="1"/>
          </p:cNvSpPr>
          <p:nvPr/>
        </p:nvSpPr>
        <p:spPr bwMode="auto">
          <a:xfrm>
            <a:off x="3690938" y="3781425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A</a:t>
            </a:r>
            <a:r>
              <a:rPr lang="en-US" sz="2000" b="0" baseline="-25000" smtClean="0">
                <a:latin typeface="+mj-lt"/>
              </a:rPr>
              <a:t>2</a:t>
            </a: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2</a:t>
            </a:r>
          </a:p>
        </p:txBody>
      </p:sp>
      <p:sp>
        <p:nvSpPr>
          <p:cNvPr id="17429" name="Text Box 22"/>
          <p:cNvSpPr txBox="1">
            <a:spLocks noChangeArrowheads="1"/>
          </p:cNvSpPr>
          <p:nvPr/>
        </p:nvSpPr>
        <p:spPr bwMode="auto">
          <a:xfrm>
            <a:off x="3005138" y="3781425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smtClean="0">
                <a:latin typeface="+mj-lt"/>
              </a:rPr>
              <a:t>A</a:t>
            </a:r>
            <a:r>
              <a:rPr lang="en-US" sz="2000" b="0" baseline="-25000" dirty="0" smtClean="0">
                <a:latin typeface="+mj-lt"/>
              </a:rPr>
              <a:t>3</a:t>
            </a:r>
            <a:r>
              <a:rPr lang="en-US" sz="2000" b="0" dirty="0" smtClean="0">
                <a:latin typeface="+mj-lt"/>
              </a:rPr>
              <a:t>B</a:t>
            </a:r>
            <a:r>
              <a:rPr lang="en-US" sz="2000" b="0" baseline="-25000" dirty="0" smtClean="0">
                <a:latin typeface="+mj-lt"/>
              </a:rPr>
              <a:t>2</a:t>
            </a:r>
          </a:p>
        </p:txBody>
      </p:sp>
      <p:sp>
        <p:nvSpPr>
          <p:cNvPr id="17430" name="Text Box 23"/>
          <p:cNvSpPr txBox="1">
            <a:spLocks noChangeArrowheads="1"/>
          </p:cNvSpPr>
          <p:nvPr/>
        </p:nvSpPr>
        <p:spPr bwMode="auto">
          <a:xfrm>
            <a:off x="4375150" y="419100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A</a:t>
            </a:r>
            <a:r>
              <a:rPr lang="en-US" sz="2000" b="0" baseline="-25000" smtClean="0">
                <a:latin typeface="+mj-lt"/>
              </a:rPr>
              <a:t>0</a:t>
            </a: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3</a:t>
            </a:r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3689350" y="419100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A</a:t>
            </a:r>
            <a:r>
              <a:rPr lang="en-US" sz="2000" b="0" baseline="-25000" smtClean="0">
                <a:latin typeface="+mj-lt"/>
              </a:rPr>
              <a:t>1</a:t>
            </a: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3</a:t>
            </a:r>
          </a:p>
        </p:txBody>
      </p:sp>
      <p:sp>
        <p:nvSpPr>
          <p:cNvPr id="17432" name="Text Box 25"/>
          <p:cNvSpPr txBox="1">
            <a:spLocks noChangeArrowheads="1"/>
          </p:cNvSpPr>
          <p:nvPr/>
        </p:nvSpPr>
        <p:spPr bwMode="auto">
          <a:xfrm>
            <a:off x="3001963" y="4191000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A</a:t>
            </a:r>
            <a:r>
              <a:rPr lang="en-US" sz="2000" b="0" baseline="-25000" smtClean="0">
                <a:latin typeface="+mj-lt"/>
              </a:rPr>
              <a:t>2</a:t>
            </a:r>
            <a:r>
              <a:rPr lang="en-US" sz="2000" b="0" smtClean="0">
                <a:latin typeface="+mj-lt"/>
              </a:rPr>
              <a:t>B</a:t>
            </a:r>
            <a:r>
              <a:rPr lang="en-US" sz="2000" b="0" baseline="-25000" smtClean="0">
                <a:latin typeface="+mj-lt"/>
              </a:rPr>
              <a:t>3</a:t>
            </a:r>
          </a:p>
        </p:txBody>
      </p:sp>
      <p:sp>
        <p:nvSpPr>
          <p:cNvPr id="17433" name="Text Box 26"/>
          <p:cNvSpPr txBox="1">
            <a:spLocks noChangeArrowheads="1"/>
          </p:cNvSpPr>
          <p:nvPr/>
        </p:nvSpPr>
        <p:spPr bwMode="auto">
          <a:xfrm>
            <a:off x="2317750" y="419100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smtClean="0">
                <a:latin typeface="+mj-lt"/>
              </a:rPr>
              <a:t>A</a:t>
            </a:r>
            <a:r>
              <a:rPr lang="en-US" sz="2000" b="0" baseline="-25000" dirty="0" smtClean="0">
                <a:latin typeface="+mj-lt"/>
              </a:rPr>
              <a:t>3</a:t>
            </a:r>
            <a:r>
              <a:rPr lang="en-US" sz="2000" b="0" dirty="0" smtClean="0">
                <a:latin typeface="+mj-lt"/>
              </a:rPr>
              <a:t>B</a:t>
            </a:r>
            <a:r>
              <a:rPr lang="en-US" sz="2000" b="0" baseline="-25000" dirty="0" smtClean="0">
                <a:latin typeface="+mj-lt"/>
              </a:rPr>
              <a:t>3</a:t>
            </a:r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2209800" y="290195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35" name="Text Box 28"/>
          <p:cNvSpPr txBox="1">
            <a:spLocks noChangeArrowheads="1"/>
          </p:cNvSpPr>
          <p:nvPr/>
        </p:nvSpPr>
        <p:spPr bwMode="auto">
          <a:xfrm>
            <a:off x="4341813" y="24749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x</a:t>
            </a:r>
          </a:p>
        </p:txBody>
      </p:sp>
      <p:sp>
        <p:nvSpPr>
          <p:cNvPr id="17436" name="Line 29"/>
          <p:cNvSpPr>
            <a:spLocks noChangeShapeType="1"/>
          </p:cNvSpPr>
          <p:nvPr/>
        </p:nvSpPr>
        <p:spPr bwMode="auto">
          <a:xfrm>
            <a:off x="2209800" y="473075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37" name="Text Box 30"/>
          <p:cNvSpPr txBox="1">
            <a:spLocks noChangeArrowheads="1"/>
          </p:cNvSpPr>
          <p:nvPr/>
        </p:nvSpPr>
        <p:spPr bwMode="auto">
          <a:xfrm>
            <a:off x="2032000" y="419735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smtClean="0">
                <a:latin typeface="+mj-lt"/>
              </a:rPr>
              <a:t>+</a:t>
            </a:r>
          </a:p>
        </p:txBody>
      </p:sp>
      <p:sp>
        <p:nvSpPr>
          <p:cNvPr id="17438" name="Text Box 31"/>
          <p:cNvSpPr txBox="1">
            <a:spLocks noChangeArrowheads="1"/>
          </p:cNvSpPr>
          <p:nvPr/>
        </p:nvSpPr>
        <p:spPr bwMode="auto">
          <a:xfrm>
            <a:off x="96838" y="3054350"/>
            <a:ext cx="348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 err="1" smtClean="0">
                <a:solidFill>
                  <a:srgbClr val="CC0000"/>
                </a:solidFill>
                <a:latin typeface="+mj-lt"/>
              </a:rPr>
              <a:t>AB</a:t>
            </a:r>
            <a:r>
              <a:rPr lang="en-US" sz="1800" b="0" baseline="-25000" dirty="0" err="1" smtClean="0">
                <a:solidFill>
                  <a:srgbClr val="CC0000"/>
                </a:solidFill>
                <a:latin typeface="+mj-lt"/>
              </a:rPr>
              <a:t>i</a:t>
            </a:r>
            <a:r>
              <a:rPr lang="en-US" sz="1800" b="0" baseline="-25000" dirty="0" smtClean="0">
                <a:solidFill>
                  <a:srgbClr val="CC0000"/>
                </a:solidFill>
                <a:latin typeface="+mj-lt"/>
              </a:rPr>
              <a:t> </a:t>
            </a:r>
            <a:r>
              <a:rPr lang="en-US" sz="1800" b="0" dirty="0" smtClean="0">
                <a:solidFill>
                  <a:srgbClr val="CC0000"/>
                </a:solidFill>
                <a:latin typeface="+mj-lt"/>
              </a:rPr>
              <a:t>called a </a:t>
            </a:r>
            <a:r>
              <a:rPr lang="ja-JP" altLang="en-US" sz="1800" b="0" dirty="0" smtClean="0">
                <a:solidFill>
                  <a:srgbClr val="CC0000"/>
                </a:solidFill>
                <a:latin typeface="+mj-lt"/>
              </a:rPr>
              <a:t>“</a:t>
            </a:r>
            <a:r>
              <a:rPr lang="en-US" altLang="ja-JP" sz="1800" b="0" dirty="0" smtClean="0">
                <a:solidFill>
                  <a:srgbClr val="CC0000"/>
                </a:solidFill>
                <a:latin typeface="+mj-lt"/>
              </a:rPr>
              <a:t>partial product</a:t>
            </a:r>
            <a:r>
              <a:rPr lang="ja-JP" altLang="en-US" sz="1800" b="0" dirty="0" smtClean="0">
                <a:solidFill>
                  <a:srgbClr val="CC0000"/>
                </a:solidFill>
                <a:latin typeface="+mj-lt"/>
              </a:rPr>
              <a:t>”</a:t>
            </a:r>
            <a:endParaRPr lang="en-US" sz="1800" b="0" baseline="-25000" dirty="0" smtClean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7439" name="Line 32"/>
          <p:cNvSpPr>
            <a:spLocks noChangeShapeType="1"/>
          </p:cNvSpPr>
          <p:nvPr/>
        </p:nvSpPr>
        <p:spPr bwMode="auto">
          <a:xfrm>
            <a:off x="3581400" y="3200400"/>
            <a:ext cx="762000" cy="63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40" name="AutoShape 33"/>
          <p:cNvSpPr>
            <a:spLocks/>
          </p:cNvSpPr>
          <p:nvPr/>
        </p:nvSpPr>
        <p:spPr bwMode="auto">
          <a:xfrm rot="-5400000">
            <a:off x="4419600" y="2286000"/>
            <a:ext cx="304800" cy="5334000"/>
          </a:xfrm>
          <a:prstGeom prst="leftBrace">
            <a:avLst>
              <a:gd name="adj1" fmla="val 1458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41" name="Text Box 34"/>
          <p:cNvSpPr txBox="1">
            <a:spLocks noChangeArrowheads="1"/>
          </p:cNvSpPr>
          <p:nvPr/>
        </p:nvSpPr>
        <p:spPr bwMode="auto">
          <a:xfrm>
            <a:off x="485775" y="5105400"/>
            <a:ext cx="813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smtClean="0">
                <a:solidFill>
                  <a:srgbClr val="CC0000"/>
                </a:solidFill>
                <a:latin typeface="+mj-lt"/>
              </a:rPr>
              <a:t>Multiplying N-digit number by M-digit number gives (N+M)-digit result</a:t>
            </a:r>
          </a:p>
        </p:txBody>
      </p:sp>
      <p:sp>
        <p:nvSpPr>
          <p:cNvPr id="534563" name="Text Box 35"/>
          <p:cNvSpPr txBox="1">
            <a:spLocks noChangeArrowheads="1"/>
          </p:cNvSpPr>
          <p:nvPr/>
        </p:nvSpPr>
        <p:spPr bwMode="auto">
          <a:xfrm>
            <a:off x="325438" y="5638800"/>
            <a:ext cx="8897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 smtClean="0">
                <a:latin typeface="+mj-lt"/>
              </a:rPr>
              <a:t>Easy part: forming partial products </a:t>
            </a:r>
            <a:r>
              <a:rPr lang="en-US" sz="1600" b="0" dirty="0" smtClean="0">
                <a:latin typeface="+mj-lt"/>
              </a:rPr>
              <a:t>(just an AND gate since B</a:t>
            </a:r>
            <a:r>
              <a:rPr lang="en-US" sz="1600" b="0" baseline="-25000" dirty="0" smtClean="0">
                <a:latin typeface="+mj-lt"/>
              </a:rPr>
              <a:t>I </a:t>
            </a:r>
            <a:r>
              <a:rPr lang="en-US" sz="1600" b="0" dirty="0" smtClean="0">
                <a:latin typeface="+mj-lt"/>
              </a:rPr>
              <a:t>is either 0 or 1)</a:t>
            </a:r>
          </a:p>
          <a:p>
            <a:pPr>
              <a:defRPr/>
            </a:pPr>
            <a:r>
              <a:rPr lang="en-US" sz="2000" b="0" dirty="0" smtClean="0">
                <a:latin typeface="+mj-lt"/>
              </a:rPr>
              <a:t>Hard part: adding M N-bit partial products</a:t>
            </a:r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636713" y="762000"/>
            <a:ext cx="1487487" cy="1933575"/>
            <a:chOff x="4748" y="308"/>
            <a:chExt cx="937" cy="1218"/>
          </a:xfrm>
        </p:grpSpPr>
        <p:sp>
          <p:nvSpPr>
            <p:cNvPr id="17448" name="Rectangle 45"/>
            <p:cNvSpPr>
              <a:spLocks noChangeArrowheads="1"/>
            </p:cNvSpPr>
            <p:nvPr/>
          </p:nvSpPr>
          <p:spPr bwMode="auto">
            <a:xfrm>
              <a:off x="5327" y="1277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1</a:t>
              </a:r>
            </a:p>
          </p:txBody>
        </p:sp>
        <p:sp>
          <p:nvSpPr>
            <p:cNvPr id="17449" name="Rectangle 44"/>
            <p:cNvSpPr>
              <a:spLocks noChangeArrowheads="1"/>
            </p:cNvSpPr>
            <p:nvPr/>
          </p:nvSpPr>
          <p:spPr bwMode="auto">
            <a:xfrm>
              <a:off x="5087" y="1277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0</a:t>
              </a:r>
            </a:p>
          </p:txBody>
        </p:sp>
        <p:sp>
          <p:nvSpPr>
            <p:cNvPr id="17450" name="Rectangle 43"/>
            <p:cNvSpPr>
              <a:spLocks noChangeArrowheads="1"/>
            </p:cNvSpPr>
            <p:nvPr/>
          </p:nvSpPr>
          <p:spPr bwMode="auto">
            <a:xfrm>
              <a:off x="4847" y="1277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1</a:t>
              </a:r>
            </a:p>
          </p:txBody>
        </p:sp>
        <p:sp>
          <p:nvSpPr>
            <p:cNvPr id="17451" name="Rectangle 42"/>
            <p:cNvSpPr>
              <a:spLocks noChangeArrowheads="1"/>
            </p:cNvSpPr>
            <p:nvPr/>
          </p:nvSpPr>
          <p:spPr bwMode="auto">
            <a:xfrm>
              <a:off x="5327" y="1028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0</a:t>
              </a:r>
            </a:p>
          </p:txBody>
        </p:sp>
        <p:sp>
          <p:nvSpPr>
            <p:cNvPr id="17452" name="Rectangle 41"/>
            <p:cNvSpPr>
              <a:spLocks noChangeArrowheads="1"/>
            </p:cNvSpPr>
            <p:nvPr/>
          </p:nvSpPr>
          <p:spPr bwMode="auto">
            <a:xfrm>
              <a:off x="5087" y="1028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0</a:t>
              </a:r>
            </a:p>
          </p:txBody>
        </p:sp>
        <p:sp>
          <p:nvSpPr>
            <p:cNvPr id="17453" name="Rectangle 40"/>
            <p:cNvSpPr>
              <a:spLocks noChangeArrowheads="1"/>
            </p:cNvSpPr>
            <p:nvPr/>
          </p:nvSpPr>
          <p:spPr bwMode="auto">
            <a:xfrm>
              <a:off x="4847" y="1028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0</a:t>
              </a:r>
            </a:p>
          </p:txBody>
        </p:sp>
        <p:sp>
          <p:nvSpPr>
            <p:cNvPr id="17454" name="Rectangle 39"/>
            <p:cNvSpPr>
              <a:spLocks noChangeArrowheads="1"/>
            </p:cNvSpPr>
            <p:nvPr/>
          </p:nvSpPr>
          <p:spPr bwMode="auto">
            <a:xfrm>
              <a:off x="5327" y="779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1</a:t>
              </a:r>
            </a:p>
          </p:txBody>
        </p:sp>
        <p:sp>
          <p:nvSpPr>
            <p:cNvPr id="17455" name="Rectangle 38"/>
            <p:cNvSpPr>
              <a:spLocks noChangeArrowheads="1"/>
            </p:cNvSpPr>
            <p:nvPr/>
          </p:nvSpPr>
          <p:spPr bwMode="auto">
            <a:xfrm>
              <a:off x="5087" y="779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0</a:t>
              </a:r>
            </a:p>
          </p:txBody>
        </p:sp>
        <p:sp>
          <p:nvSpPr>
            <p:cNvPr id="17456" name="Rectangle 37"/>
            <p:cNvSpPr>
              <a:spLocks noChangeArrowheads="1"/>
            </p:cNvSpPr>
            <p:nvPr/>
          </p:nvSpPr>
          <p:spPr bwMode="auto">
            <a:xfrm>
              <a:off x="4847" y="779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  <a:sym typeface="Symbol" charset="0"/>
                </a:rPr>
                <a:t></a:t>
              </a:r>
            </a:p>
          </p:txBody>
        </p:sp>
        <p:sp>
          <p:nvSpPr>
            <p:cNvPr id="17457" name="Line 46"/>
            <p:cNvSpPr>
              <a:spLocks noChangeShapeType="1"/>
            </p:cNvSpPr>
            <p:nvPr/>
          </p:nvSpPr>
          <p:spPr bwMode="auto">
            <a:xfrm>
              <a:off x="4847" y="779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58" name="Line 47"/>
            <p:cNvSpPr>
              <a:spLocks noChangeShapeType="1"/>
            </p:cNvSpPr>
            <p:nvPr/>
          </p:nvSpPr>
          <p:spPr bwMode="auto">
            <a:xfrm>
              <a:off x="4847" y="102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59" name="Line 48"/>
            <p:cNvSpPr>
              <a:spLocks noChangeShapeType="1"/>
            </p:cNvSpPr>
            <p:nvPr/>
          </p:nvSpPr>
          <p:spPr bwMode="auto">
            <a:xfrm>
              <a:off x="4847" y="1277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0" name="Line 49"/>
            <p:cNvSpPr>
              <a:spLocks noChangeShapeType="1"/>
            </p:cNvSpPr>
            <p:nvPr/>
          </p:nvSpPr>
          <p:spPr bwMode="auto">
            <a:xfrm>
              <a:off x="4847" y="1526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1" name="Line 50"/>
            <p:cNvSpPr>
              <a:spLocks noChangeShapeType="1"/>
            </p:cNvSpPr>
            <p:nvPr/>
          </p:nvSpPr>
          <p:spPr bwMode="auto">
            <a:xfrm>
              <a:off x="4847" y="779"/>
              <a:ext cx="0" cy="74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2" name="Line 51"/>
            <p:cNvSpPr>
              <a:spLocks noChangeShapeType="1"/>
            </p:cNvSpPr>
            <p:nvPr/>
          </p:nvSpPr>
          <p:spPr bwMode="auto">
            <a:xfrm>
              <a:off x="5087" y="779"/>
              <a:ext cx="0" cy="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3" name="Line 52"/>
            <p:cNvSpPr>
              <a:spLocks noChangeShapeType="1"/>
            </p:cNvSpPr>
            <p:nvPr/>
          </p:nvSpPr>
          <p:spPr bwMode="auto">
            <a:xfrm>
              <a:off x="5327" y="779"/>
              <a:ext cx="0" cy="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4" name="Line 53"/>
            <p:cNvSpPr>
              <a:spLocks noChangeShapeType="1"/>
            </p:cNvSpPr>
            <p:nvPr/>
          </p:nvSpPr>
          <p:spPr bwMode="auto">
            <a:xfrm>
              <a:off x="5567" y="779"/>
              <a:ext cx="0" cy="74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5" name="Text Box 125"/>
            <p:cNvSpPr txBox="1">
              <a:spLocks noChangeArrowheads="1"/>
            </p:cNvSpPr>
            <p:nvPr/>
          </p:nvSpPr>
          <p:spPr bwMode="auto">
            <a:xfrm>
              <a:off x="4748" y="308"/>
              <a:ext cx="93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400" b="0" dirty="0" smtClean="0">
                  <a:latin typeface="+mj-lt"/>
                </a:rPr>
                <a:t>The </a:t>
              </a:r>
              <a:r>
                <a:rPr lang="ja-JP" altLang="en-US" sz="1400" b="0" dirty="0" smtClean="0">
                  <a:latin typeface="+mj-lt"/>
                </a:rPr>
                <a:t>“</a:t>
              </a:r>
              <a:r>
                <a:rPr lang="en-US" altLang="ja-JP" sz="1400" b="0" dirty="0" smtClean="0">
                  <a:latin typeface="+mj-lt"/>
                </a:rPr>
                <a:t>Binary</a:t>
              </a:r>
              <a:r>
                <a:rPr lang="ja-JP" altLang="en-US" sz="1400" b="0" dirty="0" smtClean="0">
                  <a:latin typeface="+mj-lt"/>
                </a:rPr>
                <a:t>”</a:t>
              </a:r>
              <a:r>
                <a:rPr lang="en-US" altLang="ja-JP" sz="1400" b="0" dirty="0" smtClean="0">
                  <a:latin typeface="+mj-lt"/>
                </a:rPr>
                <a:t> Multiplication Table</a:t>
              </a:r>
              <a:endParaRPr lang="en-US" sz="1400" b="0" dirty="0" smtClean="0">
                <a:latin typeface="+mj-lt"/>
              </a:endParaRPr>
            </a:p>
          </p:txBody>
        </p:sp>
      </p:grpSp>
      <p:sp>
        <p:nvSpPr>
          <p:cNvPr id="4713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Binary Multiplication*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143000"/>
            <a:ext cx="53546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* Actually unsigned binary multiplication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2400" y="1676400"/>
            <a:ext cx="1546225" cy="1006475"/>
            <a:chOff x="152400" y="1676400"/>
            <a:chExt cx="1546349" cy="1006476"/>
          </a:xfrm>
        </p:grpSpPr>
        <p:sp>
          <p:nvSpPr>
            <p:cNvPr id="47142" name="Text Box 128"/>
            <p:cNvSpPr txBox="1">
              <a:spLocks noChangeArrowheads="1"/>
            </p:cNvSpPr>
            <p:nvPr/>
          </p:nvSpPr>
          <p:spPr bwMode="auto">
            <a:xfrm>
              <a:off x="152400" y="1728788"/>
              <a:ext cx="1019175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Hey, that looks like an AND gate</a:t>
              </a:r>
            </a:p>
          </p:txBody>
        </p:sp>
        <p:sp>
          <p:nvSpPr>
            <p:cNvPr id="17447" name="Line 132"/>
            <p:cNvSpPr>
              <a:spLocks noChangeShapeType="1"/>
            </p:cNvSpPr>
            <p:nvPr/>
          </p:nvSpPr>
          <p:spPr bwMode="auto">
            <a:xfrm flipV="1">
              <a:off x="1095451" y="2009775"/>
              <a:ext cx="190515" cy="6667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44" name="Group 59"/>
            <p:cNvGrpSpPr>
              <a:grpSpLocks/>
            </p:cNvGrpSpPr>
            <p:nvPr/>
          </p:nvGrpSpPr>
          <p:grpSpPr bwMode="auto">
            <a:xfrm>
              <a:off x="1219200" y="1676400"/>
              <a:ext cx="479549" cy="770754"/>
              <a:chOff x="6026434" y="3307400"/>
              <a:chExt cx="1234915" cy="1984813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484555" y="3716207"/>
                <a:ext cx="0" cy="71132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484555" y="4427531"/>
                <a:ext cx="278010" cy="81761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6267872" y="4427531"/>
                <a:ext cx="216683" cy="81761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8" name="Group 63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566844" y="2691948"/>
                  <a:ext cx="241216" cy="1226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Freeform 78"/>
                <p:cNvSpPr/>
                <p:nvPr/>
              </p:nvSpPr>
              <p:spPr>
                <a:xfrm>
                  <a:off x="3575021" y="2597924"/>
                  <a:ext cx="224863" cy="11037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7149" name="Group 64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2855465" y="2687862"/>
                  <a:ext cx="237127" cy="2861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 76"/>
                <p:cNvSpPr/>
                <p:nvPr/>
              </p:nvSpPr>
              <p:spPr>
                <a:xfrm>
                  <a:off x="2839111" y="2589749"/>
                  <a:ext cx="249393" cy="12672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66" name="Straight Connector 65"/>
              <p:cNvCxnSpPr/>
              <p:nvPr/>
            </p:nvCxnSpPr>
            <p:spPr>
              <a:xfrm>
                <a:off x="6492732" y="3793881"/>
                <a:ext cx="306630" cy="2330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70" idx="0"/>
              </p:cNvCxnSpPr>
              <p:nvPr/>
            </p:nvCxnSpPr>
            <p:spPr>
              <a:xfrm flipV="1">
                <a:off x="6819803" y="3744825"/>
                <a:ext cx="282100" cy="26981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6083893" y="3806144"/>
                <a:ext cx="392485" cy="13490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6083893" y="3626269"/>
                <a:ext cx="106298" cy="29843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reeform 69"/>
              <p:cNvSpPr/>
              <p:nvPr/>
            </p:nvSpPr>
            <p:spPr>
              <a:xfrm>
                <a:off x="7101903" y="3626269"/>
                <a:ext cx="159446" cy="13081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5816398">
                <a:off x="6161579" y="3491360"/>
                <a:ext cx="204403" cy="11447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156" name="Group 71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3133476" y="733765"/>
                  <a:ext cx="351602" cy="404719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3145742" y="750118"/>
                  <a:ext cx="502871" cy="22484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3121212" y="729676"/>
                  <a:ext cx="310718" cy="22484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3479800" y="2247900"/>
            <a:ext cx="579438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HA</a:t>
            </a:r>
          </a:p>
        </p:txBody>
      </p:sp>
      <p:sp>
        <p:nvSpPr>
          <p:cNvPr id="18435" name="AutoShape 6"/>
          <p:cNvSpPr>
            <a:spLocks noChangeArrowheads="1"/>
          </p:cNvSpPr>
          <p:nvPr/>
        </p:nvSpPr>
        <p:spPr bwMode="auto">
          <a:xfrm rot="5400000">
            <a:off x="3820319" y="1988344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6" name="Line 7"/>
          <p:cNvSpPr>
            <a:spLocks noChangeShapeType="1"/>
          </p:cNvSpPr>
          <p:nvPr/>
        </p:nvSpPr>
        <p:spPr bwMode="auto">
          <a:xfrm>
            <a:off x="3910013" y="2185988"/>
            <a:ext cx="0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7" name="Line 8"/>
          <p:cNvSpPr>
            <a:spLocks noChangeShapeType="1"/>
          </p:cNvSpPr>
          <p:nvPr/>
        </p:nvSpPr>
        <p:spPr bwMode="auto">
          <a:xfrm>
            <a:off x="3846513" y="191770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>
            <a:off x="3963988" y="1754188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9" name="Line 10"/>
          <p:cNvSpPr>
            <a:spLocks noChangeShapeType="1"/>
          </p:cNvSpPr>
          <p:nvPr/>
        </p:nvSpPr>
        <p:spPr bwMode="auto">
          <a:xfrm>
            <a:off x="3595688" y="2757488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3473450" y="3370263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41" name="AutoShape 13"/>
          <p:cNvSpPr>
            <a:spLocks noChangeArrowheads="1"/>
          </p:cNvSpPr>
          <p:nvPr/>
        </p:nvSpPr>
        <p:spPr bwMode="auto">
          <a:xfrm rot="5400000">
            <a:off x="3813969" y="3110706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2" name="Line 14"/>
          <p:cNvSpPr>
            <a:spLocks noChangeShapeType="1"/>
          </p:cNvSpPr>
          <p:nvPr/>
        </p:nvSpPr>
        <p:spPr bwMode="auto">
          <a:xfrm>
            <a:off x="3905250" y="330835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3" name="Line 15"/>
          <p:cNvSpPr>
            <a:spLocks noChangeShapeType="1"/>
          </p:cNvSpPr>
          <p:nvPr/>
        </p:nvSpPr>
        <p:spPr bwMode="auto">
          <a:xfrm>
            <a:off x="3841750" y="304006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3957638" y="2874963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5" name="Line 17"/>
          <p:cNvSpPr>
            <a:spLocks noChangeShapeType="1"/>
          </p:cNvSpPr>
          <p:nvPr/>
        </p:nvSpPr>
        <p:spPr bwMode="auto">
          <a:xfrm>
            <a:off x="3590925" y="3870325"/>
            <a:ext cx="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6" name="Line 19"/>
          <p:cNvSpPr>
            <a:spLocks noChangeShapeType="1"/>
          </p:cNvSpPr>
          <p:nvPr/>
        </p:nvSpPr>
        <p:spPr bwMode="auto">
          <a:xfrm flipH="1">
            <a:off x="3011488" y="3565525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7" name="Rectangle 20"/>
          <p:cNvSpPr>
            <a:spLocks noChangeArrowheads="1"/>
          </p:cNvSpPr>
          <p:nvPr/>
        </p:nvSpPr>
        <p:spPr bwMode="auto">
          <a:xfrm>
            <a:off x="3468688" y="4425950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48" name="AutoShape 21"/>
          <p:cNvSpPr>
            <a:spLocks noChangeArrowheads="1"/>
          </p:cNvSpPr>
          <p:nvPr/>
        </p:nvSpPr>
        <p:spPr bwMode="auto">
          <a:xfrm rot="5400000">
            <a:off x="3809206" y="4166395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9" name="Line 22"/>
          <p:cNvSpPr>
            <a:spLocks noChangeShapeType="1"/>
          </p:cNvSpPr>
          <p:nvPr/>
        </p:nvSpPr>
        <p:spPr bwMode="auto">
          <a:xfrm>
            <a:off x="3900488" y="4364038"/>
            <a:ext cx="0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0" name="Line 23"/>
          <p:cNvSpPr>
            <a:spLocks noChangeShapeType="1"/>
          </p:cNvSpPr>
          <p:nvPr/>
        </p:nvSpPr>
        <p:spPr bwMode="auto">
          <a:xfrm>
            <a:off x="3836988" y="409575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1" name="Line 24"/>
          <p:cNvSpPr>
            <a:spLocks noChangeShapeType="1"/>
          </p:cNvSpPr>
          <p:nvPr/>
        </p:nvSpPr>
        <p:spPr bwMode="auto">
          <a:xfrm>
            <a:off x="3954463" y="3932238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2" name="Line 26"/>
          <p:cNvSpPr>
            <a:spLocks noChangeShapeType="1"/>
          </p:cNvSpPr>
          <p:nvPr/>
        </p:nvSpPr>
        <p:spPr bwMode="auto">
          <a:xfrm flipH="1">
            <a:off x="3006725" y="462121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3" name="Rectangle 27"/>
          <p:cNvSpPr>
            <a:spLocks noChangeArrowheads="1"/>
          </p:cNvSpPr>
          <p:nvPr/>
        </p:nvSpPr>
        <p:spPr bwMode="auto">
          <a:xfrm>
            <a:off x="4514850" y="2262188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54" name="AutoShape 28"/>
          <p:cNvSpPr>
            <a:spLocks noChangeArrowheads="1"/>
          </p:cNvSpPr>
          <p:nvPr/>
        </p:nvSpPr>
        <p:spPr bwMode="auto">
          <a:xfrm rot="5400000">
            <a:off x="4855369" y="2002631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5" name="Line 29"/>
          <p:cNvSpPr>
            <a:spLocks noChangeShapeType="1"/>
          </p:cNvSpPr>
          <p:nvPr/>
        </p:nvSpPr>
        <p:spPr bwMode="auto">
          <a:xfrm>
            <a:off x="4946650" y="2200275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6" name="Line 30"/>
          <p:cNvSpPr>
            <a:spLocks noChangeShapeType="1"/>
          </p:cNvSpPr>
          <p:nvPr/>
        </p:nvSpPr>
        <p:spPr bwMode="auto">
          <a:xfrm>
            <a:off x="4883150" y="193198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7" name="Line 31"/>
          <p:cNvSpPr>
            <a:spLocks noChangeShapeType="1"/>
          </p:cNvSpPr>
          <p:nvPr/>
        </p:nvSpPr>
        <p:spPr bwMode="auto">
          <a:xfrm>
            <a:off x="5000625" y="17668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8" name="Line 32"/>
          <p:cNvSpPr>
            <a:spLocks noChangeShapeType="1"/>
          </p:cNvSpPr>
          <p:nvPr/>
        </p:nvSpPr>
        <p:spPr bwMode="auto">
          <a:xfrm>
            <a:off x="4632325" y="2751138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9" name="Line 34"/>
          <p:cNvSpPr>
            <a:spLocks noChangeShapeType="1"/>
          </p:cNvSpPr>
          <p:nvPr/>
        </p:nvSpPr>
        <p:spPr bwMode="auto">
          <a:xfrm flipH="1">
            <a:off x="4052888" y="24558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0" name="Rectangle 35"/>
          <p:cNvSpPr>
            <a:spLocks noChangeArrowheads="1"/>
          </p:cNvSpPr>
          <p:nvPr/>
        </p:nvSpPr>
        <p:spPr bwMode="auto">
          <a:xfrm>
            <a:off x="4510088" y="3384550"/>
            <a:ext cx="579437" cy="49053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61" name="AutoShape 36"/>
          <p:cNvSpPr>
            <a:spLocks noChangeArrowheads="1"/>
          </p:cNvSpPr>
          <p:nvPr/>
        </p:nvSpPr>
        <p:spPr bwMode="auto">
          <a:xfrm rot="5400000">
            <a:off x="4850606" y="3124995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2" name="Line 37"/>
          <p:cNvSpPr>
            <a:spLocks noChangeShapeType="1"/>
          </p:cNvSpPr>
          <p:nvPr/>
        </p:nvSpPr>
        <p:spPr bwMode="auto">
          <a:xfrm>
            <a:off x="4941888" y="3322638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3" name="Line 38"/>
          <p:cNvSpPr>
            <a:spLocks noChangeShapeType="1"/>
          </p:cNvSpPr>
          <p:nvPr/>
        </p:nvSpPr>
        <p:spPr bwMode="auto">
          <a:xfrm>
            <a:off x="4878388" y="305435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4" name="Line 39"/>
          <p:cNvSpPr>
            <a:spLocks noChangeShapeType="1"/>
          </p:cNvSpPr>
          <p:nvPr/>
        </p:nvSpPr>
        <p:spPr bwMode="auto">
          <a:xfrm>
            <a:off x="4994275" y="2889250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5" name="Line 40"/>
          <p:cNvSpPr>
            <a:spLocks noChangeShapeType="1"/>
          </p:cNvSpPr>
          <p:nvPr/>
        </p:nvSpPr>
        <p:spPr bwMode="auto">
          <a:xfrm>
            <a:off x="4625975" y="3884613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6" name="Line 42"/>
          <p:cNvSpPr>
            <a:spLocks noChangeShapeType="1"/>
          </p:cNvSpPr>
          <p:nvPr/>
        </p:nvSpPr>
        <p:spPr bwMode="auto">
          <a:xfrm flipH="1">
            <a:off x="4048125" y="3578225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7" name="Rectangle 43"/>
          <p:cNvSpPr>
            <a:spLocks noChangeArrowheads="1"/>
          </p:cNvSpPr>
          <p:nvPr/>
        </p:nvSpPr>
        <p:spPr bwMode="auto">
          <a:xfrm>
            <a:off x="4505325" y="4440238"/>
            <a:ext cx="579438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HA</a:t>
            </a:r>
          </a:p>
        </p:txBody>
      </p:sp>
      <p:sp>
        <p:nvSpPr>
          <p:cNvPr id="18468" name="AutoShape 44"/>
          <p:cNvSpPr>
            <a:spLocks noChangeArrowheads="1"/>
          </p:cNvSpPr>
          <p:nvPr/>
        </p:nvSpPr>
        <p:spPr bwMode="auto">
          <a:xfrm rot="5400000">
            <a:off x="4845844" y="4180681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9" name="Line 45"/>
          <p:cNvSpPr>
            <a:spLocks noChangeShapeType="1"/>
          </p:cNvSpPr>
          <p:nvPr/>
        </p:nvSpPr>
        <p:spPr bwMode="auto">
          <a:xfrm>
            <a:off x="4937125" y="4378325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0" name="Line 46"/>
          <p:cNvSpPr>
            <a:spLocks noChangeShapeType="1"/>
          </p:cNvSpPr>
          <p:nvPr/>
        </p:nvSpPr>
        <p:spPr bwMode="auto">
          <a:xfrm>
            <a:off x="4873625" y="411003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1" name="Line 47"/>
          <p:cNvSpPr>
            <a:spLocks noChangeShapeType="1"/>
          </p:cNvSpPr>
          <p:nvPr/>
        </p:nvSpPr>
        <p:spPr bwMode="auto">
          <a:xfrm>
            <a:off x="4989513" y="3946525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2" name="Line 49"/>
          <p:cNvSpPr>
            <a:spLocks noChangeShapeType="1"/>
          </p:cNvSpPr>
          <p:nvPr/>
        </p:nvSpPr>
        <p:spPr bwMode="auto">
          <a:xfrm flipH="1">
            <a:off x="4043363" y="4635500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3" name="Rectangle 50"/>
          <p:cNvSpPr>
            <a:spLocks noChangeArrowheads="1"/>
          </p:cNvSpPr>
          <p:nvPr/>
        </p:nvSpPr>
        <p:spPr bwMode="auto">
          <a:xfrm>
            <a:off x="5562600" y="2259013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74" name="AutoShape 51"/>
          <p:cNvSpPr>
            <a:spLocks noChangeArrowheads="1"/>
          </p:cNvSpPr>
          <p:nvPr/>
        </p:nvSpPr>
        <p:spPr bwMode="auto">
          <a:xfrm rot="5400000">
            <a:off x="5903119" y="1999456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5" name="Line 52"/>
          <p:cNvSpPr>
            <a:spLocks noChangeShapeType="1"/>
          </p:cNvSpPr>
          <p:nvPr/>
        </p:nvSpPr>
        <p:spPr bwMode="auto">
          <a:xfrm>
            <a:off x="5994400" y="21971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6" name="Line 53"/>
          <p:cNvSpPr>
            <a:spLocks noChangeShapeType="1"/>
          </p:cNvSpPr>
          <p:nvPr/>
        </p:nvSpPr>
        <p:spPr bwMode="auto">
          <a:xfrm>
            <a:off x="5930900" y="19288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7" name="Line 54"/>
          <p:cNvSpPr>
            <a:spLocks noChangeShapeType="1"/>
          </p:cNvSpPr>
          <p:nvPr/>
        </p:nvSpPr>
        <p:spPr bwMode="auto">
          <a:xfrm>
            <a:off x="6048375" y="1765300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8" name="Line 55"/>
          <p:cNvSpPr>
            <a:spLocks noChangeShapeType="1"/>
          </p:cNvSpPr>
          <p:nvPr/>
        </p:nvSpPr>
        <p:spPr bwMode="auto">
          <a:xfrm>
            <a:off x="5680075" y="2751138"/>
            <a:ext cx="0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9" name="Line 57"/>
          <p:cNvSpPr>
            <a:spLocks noChangeShapeType="1"/>
          </p:cNvSpPr>
          <p:nvPr/>
        </p:nvSpPr>
        <p:spPr bwMode="auto">
          <a:xfrm flipH="1">
            <a:off x="5100638" y="2473325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0" name="Rectangle 58"/>
          <p:cNvSpPr>
            <a:spLocks noChangeArrowheads="1"/>
          </p:cNvSpPr>
          <p:nvPr/>
        </p:nvSpPr>
        <p:spPr bwMode="auto">
          <a:xfrm>
            <a:off x="5541963" y="3397250"/>
            <a:ext cx="579437" cy="490538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HA</a:t>
            </a:r>
          </a:p>
        </p:txBody>
      </p:sp>
      <p:sp>
        <p:nvSpPr>
          <p:cNvPr id="18481" name="AutoShape 59"/>
          <p:cNvSpPr>
            <a:spLocks noChangeArrowheads="1"/>
          </p:cNvSpPr>
          <p:nvPr/>
        </p:nvSpPr>
        <p:spPr bwMode="auto">
          <a:xfrm rot="5400000">
            <a:off x="5882481" y="3137695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2" name="Line 60"/>
          <p:cNvSpPr>
            <a:spLocks noChangeShapeType="1"/>
          </p:cNvSpPr>
          <p:nvPr/>
        </p:nvSpPr>
        <p:spPr bwMode="auto">
          <a:xfrm>
            <a:off x="5973763" y="3335338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3" name="Line 61"/>
          <p:cNvSpPr>
            <a:spLocks noChangeShapeType="1"/>
          </p:cNvSpPr>
          <p:nvPr/>
        </p:nvSpPr>
        <p:spPr bwMode="auto">
          <a:xfrm>
            <a:off x="5910263" y="3065463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4" name="Line 62"/>
          <p:cNvSpPr>
            <a:spLocks noChangeShapeType="1"/>
          </p:cNvSpPr>
          <p:nvPr/>
        </p:nvSpPr>
        <p:spPr bwMode="auto">
          <a:xfrm>
            <a:off x="6026150" y="2881313"/>
            <a:ext cx="0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5" name="Line 64"/>
          <p:cNvSpPr>
            <a:spLocks noChangeShapeType="1"/>
          </p:cNvSpPr>
          <p:nvPr/>
        </p:nvSpPr>
        <p:spPr bwMode="auto">
          <a:xfrm flipH="1">
            <a:off x="5080000" y="3611563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6" name="Rectangle 65"/>
          <p:cNvSpPr>
            <a:spLocks noChangeArrowheads="1"/>
          </p:cNvSpPr>
          <p:nvPr/>
        </p:nvSpPr>
        <p:spPr bwMode="auto">
          <a:xfrm>
            <a:off x="6605588" y="2259013"/>
            <a:ext cx="579437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HA</a:t>
            </a:r>
          </a:p>
        </p:txBody>
      </p:sp>
      <p:sp>
        <p:nvSpPr>
          <p:cNvPr id="18487" name="AutoShape 66"/>
          <p:cNvSpPr>
            <a:spLocks noChangeArrowheads="1"/>
          </p:cNvSpPr>
          <p:nvPr/>
        </p:nvSpPr>
        <p:spPr bwMode="auto">
          <a:xfrm rot="5400000">
            <a:off x="6946106" y="1999457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8" name="Line 67"/>
          <p:cNvSpPr>
            <a:spLocks noChangeShapeType="1"/>
          </p:cNvSpPr>
          <p:nvPr/>
        </p:nvSpPr>
        <p:spPr bwMode="auto">
          <a:xfrm>
            <a:off x="7037388" y="21971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9" name="Line 68"/>
          <p:cNvSpPr>
            <a:spLocks noChangeShapeType="1"/>
          </p:cNvSpPr>
          <p:nvPr/>
        </p:nvSpPr>
        <p:spPr bwMode="auto">
          <a:xfrm>
            <a:off x="6973888" y="19288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0" name="Line 69"/>
          <p:cNvSpPr>
            <a:spLocks noChangeShapeType="1"/>
          </p:cNvSpPr>
          <p:nvPr/>
        </p:nvSpPr>
        <p:spPr bwMode="auto">
          <a:xfrm>
            <a:off x="7089775" y="1765300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1" name="Line 71"/>
          <p:cNvSpPr>
            <a:spLocks noChangeShapeType="1"/>
          </p:cNvSpPr>
          <p:nvPr/>
        </p:nvSpPr>
        <p:spPr bwMode="auto">
          <a:xfrm flipH="1">
            <a:off x="6143625" y="2492375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2" name="Rectangle 72"/>
          <p:cNvSpPr>
            <a:spLocks noChangeArrowheads="1"/>
          </p:cNvSpPr>
          <p:nvPr/>
        </p:nvSpPr>
        <p:spPr bwMode="auto">
          <a:xfrm>
            <a:off x="2438400" y="3375025"/>
            <a:ext cx="581025" cy="49053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93" name="AutoShape 73"/>
          <p:cNvSpPr>
            <a:spLocks noChangeArrowheads="1"/>
          </p:cNvSpPr>
          <p:nvPr/>
        </p:nvSpPr>
        <p:spPr bwMode="auto">
          <a:xfrm rot="5400000">
            <a:off x="2778125" y="3114675"/>
            <a:ext cx="176213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4" name="Line 74"/>
          <p:cNvSpPr>
            <a:spLocks noChangeShapeType="1"/>
          </p:cNvSpPr>
          <p:nvPr/>
        </p:nvSpPr>
        <p:spPr bwMode="auto">
          <a:xfrm>
            <a:off x="2870200" y="3313113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5" name="Line 75"/>
          <p:cNvSpPr>
            <a:spLocks noChangeShapeType="1"/>
          </p:cNvSpPr>
          <p:nvPr/>
        </p:nvSpPr>
        <p:spPr bwMode="auto">
          <a:xfrm>
            <a:off x="2806700" y="3043238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6" name="Line 76"/>
          <p:cNvSpPr>
            <a:spLocks noChangeShapeType="1"/>
          </p:cNvSpPr>
          <p:nvPr/>
        </p:nvSpPr>
        <p:spPr bwMode="auto">
          <a:xfrm>
            <a:off x="2924175" y="2879725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7" name="Line 77"/>
          <p:cNvSpPr>
            <a:spLocks noChangeShapeType="1"/>
          </p:cNvSpPr>
          <p:nvPr/>
        </p:nvSpPr>
        <p:spPr bwMode="auto">
          <a:xfrm>
            <a:off x="2555875" y="3875088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8" name="Rectangle 79"/>
          <p:cNvSpPr>
            <a:spLocks noChangeArrowheads="1"/>
          </p:cNvSpPr>
          <p:nvPr/>
        </p:nvSpPr>
        <p:spPr bwMode="auto">
          <a:xfrm>
            <a:off x="2447925" y="4418013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99" name="AutoShape 80"/>
          <p:cNvSpPr>
            <a:spLocks noChangeArrowheads="1"/>
          </p:cNvSpPr>
          <p:nvPr/>
        </p:nvSpPr>
        <p:spPr bwMode="auto">
          <a:xfrm rot="5400000">
            <a:off x="2788444" y="4158456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0" name="Line 81"/>
          <p:cNvSpPr>
            <a:spLocks noChangeShapeType="1"/>
          </p:cNvSpPr>
          <p:nvPr/>
        </p:nvSpPr>
        <p:spPr bwMode="auto">
          <a:xfrm>
            <a:off x="2878138" y="43561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1" name="Line 82"/>
          <p:cNvSpPr>
            <a:spLocks noChangeShapeType="1"/>
          </p:cNvSpPr>
          <p:nvPr/>
        </p:nvSpPr>
        <p:spPr bwMode="auto">
          <a:xfrm>
            <a:off x="2814638" y="40878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2" name="Line 83"/>
          <p:cNvSpPr>
            <a:spLocks noChangeShapeType="1"/>
          </p:cNvSpPr>
          <p:nvPr/>
        </p:nvSpPr>
        <p:spPr bwMode="auto">
          <a:xfrm>
            <a:off x="2932113" y="3922713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3" name="Line 85"/>
          <p:cNvSpPr>
            <a:spLocks noChangeShapeType="1"/>
          </p:cNvSpPr>
          <p:nvPr/>
        </p:nvSpPr>
        <p:spPr bwMode="auto">
          <a:xfrm flipH="1">
            <a:off x="1985963" y="4613275"/>
            <a:ext cx="452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4" name="Rectangle 86"/>
          <p:cNvSpPr>
            <a:spLocks noChangeArrowheads="1"/>
          </p:cNvSpPr>
          <p:nvPr/>
        </p:nvSpPr>
        <p:spPr bwMode="auto">
          <a:xfrm>
            <a:off x="1416050" y="4427538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505" name="AutoShape 87"/>
          <p:cNvSpPr>
            <a:spLocks noChangeArrowheads="1"/>
          </p:cNvSpPr>
          <p:nvPr/>
        </p:nvSpPr>
        <p:spPr bwMode="auto">
          <a:xfrm rot="5400000">
            <a:off x="1756569" y="4167981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6" name="Line 88"/>
          <p:cNvSpPr>
            <a:spLocks noChangeShapeType="1"/>
          </p:cNvSpPr>
          <p:nvPr/>
        </p:nvSpPr>
        <p:spPr bwMode="auto">
          <a:xfrm>
            <a:off x="1846263" y="4365625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7" name="Line 89"/>
          <p:cNvSpPr>
            <a:spLocks noChangeShapeType="1"/>
          </p:cNvSpPr>
          <p:nvPr/>
        </p:nvSpPr>
        <p:spPr bwMode="auto">
          <a:xfrm>
            <a:off x="1782763" y="409733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8" name="Line 90"/>
          <p:cNvSpPr>
            <a:spLocks noChangeShapeType="1"/>
          </p:cNvSpPr>
          <p:nvPr/>
        </p:nvSpPr>
        <p:spPr bwMode="auto">
          <a:xfrm>
            <a:off x="1900238" y="3933825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9" name="Line 91"/>
          <p:cNvSpPr>
            <a:spLocks noChangeShapeType="1"/>
          </p:cNvSpPr>
          <p:nvPr/>
        </p:nvSpPr>
        <p:spPr bwMode="auto">
          <a:xfrm>
            <a:off x="1700213" y="4937125"/>
            <a:ext cx="0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0" name="Line 93"/>
          <p:cNvSpPr>
            <a:spLocks noChangeShapeType="1"/>
          </p:cNvSpPr>
          <p:nvPr/>
        </p:nvSpPr>
        <p:spPr bwMode="auto">
          <a:xfrm>
            <a:off x="2725738" y="4911725"/>
            <a:ext cx="0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1" name="Line 94"/>
          <p:cNvSpPr>
            <a:spLocks noChangeShapeType="1"/>
          </p:cNvSpPr>
          <p:nvPr/>
        </p:nvSpPr>
        <p:spPr bwMode="auto">
          <a:xfrm>
            <a:off x="3751263" y="49228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2" name="Line 95"/>
          <p:cNvSpPr>
            <a:spLocks noChangeShapeType="1"/>
          </p:cNvSpPr>
          <p:nvPr/>
        </p:nvSpPr>
        <p:spPr bwMode="auto">
          <a:xfrm>
            <a:off x="4778375" y="49355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3" name="Line 96"/>
          <p:cNvSpPr>
            <a:spLocks noChangeShapeType="1"/>
          </p:cNvSpPr>
          <p:nvPr/>
        </p:nvSpPr>
        <p:spPr bwMode="auto">
          <a:xfrm>
            <a:off x="5826125" y="3889375"/>
            <a:ext cx="0" cy="124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4" name="Line 97"/>
          <p:cNvSpPr>
            <a:spLocks noChangeShapeType="1"/>
          </p:cNvSpPr>
          <p:nvPr/>
        </p:nvSpPr>
        <p:spPr bwMode="auto">
          <a:xfrm>
            <a:off x="6904038" y="2740025"/>
            <a:ext cx="0" cy="2365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5" name="Line 98"/>
          <p:cNvSpPr>
            <a:spLocks noChangeShapeType="1"/>
          </p:cNvSpPr>
          <p:nvPr/>
        </p:nvSpPr>
        <p:spPr bwMode="auto">
          <a:xfrm flipH="1">
            <a:off x="2586038" y="2438400"/>
            <a:ext cx="884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6" name="Line 99"/>
          <p:cNvSpPr>
            <a:spLocks noChangeShapeType="1"/>
          </p:cNvSpPr>
          <p:nvPr/>
        </p:nvSpPr>
        <p:spPr bwMode="auto">
          <a:xfrm>
            <a:off x="2586038" y="2417763"/>
            <a:ext cx="0" cy="9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7" name="Line 100"/>
          <p:cNvSpPr>
            <a:spLocks noChangeShapeType="1"/>
          </p:cNvSpPr>
          <p:nvPr/>
        </p:nvSpPr>
        <p:spPr bwMode="auto">
          <a:xfrm flipH="1">
            <a:off x="1547813" y="3594100"/>
            <a:ext cx="885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8" name="Line 101"/>
          <p:cNvSpPr>
            <a:spLocks noChangeShapeType="1"/>
          </p:cNvSpPr>
          <p:nvPr/>
        </p:nvSpPr>
        <p:spPr bwMode="auto">
          <a:xfrm>
            <a:off x="1547813" y="35941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9" name="Line 102"/>
          <p:cNvSpPr>
            <a:spLocks noChangeShapeType="1"/>
          </p:cNvSpPr>
          <p:nvPr/>
        </p:nvSpPr>
        <p:spPr bwMode="auto">
          <a:xfrm>
            <a:off x="1771650" y="4090988"/>
            <a:ext cx="6381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0" name="Line 103"/>
          <p:cNvSpPr>
            <a:spLocks noChangeShapeType="1"/>
          </p:cNvSpPr>
          <p:nvPr/>
        </p:nvSpPr>
        <p:spPr bwMode="auto">
          <a:xfrm>
            <a:off x="2819400" y="30480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1" name="Line 104"/>
          <p:cNvSpPr>
            <a:spLocks noChangeShapeType="1"/>
          </p:cNvSpPr>
          <p:nvPr/>
        </p:nvSpPr>
        <p:spPr bwMode="auto">
          <a:xfrm>
            <a:off x="3835400" y="1919288"/>
            <a:ext cx="435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2" name="AutoShape 105"/>
          <p:cNvSpPr>
            <a:spLocks noChangeArrowheads="1"/>
          </p:cNvSpPr>
          <p:nvPr/>
        </p:nvSpPr>
        <p:spPr bwMode="auto">
          <a:xfrm rot="5400000">
            <a:off x="4560887" y="1470026"/>
            <a:ext cx="176213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3" name="Line 106"/>
          <p:cNvSpPr>
            <a:spLocks noChangeShapeType="1"/>
          </p:cNvSpPr>
          <p:nvPr/>
        </p:nvSpPr>
        <p:spPr bwMode="auto">
          <a:xfrm>
            <a:off x="4589463" y="1398588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4" name="Line 107"/>
          <p:cNvSpPr>
            <a:spLocks noChangeShapeType="1"/>
          </p:cNvSpPr>
          <p:nvPr/>
        </p:nvSpPr>
        <p:spPr bwMode="auto">
          <a:xfrm>
            <a:off x="4705350" y="1244600"/>
            <a:ext cx="0" cy="24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5" name="Text Box 108"/>
          <p:cNvSpPr txBox="1">
            <a:spLocks noChangeArrowheads="1"/>
          </p:cNvSpPr>
          <p:nvPr/>
        </p:nvSpPr>
        <p:spPr bwMode="auto">
          <a:xfrm>
            <a:off x="4398963" y="1066800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3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26" name="AutoShape 109"/>
          <p:cNvSpPr>
            <a:spLocks noChangeArrowheads="1"/>
          </p:cNvSpPr>
          <p:nvPr/>
        </p:nvSpPr>
        <p:spPr bwMode="auto">
          <a:xfrm rot="5400000">
            <a:off x="5597526" y="1484312"/>
            <a:ext cx="176212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7" name="Line 110"/>
          <p:cNvSpPr>
            <a:spLocks noChangeShapeType="1"/>
          </p:cNvSpPr>
          <p:nvPr/>
        </p:nvSpPr>
        <p:spPr bwMode="auto">
          <a:xfrm>
            <a:off x="5624513" y="1412875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8" name="Line 111"/>
          <p:cNvSpPr>
            <a:spLocks noChangeShapeType="1"/>
          </p:cNvSpPr>
          <p:nvPr/>
        </p:nvSpPr>
        <p:spPr bwMode="auto">
          <a:xfrm>
            <a:off x="5741988" y="1249363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9" name="Text Box 112"/>
          <p:cNvSpPr txBox="1">
            <a:spLocks noChangeArrowheads="1"/>
          </p:cNvSpPr>
          <p:nvPr/>
        </p:nvSpPr>
        <p:spPr bwMode="auto">
          <a:xfrm>
            <a:off x="5435600" y="10810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2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30" name="AutoShape 113"/>
          <p:cNvSpPr>
            <a:spLocks noChangeArrowheads="1"/>
          </p:cNvSpPr>
          <p:nvPr/>
        </p:nvSpPr>
        <p:spPr bwMode="auto">
          <a:xfrm rot="5400000">
            <a:off x="6645276" y="1481137"/>
            <a:ext cx="176212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1" name="Line 114"/>
          <p:cNvSpPr>
            <a:spLocks noChangeShapeType="1"/>
          </p:cNvSpPr>
          <p:nvPr/>
        </p:nvSpPr>
        <p:spPr bwMode="auto">
          <a:xfrm>
            <a:off x="6672263" y="14097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2" name="Line 115"/>
          <p:cNvSpPr>
            <a:spLocks noChangeShapeType="1"/>
          </p:cNvSpPr>
          <p:nvPr/>
        </p:nvSpPr>
        <p:spPr bwMode="auto">
          <a:xfrm>
            <a:off x="6789738" y="12461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3" name="Text Box 116"/>
          <p:cNvSpPr txBox="1">
            <a:spLocks noChangeArrowheads="1"/>
          </p:cNvSpPr>
          <p:nvPr/>
        </p:nvSpPr>
        <p:spPr bwMode="auto">
          <a:xfrm>
            <a:off x="6483350" y="10779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1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34" name="AutoShape 117"/>
          <p:cNvSpPr>
            <a:spLocks noChangeArrowheads="1"/>
          </p:cNvSpPr>
          <p:nvPr/>
        </p:nvSpPr>
        <p:spPr bwMode="auto">
          <a:xfrm rot="5400000">
            <a:off x="7686676" y="1481137"/>
            <a:ext cx="176212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5" name="Line 118"/>
          <p:cNvSpPr>
            <a:spLocks noChangeShapeType="1"/>
          </p:cNvSpPr>
          <p:nvPr/>
        </p:nvSpPr>
        <p:spPr bwMode="auto">
          <a:xfrm>
            <a:off x="7715250" y="14097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6" name="Line 119"/>
          <p:cNvSpPr>
            <a:spLocks noChangeShapeType="1"/>
          </p:cNvSpPr>
          <p:nvPr/>
        </p:nvSpPr>
        <p:spPr bwMode="auto">
          <a:xfrm>
            <a:off x="7831138" y="12461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7" name="Text Box 120"/>
          <p:cNvSpPr txBox="1">
            <a:spLocks noChangeArrowheads="1"/>
          </p:cNvSpPr>
          <p:nvPr/>
        </p:nvSpPr>
        <p:spPr bwMode="auto">
          <a:xfrm>
            <a:off x="7524750" y="10779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0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38" name="Line 121"/>
          <p:cNvSpPr>
            <a:spLocks noChangeShapeType="1"/>
          </p:cNvSpPr>
          <p:nvPr/>
        </p:nvSpPr>
        <p:spPr bwMode="auto">
          <a:xfrm>
            <a:off x="4584700" y="1398588"/>
            <a:ext cx="360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9" name="Line 122"/>
          <p:cNvSpPr>
            <a:spLocks noChangeShapeType="1"/>
          </p:cNvSpPr>
          <p:nvPr/>
        </p:nvSpPr>
        <p:spPr bwMode="auto">
          <a:xfrm>
            <a:off x="4657725" y="167481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0" name="Line 123"/>
          <p:cNvSpPr>
            <a:spLocks noChangeShapeType="1"/>
          </p:cNvSpPr>
          <p:nvPr/>
        </p:nvSpPr>
        <p:spPr bwMode="auto">
          <a:xfrm>
            <a:off x="5680075" y="1676400"/>
            <a:ext cx="0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1" name="Line 124"/>
          <p:cNvSpPr>
            <a:spLocks noChangeShapeType="1"/>
          </p:cNvSpPr>
          <p:nvPr/>
        </p:nvSpPr>
        <p:spPr bwMode="auto">
          <a:xfrm>
            <a:off x="6732588" y="1676400"/>
            <a:ext cx="0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2" name="Line 125"/>
          <p:cNvSpPr>
            <a:spLocks noChangeShapeType="1"/>
          </p:cNvSpPr>
          <p:nvPr/>
        </p:nvSpPr>
        <p:spPr bwMode="auto">
          <a:xfrm>
            <a:off x="7773988" y="1679575"/>
            <a:ext cx="0" cy="342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3" name="Text Box 126"/>
          <p:cNvSpPr txBox="1">
            <a:spLocks noChangeArrowheads="1"/>
          </p:cNvSpPr>
          <p:nvPr/>
        </p:nvSpPr>
        <p:spPr bwMode="auto">
          <a:xfrm>
            <a:off x="7650163" y="5053013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z</a:t>
            </a:r>
            <a:r>
              <a:rPr lang="en-US" sz="1300" b="0" baseline="-25000" smtClean="0">
                <a:latin typeface="+mj-lt"/>
                <a:cs typeface="Arial" charset="0"/>
              </a:rPr>
              <a:t>0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44" name="Text Box 127"/>
          <p:cNvSpPr txBox="1">
            <a:spLocks noChangeArrowheads="1"/>
          </p:cNvSpPr>
          <p:nvPr/>
        </p:nvSpPr>
        <p:spPr bwMode="auto">
          <a:xfrm>
            <a:off x="6772275" y="5053013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z</a:t>
            </a:r>
            <a:r>
              <a:rPr lang="en-US" sz="1300" b="0" baseline="-25000" smtClean="0">
                <a:latin typeface="+mj-lt"/>
                <a:cs typeface="Arial" charset="0"/>
              </a:rPr>
              <a:t>1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45" name="Text Box 128"/>
          <p:cNvSpPr txBox="1">
            <a:spLocks noChangeArrowheads="1"/>
          </p:cNvSpPr>
          <p:nvPr/>
        </p:nvSpPr>
        <p:spPr bwMode="auto">
          <a:xfrm>
            <a:off x="5692775" y="5053013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z</a:t>
            </a:r>
            <a:r>
              <a:rPr lang="en-US" sz="1300" b="0" baseline="-25000" smtClean="0">
                <a:latin typeface="+mj-lt"/>
                <a:cs typeface="Arial" charset="0"/>
              </a:rPr>
              <a:t>2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46" name="Text Box 129"/>
          <p:cNvSpPr txBox="1">
            <a:spLocks noChangeArrowheads="1"/>
          </p:cNvSpPr>
          <p:nvPr/>
        </p:nvSpPr>
        <p:spPr bwMode="auto">
          <a:xfrm>
            <a:off x="4635500" y="5089525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z</a:t>
            </a:r>
            <a:r>
              <a:rPr lang="en-US" sz="1300" b="0" baseline="-25000" smtClean="0">
                <a:latin typeface="+mj-lt"/>
                <a:cs typeface="Arial" charset="0"/>
              </a:rPr>
              <a:t>3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47" name="Text Box 130"/>
          <p:cNvSpPr txBox="1">
            <a:spLocks noChangeArrowheads="1"/>
          </p:cNvSpPr>
          <p:nvPr/>
        </p:nvSpPr>
        <p:spPr bwMode="auto">
          <a:xfrm>
            <a:off x="3617913" y="5065713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z</a:t>
            </a:r>
            <a:r>
              <a:rPr lang="en-US" sz="1300" b="0" baseline="-25000" smtClean="0">
                <a:latin typeface="+mj-lt"/>
                <a:cs typeface="Arial" charset="0"/>
              </a:rPr>
              <a:t>4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48" name="Text Box 131"/>
          <p:cNvSpPr txBox="1">
            <a:spLocks noChangeArrowheads="1"/>
          </p:cNvSpPr>
          <p:nvPr/>
        </p:nvSpPr>
        <p:spPr bwMode="auto">
          <a:xfrm>
            <a:off x="2590800" y="5043488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z</a:t>
            </a:r>
            <a:r>
              <a:rPr lang="en-US" sz="1300" b="0" baseline="-25000" smtClean="0">
                <a:latin typeface="+mj-lt"/>
                <a:cs typeface="Arial" charset="0"/>
              </a:rPr>
              <a:t>5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49" name="Text Box 132"/>
          <p:cNvSpPr txBox="1">
            <a:spLocks noChangeArrowheads="1"/>
          </p:cNvSpPr>
          <p:nvPr/>
        </p:nvSpPr>
        <p:spPr bwMode="auto">
          <a:xfrm>
            <a:off x="1563688" y="5060950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z</a:t>
            </a:r>
            <a:r>
              <a:rPr lang="en-US" sz="1300" b="0" baseline="-25000" smtClean="0">
                <a:latin typeface="+mj-lt"/>
                <a:cs typeface="Arial" charset="0"/>
              </a:rPr>
              <a:t>6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50" name="Text Box 133"/>
          <p:cNvSpPr txBox="1">
            <a:spLocks noChangeArrowheads="1"/>
          </p:cNvSpPr>
          <p:nvPr/>
        </p:nvSpPr>
        <p:spPr bwMode="auto">
          <a:xfrm>
            <a:off x="828675" y="5057775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z</a:t>
            </a:r>
            <a:r>
              <a:rPr lang="en-US" sz="1300" b="0" baseline="-25000" smtClean="0">
                <a:latin typeface="+mj-lt"/>
                <a:cs typeface="Arial" charset="0"/>
              </a:rPr>
              <a:t>7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51" name="Text Box 134"/>
          <p:cNvSpPr txBox="1">
            <a:spLocks noChangeArrowheads="1"/>
          </p:cNvSpPr>
          <p:nvPr/>
        </p:nvSpPr>
        <p:spPr bwMode="auto">
          <a:xfrm>
            <a:off x="8137525" y="39100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b</a:t>
            </a:r>
            <a:r>
              <a:rPr lang="en-US" sz="1300" b="0" baseline="-25000" smtClean="0">
                <a:latin typeface="+mj-lt"/>
                <a:cs typeface="Arial" charset="0"/>
              </a:rPr>
              <a:t>3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52" name="Text Box 135"/>
          <p:cNvSpPr txBox="1">
            <a:spLocks noChangeArrowheads="1"/>
          </p:cNvSpPr>
          <p:nvPr/>
        </p:nvSpPr>
        <p:spPr bwMode="auto">
          <a:xfrm>
            <a:off x="8137525" y="28432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b</a:t>
            </a:r>
            <a:r>
              <a:rPr lang="en-US" sz="1300" b="0" baseline="-25000" smtClean="0">
                <a:latin typeface="+mj-lt"/>
                <a:cs typeface="Arial" charset="0"/>
              </a:rPr>
              <a:t>2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53" name="Text Box 136"/>
          <p:cNvSpPr txBox="1">
            <a:spLocks noChangeArrowheads="1"/>
          </p:cNvSpPr>
          <p:nvPr/>
        </p:nvSpPr>
        <p:spPr bwMode="auto">
          <a:xfrm>
            <a:off x="8137525" y="17668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b</a:t>
            </a:r>
            <a:r>
              <a:rPr lang="en-US" sz="1300" b="0" baseline="-25000" smtClean="0">
                <a:latin typeface="+mj-lt"/>
                <a:cs typeface="Arial" charset="0"/>
              </a:rPr>
              <a:t>1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54" name="Text Box 137"/>
          <p:cNvSpPr txBox="1">
            <a:spLocks noChangeArrowheads="1"/>
          </p:cNvSpPr>
          <p:nvPr/>
        </p:nvSpPr>
        <p:spPr bwMode="auto">
          <a:xfrm>
            <a:off x="8137525" y="12334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b</a:t>
            </a:r>
            <a:r>
              <a:rPr lang="en-US" sz="1300" b="0" baseline="-25000" smtClean="0">
                <a:latin typeface="+mj-lt"/>
                <a:cs typeface="Arial" charset="0"/>
              </a:rPr>
              <a:t>0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55" name="Line 138"/>
          <p:cNvSpPr>
            <a:spLocks noChangeShapeType="1"/>
          </p:cNvSpPr>
          <p:nvPr/>
        </p:nvSpPr>
        <p:spPr bwMode="auto">
          <a:xfrm flipH="1">
            <a:off x="974725" y="4625975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56" name="Line 139"/>
          <p:cNvSpPr>
            <a:spLocks noChangeShapeType="1"/>
          </p:cNvSpPr>
          <p:nvPr/>
        </p:nvSpPr>
        <p:spPr bwMode="auto">
          <a:xfrm>
            <a:off x="974725" y="4625975"/>
            <a:ext cx="0" cy="511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9276" name="Group 146"/>
          <p:cNvGrpSpPr>
            <a:grpSpLocks/>
          </p:cNvGrpSpPr>
          <p:nvPr/>
        </p:nvGrpSpPr>
        <p:grpSpPr bwMode="auto">
          <a:xfrm>
            <a:off x="736600" y="2292350"/>
            <a:ext cx="841375" cy="1319213"/>
            <a:chOff x="480" y="2689"/>
            <a:chExt cx="530" cy="831"/>
          </a:xfrm>
        </p:grpSpPr>
        <p:sp>
          <p:nvSpPr>
            <p:cNvPr id="18620" name="Text Box 147"/>
            <p:cNvSpPr txBox="1">
              <a:spLocks noChangeArrowheads="1"/>
            </p:cNvSpPr>
            <p:nvPr/>
          </p:nvSpPr>
          <p:spPr bwMode="auto">
            <a:xfrm>
              <a:off x="480" y="3312"/>
              <a:ext cx="2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smtClean="0">
                  <a:latin typeface="+mj-lt"/>
                </a:rPr>
                <a:t>CO</a:t>
              </a:r>
            </a:p>
          </p:txBody>
        </p:sp>
        <p:grpSp>
          <p:nvGrpSpPr>
            <p:cNvPr id="49341" name="Group 148"/>
            <p:cNvGrpSpPr>
              <a:grpSpLocks noChangeAspect="1"/>
            </p:cNvGrpSpPr>
            <p:nvPr/>
          </p:nvGrpSpPr>
          <p:grpSpPr bwMode="auto">
            <a:xfrm rot="5400000">
              <a:off x="682" y="3128"/>
              <a:ext cx="311" cy="139"/>
              <a:chOff x="3744" y="8496"/>
              <a:chExt cx="1296" cy="582"/>
            </a:xfrm>
          </p:grpSpPr>
          <p:sp>
            <p:nvSpPr>
              <p:cNvPr id="18634" name="Line 149"/>
              <p:cNvSpPr>
                <a:spLocks noChangeAspect="1" noChangeShapeType="1"/>
              </p:cNvSpPr>
              <p:nvPr/>
            </p:nvSpPr>
            <p:spPr bwMode="auto">
              <a:xfrm>
                <a:off x="3690" y="8643"/>
                <a:ext cx="4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5" name="Freeform 150"/>
              <p:cNvSpPr>
                <a:spLocks noChangeAspect="1"/>
              </p:cNvSpPr>
              <p:nvPr/>
            </p:nvSpPr>
            <p:spPr bwMode="auto">
              <a:xfrm>
                <a:off x="4123" y="8555"/>
                <a:ext cx="679" cy="574"/>
              </a:xfrm>
              <a:custGeom>
                <a:avLst/>
                <a:gdLst>
                  <a:gd name="T0" fmla="*/ 6 w 681"/>
                  <a:gd name="T1" fmla="*/ 0 h 576"/>
                  <a:gd name="T2" fmla="*/ 360 w 681"/>
                  <a:gd name="T3" fmla="*/ 0 h 576"/>
                  <a:gd name="T4" fmla="*/ 429 w 681"/>
                  <a:gd name="T5" fmla="*/ 6 h 576"/>
                  <a:gd name="T6" fmla="*/ 489 w 681"/>
                  <a:gd name="T7" fmla="*/ 24 h 576"/>
                  <a:gd name="T8" fmla="*/ 573 w 681"/>
                  <a:gd name="T9" fmla="*/ 96 h 576"/>
                  <a:gd name="T10" fmla="*/ 633 w 681"/>
                  <a:gd name="T11" fmla="*/ 186 h 576"/>
                  <a:gd name="T12" fmla="*/ 681 w 681"/>
                  <a:gd name="T13" fmla="*/ 288 h 576"/>
                  <a:gd name="T14" fmla="*/ 633 w 681"/>
                  <a:gd name="T15" fmla="*/ 390 h 576"/>
                  <a:gd name="T16" fmla="*/ 567 w 681"/>
                  <a:gd name="T17" fmla="*/ 474 h 576"/>
                  <a:gd name="T18" fmla="*/ 483 w 681"/>
                  <a:gd name="T19" fmla="*/ 546 h 576"/>
                  <a:gd name="T20" fmla="*/ 429 w 681"/>
                  <a:gd name="T21" fmla="*/ 564 h 576"/>
                  <a:gd name="T22" fmla="*/ 369 w 681"/>
                  <a:gd name="T23" fmla="*/ 576 h 576"/>
                  <a:gd name="T24" fmla="*/ 0 w 681"/>
                  <a:gd name="T25" fmla="*/ 576 h 5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81"/>
                  <a:gd name="T40" fmla="*/ 0 h 576"/>
                  <a:gd name="T41" fmla="*/ 681 w 681"/>
                  <a:gd name="T42" fmla="*/ 576 h 57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81" h="576">
                    <a:moveTo>
                      <a:pt x="6" y="0"/>
                    </a:moveTo>
                    <a:lnTo>
                      <a:pt x="360" y="0"/>
                    </a:lnTo>
                    <a:lnTo>
                      <a:pt x="429" y="6"/>
                    </a:lnTo>
                    <a:lnTo>
                      <a:pt x="489" y="24"/>
                    </a:lnTo>
                    <a:lnTo>
                      <a:pt x="573" y="96"/>
                    </a:lnTo>
                    <a:lnTo>
                      <a:pt x="633" y="186"/>
                    </a:lnTo>
                    <a:lnTo>
                      <a:pt x="681" y="288"/>
                    </a:lnTo>
                    <a:lnTo>
                      <a:pt x="633" y="390"/>
                    </a:lnTo>
                    <a:lnTo>
                      <a:pt x="567" y="474"/>
                    </a:lnTo>
                    <a:lnTo>
                      <a:pt x="483" y="546"/>
                    </a:lnTo>
                    <a:lnTo>
                      <a:pt x="429" y="564"/>
                    </a:lnTo>
                    <a:lnTo>
                      <a:pt x="369" y="576"/>
                    </a:lnTo>
                    <a:lnTo>
                      <a:pt x="0" y="57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6" name="Freeform 151"/>
              <p:cNvSpPr>
                <a:spLocks noChangeAspect="1"/>
              </p:cNvSpPr>
              <p:nvPr/>
            </p:nvSpPr>
            <p:spPr bwMode="auto">
              <a:xfrm>
                <a:off x="3977" y="8496"/>
                <a:ext cx="146" cy="578"/>
              </a:xfrm>
              <a:custGeom>
                <a:avLst/>
                <a:gdLst>
                  <a:gd name="T0" fmla="*/ 0 w 144"/>
                  <a:gd name="T1" fmla="*/ 579 h 579"/>
                  <a:gd name="T2" fmla="*/ 39 w 144"/>
                  <a:gd name="T3" fmla="*/ 564 h 579"/>
                  <a:gd name="T4" fmla="*/ 69 w 144"/>
                  <a:gd name="T5" fmla="*/ 540 h 579"/>
                  <a:gd name="T6" fmla="*/ 111 w 144"/>
                  <a:gd name="T7" fmla="*/ 486 h 579"/>
                  <a:gd name="T8" fmla="*/ 135 w 144"/>
                  <a:gd name="T9" fmla="*/ 384 h 579"/>
                  <a:gd name="T10" fmla="*/ 144 w 144"/>
                  <a:gd name="T11" fmla="*/ 291 h 579"/>
                  <a:gd name="T12" fmla="*/ 135 w 144"/>
                  <a:gd name="T13" fmla="*/ 186 h 579"/>
                  <a:gd name="T14" fmla="*/ 111 w 144"/>
                  <a:gd name="T15" fmla="*/ 102 h 579"/>
                  <a:gd name="T16" fmla="*/ 69 w 144"/>
                  <a:gd name="T17" fmla="*/ 36 h 579"/>
                  <a:gd name="T18" fmla="*/ 39 w 144"/>
                  <a:gd name="T19" fmla="*/ 12 h 579"/>
                  <a:gd name="T20" fmla="*/ 3 w 144"/>
                  <a:gd name="T21" fmla="*/ 0 h 5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579"/>
                  <a:gd name="T35" fmla="*/ 144 w 144"/>
                  <a:gd name="T36" fmla="*/ 579 h 5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579">
                    <a:moveTo>
                      <a:pt x="0" y="579"/>
                    </a:moveTo>
                    <a:lnTo>
                      <a:pt x="39" y="564"/>
                    </a:lnTo>
                    <a:lnTo>
                      <a:pt x="69" y="540"/>
                    </a:lnTo>
                    <a:lnTo>
                      <a:pt x="111" y="486"/>
                    </a:lnTo>
                    <a:lnTo>
                      <a:pt x="135" y="384"/>
                    </a:lnTo>
                    <a:lnTo>
                      <a:pt x="144" y="291"/>
                    </a:lnTo>
                    <a:lnTo>
                      <a:pt x="135" y="186"/>
                    </a:lnTo>
                    <a:lnTo>
                      <a:pt x="111" y="102"/>
                    </a:lnTo>
                    <a:lnTo>
                      <a:pt x="69" y="36"/>
                    </a:lnTo>
                    <a:lnTo>
                      <a:pt x="39" y="12"/>
                    </a:lnTo>
                    <a:lnTo>
                      <a:pt x="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7" name="Freeform 152"/>
              <p:cNvSpPr>
                <a:spLocks noChangeAspect="1"/>
              </p:cNvSpPr>
              <p:nvPr/>
            </p:nvSpPr>
            <p:spPr bwMode="auto">
              <a:xfrm>
                <a:off x="4123" y="8500"/>
                <a:ext cx="142" cy="578"/>
              </a:xfrm>
              <a:custGeom>
                <a:avLst/>
                <a:gdLst>
                  <a:gd name="T0" fmla="*/ 0 w 144"/>
                  <a:gd name="T1" fmla="*/ 579 h 579"/>
                  <a:gd name="T2" fmla="*/ 39 w 144"/>
                  <a:gd name="T3" fmla="*/ 564 h 579"/>
                  <a:gd name="T4" fmla="*/ 69 w 144"/>
                  <a:gd name="T5" fmla="*/ 540 h 579"/>
                  <a:gd name="T6" fmla="*/ 111 w 144"/>
                  <a:gd name="T7" fmla="*/ 486 h 579"/>
                  <a:gd name="T8" fmla="*/ 135 w 144"/>
                  <a:gd name="T9" fmla="*/ 384 h 579"/>
                  <a:gd name="T10" fmla="*/ 144 w 144"/>
                  <a:gd name="T11" fmla="*/ 291 h 579"/>
                  <a:gd name="T12" fmla="*/ 135 w 144"/>
                  <a:gd name="T13" fmla="*/ 186 h 579"/>
                  <a:gd name="T14" fmla="*/ 111 w 144"/>
                  <a:gd name="T15" fmla="*/ 102 h 579"/>
                  <a:gd name="T16" fmla="*/ 69 w 144"/>
                  <a:gd name="T17" fmla="*/ 36 h 579"/>
                  <a:gd name="T18" fmla="*/ 39 w 144"/>
                  <a:gd name="T19" fmla="*/ 12 h 579"/>
                  <a:gd name="T20" fmla="*/ 3 w 144"/>
                  <a:gd name="T21" fmla="*/ 0 h 5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579"/>
                  <a:gd name="T35" fmla="*/ 144 w 144"/>
                  <a:gd name="T36" fmla="*/ 579 h 5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579">
                    <a:moveTo>
                      <a:pt x="0" y="579"/>
                    </a:moveTo>
                    <a:lnTo>
                      <a:pt x="39" y="564"/>
                    </a:lnTo>
                    <a:lnTo>
                      <a:pt x="69" y="540"/>
                    </a:lnTo>
                    <a:lnTo>
                      <a:pt x="111" y="486"/>
                    </a:lnTo>
                    <a:lnTo>
                      <a:pt x="135" y="384"/>
                    </a:lnTo>
                    <a:lnTo>
                      <a:pt x="144" y="291"/>
                    </a:lnTo>
                    <a:lnTo>
                      <a:pt x="135" y="186"/>
                    </a:lnTo>
                    <a:lnTo>
                      <a:pt x="111" y="102"/>
                    </a:lnTo>
                    <a:lnTo>
                      <a:pt x="69" y="36"/>
                    </a:lnTo>
                    <a:lnTo>
                      <a:pt x="39" y="12"/>
                    </a:lnTo>
                    <a:lnTo>
                      <a:pt x="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8" name="Line 153"/>
              <p:cNvSpPr>
                <a:spLocks noChangeAspect="1" noChangeShapeType="1"/>
              </p:cNvSpPr>
              <p:nvPr/>
            </p:nvSpPr>
            <p:spPr bwMode="auto">
              <a:xfrm>
                <a:off x="3690" y="8931"/>
                <a:ext cx="4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9" name="Line 154"/>
              <p:cNvSpPr>
                <a:spLocks noChangeAspect="1" noChangeShapeType="1"/>
              </p:cNvSpPr>
              <p:nvPr/>
            </p:nvSpPr>
            <p:spPr bwMode="auto">
              <a:xfrm flipH="1">
                <a:off x="4802" y="8785"/>
                <a:ext cx="18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342" name="Group 155"/>
            <p:cNvGrpSpPr>
              <a:grpSpLocks noChangeAspect="1"/>
            </p:cNvGrpSpPr>
            <p:nvPr/>
          </p:nvGrpSpPr>
          <p:grpSpPr bwMode="auto">
            <a:xfrm rot="5400000">
              <a:off x="441" y="3137"/>
              <a:ext cx="311" cy="138"/>
              <a:chOff x="2304" y="7200"/>
              <a:chExt cx="1296" cy="576"/>
            </a:xfrm>
          </p:grpSpPr>
          <p:sp>
            <p:nvSpPr>
              <p:cNvPr id="18630" name="Freeform 156"/>
              <p:cNvSpPr>
                <a:spLocks noChangeAspect="1"/>
              </p:cNvSpPr>
              <p:nvPr/>
            </p:nvSpPr>
            <p:spPr bwMode="auto">
              <a:xfrm>
                <a:off x="2514" y="7202"/>
                <a:ext cx="725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1" name="Line 157"/>
              <p:cNvSpPr>
                <a:spLocks noChangeAspect="1" noChangeShapeType="1"/>
              </p:cNvSpPr>
              <p:nvPr/>
            </p:nvSpPr>
            <p:spPr bwMode="auto">
              <a:xfrm>
                <a:off x="3235" y="7490"/>
                <a:ext cx="3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2" name="Line 158"/>
              <p:cNvSpPr>
                <a:spLocks noChangeAspect="1" noChangeShapeType="1"/>
              </p:cNvSpPr>
              <p:nvPr/>
            </p:nvSpPr>
            <p:spPr bwMode="auto">
              <a:xfrm>
                <a:off x="2223" y="7348"/>
                <a:ext cx="3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3" name="Line 159"/>
              <p:cNvSpPr>
                <a:spLocks noChangeAspect="1" noChangeShapeType="1"/>
              </p:cNvSpPr>
              <p:nvPr/>
            </p:nvSpPr>
            <p:spPr bwMode="auto">
              <a:xfrm>
                <a:off x="2223" y="7636"/>
                <a:ext cx="3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8623" name="Line 160"/>
            <p:cNvSpPr>
              <a:spLocks noChangeAspect="1" noChangeShapeType="1"/>
            </p:cNvSpPr>
            <p:nvPr/>
          </p:nvSpPr>
          <p:spPr bwMode="auto">
            <a:xfrm rot="5400000" flipH="1">
              <a:off x="694" y="2941"/>
              <a:ext cx="2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624" name="Line 161"/>
            <p:cNvSpPr>
              <a:spLocks noChangeAspect="1" noChangeShapeType="1"/>
            </p:cNvSpPr>
            <p:nvPr/>
          </p:nvSpPr>
          <p:spPr bwMode="auto">
            <a:xfrm rot="5400000" flipH="1">
              <a:off x="763" y="2941"/>
              <a:ext cx="2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625" name="Line 162"/>
            <p:cNvSpPr>
              <a:spLocks noChangeAspect="1" noChangeShapeType="1"/>
            </p:cNvSpPr>
            <p:nvPr/>
          </p:nvSpPr>
          <p:spPr bwMode="auto">
            <a:xfrm rot="5400000">
              <a:off x="752" y="2930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626" name="Line 163"/>
            <p:cNvSpPr>
              <a:spLocks noChangeAspect="1" noChangeShapeType="1"/>
            </p:cNvSpPr>
            <p:nvPr/>
          </p:nvSpPr>
          <p:spPr bwMode="auto">
            <a:xfrm rot="5400000">
              <a:off x="684" y="2862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627" name="Line 164"/>
            <p:cNvSpPr>
              <a:spLocks noChangeAspect="1" noChangeShapeType="1"/>
            </p:cNvSpPr>
            <p:nvPr/>
          </p:nvSpPr>
          <p:spPr bwMode="auto">
            <a:xfrm rot="5400000" flipH="1">
              <a:off x="528" y="3016"/>
              <a:ext cx="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628" name="Text Box 165"/>
            <p:cNvSpPr txBox="1">
              <a:spLocks noChangeArrowheads="1"/>
            </p:cNvSpPr>
            <p:nvPr/>
          </p:nvSpPr>
          <p:spPr bwMode="auto">
            <a:xfrm>
              <a:off x="692" y="2689"/>
              <a:ext cx="31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smtClean="0">
                  <a:latin typeface="+mj-lt"/>
                </a:rPr>
                <a:t>A B</a:t>
              </a:r>
            </a:p>
          </p:txBody>
        </p:sp>
        <p:sp>
          <p:nvSpPr>
            <p:cNvPr id="18629" name="Text Box 166"/>
            <p:cNvSpPr txBox="1">
              <a:spLocks noChangeArrowheads="1"/>
            </p:cNvSpPr>
            <p:nvPr/>
          </p:nvSpPr>
          <p:spPr bwMode="auto">
            <a:xfrm>
              <a:off x="748" y="3326"/>
              <a:ext cx="1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smtClean="0">
                  <a:latin typeface="+mj-lt"/>
                </a:rPr>
                <a:t>S</a:t>
              </a:r>
            </a:p>
          </p:txBody>
        </p:sp>
      </p:grpSp>
      <p:sp>
        <p:nvSpPr>
          <p:cNvPr id="18558" name="Text Box 167"/>
          <p:cNvSpPr txBox="1">
            <a:spLocks noChangeArrowheads="1"/>
          </p:cNvSpPr>
          <p:nvPr/>
        </p:nvSpPr>
        <p:spPr bwMode="auto">
          <a:xfrm>
            <a:off x="3713163" y="1600200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3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59" name="Text Box 168"/>
          <p:cNvSpPr txBox="1">
            <a:spLocks noChangeArrowheads="1"/>
          </p:cNvSpPr>
          <p:nvPr/>
        </p:nvSpPr>
        <p:spPr bwMode="auto">
          <a:xfrm>
            <a:off x="4749800" y="16144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2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60" name="Text Box 169"/>
          <p:cNvSpPr txBox="1">
            <a:spLocks noChangeArrowheads="1"/>
          </p:cNvSpPr>
          <p:nvPr/>
        </p:nvSpPr>
        <p:spPr bwMode="auto">
          <a:xfrm>
            <a:off x="5797550" y="16113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1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61" name="Text Box 170"/>
          <p:cNvSpPr txBox="1">
            <a:spLocks noChangeArrowheads="1"/>
          </p:cNvSpPr>
          <p:nvPr/>
        </p:nvSpPr>
        <p:spPr bwMode="auto">
          <a:xfrm>
            <a:off x="6838950" y="16113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0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62" name="Text Box 171"/>
          <p:cNvSpPr txBox="1">
            <a:spLocks noChangeArrowheads="1"/>
          </p:cNvSpPr>
          <p:nvPr/>
        </p:nvSpPr>
        <p:spPr bwMode="auto">
          <a:xfrm>
            <a:off x="2646363" y="2743200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3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63" name="Text Box 172"/>
          <p:cNvSpPr txBox="1">
            <a:spLocks noChangeArrowheads="1"/>
          </p:cNvSpPr>
          <p:nvPr/>
        </p:nvSpPr>
        <p:spPr bwMode="auto">
          <a:xfrm>
            <a:off x="3683000" y="27574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2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64" name="Text Box 173"/>
          <p:cNvSpPr txBox="1">
            <a:spLocks noChangeArrowheads="1"/>
          </p:cNvSpPr>
          <p:nvPr/>
        </p:nvSpPr>
        <p:spPr bwMode="auto">
          <a:xfrm>
            <a:off x="4730750" y="27543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1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65" name="Text Box 174"/>
          <p:cNvSpPr txBox="1">
            <a:spLocks noChangeArrowheads="1"/>
          </p:cNvSpPr>
          <p:nvPr/>
        </p:nvSpPr>
        <p:spPr bwMode="auto">
          <a:xfrm>
            <a:off x="5772150" y="27543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0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66" name="Text Box 175"/>
          <p:cNvSpPr txBox="1">
            <a:spLocks noChangeArrowheads="1"/>
          </p:cNvSpPr>
          <p:nvPr/>
        </p:nvSpPr>
        <p:spPr bwMode="auto">
          <a:xfrm>
            <a:off x="1579563" y="3800475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3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67" name="Text Box 176"/>
          <p:cNvSpPr txBox="1">
            <a:spLocks noChangeArrowheads="1"/>
          </p:cNvSpPr>
          <p:nvPr/>
        </p:nvSpPr>
        <p:spPr bwMode="auto">
          <a:xfrm>
            <a:off x="2616200" y="381476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2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68" name="Text Box 177"/>
          <p:cNvSpPr txBox="1">
            <a:spLocks noChangeArrowheads="1"/>
          </p:cNvSpPr>
          <p:nvPr/>
        </p:nvSpPr>
        <p:spPr bwMode="auto">
          <a:xfrm>
            <a:off x="3663950" y="38115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1</a:t>
            </a:r>
            <a:endParaRPr lang="en-US" sz="1300" b="0" smtClean="0">
              <a:latin typeface="+mj-lt"/>
              <a:cs typeface="Arial" charset="0"/>
            </a:endParaRPr>
          </a:p>
        </p:txBody>
      </p:sp>
      <p:sp>
        <p:nvSpPr>
          <p:cNvPr id="18569" name="Text Box 178"/>
          <p:cNvSpPr txBox="1">
            <a:spLocks noChangeArrowheads="1"/>
          </p:cNvSpPr>
          <p:nvPr/>
        </p:nvSpPr>
        <p:spPr bwMode="auto">
          <a:xfrm>
            <a:off x="4705350" y="38115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 smtClean="0">
                <a:latin typeface="+mj-lt"/>
                <a:cs typeface="Arial" charset="0"/>
              </a:rPr>
              <a:t>a</a:t>
            </a:r>
            <a:r>
              <a:rPr lang="en-US" sz="1300" b="0" baseline="-25000" smtClean="0">
                <a:latin typeface="+mj-lt"/>
                <a:cs typeface="Arial" charset="0"/>
              </a:rPr>
              <a:t>0</a:t>
            </a:r>
            <a:endParaRPr lang="en-US" sz="1300" b="0" smtClean="0">
              <a:latin typeface="+mj-lt"/>
              <a:cs typeface="Arial" charset="0"/>
            </a:endParaRPr>
          </a:p>
        </p:txBody>
      </p:sp>
      <p:grpSp>
        <p:nvGrpSpPr>
          <p:cNvPr id="49289" name="Group 179"/>
          <p:cNvGrpSpPr>
            <a:grpSpLocks/>
          </p:cNvGrpSpPr>
          <p:nvPr/>
        </p:nvGrpSpPr>
        <p:grpSpPr bwMode="auto">
          <a:xfrm>
            <a:off x="76200" y="152400"/>
            <a:ext cx="2085975" cy="2087563"/>
            <a:chOff x="4464" y="1297"/>
            <a:chExt cx="1314" cy="1315"/>
          </a:xfrm>
        </p:grpSpPr>
        <p:sp>
          <p:nvSpPr>
            <p:cNvPr id="18574" name="Text Box 180"/>
            <p:cNvSpPr txBox="1">
              <a:spLocks noChangeArrowheads="1"/>
            </p:cNvSpPr>
            <p:nvPr/>
          </p:nvSpPr>
          <p:spPr bwMode="auto">
            <a:xfrm>
              <a:off x="5533" y="1946"/>
              <a:ext cx="24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smtClean="0">
                  <a:latin typeface="+mj-lt"/>
                </a:rPr>
                <a:t>CI</a:t>
              </a:r>
            </a:p>
          </p:txBody>
        </p:sp>
        <p:grpSp>
          <p:nvGrpSpPr>
            <p:cNvPr id="49295" name="Group 181"/>
            <p:cNvGrpSpPr>
              <a:grpSpLocks noChangeAspect="1"/>
            </p:cNvGrpSpPr>
            <p:nvPr/>
          </p:nvGrpSpPr>
          <p:grpSpPr bwMode="auto">
            <a:xfrm>
              <a:off x="4704" y="1440"/>
              <a:ext cx="875" cy="1012"/>
              <a:chOff x="5541" y="11003"/>
              <a:chExt cx="3647" cy="4217"/>
            </a:xfrm>
          </p:grpSpPr>
          <p:grpSp>
            <p:nvGrpSpPr>
              <p:cNvPr id="49299" name="Group 182"/>
              <p:cNvGrpSpPr>
                <a:grpSpLocks noChangeAspect="1"/>
              </p:cNvGrpSpPr>
              <p:nvPr/>
            </p:nvGrpSpPr>
            <p:grpSpPr bwMode="auto">
              <a:xfrm rot="5400000">
                <a:off x="7183" y="12237"/>
                <a:ext cx="1296" cy="582"/>
                <a:chOff x="3744" y="8496"/>
                <a:chExt cx="1296" cy="582"/>
              </a:xfrm>
            </p:grpSpPr>
            <p:sp>
              <p:nvSpPr>
                <p:cNvPr id="18614" name="Line 183"/>
                <p:cNvSpPr>
                  <a:spLocks noChangeAspect="1" noChangeShapeType="1"/>
                </p:cNvSpPr>
                <p:nvPr/>
              </p:nvSpPr>
              <p:spPr bwMode="auto">
                <a:xfrm>
                  <a:off x="3680" y="8643"/>
                  <a:ext cx="421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5" name="Freeform 184"/>
                <p:cNvSpPr>
                  <a:spLocks noChangeAspect="1"/>
                </p:cNvSpPr>
                <p:nvPr/>
              </p:nvSpPr>
              <p:spPr bwMode="auto">
                <a:xfrm>
                  <a:off x="4109" y="8530"/>
                  <a:ext cx="671" cy="567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6" name="Freeform 185"/>
                <p:cNvSpPr>
                  <a:spLocks noChangeAspect="1"/>
                </p:cNvSpPr>
                <p:nvPr/>
              </p:nvSpPr>
              <p:spPr bwMode="auto">
                <a:xfrm>
                  <a:off x="3963" y="8497"/>
                  <a:ext cx="146" cy="575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7" name="Freeform 186"/>
                <p:cNvSpPr>
                  <a:spLocks noChangeAspect="1"/>
                </p:cNvSpPr>
                <p:nvPr/>
              </p:nvSpPr>
              <p:spPr bwMode="auto">
                <a:xfrm>
                  <a:off x="4109" y="8501"/>
                  <a:ext cx="146" cy="575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8" name="Line 187"/>
                <p:cNvSpPr>
                  <a:spLocks noChangeAspect="1" noChangeShapeType="1"/>
                </p:cNvSpPr>
                <p:nvPr/>
              </p:nvSpPr>
              <p:spPr bwMode="auto">
                <a:xfrm>
                  <a:off x="3680" y="8930"/>
                  <a:ext cx="40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9" name="Line 18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75" y="8785"/>
                  <a:ext cx="17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9300" name="Group 189"/>
              <p:cNvGrpSpPr>
                <a:grpSpLocks noChangeAspect="1"/>
              </p:cNvGrpSpPr>
              <p:nvPr/>
            </p:nvGrpSpPr>
            <p:grpSpPr bwMode="auto">
              <a:xfrm rot="5400000">
                <a:off x="7618" y="13880"/>
                <a:ext cx="1296" cy="582"/>
                <a:chOff x="3744" y="8496"/>
                <a:chExt cx="1296" cy="582"/>
              </a:xfrm>
            </p:grpSpPr>
            <p:sp>
              <p:nvSpPr>
                <p:cNvPr id="18608" name="Line 190"/>
                <p:cNvSpPr>
                  <a:spLocks noChangeAspect="1" noChangeShapeType="1"/>
                </p:cNvSpPr>
                <p:nvPr/>
              </p:nvSpPr>
              <p:spPr bwMode="auto">
                <a:xfrm>
                  <a:off x="3691" y="8694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9" name="Freeform 191"/>
                <p:cNvSpPr>
                  <a:spLocks noChangeAspect="1"/>
                </p:cNvSpPr>
                <p:nvPr/>
              </p:nvSpPr>
              <p:spPr bwMode="auto">
                <a:xfrm>
                  <a:off x="4124" y="8553"/>
                  <a:ext cx="679" cy="575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0" name="Freeform 192"/>
                <p:cNvSpPr>
                  <a:spLocks noChangeAspect="1"/>
                </p:cNvSpPr>
                <p:nvPr/>
              </p:nvSpPr>
              <p:spPr bwMode="auto">
                <a:xfrm>
                  <a:off x="3978" y="8603"/>
                  <a:ext cx="146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1" name="Freeform 193"/>
                <p:cNvSpPr>
                  <a:spLocks noChangeAspect="1"/>
                </p:cNvSpPr>
                <p:nvPr/>
              </p:nvSpPr>
              <p:spPr bwMode="auto">
                <a:xfrm>
                  <a:off x="4124" y="8607"/>
                  <a:ext cx="142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2" name="Line 194"/>
                <p:cNvSpPr>
                  <a:spLocks noChangeAspect="1" noChangeShapeType="1"/>
                </p:cNvSpPr>
                <p:nvPr/>
              </p:nvSpPr>
              <p:spPr bwMode="auto">
                <a:xfrm>
                  <a:off x="3691" y="8986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3" name="Line 19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03" y="8836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9301" name="Group 196"/>
              <p:cNvGrpSpPr>
                <a:grpSpLocks noChangeAspect="1"/>
              </p:cNvGrpSpPr>
              <p:nvPr/>
            </p:nvGrpSpPr>
            <p:grpSpPr bwMode="auto">
              <a:xfrm rot="5400000">
                <a:off x="6181" y="12270"/>
                <a:ext cx="1296" cy="576"/>
                <a:chOff x="2304" y="7200"/>
                <a:chExt cx="1296" cy="576"/>
              </a:xfrm>
            </p:grpSpPr>
            <p:sp>
              <p:nvSpPr>
                <p:cNvPr id="18604" name="Freeform 197"/>
                <p:cNvSpPr>
                  <a:spLocks noChangeAspect="1"/>
                </p:cNvSpPr>
                <p:nvPr/>
              </p:nvSpPr>
              <p:spPr bwMode="auto">
                <a:xfrm>
                  <a:off x="2593" y="7200"/>
                  <a:ext cx="725" cy="575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5" name="Line 198"/>
                <p:cNvSpPr>
                  <a:spLocks noChangeAspect="1" noChangeShapeType="1"/>
                </p:cNvSpPr>
                <p:nvPr/>
              </p:nvSpPr>
              <p:spPr bwMode="auto">
                <a:xfrm>
                  <a:off x="3260" y="7542"/>
                  <a:ext cx="29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6" name="Line 199"/>
                <p:cNvSpPr>
                  <a:spLocks noChangeAspect="1" noChangeShapeType="1"/>
                </p:cNvSpPr>
                <p:nvPr/>
              </p:nvSpPr>
              <p:spPr bwMode="auto">
                <a:xfrm>
                  <a:off x="2251" y="7401"/>
                  <a:ext cx="2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7" name="Line 200"/>
                <p:cNvSpPr>
                  <a:spLocks noChangeAspect="1" noChangeShapeType="1"/>
                </p:cNvSpPr>
                <p:nvPr/>
              </p:nvSpPr>
              <p:spPr bwMode="auto">
                <a:xfrm>
                  <a:off x="2251" y="7688"/>
                  <a:ext cx="2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9302" name="Group 201"/>
              <p:cNvGrpSpPr>
                <a:grpSpLocks noChangeAspect="1"/>
              </p:cNvGrpSpPr>
              <p:nvPr/>
            </p:nvGrpSpPr>
            <p:grpSpPr bwMode="auto">
              <a:xfrm rot="10800000">
                <a:off x="5541" y="14373"/>
                <a:ext cx="1296" cy="576"/>
                <a:chOff x="3744" y="7632"/>
                <a:chExt cx="1296" cy="576"/>
              </a:xfrm>
            </p:grpSpPr>
            <p:sp>
              <p:nvSpPr>
                <p:cNvPr id="18600" name="Freeform 202"/>
                <p:cNvSpPr>
                  <a:spLocks noChangeAspect="1"/>
                </p:cNvSpPr>
                <p:nvPr/>
              </p:nvSpPr>
              <p:spPr bwMode="auto">
                <a:xfrm>
                  <a:off x="4086" y="7686"/>
                  <a:ext cx="746" cy="575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1" name="Line 203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119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2" name="Line 20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82" y="7974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3" name="Line 205"/>
                <p:cNvSpPr>
                  <a:spLocks noChangeAspect="1" noChangeShapeType="1"/>
                </p:cNvSpPr>
                <p:nvPr/>
              </p:nvSpPr>
              <p:spPr bwMode="auto">
                <a:xfrm>
                  <a:off x="3798" y="7832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9303" name="Group 206"/>
              <p:cNvGrpSpPr>
                <a:grpSpLocks noChangeAspect="1"/>
              </p:cNvGrpSpPr>
              <p:nvPr/>
            </p:nvGrpSpPr>
            <p:grpSpPr bwMode="auto">
              <a:xfrm rot="5400000">
                <a:off x="6754" y="13883"/>
                <a:ext cx="1296" cy="576"/>
                <a:chOff x="2304" y="7200"/>
                <a:chExt cx="1296" cy="576"/>
              </a:xfrm>
            </p:grpSpPr>
            <p:sp>
              <p:nvSpPr>
                <p:cNvPr id="18596" name="Freeform 207"/>
                <p:cNvSpPr>
                  <a:spLocks noChangeAspect="1"/>
                </p:cNvSpPr>
                <p:nvPr/>
              </p:nvSpPr>
              <p:spPr bwMode="auto">
                <a:xfrm>
                  <a:off x="2593" y="7198"/>
                  <a:ext cx="725" cy="579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597" name="Line 208"/>
                <p:cNvSpPr>
                  <a:spLocks noChangeAspect="1" noChangeShapeType="1"/>
                </p:cNvSpPr>
                <p:nvPr/>
              </p:nvSpPr>
              <p:spPr bwMode="auto">
                <a:xfrm>
                  <a:off x="3259" y="749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598" name="Line 209"/>
                <p:cNvSpPr>
                  <a:spLocks noChangeAspect="1" noChangeShapeType="1"/>
                </p:cNvSpPr>
                <p:nvPr/>
              </p:nvSpPr>
              <p:spPr bwMode="auto">
                <a:xfrm>
                  <a:off x="2251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599" name="Line 210"/>
                <p:cNvSpPr>
                  <a:spLocks noChangeAspect="1" noChangeShapeType="1"/>
                </p:cNvSpPr>
                <p:nvPr/>
              </p:nvSpPr>
              <p:spPr bwMode="auto">
                <a:xfrm>
                  <a:off x="2251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8584" name="Line 211"/>
              <p:cNvSpPr>
                <a:spLocks noChangeAspect="1" noChangeShapeType="1"/>
              </p:cNvSpPr>
              <p:nvPr/>
            </p:nvSpPr>
            <p:spPr bwMode="auto">
              <a:xfrm rot="5400000">
                <a:off x="7833" y="12891"/>
                <a:ext cx="0" cy="5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85" name="Line 212"/>
              <p:cNvSpPr>
                <a:spLocks noChangeAspect="1" noChangeShapeType="1"/>
              </p:cNvSpPr>
              <p:nvPr/>
            </p:nvSpPr>
            <p:spPr bwMode="auto">
              <a:xfrm rot="5400000">
                <a:off x="6150" y="13853"/>
                <a:ext cx="13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86" name="Line 213"/>
              <p:cNvSpPr>
                <a:spLocks noChangeAspect="1" noChangeShapeType="1"/>
              </p:cNvSpPr>
              <p:nvPr/>
            </p:nvSpPr>
            <p:spPr bwMode="auto">
              <a:xfrm rot="5400000">
                <a:off x="7114" y="14518"/>
                <a:ext cx="0" cy="57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87" name="Line 214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948" y="13380"/>
                <a:ext cx="3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88" name="Line 215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369" y="13380"/>
                <a:ext cx="3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89" name="Line 216"/>
              <p:cNvSpPr>
                <a:spLocks noChangeAspect="1" noChangeShapeType="1"/>
              </p:cNvSpPr>
              <p:nvPr/>
            </p:nvSpPr>
            <p:spPr bwMode="auto">
              <a:xfrm rot="5400000">
                <a:off x="8223" y="12559"/>
                <a:ext cx="0" cy="19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90" name="Line 217"/>
              <p:cNvSpPr>
                <a:spLocks noChangeAspect="1" noChangeShapeType="1"/>
              </p:cNvSpPr>
              <p:nvPr/>
            </p:nvSpPr>
            <p:spPr bwMode="auto">
              <a:xfrm rot="5400000">
                <a:off x="8063" y="15012"/>
                <a:ext cx="41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91" name="Line 218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233" y="11457"/>
                <a:ext cx="9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92" name="Line 219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521" y="11457"/>
                <a:ext cx="9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93" name="Line 220"/>
              <p:cNvSpPr>
                <a:spLocks noChangeAspect="1" noChangeShapeType="1"/>
              </p:cNvSpPr>
              <p:nvPr/>
            </p:nvSpPr>
            <p:spPr bwMode="auto">
              <a:xfrm rot="5400000">
                <a:off x="7473" y="11409"/>
                <a:ext cx="0" cy="10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94" name="Line 221"/>
              <p:cNvSpPr>
                <a:spLocks noChangeAspect="1" noChangeShapeType="1"/>
              </p:cNvSpPr>
              <p:nvPr/>
            </p:nvSpPr>
            <p:spPr bwMode="auto">
              <a:xfrm rot="5400000">
                <a:off x="7189" y="11126"/>
                <a:ext cx="0" cy="10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95" name="Line 222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6541" y="11770"/>
                <a:ext cx="28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8576" name="Text Box 223"/>
            <p:cNvSpPr txBox="1">
              <a:spLocks noChangeArrowheads="1"/>
            </p:cNvSpPr>
            <p:nvPr/>
          </p:nvSpPr>
          <p:spPr bwMode="auto">
            <a:xfrm>
              <a:off x="5108" y="1297"/>
              <a:ext cx="31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smtClean="0">
                  <a:latin typeface="+mj-lt"/>
                </a:rPr>
                <a:t>A B</a:t>
              </a:r>
            </a:p>
          </p:txBody>
        </p:sp>
        <p:sp>
          <p:nvSpPr>
            <p:cNvPr id="18577" name="Text Box 224"/>
            <p:cNvSpPr txBox="1">
              <a:spLocks noChangeArrowheads="1"/>
            </p:cNvSpPr>
            <p:nvPr/>
          </p:nvSpPr>
          <p:spPr bwMode="auto">
            <a:xfrm>
              <a:off x="5270" y="2418"/>
              <a:ext cx="1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smtClean="0">
                  <a:latin typeface="+mj-lt"/>
                </a:rPr>
                <a:t>S</a:t>
              </a:r>
            </a:p>
          </p:txBody>
        </p:sp>
        <p:sp>
          <p:nvSpPr>
            <p:cNvPr id="18578" name="Text Box 225"/>
            <p:cNvSpPr txBox="1">
              <a:spLocks noChangeArrowheads="1"/>
            </p:cNvSpPr>
            <p:nvPr/>
          </p:nvSpPr>
          <p:spPr bwMode="auto">
            <a:xfrm>
              <a:off x="4464" y="2208"/>
              <a:ext cx="2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 smtClean="0">
                  <a:latin typeface="+mj-lt"/>
                </a:rPr>
                <a:t>CO</a:t>
              </a:r>
            </a:p>
          </p:txBody>
        </p:sp>
      </p:grpSp>
      <p:sp>
        <p:nvSpPr>
          <p:cNvPr id="18571" name="Rectangle 227"/>
          <p:cNvSpPr>
            <a:spLocks noChangeArrowheads="1"/>
          </p:cNvSpPr>
          <p:nvPr/>
        </p:nvSpPr>
        <p:spPr bwMode="auto">
          <a:xfrm>
            <a:off x="1524000" y="576263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572" name="Rectangle 228"/>
          <p:cNvSpPr>
            <a:spLocks noChangeArrowheads="1"/>
          </p:cNvSpPr>
          <p:nvPr/>
        </p:nvSpPr>
        <p:spPr bwMode="auto">
          <a:xfrm>
            <a:off x="1524000" y="2373313"/>
            <a:ext cx="579438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HA</a:t>
            </a:r>
          </a:p>
        </p:txBody>
      </p:sp>
      <p:sp>
        <p:nvSpPr>
          <p:cNvPr id="572645" name="Text Box 229"/>
          <p:cNvSpPr txBox="1">
            <a:spLocks noChangeArrowheads="1"/>
          </p:cNvSpPr>
          <p:nvPr/>
        </p:nvSpPr>
        <p:spPr bwMode="auto">
          <a:xfrm>
            <a:off x="3352800" y="5486400"/>
            <a:ext cx="2954338" cy="101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</a:rPr>
              <a:t>Latency = </a:t>
            </a: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(N)</a:t>
            </a:r>
          </a:p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Throughput = (1/N)</a:t>
            </a:r>
          </a:p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Hardware = (N</a:t>
            </a:r>
            <a:r>
              <a:rPr lang="en-US" sz="2000" baseline="30000">
                <a:latin typeface="+mj-lt"/>
                <a:ea typeface="+mn-ea"/>
                <a:cs typeface="+mn-cs"/>
                <a:sym typeface="Symbol" charset="2"/>
              </a:rPr>
              <a:t>2</a:t>
            </a: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)</a:t>
            </a:r>
          </a:p>
        </p:txBody>
      </p:sp>
      <p:sp>
        <p:nvSpPr>
          <p:cNvPr id="492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Combinational Multiplier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3"/>
          <p:cNvSpPr txBox="1">
            <a:spLocks noChangeArrowheads="1"/>
          </p:cNvSpPr>
          <p:nvPr/>
        </p:nvSpPr>
        <p:spPr bwMode="auto">
          <a:xfrm>
            <a:off x="384175" y="1770063"/>
            <a:ext cx="393382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                       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</a:t>
            </a:r>
            <a:r>
              <a:rPr lang="en-US" sz="1200" b="1">
                <a:latin typeface="Courier New" charset="0"/>
                <a:cs typeface="Arial" charset="0"/>
              </a:rPr>
              <a:t>   X2   X1   X0</a:t>
            </a:r>
          </a:p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                     * 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Y3</a:t>
            </a:r>
            <a:r>
              <a:rPr lang="en-US" sz="1200" b="1">
                <a:latin typeface="Courier New" charset="0"/>
                <a:cs typeface="Arial" charset="0"/>
              </a:rPr>
              <a:t>   Y2   Y1   Y0</a:t>
            </a:r>
          </a:p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                     --------------------</a:t>
            </a:r>
          </a:p>
          <a:p>
            <a:pPr eaLnBrk="1" hangingPunct="1"/>
            <a:r>
              <a:rPr lang="en-US" sz="1200" b="1" i="1">
                <a:latin typeface="Courier New" charset="0"/>
                <a:cs typeface="Arial" charset="0"/>
              </a:rPr>
              <a:t> 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X3Y0 X3Y0 X3Y0 X3Y0</a:t>
            </a:r>
            <a:r>
              <a:rPr lang="en-US" sz="1200" b="1">
                <a:latin typeface="Courier New" charset="0"/>
                <a:cs typeface="Arial" charset="0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X3Y0</a:t>
            </a:r>
            <a:r>
              <a:rPr lang="en-US" sz="1200" b="1">
                <a:latin typeface="Courier New" charset="0"/>
                <a:cs typeface="Arial" charset="0"/>
              </a:rPr>
              <a:t> X2Y0 X1Y0 X0Y0</a:t>
            </a:r>
          </a:p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+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X3Y1 X3Y1 X3Y1 X3Y1</a:t>
            </a:r>
            <a:r>
              <a:rPr lang="en-US" sz="1200" b="1">
                <a:latin typeface="Courier New" charset="0"/>
                <a:cs typeface="Arial" charset="0"/>
              </a:rPr>
              <a:t> X2Y1 X1Y1 X0Y1</a:t>
            </a:r>
          </a:p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+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X3Y2 X3Y2</a:t>
            </a:r>
            <a:r>
              <a:rPr lang="en-US" sz="1200" b="1">
                <a:latin typeface="Courier New" charset="0"/>
                <a:cs typeface="Arial" charset="0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X3Y2</a:t>
            </a:r>
            <a:r>
              <a:rPr lang="en-US" sz="1200" b="1">
                <a:latin typeface="Courier New" charset="0"/>
                <a:cs typeface="Arial" charset="0"/>
              </a:rPr>
              <a:t> X2Y2 X1Y2 X0Y2</a:t>
            </a:r>
          </a:p>
          <a:p>
            <a:pPr eaLnBrk="1" hangingPunct="1"/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-</a:t>
            </a:r>
            <a:r>
              <a:rPr lang="en-US" sz="1200" b="1">
                <a:latin typeface="Courier New" charset="0"/>
                <a:cs typeface="Arial" charset="0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X3Y3</a:t>
            </a:r>
            <a:r>
              <a:rPr lang="en-US" sz="1200" b="1">
                <a:latin typeface="Courier New" charset="0"/>
                <a:cs typeface="Arial" charset="0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X3Y3</a:t>
            </a:r>
            <a:r>
              <a:rPr lang="en-US" sz="1200" b="1">
                <a:latin typeface="Courier New" charset="0"/>
                <a:cs typeface="Arial" charset="0"/>
              </a:rPr>
              <a:t> X2Y3 X1Y3 X0Y3</a:t>
            </a:r>
          </a:p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-----------------------------------------</a:t>
            </a:r>
          </a:p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    Z7   Z6   Z5   Z4   Z3   Z2   Z1   Z0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32375" y="4451350"/>
            <a:ext cx="3970338" cy="1016000"/>
            <a:chOff x="3170" y="2804"/>
            <a:chExt cx="2501" cy="640"/>
          </a:xfrm>
        </p:grpSpPr>
        <p:sp>
          <p:nvSpPr>
            <p:cNvPr id="51227" name="Text Box 5"/>
            <p:cNvSpPr txBox="1">
              <a:spLocks noChangeArrowheads="1"/>
            </p:cNvSpPr>
            <p:nvPr/>
          </p:nvSpPr>
          <p:spPr bwMode="auto">
            <a:xfrm>
              <a:off x="3170" y="2804"/>
              <a:ext cx="250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                 </a:t>
              </a:r>
              <a:r>
                <a:rPr lang="en-US" sz="1200" b="1">
                  <a:latin typeface="Courier New" charset="0"/>
                  <a:cs typeface="Arial" charset="0"/>
                </a:rPr>
                <a:t> X3Y0 X2Y0 X1Y0 X0Y0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          </a:t>
              </a:r>
              <a:r>
                <a:rPr lang="en-US" sz="1200" b="1">
                  <a:latin typeface="Courier New" charset="0"/>
                  <a:cs typeface="Arial" charset="0"/>
                </a:rPr>
                <a:t> X3Y1 X2Y1 X1Y1 X0Y1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</a:t>
              </a:r>
              <a:r>
                <a:rPr lang="en-US" sz="1200" b="1">
                  <a:latin typeface="Courier New" charset="0"/>
                  <a:cs typeface="Arial" charset="0"/>
                </a:rPr>
                <a:t>      X3Y2 X2Y2 X1Y2 X0Y2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</a:t>
              </a:r>
              <a:r>
                <a:rPr lang="en-US" sz="1200" b="1">
                  <a:latin typeface="Courier New" charset="0"/>
                  <a:cs typeface="Arial" charset="0"/>
                </a:rPr>
                <a:t> X3Y3 X2Y3 X1Y3 X0Y3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   1              1</a:t>
              </a:r>
            </a:p>
          </p:txBody>
        </p:sp>
        <p:sp>
          <p:nvSpPr>
            <p:cNvPr id="51228" name="Line 6"/>
            <p:cNvSpPr>
              <a:spLocks noChangeShapeType="1"/>
            </p:cNvSpPr>
            <p:nvPr/>
          </p:nvSpPr>
          <p:spPr bwMode="auto">
            <a:xfrm>
              <a:off x="393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7"/>
            <p:cNvSpPr>
              <a:spLocks noChangeShapeType="1"/>
            </p:cNvSpPr>
            <p:nvPr/>
          </p:nvSpPr>
          <p:spPr bwMode="auto">
            <a:xfrm>
              <a:off x="4219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8"/>
            <p:cNvSpPr>
              <a:spLocks noChangeShapeType="1"/>
            </p:cNvSpPr>
            <p:nvPr/>
          </p:nvSpPr>
          <p:spPr bwMode="auto">
            <a:xfrm>
              <a:off x="450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9"/>
            <p:cNvSpPr>
              <a:spLocks noChangeShapeType="1"/>
            </p:cNvSpPr>
            <p:nvPr/>
          </p:nvSpPr>
          <p:spPr bwMode="auto">
            <a:xfrm>
              <a:off x="3938" y="3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10"/>
            <p:cNvSpPr>
              <a:spLocks noChangeShapeType="1"/>
            </p:cNvSpPr>
            <p:nvPr/>
          </p:nvSpPr>
          <p:spPr bwMode="auto">
            <a:xfrm>
              <a:off x="4219" y="294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11"/>
            <p:cNvSpPr>
              <a:spLocks noChangeShapeType="1"/>
            </p:cNvSpPr>
            <p:nvPr/>
          </p:nvSpPr>
          <p:spPr bwMode="auto">
            <a:xfrm>
              <a:off x="4500" y="283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3" name="Line 12"/>
          <p:cNvSpPr>
            <a:spLocks noChangeShapeType="1"/>
          </p:cNvSpPr>
          <p:nvPr/>
        </p:nvSpPr>
        <p:spPr bwMode="auto">
          <a:xfrm>
            <a:off x="4572000" y="13716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Text Box 13"/>
          <p:cNvSpPr txBox="1">
            <a:spLocks noChangeArrowheads="1"/>
          </p:cNvSpPr>
          <p:nvPr/>
        </p:nvSpPr>
        <p:spPr bwMode="auto">
          <a:xfrm>
            <a:off x="517525" y="925513"/>
            <a:ext cx="38258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Step 1: two’</a:t>
            </a:r>
            <a:r>
              <a:rPr lang="en-US" altLang="ja-JP" sz="1400">
                <a:cs typeface="Arial" charset="0"/>
              </a:rPr>
              <a:t>s complement operands so high order bit is </a:t>
            </a:r>
            <a:r>
              <a:rPr lang="en-US" altLang="ja-JP" sz="1400">
                <a:solidFill>
                  <a:srgbClr val="FF0000"/>
                </a:solidFill>
                <a:cs typeface="Arial" charset="0"/>
              </a:rPr>
              <a:t>–</a:t>
            </a:r>
            <a:r>
              <a:rPr lang="en-US" altLang="ja-JP" sz="1400">
                <a:cs typeface="Arial" charset="0"/>
              </a:rPr>
              <a:t>2</a:t>
            </a:r>
            <a:r>
              <a:rPr lang="en-US" altLang="ja-JP" sz="1400" baseline="30000">
                <a:cs typeface="Arial" charset="0"/>
              </a:rPr>
              <a:t>N-1</a:t>
            </a:r>
            <a:r>
              <a:rPr lang="en-US" altLang="ja-JP" sz="1400">
                <a:cs typeface="Arial" charset="0"/>
              </a:rPr>
              <a:t>.  Must sign extend partial products and </a:t>
            </a:r>
            <a:r>
              <a:rPr lang="en-US" altLang="ja-JP" sz="1400">
                <a:solidFill>
                  <a:srgbClr val="FF0000"/>
                </a:solidFill>
                <a:cs typeface="Arial" charset="0"/>
              </a:rPr>
              <a:t>subtract</a:t>
            </a:r>
            <a:r>
              <a:rPr lang="en-US" altLang="ja-JP" sz="1400">
                <a:cs typeface="Arial" charset="0"/>
              </a:rPr>
              <a:t> the last one</a:t>
            </a:r>
            <a:endParaRPr lang="en-US" sz="1400">
              <a:cs typeface="Arial" charset="0"/>
            </a:endParaRPr>
          </a:p>
        </p:txBody>
      </p:sp>
      <p:sp>
        <p:nvSpPr>
          <p:cNvPr id="573454" name="Text Box 14"/>
          <p:cNvSpPr txBox="1">
            <a:spLocks noChangeArrowheads="1"/>
          </p:cNvSpPr>
          <p:nvPr/>
        </p:nvSpPr>
        <p:spPr bwMode="auto">
          <a:xfrm>
            <a:off x="304800" y="3657600"/>
            <a:ext cx="4114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Step 2: don’t want all those extra additions, so add a carefully chosen constant, remembering to subtract it at the end. Convert subtraction into add of (complement + 1).</a:t>
            </a:r>
          </a:p>
        </p:txBody>
      </p:sp>
      <p:sp>
        <p:nvSpPr>
          <p:cNvPr id="573455" name="Text Box 15"/>
          <p:cNvSpPr txBox="1">
            <a:spLocks noChangeArrowheads="1"/>
          </p:cNvSpPr>
          <p:nvPr/>
        </p:nvSpPr>
        <p:spPr bwMode="auto">
          <a:xfrm>
            <a:off x="5105400" y="914400"/>
            <a:ext cx="38258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Step 3: add the ones to the partial products and propagate the carries.  All the sign extension bits go away!</a:t>
            </a:r>
          </a:p>
        </p:txBody>
      </p:sp>
      <p:sp>
        <p:nvSpPr>
          <p:cNvPr id="573456" name="Text Box 16"/>
          <p:cNvSpPr txBox="1">
            <a:spLocks noChangeArrowheads="1"/>
          </p:cNvSpPr>
          <p:nvPr/>
        </p:nvSpPr>
        <p:spPr bwMode="auto">
          <a:xfrm>
            <a:off x="5089525" y="3613150"/>
            <a:ext cx="3825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Step 4: finish computing the constants…</a:t>
            </a:r>
          </a:p>
        </p:txBody>
      </p:sp>
      <p:sp>
        <p:nvSpPr>
          <p:cNvPr id="573457" name="Text Box 17"/>
          <p:cNvSpPr txBox="1">
            <a:spLocks noChangeArrowheads="1"/>
          </p:cNvSpPr>
          <p:nvPr/>
        </p:nvSpPr>
        <p:spPr bwMode="auto">
          <a:xfrm>
            <a:off x="4800600" y="5791200"/>
            <a:ext cx="4114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Result: multiplying 2’s complement operands takes just about same amount of hardware as multiplying unsigned operands!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29200" y="1828800"/>
            <a:ext cx="3970338" cy="1200150"/>
            <a:chOff x="3168" y="1152"/>
            <a:chExt cx="2501" cy="756"/>
          </a:xfrm>
        </p:grpSpPr>
        <p:sp>
          <p:nvSpPr>
            <p:cNvPr id="51220" name="Text Box 19"/>
            <p:cNvSpPr txBox="1">
              <a:spLocks noChangeArrowheads="1"/>
            </p:cNvSpPr>
            <p:nvPr/>
          </p:nvSpPr>
          <p:spPr bwMode="auto">
            <a:xfrm>
              <a:off x="3168" y="1152"/>
              <a:ext cx="250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                 </a:t>
              </a:r>
              <a:r>
                <a:rPr lang="en-US" sz="1200" b="1">
                  <a:latin typeface="Courier New" charset="0"/>
                  <a:cs typeface="Arial" charset="0"/>
                </a:rPr>
                <a:t>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X3Y0</a:t>
              </a:r>
              <a:r>
                <a:rPr lang="en-US" sz="1200" b="1">
                  <a:latin typeface="Courier New" charset="0"/>
                  <a:cs typeface="Arial" charset="0"/>
                </a:rPr>
                <a:t> X2Y0 X1Y0 X0Y0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          </a:t>
              </a:r>
              <a:r>
                <a:rPr lang="en-US" sz="1200" b="1">
                  <a:latin typeface="Courier New" charset="0"/>
                  <a:cs typeface="Arial" charset="0"/>
                </a:rPr>
                <a:t>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X3Y1</a:t>
              </a:r>
              <a:r>
                <a:rPr lang="en-US" sz="1200" b="1">
                  <a:latin typeface="Courier New" charset="0"/>
                  <a:cs typeface="Arial" charset="0"/>
                </a:rPr>
                <a:t> X2Y1 X1Y1 X0Y1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</a:t>
              </a:r>
              <a:r>
                <a:rPr lang="en-US" sz="1200" b="1">
                  <a:latin typeface="Courier New" charset="0"/>
                  <a:cs typeface="Arial" charset="0"/>
                </a:rPr>
                <a:t>     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X3Y2</a:t>
              </a:r>
              <a:r>
                <a:rPr lang="en-US" sz="1200" b="1">
                  <a:latin typeface="Courier New" charset="0"/>
                  <a:cs typeface="Arial" charset="0"/>
                </a:rPr>
                <a:t> X2Y2 X1Y2 X0Y2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  X3Y3</a:t>
              </a:r>
              <a:r>
                <a:rPr lang="en-US" sz="1200" b="1">
                  <a:latin typeface="Courier New" charset="0"/>
                  <a:cs typeface="Arial" charset="0"/>
                </a:rPr>
                <a:t> X2Y3 X1Y3 X0Y3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                       1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-         1    1    1    1</a:t>
              </a:r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>
              <a:off x="3928" y="15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Line 21"/>
            <p:cNvSpPr>
              <a:spLocks noChangeShapeType="1"/>
            </p:cNvSpPr>
            <p:nvPr/>
          </p:nvSpPr>
          <p:spPr bwMode="auto">
            <a:xfrm>
              <a:off x="3934" y="1408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Line 22"/>
            <p:cNvSpPr>
              <a:spLocks noChangeShapeType="1"/>
            </p:cNvSpPr>
            <p:nvPr/>
          </p:nvSpPr>
          <p:spPr bwMode="auto">
            <a:xfrm>
              <a:off x="4503" y="1176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23"/>
            <p:cNvSpPr>
              <a:spLocks noChangeShapeType="1"/>
            </p:cNvSpPr>
            <p:nvPr/>
          </p:nvSpPr>
          <p:spPr bwMode="auto">
            <a:xfrm>
              <a:off x="4222" y="1293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24"/>
            <p:cNvSpPr>
              <a:spLocks noChangeShapeType="1"/>
            </p:cNvSpPr>
            <p:nvPr/>
          </p:nvSpPr>
          <p:spPr bwMode="auto">
            <a:xfrm>
              <a:off x="4224" y="15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6" name="Line 25"/>
            <p:cNvSpPr>
              <a:spLocks noChangeShapeType="1"/>
            </p:cNvSpPr>
            <p:nvPr/>
          </p:nvSpPr>
          <p:spPr bwMode="auto">
            <a:xfrm>
              <a:off x="4520" y="15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84175" y="4665663"/>
            <a:ext cx="3963988" cy="1917700"/>
            <a:chOff x="242" y="2939"/>
            <a:chExt cx="2497" cy="1208"/>
          </a:xfrm>
        </p:grpSpPr>
        <p:sp>
          <p:nvSpPr>
            <p:cNvPr id="51212" name="Text Box 27"/>
            <p:cNvSpPr txBox="1">
              <a:spLocks noChangeArrowheads="1"/>
            </p:cNvSpPr>
            <p:nvPr/>
          </p:nvSpPr>
          <p:spPr bwMode="auto">
            <a:xfrm>
              <a:off x="242" y="2939"/>
              <a:ext cx="2478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  X3Y0 X3Y0 X3Y0 X3Y0 X3Y0 X2Y0 X1Y0 X0Y0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                      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X3Y1 X3Y1 X3Y1 X3Y1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</a:t>
              </a:r>
              <a:r>
                <a:rPr lang="en-US" sz="1200" b="1">
                  <a:latin typeface="Courier New" charset="0"/>
                  <a:cs typeface="Arial" charset="0"/>
                </a:rPr>
                <a:t>X2Y1 X1Y1 X0Y1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                 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X3Y2 X3Y2 X3Y2 X2Y2 X1Y2 X0Y2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            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+</a:t>
              </a:r>
              <a:r>
                <a:rPr lang="en-US" sz="1200" b="1">
                  <a:latin typeface="Courier New" charset="0"/>
                  <a:cs typeface="Arial" charset="0"/>
                </a:rPr>
                <a:t>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X3Y3 X3Y3 X2Y3 X1Y3 X0Y3</a:t>
              </a:r>
            </a:p>
            <a:p>
              <a:pPr eaLnBrk="1" hangingPunct="1"/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+                        1</a:t>
              </a:r>
            </a:p>
            <a:p>
              <a:pPr eaLnBrk="1" hangingPunct="1"/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+         1</a:t>
              </a:r>
            </a:p>
            <a:p>
              <a:pPr eaLnBrk="1" hangingPunct="1"/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-         1    1    1    1</a:t>
              </a:r>
            </a:p>
          </p:txBody>
        </p:sp>
        <p:sp>
          <p:nvSpPr>
            <p:cNvPr id="51213" name="Line 28"/>
            <p:cNvSpPr>
              <a:spLocks noChangeShapeType="1"/>
            </p:cNvSpPr>
            <p:nvPr/>
          </p:nvSpPr>
          <p:spPr bwMode="auto">
            <a:xfrm>
              <a:off x="413" y="3663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29"/>
            <p:cNvSpPr>
              <a:spLocks noChangeShapeType="1"/>
            </p:cNvSpPr>
            <p:nvPr/>
          </p:nvSpPr>
          <p:spPr bwMode="auto">
            <a:xfrm>
              <a:off x="701" y="3663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30"/>
            <p:cNvSpPr>
              <a:spLocks noChangeShapeType="1"/>
            </p:cNvSpPr>
            <p:nvPr/>
          </p:nvSpPr>
          <p:spPr bwMode="auto">
            <a:xfrm>
              <a:off x="989" y="3663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31"/>
            <p:cNvSpPr>
              <a:spLocks noChangeShapeType="1"/>
            </p:cNvSpPr>
            <p:nvPr/>
          </p:nvSpPr>
          <p:spPr bwMode="auto">
            <a:xfrm>
              <a:off x="1277" y="3663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32"/>
            <p:cNvSpPr>
              <a:spLocks noChangeShapeType="1"/>
            </p:cNvSpPr>
            <p:nvPr/>
          </p:nvSpPr>
          <p:spPr bwMode="auto">
            <a:xfrm>
              <a:off x="1565" y="3663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AutoShape 33"/>
            <p:cNvSpPr>
              <a:spLocks/>
            </p:cNvSpPr>
            <p:nvPr/>
          </p:nvSpPr>
          <p:spPr bwMode="auto">
            <a:xfrm>
              <a:off x="1968" y="3648"/>
              <a:ext cx="48" cy="24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cs typeface="Arial" charset="0"/>
              </a:endParaRPr>
            </a:p>
          </p:txBody>
        </p:sp>
        <p:sp>
          <p:nvSpPr>
            <p:cNvPr id="51219" name="Text Box 34"/>
            <p:cNvSpPr txBox="1">
              <a:spLocks noChangeArrowheads="1"/>
            </p:cNvSpPr>
            <p:nvPr/>
          </p:nvSpPr>
          <p:spPr bwMode="auto">
            <a:xfrm>
              <a:off x="2016" y="3648"/>
              <a:ext cx="7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cs typeface="Arial" charset="0"/>
                </a:rPr>
                <a:t>–B = ~B + 1</a:t>
              </a:r>
            </a:p>
          </p:txBody>
        </p:sp>
      </p:grpSp>
      <p:sp>
        <p:nvSpPr>
          <p:cNvPr id="512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2’s Complement Multiplication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54" grpId="0"/>
      <p:bldP spid="573455" grpId="0"/>
      <p:bldP spid="573456" grpId="0"/>
      <p:bldP spid="5734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"/>
          <p:cNvSpPr txBox="1">
            <a:spLocks noChangeArrowheads="1"/>
          </p:cNvSpPr>
          <p:nvPr/>
        </p:nvSpPr>
        <p:spPr bwMode="auto">
          <a:xfrm>
            <a:off x="700088" y="1066800"/>
            <a:ext cx="7986712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sz="2000" dirty="0" smtClean="0">
                <a:latin typeface="+mj-lt"/>
              </a:rPr>
              <a:t>There are a large number of implementations of the same functionality -- each represents a different point in the area-time-power space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000" dirty="0" smtClean="0">
                <a:latin typeface="+mj-lt"/>
                <a:cs typeface="Arial" charset="0"/>
              </a:rPr>
              <a:t/>
            </a:r>
            <a:br>
              <a:rPr lang="en-US" sz="2000" dirty="0" smtClean="0">
                <a:latin typeface="+mj-lt"/>
                <a:cs typeface="Arial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+mj-lt"/>
                <a:cs typeface="Arial" charset="0"/>
              </a:rPr>
              <a:t>Optimization metrics:</a:t>
            </a:r>
          </a:p>
          <a:p>
            <a:pPr eaLnBrk="1" hangingPunct="1">
              <a:defRPr/>
            </a:pPr>
            <a:endParaRPr lang="en-US" sz="2000" dirty="0" smtClean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grpSp>
        <p:nvGrpSpPr>
          <p:cNvPr id="16386" name="Group 3"/>
          <p:cNvGrpSpPr>
            <a:grpSpLocks/>
          </p:cNvGrpSpPr>
          <p:nvPr/>
        </p:nvGrpSpPr>
        <p:grpSpPr bwMode="auto">
          <a:xfrm>
            <a:off x="5715000" y="2057400"/>
            <a:ext cx="2965450" cy="2346325"/>
            <a:chOff x="3483" y="2013"/>
            <a:chExt cx="2429" cy="1982"/>
          </a:xfrm>
        </p:grpSpPr>
        <p:sp>
          <p:nvSpPr>
            <p:cNvPr id="15365" name="Line 4"/>
            <p:cNvSpPr>
              <a:spLocks noChangeShapeType="1"/>
            </p:cNvSpPr>
            <p:nvPr/>
          </p:nvSpPr>
          <p:spPr bwMode="auto">
            <a:xfrm>
              <a:off x="4202" y="3280"/>
              <a:ext cx="11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66" name="Line 5"/>
            <p:cNvSpPr>
              <a:spLocks noChangeShapeType="1"/>
            </p:cNvSpPr>
            <p:nvPr/>
          </p:nvSpPr>
          <p:spPr bwMode="auto">
            <a:xfrm flipH="1">
              <a:off x="3675" y="3274"/>
              <a:ext cx="527" cy="4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 rot="-5400000">
              <a:off x="3708" y="2778"/>
              <a:ext cx="9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5316" y="3137"/>
              <a:ext cx="5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+mj-lt"/>
                  <a:cs typeface="Arial" charset="0"/>
                </a:rPr>
                <a:t>area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3483" y="3666"/>
              <a:ext cx="58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+mj-lt"/>
                  <a:cs typeface="Arial" charset="0"/>
                </a:rPr>
                <a:t>time</a:t>
              </a:r>
            </a:p>
          </p:txBody>
        </p:sp>
        <p:sp>
          <p:nvSpPr>
            <p:cNvPr id="15370" name="Text Box 9"/>
            <p:cNvSpPr txBox="1">
              <a:spLocks noChangeArrowheads="1"/>
            </p:cNvSpPr>
            <p:nvPr/>
          </p:nvSpPr>
          <p:spPr bwMode="auto">
            <a:xfrm>
              <a:off x="3967" y="2013"/>
              <a:ext cx="74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+mj-lt"/>
                  <a:cs typeface="Arial" charset="0"/>
                </a:rPr>
                <a:t>power</a:t>
              </a:r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>
              <a:off x="3951" y="3035"/>
              <a:ext cx="8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 rot="-5400000">
              <a:off x="3733" y="3248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>
              <a:off x="3971" y="3475"/>
              <a:ext cx="8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 flipH="1">
              <a:off x="3945" y="2836"/>
              <a:ext cx="243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 flipH="1">
              <a:off x="4868" y="2840"/>
              <a:ext cx="221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>
              <a:off x="4202" y="2836"/>
              <a:ext cx="8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7" name="Oval 16"/>
            <p:cNvSpPr>
              <a:spLocks noChangeArrowheads="1"/>
            </p:cNvSpPr>
            <p:nvPr/>
          </p:nvSpPr>
          <p:spPr bwMode="auto">
            <a:xfrm>
              <a:off x="4177" y="2806"/>
              <a:ext cx="56" cy="59"/>
            </a:xfrm>
            <a:prstGeom prst="ellipse">
              <a:avLst/>
            </a:prstGeom>
            <a:solidFill>
              <a:srgbClr val="00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8" name="Oval 17"/>
            <p:cNvSpPr>
              <a:spLocks noChangeArrowheads="1"/>
            </p:cNvSpPr>
            <p:nvPr/>
          </p:nvSpPr>
          <p:spPr bwMode="auto">
            <a:xfrm>
              <a:off x="3952" y="3434"/>
              <a:ext cx="56" cy="55"/>
            </a:xfrm>
            <a:prstGeom prst="ellipse">
              <a:avLst/>
            </a:prstGeom>
            <a:solidFill>
              <a:srgbClr val="00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9" name="Oval 18"/>
            <p:cNvSpPr>
              <a:spLocks noChangeArrowheads="1"/>
            </p:cNvSpPr>
            <p:nvPr/>
          </p:nvSpPr>
          <p:spPr bwMode="auto">
            <a:xfrm>
              <a:off x="5073" y="3256"/>
              <a:ext cx="56" cy="56"/>
            </a:xfrm>
            <a:prstGeom prst="ellipse">
              <a:avLst/>
            </a:prstGeom>
            <a:solidFill>
              <a:srgbClr val="00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auto">
            <a:xfrm rot="-5400000">
              <a:off x="4875" y="3046"/>
              <a:ext cx="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 flipH="1">
              <a:off x="4846" y="3279"/>
              <a:ext cx="243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2" name="Line 21"/>
            <p:cNvSpPr>
              <a:spLocks noChangeShapeType="1"/>
            </p:cNvSpPr>
            <p:nvPr/>
          </p:nvSpPr>
          <p:spPr bwMode="auto">
            <a:xfrm rot="-5400000">
              <a:off x="4632" y="3247"/>
              <a:ext cx="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3" name="Oval 22"/>
            <p:cNvSpPr>
              <a:spLocks noChangeArrowheads="1"/>
            </p:cNvSpPr>
            <p:nvPr/>
          </p:nvSpPr>
          <p:spPr bwMode="auto">
            <a:xfrm>
              <a:off x="4799" y="2991"/>
              <a:ext cx="86" cy="8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4" name="Line 23"/>
            <p:cNvSpPr>
              <a:spLocks noChangeShapeType="1"/>
            </p:cNvSpPr>
            <p:nvPr/>
          </p:nvSpPr>
          <p:spPr bwMode="auto">
            <a:xfrm flipH="1">
              <a:off x="4306" y="2421"/>
              <a:ext cx="387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5" name="Line 24"/>
            <p:cNvSpPr>
              <a:spLocks noChangeShapeType="1"/>
            </p:cNvSpPr>
            <p:nvPr/>
          </p:nvSpPr>
          <p:spPr bwMode="auto">
            <a:xfrm rot="-5400000">
              <a:off x="3872" y="3186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6" name="Line 25"/>
            <p:cNvSpPr>
              <a:spLocks noChangeShapeType="1"/>
            </p:cNvSpPr>
            <p:nvPr/>
          </p:nvSpPr>
          <p:spPr bwMode="auto">
            <a:xfrm flipH="1">
              <a:off x="4300" y="3268"/>
              <a:ext cx="412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7" name="Line 26"/>
            <p:cNvSpPr>
              <a:spLocks noChangeShapeType="1"/>
            </p:cNvSpPr>
            <p:nvPr/>
          </p:nvSpPr>
          <p:spPr bwMode="auto">
            <a:xfrm rot="-5400000">
              <a:off x="4261" y="2834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8" name="Line 27"/>
            <p:cNvSpPr>
              <a:spLocks noChangeShapeType="1"/>
            </p:cNvSpPr>
            <p:nvPr/>
          </p:nvSpPr>
          <p:spPr bwMode="auto">
            <a:xfrm>
              <a:off x="3782" y="3648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9" name="Line 28"/>
            <p:cNvSpPr>
              <a:spLocks noChangeShapeType="1"/>
            </p:cNvSpPr>
            <p:nvPr/>
          </p:nvSpPr>
          <p:spPr bwMode="auto">
            <a:xfrm flipH="1">
              <a:off x="3828" y="2411"/>
              <a:ext cx="376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0" name="Line 29"/>
            <p:cNvSpPr>
              <a:spLocks noChangeShapeType="1"/>
            </p:cNvSpPr>
            <p:nvPr/>
          </p:nvSpPr>
          <p:spPr bwMode="auto">
            <a:xfrm rot="-5400000">
              <a:off x="3358" y="3169"/>
              <a:ext cx="886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1" name="Line 30"/>
            <p:cNvSpPr>
              <a:spLocks noChangeShapeType="1"/>
            </p:cNvSpPr>
            <p:nvPr/>
          </p:nvSpPr>
          <p:spPr bwMode="auto">
            <a:xfrm rot="-5400000">
              <a:off x="3757" y="2839"/>
              <a:ext cx="8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2" name="Line 31"/>
            <p:cNvSpPr>
              <a:spLocks noChangeShapeType="1"/>
            </p:cNvSpPr>
            <p:nvPr/>
          </p:nvSpPr>
          <p:spPr bwMode="auto">
            <a:xfrm>
              <a:off x="3812" y="2769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3" name="Line 32"/>
            <p:cNvSpPr>
              <a:spLocks noChangeShapeType="1"/>
            </p:cNvSpPr>
            <p:nvPr/>
          </p:nvSpPr>
          <p:spPr bwMode="auto">
            <a:xfrm>
              <a:off x="4197" y="2422"/>
              <a:ext cx="5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4" name="Oval 33"/>
            <p:cNvSpPr>
              <a:spLocks noChangeArrowheads="1"/>
            </p:cNvSpPr>
            <p:nvPr/>
          </p:nvSpPr>
          <p:spPr bwMode="auto">
            <a:xfrm>
              <a:off x="4281" y="2733"/>
              <a:ext cx="87" cy="8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5" name="Oval 34"/>
            <p:cNvSpPr>
              <a:spLocks noChangeArrowheads="1"/>
            </p:cNvSpPr>
            <p:nvPr/>
          </p:nvSpPr>
          <p:spPr bwMode="auto">
            <a:xfrm>
              <a:off x="3751" y="3597"/>
              <a:ext cx="56" cy="59"/>
            </a:xfrm>
            <a:prstGeom prst="ellipse">
              <a:avLst/>
            </a:prstGeom>
            <a:solidFill>
              <a:srgbClr val="00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6" name="Oval 35"/>
            <p:cNvSpPr>
              <a:spLocks noChangeArrowheads="1"/>
            </p:cNvSpPr>
            <p:nvPr/>
          </p:nvSpPr>
          <p:spPr bwMode="auto">
            <a:xfrm>
              <a:off x="4666" y="3249"/>
              <a:ext cx="56" cy="59"/>
            </a:xfrm>
            <a:prstGeom prst="ellipse">
              <a:avLst/>
            </a:prstGeom>
            <a:solidFill>
              <a:srgbClr val="00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7" name="Oval 36"/>
            <p:cNvSpPr>
              <a:spLocks noChangeArrowheads="1"/>
            </p:cNvSpPr>
            <p:nvPr/>
          </p:nvSpPr>
          <p:spPr bwMode="auto">
            <a:xfrm>
              <a:off x="4179" y="2398"/>
              <a:ext cx="56" cy="56"/>
            </a:xfrm>
            <a:prstGeom prst="ellipse">
              <a:avLst/>
            </a:prstGeom>
            <a:solidFill>
              <a:srgbClr val="00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8" name="Freeform 37"/>
            <p:cNvSpPr>
              <a:spLocks/>
            </p:cNvSpPr>
            <p:nvPr/>
          </p:nvSpPr>
          <p:spPr bwMode="auto">
            <a:xfrm>
              <a:off x="4129" y="2476"/>
              <a:ext cx="51" cy="306"/>
            </a:xfrm>
            <a:custGeom>
              <a:avLst/>
              <a:gdLst>
                <a:gd name="T0" fmla="*/ 50 w 50"/>
                <a:gd name="T1" fmla="*/ 0 h 310"/>
                <a:gd name="T2" fmla="*/ 5 w 50"/>
                <a:gd name="T3" fmla="*/ 133 h 310"/>
                <a:gd name="T4" fmla="*/ 20 w 50"/>
                <a:gd name="T5" fmla="*/ 310 h 310"/>
                <a:gd name="T6" fmla="*/ 0 60000 65536"/>
                <a:gd name="T7" fmla="*/ 0 60000 65536"/>
                <a:gd name="T8" fmla="*/ 0 60000 65536"/>
                <a:gd name="T9" fmla="*/ 0 w 50"/>
                <a:gd name="T10" fmla="*/ 0 h 310"/>
                <a:gd name="T11" fmla="*/ 50 w 50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310">
                  <a:moveTo>
                    <a:pt x="50" y="0"/>
                  </a:moveTo>
                  <a:cubicBezTo>
                    <a:pt x="30" y="40"/>
                    <a:pt x="10" y="81"/>
                    <a:pt x="5" y="133"/>
                  </a:cubicBezTo>
                  <a:cubicBezTo>
                    <a:pt x="0" y="185"/>
                    <a:pt x="10" y="247"/>
                    <a:pt x="20" y="310"/>
                  </a:cubicBezTo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9" name="Freeform 38"/>
            <p:cNvSpPr>
              <a:spLocks/>
            </p:cNvSpPr>
            <p:nvPr/>
          </p:nvSpPr>
          <p:spPr bwMode="auto">
            <a:xfrm rot="16200000" flipH="1">
              <a:off x="4883" y="3073"/>
              <a:ext cx="51" cy="309"/>
            </a:xfrm>
            <a:custGeom>
              <a:avLst/>
              <a:gdLst>
                <a:gd name="T0" fmla="*/ 50 w 50"/>
                <a:gd name="T1" fmla="*/ 0 h 310"/>
                <a:gd name="T2" fmla="*/ 5 w 50"/>
                <a:gd name="T3" fmla="*/ 133 h 310"/>
                <a:gd name="T4" fmla="*/ 20 w 50"/>
                <a:gd name="T5" fmla="*/ 310 h 310"/>
                <a:gd name="T6" fmla="*/ 0 60000 65536"/>
                <a:gd name="T7" fmla="*/ 0 60000 65536"/>
                <a:gd name="T8" fmla="*/ 0 60000 65536"/>
                <a:gd name="T9" fmla="*/ 0 w 50"/>
                <a:gd name="T10" fmla="*/ 0 h 310"/>
                <a:gd name="T11" fmla="*/ 50 w 50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310">
                  <a:moveTo>
                    <a:pt x="50" y="0"/>
                  </a:moveTo>
                  <a:cubicBezTo>
                    <a:pt x="30" y="40"/>
                    <a:pt x="10" y="81"/>
                    <a:pt x="5" y="133"/>
                  </a:cubicBezTo>
                  <a:cubicBezTo>
                    <a:pt x="0" y="185"/>
                    <a:pt x="10" y="247"/>
                    <a:pt x="20" y="310"/>
                  </a:cubicBezTo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400" name="Freeform 39"/>
            <p:cNvSpPr>
              <a:spLocks/>
            </p:cNvSpPr>
            <p:nvPr/>
          </p:nvSpPr>
          <p:spPr bwMode="auto">
            <a:xfrm rot="14301493" flipH="1">
              <a:off x="3828" y="3417"/>
              <a:ext cx="38" cy="186"/>
            </a:xfrm>
            <a:custGeom>
              <a:avLst/>
              <a:gdLst>
                <a:gd name="T0" fmla="*/ 8 w 50"/>
                <a:gd name="T1" fmla="*/ 0 h 310"/>
                <a:gd name="T2" fmla="*/ 2 w 50"/>
                <a:gd name="T3" fmla="*/ 4 h 310"/>
                <a:gd name="T4" fmla="*/ 3 w 50"/>
                <a:gd name="T5" fmla="*/ 8 h 310"/>
                <a:gd name="T6" fmla="*/ 0 60000 65536"/>
                <a:gd name="T7" fmla="*/ 0 60000 65536"/>
                <a:gd name="T8" fmla="*/ 0 60000 65536"/>
                <a:gd name="T9" fmla="*/ 0 w 50"/>
                <a:gd name="T10" fmla="*/ 0 h 310"/>
                <a:gd name="T11" fmla="*/ 50 w 50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310">
                  <a:moveTo>
                    <a:pt x="50" y="0"/>
                  </a:moveTo>
                  <a:cubicBezTo>
                    <a:pt x="30" y="40"/>
                    <a:pt x="10" y="81"/>
                    <a:pt x="5" y="133"/>
                  </a:cubicBezTo>
                  <a:cubicBezTo>
                    <a:pt x="0" y="185"/>
                    <a:pt x="10" y="247"/>
                    <a:pt x="20" y="310"/>
                  </a:cubicBezTo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401" name="Freeform 40"/>
            <p:cNvSpPr>
              <a:spLocks/>
            </p:cNvSpPr>
            <p:nvPr/>
          </p:nvSpPr>
          <p:spPr bwMode="auto">
            <a:xfrm>
              <a:off x="4400" y="2771"/>
              <a:ext cx="421" cy="192"/>
            </a:xfrm>
            <a:custGeom>
              <a:avLst/>
              <a:gdLst>
                <a:gd name="T0" fmla="*/ 0 w 421"/>
                <a:gd name="T1" fmla="*/ 0 h 192"/>
                <a:gd name="T2" fmla="*/ 295 w 421"/>
                <a:gd name="T3" fmla="*/ 37 h 192"/>
                <a:gd name="T4" fmla="*/ 421 w 421"/>
                <a:gd name="T5" fmla="*/ 192 h 192"/>
                <a:gd name="T6" fmla="*/ 0 60000 65536"/>
                <a:gd name="T7" fmla="*/ 0 60000 65536"/>
                <a:gd name="T8" fmla="*/ 0 60000 65536"/>
                <a:gd name="T9" fmla="*/ 0 w 421"/>
                <a:gd name="T10" fmla="*/ 0 h 192"/>
                <a:gd name="T11" fmla="*/ 421 w 421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" h="192">
                  <a:moveTo>
                    <a:pt x="0" y="0"/>
                  </a:moveTo>
                  <a:cubicBezTo>
                    <a:pt x="112" y="2"/>
                    <a:pt x="225" y="5"/>
                    <a:pt x="295" y="37"/>
                  </a:cubicBezTo>
                  <a:cubicBezTo>
                    <a:pt x="365" y="69"/>
                    <a:pt x="393" y="130"/>
                    <a:pt x="421" y="192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</p:grpSp>
      <p:sp>
        <p:nvSpPr>
          <p:cNvPr id="15363" name="Text Box 41"/>
          <p:cNvSpPr txBox="1">
            <a:spLocks noChangeArrowheads="1"/>
          </p:cNvSpPr>
          <p:nvPr/>
        </p:nvSpPr>
        <p:spPr bwMode="auto">
          <a:xfrm>
            <a:off x="685800" y="2743200"/>
            <a:ext cx="48006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marL="409575" indent="-409575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chemeClr val="tx2"/>
              </a:buClr>
              <a:buFontTx/>
              <a:buAutoNum type="arabicPeriod"/>
              <a:defRPr/>
            </a:pPr>
            <a:r>
              <a:rPr lang="en-US" sz="2000" dirty="0" smtClean="0">
                <a:solidFill>
                  <a:schemeClr val="accent2"/>
                </a:solidFill>
                <a:latin typeface="+mj-lt"/>
                <a:cs typeface="Arial" charset="0"/>
              </a:rPr>
              <a:t>Area</a:t>
            </a:r>
            <a:r>
              <a:rPr lang="en-US" sz="2000" dirty="0" smtClean="0">
                <a:latin typeface="+mj-lt"/>
                <a:cs typeface="Arial" charset="0"/>
              </a:rPr>
              <a:t> of the design</a:t>
            </a:r>
          </a:p>
          <a:p>
            <a:pPr eaLnBrk="1" hangingPunct="1">
              <a:buClr>
                <a:schemeClr val="tx2"/>
              </a:buClr>
              <a:buFontTx/>
              <a:buAutoNum type="arabicPeriod"/>
              <a:defRPr/>
            </a:pPr>
            <a:r>
              <a:rPr lang="en-US" sz="2000" dirty="0" smtClean="0">
                <a:solidFill>
                  <a:schemeClr val="accent2"/>
                </a:solidFill>
                <a:latin typeface="+mj-lt"/>
                <a:cs typeface="Arial" charset="0"/>
              </a:rPr>
              <a:t>Throughput</a:t>
            </a:r>
            <a:endParaRPr lang="en-US" sz="2000" baseline="-25000" dirty="0" smtClean="0">
              <a:latin typeface="+mj-lt"/>
              <a:cs typeface="Arial" charset="0"/>
            </a:endParaRPr>
          </a:p>
          <a:p>
            <a:pPr eaLnBrk="1" hangingPunct="1">
              <a:buClr>
                <a:schemeClr val="tx2"/>
              </a:buClr>
              <a:buFontTx/>
              <a:buAutoNum type="arabicPeriod"/>
              <a:defRPr/>
            </a:pPr>
            <a:r>
              <a:rPr lang="en-US" sz="2000" dirty="0" smtClean="0">
                <a:solidFill>
                  <a:schemeClr val="accent2"/>
                </a:solidFill>
                <a:latin typeface="+mj-lt"/>
                <a:cs typeface="Arial" charset="0"/>
              </a:rPr>
              <a:t>Latency</a:t>
            </a:r>
            <a:endParaRPr lang="en-US" sz="2000" dirty="0" smtClean="0">
              <a:latin typeface="+mj-lt"/>
              <a:cs typeface="Arial" charset="0"/>
            </a:endParaRPr>
          </a:p>
          <a:p>
            <a:pPr eaLnBrk="1" hangingPunct="1">
              <a:buClr>
                <a:schemeClr val="tx2"/>
              </a:buClr>
              <a:buFontTx/>
              <a:buAutoNum type="arabicPeriod"/>
              <a:defRPr/>
            </a:pPr>
            <a:r>
              <a:rPr lang="en-US" sz="2000" dirty="0" smtClean="0">
                <a:solidFill>
                  <a:schemeClr val="accent2"/>
                </a:solidFill>
                <a:latin typeface="+mj-lt"/>
                <a:cs typeface="Arial" charset="0"/>
              </a:rPr>
              <a:t>Power</a:t>
            </a:r>
            <a:r>
              <a:rPr lang="en-US" sz="2000" dirty="0" smtClean="0">
                <a:latin typeface="+mj-lt"/>
                <a:cs typeface="Arial" charset="0"/>
              </a:rPr>
              <a:t> consumption</a:t>
            </a:r>
          </a:p>
          <a:p>
            <a:pPr eaLnBrk="1" hangingPunct="1">
              <a:buClr>
                <a:schemeClr val="tx2"/>
              </a:buClr>
              <a:buFontTx/>
              <a:buAutoNum type="arabicPeriod"/>
              <a:defRPr/>
            </a:pPr>
            <a:r>
              <a:rPr lang="en-US" sz="2000" dirty="0" smtClean="0">
                <a:solidFill>
                  <a:schemeClr val="accent2"/>
                </a:solidFill>
                <a:latin typeface="+mj-lt"/>
                <a:cs typeface="Arial" charset="0"/>
              </a:rPr>
              <a:t>Energy</a:t>
            </a:r>
            <a:r>
              <a:rPr lang="en-US" sz="2000" dirty="0" smtClean="0">
                <a:latin typeface="+mj-lt"/>
                <a:cs typeface="Arial" charset="0"/>
              </a:rPr>
              <a:t> of executing a task</a:t>
            </a:r>
          </a:p>
          <a:p>
            <a:pPr eaLnBrk="1" hangingPunct="1">
              <a:buClr>
                <a:schemeClr val="tx2"/>
              </a:buClr>
              <a:buFontTx/>
              <a:buAutoNum type="arabicPeriod"/>
              <a:defRPr/>
            </a:pPr>
            <a:r>
              <a:rPr lang="en-US" sz="2000" dirty="0" smtClean="0">
                <a:latin typeface="+mj-lt"/>
                <a:cs typeface="Arial" charset="0"/>
              </a:rPr>
              <a:t>…</a:t>
            </a:r>
          </a:p>
        </p:txBody>
      </p:sp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Optimizing Your Design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039938" y="4648200"/>
            <a:ext cx="5108575" cy="1778000"/>
            <a:chOff x="2039401" y="4648200"/>
            <a:chExt cx="5109420" cy="1777916"/>
          </a:xfrm>
        </p:grpSpPr>
        <p:pic>
          <p:nvPicPr>
            <p:cNvPr id="16390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4800600"/>
              <a:ext cx="88866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638858" y="6172128"/>
              <a:ext cx="1509963" cy="253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+mn-lt"/>
                </a:rPr>
                <a:t>Justin14 (CC BY-SA 4.0)</a:t>
              </a:r>
            </a:p>
          </p:txBody>
        </p:sp>
        <p:pic>
          <p:nvPicPr>
            <p:cNvPr id="16392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1" y="4648200"/>
              <a:ext cx="2020455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2039401" y="6172128"/>
              <a:ext cx="2632510" cy="253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+mn-lt"/>
                </a:rPr>
                <a:t>©Advanced Micro Devices (with permission)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00520" y="5410164"/>
              <a:ext cx="546190" cy="4000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vs.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74"/>
          <p:cNvSpPr>
            <a:spLocks noChangeArrowheads="1"/>
          </p:cNvSpPr>
          <p:nvPr/>
        </p:nvSpPr>
        <p:spPr bwMode="auto">
          <a:xfrm>
            <a:off x="3556000" y="2705100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250" name="AutoShape 175"/>
          <p:cNvSpPr>
            <a:spLocks noChangeArrowheads="1"/>
          </p:cNvSpPr>
          <p:nvPr/>
        </p:nvSpPr>
        <p:spPr bwMode="auto">
          <a:xfrm rot="5400000">
            <a:off x="3896519" y="2445544"/>
            <a:ext cx="174625" cy="220663"/>
          </a:xfrm>
          <a:prstGeom prst="flowChartDelay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Line 176"/>
          <p:cNvSpPr>
            <a:spLocks noChangeShapeType="1"/>
          </p:cNvSpPr>
          <p:nvPr/>
        </p:nvSpPr>
        <p:spPr bwMode="auto">
          <a:xfrm>
            <a:off x="3986213" y="2643188"/>
            <a:ext cx="0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177"/>
          <p:cNvSpPr>
            <a:spLocks noChangeShapeType="1"/>
          </p:cNvSpPr>
          <p:nvPr/>
        </p:nvSpPr>
        <p:spPr bwMode="auto">
          <a:xfrm>
            <a:off x="3922713" y="237490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Line 178"/>
          <p:cNvSpPr>
            <a:spLocks noChangeShapeType="1"/>
          </p:cNvSpPr>
          <p:nvPr/>
        </p:nvSpPr>
        <p:spPr bwMode="auto">
          <a:xfrm>
            <a:off x="4040188" y="2211388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Line 179"/>
          <p:cNvSpPr>
            <a:spLocks noChangeShapeType="1"/>
          </p:cNvSpPr>
          <p:nvPr/>
        </p:nvSpPr>
        <p:spPr bwMode="auto">
          <a:xfrm>
            <a:off x="3671888" y="3214688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Rectangle 180"/>
          <p:cNvSpPr>
            <a:spLocks noChangeArrowheads="1"/>
          </p:cNvSpPr>
          <p:nvPr/>
        </p:nvSpPr>
        <p:spPr bwMode="auto">
          <a:xfrm>
            <a:off x="3549650" y="3827463"/>
            <a:ext cx="579438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256" name="AutoShape 181"/>
          <p:cNvSpPr>
            <a:spLocks noChangeArrowheads="1"/>
          </p:cNvSpPr>
          <p:nvPr/>
        </p:nvSpPr>
        <p:spPr bwMode="auto">
          <a:xfrm rot="5400000">
            <a:off x="3890169" y="3567906"/>
            <a:ext cx="174625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182"/>
          <p:cNvSpPr>
            <a:spLocks noChangeShapeType="1"/>
          </p:cNvSpPr>
          <p:nvPr/>
        </p:nvSpPr>
        <p:spPr bwMode="auto">
          <a:xfrm>
            <a:off x="3981450" y="376555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83"/>
          <p:cNvSpPr>
            <a:spLocks noChangeShapeType="1"/>
          </p:cNvSpPr>
          <p:nvPr/>
        </p:nvSpPr>
        <p:spPr bwMode="auto">
          <a:xfrm>
            <a:off x="3917950" y="349726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184"/>
          <p:cNvSpPr>
            <a:spLocks noChangeShapeType="1"/>
          </p:cNvSpPr>
          <p:nvPr/>
        </p:nvSpPr>
        <p:spPr bwMode="auto">
          <a:xfrm>
            <a:off x="4033838" y="3332163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85"/>
          <p:cNvSpPr>
            <a:spLocks noChangeShapeType="1"/>
          </p:cNvSpPr>
          <p:nvPr/>
        </p:nvSpPr>
        <p:spPr bwMode="auto">
          <a:xfrm>
            <a:off x="3667125" y="4327525"/>
            <a:ext cx="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86"/>
          <p:cNvSpPr>
            <a:spLocks noChangeShapeType="1"/>
          </p:cNvSpPr>
          <p:nvPr/>
        </p:nvSpPr>
        <p:spPr bwMode="auto">
          <a:xfrm flipH="1">
            <a:off x="3087688" y="4022725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Rectangle 187"/>
          <p:cNvSpPr>
            <a:spLocks noChangeArrowheads="1"/>
          </p:cNvSpPr>
          <p:nvPr/>
        </p:nvSpPr>
        <p:spPr bwMode="auto">
          <a:xfrm>
            <a:off x="3544888" y="4883150"/>
            <a:ext cx="581025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263" name="AutoShape 188"/>
          <p:cNvSpPr>
            <a:spLocks noChangeArrowheads="1"/>
          </p:cNvSpPr>
          <p:nvPr/>
        </p:nvSpPr>
        <p:spPr bwMode="auto">
          <a:xfrm rot="5400000">
            <a:off x="3885406" y="4623595"/>
            <a:ext cx="174625" cy="220662"/>
          </a:xfrm>
          <a:prstGeom prst="flowChartDelay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89"/>
          <p:cNvSpPr>
            <a:spLocks noChangeShapeType="1"/>
          </p:cNvSpPr>
          <p:nvPr/>
        </p:nvSpPr>
        <p:spPr bwMode="auto">
          <a:xfrm>
            <a:off x="3976688" y="4821238"/>
            <a:ext cx="0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90"/>
          <p:cNvSpPr>
            <a:spLocks noChangeShapeType="1"/>
          </p:cNvSpPr>
          <p:nvPr/>
        </p:nvSpPr>
        <p:spPr bwMode="auto">
          <a:xfrm>
            <a:off x="3913188" y="455295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191"/>
          <p:cNvSpPr>
            <a:spLocks noChangeShapeType="1"/>
          </p:cNvSpPr>
          <p:nvPr/>
        </p:nvSpPr>
        <p:spPr bwMode="auto">
          <a:xfrm>
            <a:off x="4030663" y="4389438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192"/>
          <p:cNvSpPr>
            <a:spLocks noChangeShapeType="1"/>
          </p:cNvSpPr>
          <p:nvPr/>
        </p:nvSpPr>
        <p:spPr bwMode="auto">
          <a:xfrm flipH="1">
            <a:off x="3082925" y="507841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Rectangle 193"/>
          <p:cNvSpPr>
            <a:spLocks noChangeArrowheads="1"/>
          </p:cNvSpPr>
          <p:nvPr/>
        </p:nvSpPr>
        <p:spPr bwMode="auto">
          <a:xfrm>
            <a:off x="4591050" y="2719388"/>
            <a:ext cx="581025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269" name="AutoShape 194"/>
          <p:cNvSpPr>
            <a:spLocks noChangeArrowheads="1"/>
          </p:cNvSpPr>
          <p:nvPr/>
        </p:nvSpPr>
        <p:spPr bwMode="auto">
          <a:xfrm rot="5400000">
            <a:off x="4931569" y="2459831"/>
            <a:ext cx="174625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Line 195"/>
          <p:cNvSpPr>
            <a:spLocks noChangeShapeType="1"/>
          </p:cNvSpPr>
          <p:nvPr/>
        </p:nvSpPr>
        <p:spPr bwMode="auto">
          <a:xfrm>
            <a:off x="5022850" y="2657475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Line 196"/>
          <p:cNvSpPr>
            <a:spLocks noChangeShapeType="1"/>
          </p:cNvSpPr>
          <p:nvPr/>
        </p:nvSpPr>
        <p:spPr bwMode="auto">
          <a:xfrm>
            <a:off x="4959350" y="238918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Line 197"/>
          <p:cNvSpPr>
            <a:spLocks noChangeShapeType="1"/>
          </p:cNvSpPr>
          <p:nvPr/>
        </p:nvSpPr>
        <p:spPr bwMode="auto">
          <a:xfrm>
            <a:off x="5076825" y="22240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Line 198"/>
          <p:cNvSpPr>
            <a:spLocks noChangeShapeType="1"/>
          </p:cNvSpPr>
          <p:nvPr/>
        </p:nvSpPr>
        <p:spPr bwMode="auto">
          <a:xfrm>
            <a:off x="4708525" y="3208338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Line 199"/>
          <p:cNvSpPr>
            <a:spLocks noChangeShapeType="1"/>
          </p:cNvSpPr>
          <p:nvPr/>
        </p:nvSpPr>
        <p:spPr bwMode="auto">
          <a:xfrm flipH="1">
            <a:off x="4129088" y="29130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Rectangle 200"/>
          <p:cNvSpPr>
            <a:spLocks noChangeArrowheads="1"/>
          </p:cNvSpPr>
          <p:nvPr/>
        </p:nvSpPr>
        <p:spPr bwMode="auto">
          <a:xfrm>
            <a:off x="4586288" y="3841750"/>
            <a:ext cx="579437" cy="490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276" name="AutoShape 201"/>
          <p:cNvSpPr>
            <a:spLocks noChangeArrowheads="1"/>
          </p:cNvSpPr>
          <p:nvPr/>
        </p:nvSpPr>
        <p:spPr bwMode="auto">
          <a:xfrm rot="5400000">
            <a:off x="4926806" y="3582195"/>
            <a:ext cx="174625" cy="22066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Line 202"/>
          <p:cNvSpPr>
            <a:spLocks noChangeShapeType="1"/>
          </p:cNvSpPr>
          <p:nvPr/>
        </p:nvSpPr>
        <p:spPr bwMode="auto">
          <a:xfrm>
            <a:off x="5018088" y="3779838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8" name="Line 203"/>
          <p:cNvSpPr>
            <a:spLocks noChangeShapeType="1"/>
          </p:cNvSpPr>
          <p:nvPr/>
        </p:nvSpPr>
        <p:spPr bwMode="auto">
          <a:xfrm>
            <a:off x="4954588" y="351155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9" name="Line 204"/>
          <p:cNvSpPr>
            <a:spLocks noChangeShapeType="1"/>
          </p:cNvSpPr>
          <p:nvPr/>
        </p:nvSpPr>
        <p:spPr bwMode="auto">
          <a:xfrm>
            <a:off x="5070475" y="3346450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205"/>
          <p:cNvSpPr>
            <a:spLocks noChangeShapeType="1"/>
          </p:cNvSpPr>
          <p:nvPr/>
        </p:nvSpPr>
        <p:spPr bwMode="auto">
          <a:xfrm>
            <a:off x="4702175" y="4341813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Line 206"/>
          <p:cNvSpPr>
            <a:spLocks noChangeShapeType="1"/>
          </p:cNvSpPr>
          <p:nvPr/>
        </p:nvSpPr>
        <p:spPr bwMode="auto">
          <a:xfrm flipH="1">
            <a:off x="4124325" y="4035425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Rectangle 207"/>
          <p:cNvSpPr>
            <a:spLocks noChangeArrowheads="1"/>
          </p:cNvSpPr>
          <p:nvPr/>
        </p:nvSpPr>
        <p:spPr bwMode="auto">
          <a:xfrm>
            <a:off x="4581525" y="4897438"/>
            <a:ext cx="579438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3283" name="AutoShape 208"/>
          <p:cNvSpPr>
            <a:spLocks noChangeArrowheads="1"/>
          </p:cNvSpPr>
          <p:nvPr/>
        </p:nvSpPr>
        <p:spPr bwMode="auto">
          <a:xfrm rot="5400000">
            <a:off x="4922044" y="4637881"/>
            <a:ext cx="174625" cy="220663"/>
          </a:xfrm>
          <a:prstGeom prst="flowChartDelay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Line 209"/>
          <p:cNvSpPr>
            <a:spLocks noChangeShapeType="1"/>
          </p:cNvSpPr>
          <p:nvPr/>
        </p:nvSpPr>
        <p:spPr bwMode="auto">
          <a:xfrm>
            <a:off x="5013325" y="4835525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5" name="Line 210"/>
          <p:cNvSpPr>
            <a:spLocks noChangeShapeType="1"/>
          </p:cNvSpPr>
          <p:nvPr/>
        </p:nvSpPr>
        <p:spPr bwMode="auto">
          <a:xfrm>
            <a:off x="4949825" y="456723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Line 211"/>
          <p:cNvSpPr>
            <a:spLocks noChangeShapeType="1"/>
          </p:cNvSpPr>
          <p:nvPr/>
        </p:nvSpPr>
        <p:spPr bwMode="auto">
          <a:xfrm>
            <a:off x="5065713" y="4403725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7" name="Line 212"/>
          <p:cNvSpPr>
            <a:spLocks noChangeShapeType="1"/>
          </p:cNvSpPr>
          <p:nvPr/>
        </p:nvSpPr>
        <p:spPr bwMode="auto">
          <a:xfrm flipH="1">
            <a:off x="4119563" y="5092700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8" name="Rectangle 213"/>
          <p:cNvSpPr>
            <a:spLocks noChangeArrowheads="1"/>
          </p:cNvSpPr>
          <p:nvPr/>
        </p:nvSpPr>
        <p:spPr bwMode="auto">
          <a:xfrm>
            <a:off x="5638800" y="2716213"/>
            <a:ext cx="581025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289" name="AutoShape 214"/>
          <p:cNvSpPr>
            <a:spLocks noChangeArrowheads="1"/>
          </p:cNvSpPr>
          <p:nvPr/>
        </p:nvSpPr>
        <p:spPr bwMode="auto">
          <a:xfrm rot="5400000">
            <a:off x="5979319" y="2456656"/>
            <a:ext cx="174625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0" name="Line 215"/>
          <p:cNvSpPr>
            <a:spLocks noChangeShapeType="1"/>
          </p:cNvSpPr>
          <p:nvPr/>
        </p:nvSpPr>
        <p:spPr bwMode="auto">
          <a:xfrm>
            <a:off x="6070600" y="26543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1" name="Line 216"/>
          <p:cNvSpPr>
            <a:spLocks noChangeShapeType="1"/>
          </p:cNvSpPr>
          <p:nvPr/>
        </p:nvSpPr>
        <p:spPr bwMode="auto">
          <a:xfrm>
            <a:off x="6007100" y="23860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2" name="Line 217"/>
          <p:cNvSpPr>
            <a:spLocks noChangeShapeType="1"/>
          </p:cNvSpPr>
          <p:nvPr/>
        </p:nvSpPr>
        <p:spPr bwMode="auto">
          <a:xfrm>
            <a:off x="6124575" y="2222500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3" name="Line 218"/>
          <p:cNvSpPr>
            <a:spLocks noChangeShapeType="1"/>
          </p:cNvSpPr>
          <p:nvPr/>
        </p:nvSpPr>
        <p:spPr bwMode="auto">
          <a:xfrm>
            <a:off x="5756275" y="3208338"/>
            <a:ext cx="0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4" name="Line 219"/>
          <p:cNvSpPr>
            <a:spLocks noChangeShapeType="1"/>
          </p:cNvSpPr>
          <p:nvPr/>
        </p:nvSpPr>
        <p:spPr bwMode="auto">
          <a:xfrm flipH="1">
            <a:off x="5176838" y="2930525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5" name="Rectangle 220"/>
          <p:cNvSpPr>
            <a:spLocks noChangeArrowheads="1"/>
          </p:cNvSpPr>
          <p:nvPr/>
        </p:nvSpPr>
        <p:spPr bwMode="auto">
          <a:xfrm>
            <a:off x="5618163" y="3854450"/>
            <a:ext cx="579437" cy="490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3296" name="AutoShape 221"/>
          <p:cNvSpPr>
            <a:spLocks noChangeArrowheads="1"/>
          </p:cNvSpPr>
          <p:nvPr/>
        </p:nvSpPr>
        <p:spPr bwMode="auto">
          <a:xfrm rot="5400000">
            <a:off x="5958681" y="3594895"/>
            <a:ext cx="174625" cy="22066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Line 222"/>
          <p:cNvSpPr>
            <a:spLocks noChangeShapeType="1"/>
          </p:cNvSpPr>
          <p:nvPr/>
        </p:nvSpPr>
        <p:spPr bwMode="auto">
          <a:xfrm>
            <a:off x="6049963" y="3792538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8" name="Line 223"/>
          <p:cNvSpPr>
            <a:spLocks noChangeShapeType="1"/>
          </p:cNvSpPr>
          <p:nvPr/>
        </p:nvSpPr>
        <p:spPr bwMode="auto">
          <a:xfrm>
            <a:off x="5986463" y="3522663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9" name="Line 224"/>
          <p:cNvSpPr>
            <a:spLocks noChangeShapeType="1"/>
          </p:cNvSpPr>
          <p:nvPr/>
        </p:nvSpPr>
        <p:spPr bwMode="auto">
          <a:xfrm>
            <a:off x="6102350" y="3338513"/>
            <a:ext cx="0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0" name="Line 225"/>
          <p:cNvSpPr>
            <a:spLocks noChangeShapeType="1"/>
          </p:cNvSpPr>
          <p:nvPr/>
        </p:nvSpPr>
        <p:spPr bwMode="auto">
          <a:xfrm flipH="1">
            <a:off x="5156200" y="4068763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1" name="Rectangle 226"/>
          <p:cNvSpPr>
            <a:spLocks noChangeArrowheads="1"/>
          </p:cNvSpPr>
          <p:nvPr/>
        </p:nvSpPr>
        <p:spPr bwMode="auto">
          <a:xfrm>
            <a:off x="6681788" y="2716213"/>
            <a:ext cx="579437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3302" name="AutoShape 227"/>
          <p:cNvSpPr>
            <a:spLocks noChangeArrowheads="1"/>
          </p:cNvSpPr>
          <p:nvPr/>
        </p:nvSpPr>
        <p:spPr bwMode="auto">
          <a:xfrm rot="5400000">
            <a:off x="7022306" y="2456657"/>
            <a:ext cx="174625" cy="22066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3" name="Line 228"/>
          <p:cNvSpPr>
            <a:spLocks noChangeShapeType="1"/>
          </p:cNvSpPr>
          <p:nvPr/>
        </p:nvSpPr>
        <p:spPr bwMode="auto">
          <a:xfrm>
            <a:off x="7113588" y="26543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4" name="Line 229"/>
          <p:cNvSpPr>
            <a:spLocks noChangeShapeType="1"/>
          </p:cNvSpPr>
          <p:nvPr/>
        </p:nvSpPr>
        <p:spPr bwMode="auto">
          <a:xfrm>
            <a:off x="7050088" y="23860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5" name="Line 230"/>
          <p:cNvSpPr>
            <a:spLocks noChangeShapeType="1"/>
          </p:cNvSpPr>
          <p:nvPr/>
        </p:nvSpPr>
        <p:spPr bwMode="auto">
          <a:xfrm>
            <a:off x="7165975" y="2222500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6" name="Line 231"/>
          <p:cNvSpPr>
            <a:spLocks noChangeShapeType="1"/>
          </p:cNvSpPr>
          <p:nvPr/>
        </p:nvSpPr>
        <p:spPr bwMode="auto">
          <a:xfrm flipH="1">
            <a:off x="6219825" y="2949575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7" name="Rectangle 232"/>
          <p:cNvSpPr>
            <a:spLocks noChangeArrowheads="1"/>
          </p:cNvSpPr>
          <p:nvPr/>
        </p:nvSpPr>
        <p:spPr bwMode="auto">
          <a:xfrm>
            <a:off x="2514600" y="3832225"/>
            <a:ext cx="581025" cy="490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308" name="AutoShape 233"/>
          <p:cNvSpPr>
            <a:spLocks noChangeArrowheads="1"/>
          </p:cNvSpPr>
          <p:nvPr/>
        </p:nvSpPr>
        <p:spPr bwMode="auto">
          <a:xfrm rot="5400000">
            <a:off x="2854325" y="3571875"/>
            <a:ext cx="176213" cy="220663"/>
          </a:xfrm>
          <a:prstGeom prst="flowChartDelay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09" name="Line 234"/>
          <p:cNvSpPr>
            <a:spLocks noChangeShapeType="1"/>
          </p:cNvSpPr>
          <p:nvPr/>
        </p:nvSpPr>
        <p:spPr bwMode="auto">
          <a:xfrm>
            <a:off x="2946400" y="3770313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0" name="Line 235"/>
          <p:cNvSpPr>
            <a:spLocks noChangeShapeType="1"/>
          </p:cNvSpPr>
          <p:nvPr/>
        </p:nvSpPr>
        <p:spPr bwMode="auto">
          <a:xfrm>
            <a:off x="2882900" y="3500438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1" name="Line 236"/>
          <p:cNvSpPr>
            <a:spLocks noChangeShapeType="1"/>
          </p:cNvSpPr>
          <p:nvPr/>
        </p:nvSpPr>
        <p:spPr bwMode="auto">
          <a:xfrm>
            <a:off x="3000375" y="3336925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2" name="Line 237"/>
          <p:cNvSpPr>
            <a:spLocks noChangeShapeType="1"/>
          </p:cNvSpPr>
          <p:nvPr/>
        </p:nvSpPr>
        <p:spPr bwMode="auto">
          <a:xfrm>
            <a:off x="2632075" y="4332288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3" name="Rectangle 238"/>
          <p:cNvSpPr>
            <a:spLocks noChangeArrowheads="1"/>
          </p:cNvSpPr>
          <p:nvPr/>
        </p:nvSpPr>
        <p:spPr bwMode="auto">
          <a:xfrm>
            <a:off x="2524125" y="4875213"/>
            <a:ext cx="579438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314" name="AutoShape 239"/>
          <p:cNvSpPr>
            <a:spLocks noChangeArrowheads="1"/>
          </p:cNvSpPr>
          <p:nvPr/>
        </p:nvSpPr>
        <p:spPr bwMode="auto">
          <a:xfrm rot="5400000">
            <a:off x="2864644" y="4615656"/>
            <a:ext cx="174625" cy="220663"/>
          </a:xfrm>
          <a:prstGeom prst="flowChartDelay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15" name="Line 240"/>
          <p:cNvSpPr>
            <a:spLocks noChangeShapeType="1"/>
          </p:cNvSpPr>
          <p:nvPr/>
        </p:nvSpPr>
        <p:spPr bwMode="auto">
          <a:xfrm>
            <a:off x="2954338" y="48133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6" name="Line 241"/>
          <p:cNvSpPr>
            <a:spLocks noChangeShapeType="1"/>
          </p:cNvSpPr>
          <p:nvPr/>
        </p:nvSpPr>
        <p:spPr bwMode="auto">
          <a:xfrm>
            <a:off x="2890838" y="45450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7" name="Line 242"/>
          <p:cNvSpPr>
            <a:spLocks noChangeShapeType="1"/>
          </p:cNvSpPr>
          <p:nvPr/>
        </p:nvSpPr>
        <p:spPr bwMode="auto">
          <a:xfrm>
            <a:off x="3008313" y="4379913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8" name="Line 243"/>
          <p:cNvSpPr>
            <a:spLocks noChangeShapeType="1"/>
          </p:cNvSpPr>
          <p:nvPr/>
        </p:nvSpPr>
        <p:spPr bwMode="auto">
          <a:xfrm flipH="1">
            <a:off x="2062163" y="5070475"/>
            <a:ext cx="452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9" name="Rectangle 244"/>
          <p:cNvSpPr>
            <a:spLocks noChangeArrowheads="1"/>
          </p:cNvSpPr>
          <p:nvPr/>
        </p:nvSpPr>
        <p:spPr bwMode="auto">
          <a:xfrm>
            <a:off x="1492250" y="4884738"/>
            <a:ext cx="579438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320" name="AutoShape 245"/>
          <p:cNvSpPr>
            <a:spLocks noChangeArrowheads="1"/>
          </p:cNvSpPr>
          <p:nvPr/>
        </p:nvSpPr>
        <p:spPr bwMode="auto">
          <a:xfrm rot="5400000">
            <a:off x="1832769" y="4625181"/>
            <a:ext cx="174625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1" name="Line 246"/>
          <p:cNvSpPr>
            <a:spLocks noChangeShapeType="1"/>
          </p:cNvSpPr>
          <p:nvPr/>
        </p:nvSpPr>
        <p:spPr bwMode="auto">
          <a:xfrm>
            <a:off x="1922463" y="4822825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2" name="Line 247"/>
          <p:cNvSpPr>
            <a:spLocks noChangeShapeType="1"/>
          </p:cNvSpPr>
          <p:nvPr/>
        </p:nvSpPr>
        <p:spPr bwMode="auto">
          <a:xfrm>
            <a:off x="1858963" y="455453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3" name="Line 248"/>
          <p:cNvSpPr>
            <a:spLocks noChangeShapeType="1"/>
          </p:cNvSpPr>
          <p:nvPr/>
        </p:nvSpPr>
        <p:spPr bwMode="auto">
          <a:xfrm>
            <a:off x="1976438" y="4391025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4" name="Line 249"/>
          <p:cNvSpPr>
            <a:spLocks noChangeShapeType="1"/>
          </p:cNvSpPr>
          <p:nvPr/>
        </p:nvSpPr>
        <p:spPr bwMode="auto">
          <a:xfrm>
            <a:off x="1776413" y="5394325"/>
            <a:ext cx="0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5" name="Line 250"/>
          <p:cNvSpPr>
            <a:spLocks noChangeShapeType="1"/>
          </p:cNvSpPr>
          <p:nvPr/>
        </p:nvSpPr>
        <p:spPr bwMode="auto">
          <a:xfrm>
            <a:off x="2801938" y="5368925"/>
            <a:ext cx="0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6" name="Line 251"/>
          <p:cNvSpPr>
            <a:spLocks noChangeShapeType="1"/>
          </p:cNvSpPr>
          <p:nvPr/>
        </p:nvSpPr>
        <p:spPr bwMode="auto">
          <a:xfrm>
            <a:off x="3827463" y="53800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7" name="Line 252"/>
          <p:cNvSpPr>
            <a:spLocks noChangeShapeType="1"/>
          </p:cNvSpPr>
          <p:nvPr/>
        </p:nvSpPr>
        <p:spPr bwMode="auto">
          <a:xfrm>
            <a:off x="4854575" y="53927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8" name="Line 253"/>
          <p:cNvSpPr>
            <a:spLocks noChangeShapeType="1"/>
          </p:cNvSpPr>
          <p:nvPr/>
        </p:nvSpPr>
        <p:spPr bwMode="auto">
          <a:xfrm>
            <a:off x="5902325" y="4346575"/>
            <a:ext cx="0" cy="124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9" name="Line 254"/>
          <p:cNvSpPr>
            <a:spLocks noChangeShapeType="1"/>
          </p:cNvSpPr>
          <p:nvPr/>
        </p:nvSpPr>
        <p:spPr bwMode="auto">
          <a:xfrm>
            <a:off x="6980238" y="3197225"/>
            <a:ext cx="0" cy="2365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0" name="Line 255"/>
          <p:cNvSpPr>
            <a:spLocks noChangeShapeType="1"/>
          </p:cNvSpPr>
          <p:nvPr/>
        </p:nvSpPr>
        <p:spPr bwMode="auto">
          <a:xfrm flipH="1">
            <a:off x="2662238" y="2895600"/>
            <a:ext cx="884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1" name="Line 256"/>
          <p:cNvSpPr>
            <a:spLocks noChangeShapeType="1"/>
          </p:cNvSpPr>
          <p:nvPr/>
        </p:nvSpPr>
        <p:spPr bwMode="auto">
          <a:xfrm>
            <a:off x="2662238" y="2874963"/>
            <a:ext cx="0" cy="9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2" name="Line 257"/>
          <p:cNvSpPr>
            <a:spLocks noChangeShapeType="1"/>
          </p:cNvSpPr>
          <p:nvPr/>
        </p:nvSpPr>
        <p:spPr bwMode="auto">
          <a:xfrm flipH="1">
            <a:off x="1624013" y="4051300"/>
            <a:ext cx="885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3" name="Line 258"/>
          <p:cNvSpPr>
            <a:spLocks noChangeShapeType="1"/>
          </p:cNvSpPr>
          <p:nvPr/>
        </p:nvSpPr>
        <p:spPr bwMode="auto">
          <a:xfrm>
            <a:off x="1624013" y="40513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4" name="Line 259"/>
          <p:cNvSpPr>
            <a:spLocks noChangeShapeType="1"/>
          </p:cNvSpPr>
          <p:nvPr/>
        </p:nvSpPr>
        <p:spPr bwMode="auto">
          <a:xfrm>
            <a:off x="1847850" y="4548188"/>
            <a:ext cx="6381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5" name="Line 260"/>
          <p:cNvSpPr>
            <a:spLocks noChangeShapeType="1"/>
          </p:cNvSpPr>
          <p:nvPr/>
        </p:nvSpPr>
        <p:spPr bwMode="auto">
          <a:xfrm>
            <a:off x="2895600" y="35052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6" name="Line 261"/>
          <p:cNvSpPr>
            <a:spLocks noChangeShapeType="1"/>
          </p:cNvSpPr>
          <p:nvPr/>
        </p:nvSpPr>
        <p:spPr bwMode="auto">
          <a:xfrm>
            <a:off x="3911600" y="2376488"/>
            <a:ext cx="435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7" name="AutoShape 262"/>
          <p:cNvSpPr>
            <a:spLocks noChangeArrowheads="1"/>
          </p:cNvSpPr>
          <p:nvPr/>
        </p:nvSpPr>
        <p:spPr bwMode="auto">
          <a:xfrm rot="5400000">
            <a:off x="4637087" y="1927226"/>
            <a:ext cx="176213" cy="220662"/>
          </a:xfrm>
          <a:prstGeom prst="flowChartDelay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38" name="Line 263"/>
          <p:cNvSpPr>
            <a:spLocks noChangeShapeType="1"/>
          </p:cNvSpPr>
          <p:nvPr/>
        </p:nvSpPr>
        <p:spPr bwMode="auto">
          <a:xfrm>
            <a:off x="4665663" y="1855788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9" name="Line 264"/>
          <p:cNvSpPr>
            <a:spLocks noChangeShapeType="1"/>
          </p:cNvSpPr>
          <p:nvPr/>
        </p:nvSpPr>
        <p:spPr bwMode="auto">
          <a:xfrm>
            <a:off x="4781550" y="1701800"/>
            <a:ext cx="0" cy="24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0" name="Text Box 265"/>
          <p:cNvSpPr txBox="1">
            <a:spLocks noChangeArrowheads="1"/>
          </p:cNvSpPr>
          <p:nvPr/>
        </p:nvSpPr>
        <p:spPr bwMode="auto">
          <a:xfrm>
            <a:off x="4495800" y="152400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41" name="AutoShape 266"/>
          <p:cNvSpPr>
            <a:spLocks noChangeArrowheads="1"/>
          </p:cNvSpPr>
          <p:nvPr/>
        </p:nvSpPr>
        <p:spPr bwMode="auto">
          <a:xfrm rot="5400000">
            <a:off x="5673726" y="1941512"/>
            <a:ext cx="176212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2" name="Line 267"/>
          <p:cNvSpPr>
            <a:spLocks noChangeShapeType="1"/>
          </p:cNvSpPr>
          <p:nvPr/>
        </p:nvSpPr>
        <p:spPr bwMode="auto">
          <a:xfrm>
            <a:off x="5700713" y="1870075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3" name="Line 268"/>
          <p:cNvSpPr>
            <a:spLocks noChangeShapeType="1"/>
          </p:cNvSpPr>
          <p:nvPr/>
        </p:nvSpPr>
        <p:spPr bwMode="auto">
          <a:xfrm>
            <a:off x="5818188" y="1706563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4" name="Text Box 269"/>
          <p:cNvSpPr txBox="1">
            <a:spLocks noChangeArrowheads="1"/>
          </p:cNvSpPr>
          <p:nvPr/>
        </p:nvSpPr>
        <p:spPr bwMode="auto">
          <a:xfrm>
            <a:off x="5532438" y="15382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45" name="AutoShape 270"/>
          <p:cNvSpPr>
            <a:spLocks noChangeArrowheads="1"/>
          </p:cNvSpPr>
          <p:nvPr/>
        </p:nvSpPr>
        <p:spPr bwMode="auto">
          <a:xfrm rot="5400000">
            <a:off x="6721476" y="1938337"/>
            <a:ext cx="176212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6" name="Line 271"/>
          <p:cNvSpPr>
            <a:spLocks noChangeShapeType="1"/>
          </p:cNvSpPr>
          <p:nvPr/>
        </p:nvSpPr>
        <p:spPr bwMode="auto">
          <a:xfrm>
            <a:off x="6748463" y="18669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7" name="Line 272"/>
          <p:cNvSpPr>
            <a:spLocks noChangeShapeType="1"/>
          </p:cNvSpPr>
          <p:nvPr/>
        </p:nvSpPr>
        <p:spPr bwMode="auto">
          <a:xfrm>
            <a:off x="6865938" y="17033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8" name="Text Box 273"/>
          <p:cNvSpPr txBox="1">
            <a:spLocks noChangeArrowheads="1"/>
          </p:cNvSpPr>
          <p:nvPr/>
        </p:nvSpPr>
        <p:spPr bwMode="auto">
          <a:xfrm>
            <a:off x="6580188" y="15351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49" name="AutoShape 274"/>
          <p:cNvSpPr>
            <a:spLocks noChangeArrowheads="1"/>
          </p:cNvSpPr>
          <p:nvPr/>
        </p:nvSpPr>
        <p:spPr bwMode="auto">
          <a:xfrm rot="5400000">
            <a:off x="7762876" y="1938337"/>
            <a:ext cx="176212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0" name="Line 275"/>
          <p:cNvSpPr>
            <a:spLocks noChangeShapeType="1"/>
          </p:cNvSpPr>
          <p:nvPr/>
        </p:nvSpPr>
        <p:spPr bwMode="auto">
          <a:xfrm>
            <a:off x="7791450" y="18669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1" name="Line 276"/>
          <p:cNvSpPr>
            <a:spLocks noChangeShapeType="1"/>
          </p:cNvSpPr>
          <p:nvPr/>
        </p:nvSpPr>
        <p:spPr bwMode="auto">
          <a:xfrm>
            <a:off x="7907338" y="17033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2" name="Text Box 277"/>
          <p:cNvSpPr txBox="1">
            <a:spLocks noChangeArrowheads="1"/>
          </p:cNvSpPr>
          <p:nvPr/>
        </p:nvSpPr>
        <p:spPr bwMode="auto">
          <a:xfrm>
            <a:off x="7621588" y="15351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53" name="Line 278"/>
          <p:cNvSpPr>
            <a:spLocks noChangeShapeType="1"/>
          </p:cNvSpPr>
          <p:nvPr/>
        </p:nvSpPr>
        <p:spPr bwMode="auto">
          <a:xfrm>
            <a:off x="4660900" y="1855788"/>
            <a:ext cx="360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4" name="Line 279"/>
          <p:cNvSpPr>
            <a:spLocks noChangeShapeType="1"/>
          </p:cNvSpPr>
          <p:nvPr/>
        </p:nvSpPr>
        <p:spPr bwMode="auto">
          <a:xfrm>
            <a:off x="4733925" y="213201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5" name="Line 280"/>
          <p:cNvSpPr>
            <a:spLocks noChangeShapeType="1"/>
          </p:cNvSpPr>
          <p:nvPr/>
        </p:nvSpPr>
        <p:spPr bwMode="auto">
          <a:xfrm>
            <a:off x="5756275" y="2133600"/>
            <a:ext cx="0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6" name="Line 281"/>
          <p:cNvSpPr>
            <a:spLocks noChangeShapeType="1"/>
          </p:cNvSpPr>
          <p:nvPr/>
        </p:nvSpPr>
        <p:spPr bwMode="auto">
          <a:xfrm>
            <a:off x="6808788" y="2133600"/>
            <a:ext cx="0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7" name="Line 282"/>
          <p:cNvSpPr>
            <a:spLocks noChangeShapeType="1"/>
          </p:cNvSpPr>
          <p:nvPr/>
        </p:nvSpPr>
        <p:spPr bwMode="auto">
          <a:xfrm>
            <a:off x="7850188" y="2103438"/>
            <a:ext cx="0" cy="3459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8" name="Text Box 283"/>
          <p:cNvSpPr txBox="1">
            <a:spLocks noChangeArrowheads="1"/>
          </p:cNvSpPr>
          <p:nvPr/>
        </p:nvSpPr>
        <p:spPr bwMode="auto">
          <a:xfrm>
            <a:off x="7735888" y="55102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59" name="Text Box 284"/>
          <p:cNvSpPr txBox="1">
            <a:spLocks noChangeArrowheads="1"/>
          </p:cNvSpPr>
          <p:nvPr/>
        </p:nvSpPr>
        <p:spPr bwMode="auto">
          <a:xfrm>
            <a:off x="6858000" y="55102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0" name="Text Box 285"/>
          <p:cNvSpPr txBox="1">
            <a:spLocks noChangeArrowheads="1"/>
          </p:cNvSpPr>
          <p:nvPr/>
        </p:nvSpPr>
        <p:spPr bwMode="auto">
          <a:xfrm>
            <a:off x="5778500" y="55102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1" name="Text Box 286"/>
          <p:cNvSpPr txBox="1">
            <a:spLocks noChangeArrowheads="1"/>
          </p:cNvSpPr>
          <p:nvPr/>
        </p:nvSpPr>
        <p:spPr bwMode="auto">
          <a:xfrm>
            <a:off x="4721225" y="5546725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2" name="Text Box 287"/>
          <p:cNvSpPr txBox="1">
            <a:spLocks noChangeArrowheads="1"/>
          </p:cNvSpPr>
          <p:nvPr/>
        </p:nvSpPr>
        <p:spPr bwMode="auto">
          <a:xfrm>
            <a:off x="3703638" y="55229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4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3" name="Text Box 288"/>
          <p:cNvSpPr txBox="1">
            <a:spLocks noChangeArrowheads="1"/>
          </p:cNvSpPr>
          <p:nvPr/>
        </p:nvSpPr>
        <p:spPr bwMode="auto">
          <a:xfrm>
            <a:off x="2676525" y="55006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5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4" name="Text Box 289"/>
          <p:cNvSpPr txBox="1">
            <a:spLocks noChangeArrowheads="1"/>
          </p:cNvSpPr>
          <p:nvPr/>
        </p:nvSpPr>
        <p:spPr bwMode="auto">
          <a:xfrm>
            <a:off x="1649413" y="551815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6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5" name="Text Box 290"/>
          <p:cNvSpPr txBox="1">
            <a:spLocks noChangeArrowheads="1"/>
          </p:cNvSpPr>
          <p:nvPr/>
        </p:nvSpPr>
        <p:spPr bwMode="auto">
          <a:xfrm>
            <a:off x="609600" y="5514975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7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6" name="Text Box 291"/>
          <p:cNvSpPr txBox="1">
            <a:spLocks noChangeArrowheads="1"/>
          </p:cNvSpPr>
          <p:nvPr/>
        </p:nvSpPr>
        <p:spPr bwMode="auto">
          <a:xfrm>
            <a:off x="8229600" y="4367213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7" name="Text Box 292"/>
          <p:cNvSpPr txBox="1">
            <a:spLocks noChangeArrowheads="1"/>
          </p:cNvSpPr>
          <p:nvPr/>
        </p:nvSpPr>
        <p:spPr bwMode="auto">
          <a:xfrm>
            <a:off x="8229600" y="3300413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8" name="Text Box 293"/>
          <p:cNvSpPr txBox="1">
            <a:spLocks noChangeArrowheads="1"/>
          </p:cNvSpPr>
          <p:nvPr/>
        </p:nvSpPr>
        <p:spPr bwMode="auto">
          <a:xfrm>
            <a:off x="8229600" y="2224088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9" name="Text Box 294"/>
          <p:cNvSpPr txBox="1">
            <a:spLocks noChangeArrowheads="1"/>
          </p:cNvSpPr>
          <p:nvPr/>
        </p:nvSpPr>
        <p:spPr bwMode="auto">
          <a:xfrm>
            <a:off x="8229600" y="1690688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0" name="Line 296"/>
          <p:cNvSpPr>
            <a:spLocks noChangeShapeType="1"/>
          </p:cNvSpPr>
          <p:nvPr/>
        </p:nvSpPr>
        <p:spPr bwMode="auto">
          <a:xfrm>
            <a:off x="762000" y="5380038"/>
            <a:ext cx="0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1" name="Text Box 318"/>
          <p:cNvSpPr txBox="1">
            <a:spLocks noChangeArrowheads="1"/>
          </p:cNvSpPr>
          <p:nvPr/>
        </p:nvSpPr>
        <p:spPr bwMode="auto">
          <a:xfrm>
            <a:off x="3810000" y="205740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2" name="Text Box 319"/>
          <p:cNvSpPr txBox="1">
            <a:spLocks noChangeArrowheads="1"/>
          </p:cNvSpPr>
          <p:nvPr/>
        </p:nvSpPr>
        <p:spPr bwMode="auto">
          <a:xfrm>
            <a:off x="4846638" y="20716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3" name="Text Box 320"/>
          <p:cNvSpPr txBox="1">
            <a:spLocks noChangeArrowheads="1"/>
          </p:cNvSpPr>
          <p:nvPr/>
        </p:nvSpPr>
        <p:spPr bwMode="auto">
          <a:xfrm>
            <a:off x="5894388" y="20685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4" name="Text Box 321"/>
          <p:cNvSpPr txBox="1">
            <a:spLocks noChangeArrowheads="1"/>
          </p:cNvSpPr>
          <p:nvPr/>
        </p:nvSpPr>
        <p:spPr bwMode="auto">
          <a:xfrm>
            <a:off x="6935788" y="20685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5" name="Text Box 322"/>
          <p:cNvSpPr txBox="1">
            <a:spLocks noChangeArrowheads="1"/>
          </p:cNvSpPr>
          <p:nvPr/>
        </p:nvSpPr>
        <p:spPr bwMode="auto">
          <a:xfrm>
            <a:off x="2743200" y="320040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6" name="Text Box 323"/>
          <p:cNvSpPr txBox="1">
            <a:spLocks noChangeArrowheads="1"/>
          </p:cNvSpPr>
          <p:nvPr/>
        </p:nvSpPr>
        <p:spPr bwMode="auto">
          <a:xfrm>
            <a:off x="3779838" y="32146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7" name="Text Box 324"/>
          <p:cNvSpPr txBox="1">
            <a:spLocks noChangeArrowheads="1"/>
          </p:cNvSpPr>
          <p:nvPr/>
        </p:nvSpPr>
        <p:spPr bwMode="auto">
          <a:xfrm>
            <a:off x="4827588" y="32115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8" name="Text Box 325"/>
          <p:cNvSpPr txBox="1">
            <a:spLocks noChangeArrowheads="1"/>
          </p:cNvSpPr>
          <p:nvPr/>
        </p:nvSpPr>
        <p:spPr bwMode="auto">
          <a:xfrm>
            <a:off x="5868988" y="32115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9" name="Text Box 326"/>
          <p:cNvSpPr txBox="1">
            <a:spLocks noChangeArrowheads="1"/>
          </p:cNvSpPr>
          <p:nvPr/>
        </p:nvSpPr>
        <p:spPr bwMode="auto">
          <a:xfrm>
            <a:off x="1676400" y="4257675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80" name="Text Box 327"/>
          <p:cNvSpPr txBox="1">
            <a:spLocks noChangeArrowheads="1"/>
          </p:cNvSpPr>
          <p:nvPr/>
        </p:nvSpPr>
        <p:spPr bwMode="auto">
          <a:xfrm>
            <a:off x="2713038" y="427196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81" name="Text Box 328"/>
          <p:cNvSpPr txBox="1">
            <a:spLocks noChangeArrowheads="1"/>
          </p:cNvSpPr>
          <p:nvPr/>
        </p:nvSpPr>
        <p:spPr bwMode="auto">
          <a:xfrm>
            <a:off x="3760788" y="42687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82" name="Text Box 329"/>
          <p:cNvSpPr txBox="1">
            <a:spLocks noChangeArrowheads="1"/>
          </p:cNvSpPr>
          <p:nvPr/>
        </p:nvSpPr>
        <p:spPr bwMode="auto">
          <a:xfrm>
            <a:off x="4802188" y="42687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83" name="Line 331"/>
          <p:cNvSpPr>
            <a:spLocks noChangeShapeType="1"/>
          </p:cNvSpPr>
          <p:nvPr/>
        </p:nvSpPr>
        <p:spPr bwMode="auto">
          <a:xfrm flipH="1">
            <a:off x="1027113" y="5065713"/>
            <a:ext cx="452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84" name="Rectangle 332"/>
          <p:cNvSpPr>
            <a:spLocks noChangeArrowheads="1"/>
          </p:cNvSpPr>
          <p:nvPr/>
        </p:nvSpPr>
        <p:spPr bwMode="auto">
          <a:xfrm>
            <a:off x="463550" y="4889500"/>
            <a:ext cx="579438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3385" name="Line 333"/>
          <p:cNvSpPr>
            <a:spLocks noChangeShapeType="1"/>
          </p:cNvSpPr>
          <p:nvPr/>
        </p:nvSpPr>
        <p:spPr bwMode="auto">
          <a:xfrm>
            <a:off x="762000" y="4648200"/>
            <a:ext cx="0" cy="214313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86" name="Text Box 334"/>
          <p:cNvSpPr txBox="1">
            <a:spLocks noChangeArrowheads="1"/>
          </p:cNvSpPr>
          <p:nvPr/>
        </p:nvSpPr>
        <p:spPr bwMode="auto">
          <a:xfrm>
            <a:off x="633413" y="4343400"/>
            <a:ext cx="2476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FF3300"/>
                </a:solidFill>
                <a:latin typeface="Times New Roman" charset="0"/>
                <a:cs typeface="Arial" charset="0"/>
              </a:rPr>
              <a:t>1</a:t>
            </a:r>
          </a:p>
        </p:txBody>
      </p:sp>
      <p:sp>
        <p:nvSpPr>
          <p:cNvPr id="53387" name="Line 335"/>
          <p:cNvSpPr>
            <a:spLocks noChangeShapeType="1"/>
          </p:cNvSpPr>
          <p:nvPr/>
        </p:nvSpPr>
        <p:spPr bwMode="auto">
          <a:xfrm>
            <a:off x="3690938" y="2452688"/>
            <a:ext cx="0" cy="214312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88" name="Text Box 336"/>
          <p:cNvSpPr txBox="1">
            <a:spLocks noChangeArrowheads="1"/>
          </p:cNvSpPr>
          <p:nvPr/>
        </p:nvSpPr>
        <p:spPr bwMode="auto">
          <a:xfrm>
            <a:off x="3562350" y="2147888"/>
            <a:ext cx="247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FF3300"/>
                </a:solidFill>
                <a:latin typeface="Times New Roman" charset="0"/>
                <a:cs typeface="Arial" charset="0"/>
              </a:rPr>
              <a:t>1</a:t>
            </a:r>
          </a:p>
        </p:txBody>
      </p:sp>
      <p:sp>
        <p:nvSpPr>
          <p:cNvPr id="53389" name="Oval 337"/>
          <p:cNvSpPr>
            <a:spLocks noChangeArrowheads="1"/>
          </p:cNvSpPr>
          <p:nvPr/>
        </p:nvSpPr>
        <p:spPr bwMode="auto">
          <a:xfrm>
            <a:off x="4689475" y="2103438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90" name="Oval 338"/>
          <p:cNvSpPr>
            <a:spLocks noChangeArrowheads="1"/>
          </p:cNvSpPr>
          <p:nvPr/>
        </p:nvSpPr>
        <p:spPr bwMode="auto">
          <a:xfrm>
            <a:off x="3951288" y="2608263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91" name="Oval 339"/>
          <p:cNvSpPr>
            <a:spLocks noChangeArrowheads="1"/>
          </p:cNvSpPr>
          <p:nvPr/>
        </p:nvSpPr>
        <p:spPr bwMode="auto">
          <a:xfrm>
            <a:off x="2901950" y="3763963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92" name="Oval 340"/>
          <p:cNvSpPr>
            <a:spLocks noChangeArrowheads="1"/>
          </p:cNvSpPr>
          <p:nvPr/>
        </p:nvSpPr>
        <p:spPr bwMode="auto">
          <a:xfrm>
            <a:off x="2909888" y="4813300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93" name="Oval 341"/>
          <p:cNvSpPr>
            <a:spLocks noChangeArrowheads="1"/>
          </p:cNvSpPr>
          <p:nvPr/>
        </p:nvSpPr>
        <p:spPr bwMode="auto">
          <a:xfrm>
            <a:off x="3929063" y="4792663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94" name="Oval 342"/>
          <p:cNvSpPr>
            <a:spLocks noChangeArrowheads="1"/>
          </p:cNvSpPr>
          <p:nvPr/>
        </p:nvSpPr>
        <p:spPr bwMode="auto">
          <a:xfrm>
            <a:off x="4959350" y="4819650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2’s Complement Multiplier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/>
          <p:cNvSpPr>
            <a:spLocks noChangeArrowheads="1"/>
          </p:cNvSpPr>
          <p:nvPr/>
        </p:nvSpPr>
        <p:spPr bwMode="auto">
          <a:xfrm>
            <a:off x="3327400" y="2171700"/>
            <a:ext cx="579438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5298" name="AutoShape 5"/>
          <p:cNvSpPr>
            <a:spLocks noChangeArrowheads="1"/>
          </p:cNvSpPr>
          <p:nvPr/>
        </p:nvSpPr>
        <p:spPr bwMode="auto">
          <a:xfrm rot="5400000">
            <a:off x="3667919" y="1912144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Line 6"/>
          <p:cNvSpPr>
            <a:spLocks noChangeShapeType="1"/>
          </p:cNvSpPr>
          <p:nvPr/>
        </p:nvSpPr>
        <p:spPr bwMode="auto">
          <a:xfrm>
            <a:off x="3757613" y="2109788"/>
            <a:ext cx="0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Line 7"/>
          <p:cNvSpPr>
            <a:spLocks noChangeShapeType="1"/>
          </p:cNvSpPr>
          <p:nvPr/>
        </p:nvSpPr>
        <p:spPr bwMode="auto">
          <a:xfrm>
            <a:off x="3694113" y="184150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Line 8"/>
          <p:cNvSpPr>
            <a:spLocks noChangeShapeType="1"/>
          </p:cNvSpPr>
          <p:nvPr/>
        </p:nvSpPr>
        <p:spPr bwMode="auto">
          <a:xfrm>
            <a:off x="3811588" y="1677988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Line 9"/>
          <p:cNvSpPr>
            <a:spLocks noChangeShapeType="1"/>
          </p:cNvSpPr>
          <p:nvPr/>
        </p:nvSpPr>
        <p:spPr bwMode="auto">
          <a:xfrm>
            <a:off x="3443288" y="2681288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Rectangle 10"/>
          <p:cNvSpPr>
            <a:spLocks noChangeArrowheads="1"/>
          </p:cNvSpPr>
          <p:nvPr/>
        </p:nvSpPr>
        <p:spPr bwMode="auto">
          <a:xfrm>
            <a:off x="3321050" y="3294063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04" name="AutoShape 11"/>
          <p:cNvSpPr>
            <a:spLocks noChangeArrowheads="1"/>
          </p:cNvSpPr>
          <p:nvPr/>
        </p:nvSpPr>
        <p:spPr bwMode="auto">
          <a:xfrm rot="5400000">
            <a:off x="3661569" y="3034506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12"/>
          <p:cNvSpPr>
            <a:spLocks noChangeShapeType="1"/>
          </p:cNvSpPr>
          <p:nvPr/>
        </p:nvSpPr>
        <p:spPr bwMode="auto">
          <a:xfrm>
            <a:off x="3752850" y="323215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13"/>
          <p:cNvSpPr>
            <a:spLocks noChangeShapeType="1"/>
          </p:cNvSpPr>
          <p:nvPr/>
        </p:nvSpPr>
        <p:spPr bwMode="auto">
          <a:xfrm>
            <a:off x="3689350" y="296386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Line 14"/>
          <p:cNvSpPr>
            <a:spLocks noChangeShapeType="1"/>
          </p:cNvSpPr>
          <p:nvPr/>
        </p:nvSpPr>
        <p:spPr bwMode="auto">
          <a:xfrm>
            <a:off x="3805238" y="2798763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Line 15"/>
          <p:cNvSpPr>
            <a:spLocks noChangeShapeType="1"/>
          </p:cNvSpPr>
          <p:nvPr/>
        </p:nvSpPr>
        <p:spPr bwMode="auto">
          <a:xfrm>
            <a:off x="3438525" y="3794125"/>
            <a:ext cx="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16"/>
          <p:cNvSpPr>
            <a:spLocks noChangeShapeType="1"/>
          </p:cNvSpPr>
          <p:nvPr/>
        </p:nvSpPr>
        <p:spPr bwMode="auto">
          <a:xfrm flipH="1">
            <a:off x="2859088" y="3489325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Rectangle 17"/>
          <p:cNvSpPr>
            <a:spLocks noChangeArrowheads="1"/>
          </p:cNvSpPr>
          <p:nvPr/>
        </p:nvSpPr>
        <p:spPr bwMode="auto">
          <a:xfrm>
            <a:off x="3316288" y="4349750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11" name="AutoShape 18"/>
          <p:cNvSpPr>
            <a:spLocks noChangeArrowheads="1"/>
          </p:cNvSpPr>
          <p:nvPr/>
        </p:nvSpPr>
        <p:spPr bwMode="auto">
          <a:xfrm rot="5400000">
            <a:off x="3656806" y="4090195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Line 19"/>
          <p:cNvSpPr>
            <a:spLocks noChangeShapeType="1"/>
          </p:cNvSpPr>
          <p:nvPr/>
        </p:nvSpPr>
        <p:spPr bwMode="auto">
          <a:xfrm>
            <a:off x="3748088" y="4287838"/>
            <a:ext cx="0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Line 20"/>
          <p:cNvSpPr>
            <a:spLocks noChangeShapeType="1"/>
          </p:cNvSpPr>
          <p:nvPr/>
        </p:nvSpPr>
        <p:spPr bwMode="auto">
          <a:xfrm>
            <a:off x="3684588" y="401955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Line 21"/>
          <p:cNvSpPr>
            <a:spLocks noChangeShapeType="1"/>
          </p:cNvSpPr>
          <p:nvPr/>
        </p:nvSpPr>
        <p:spPr bwMode="auto">
          <a:xfrm>
            <a:off x="3802063" y="3856038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Line 22"/>
          <p:cNvSpPr>
            <a:spLocks noChangeShapeType="1"/>
          </p:cNvSpPr>
          <p:nvPr/>
        </p:nvSpPr>
        <p:spPr bwMode="auto">
          <a:xfrm flipH="1">
            <a:off x="2854325" y="454501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Rectangle 23"/>
          <p:cNvSpPr>
            <a:spLocks noChangeArrowheads="1"/>
          </p:cNvSpPr>
          <p:nvPr/>
        </p:nvSpPr>
        <p:spPr bwMode="auto">
          <a:xfrm>
            <a:off x="4362450" y="2185988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17" name="AutoShape 24"/>
          <p:cNvSpPr>
            <a:spLocks noChangeArrowheads="1"/>
          </p:cNvSpPr>
          <p:nvPr/>
        </p:nvSpPr>
        <p:spPr bwMode="auto">
          <a:xfrm rot="5400000">
            <a:off x="4702969" y="1926431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5"/>
          <p:cNvSpPr>
            <a:spLocks noChangeShapeType="1"/>
          </p:cNvSpPr>
          <p:nvPr/>
        </p:nvSpPr>
        <p:spPr bwMode="auto">
          <a:xfrm>
            <a:off x="4794250" y="2124075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Line 26"/>
          <p:cNvSpPr>
            <a:spLocks noChangeShapeType="1"/>
          </p:cNvSpPr>
          <p:nvPr/>
        </p:nvSpPr>
        <p:spPr bwMode="auto">
          <a:xfrm>
            <a:off x="4730750" y="185578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Line 27"/>
          <p:cNvSpPr>
            <a:spLocks noChangeShapeType="1"/>
          </p:cNvSpPr>
          <p:nvPr/>
        </p:nvSpPr>
        <p:spPr bwMode="auto">
          <a:xfrm>
            <a:off x="4848225" y="16906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Line 28"/>
          <p:cNvSpPr>
            <a:spLocks noChangeShapeType="1"/>
          </p:cNvSpPr>
          <p:nvPr/>
        </p:nvSpPr>
        <p:spPr bwMode="auto">
          <a:xfrm>
            <a:off x="4479925" y="2674938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Line 29"/>
          <p:cNvSpPr>
            <a:spLocks noChangeShapeType="1"/>
          </p:cNvSpPr>
          <p:nvPr/>
        </p:nvSpPr>
        <p:spPr bwMode="auto">
          <a:xfrm flipH="1">
            <a:off x="3900488" y="23796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Rectangle 30"/>
          <p:cNvSpPr>
            <a:spLocks noChangeArrowheads="1"/>
          </p:cNvSpPr>
          <p:nvPr/>
        </p:nvSpPr>
        <p:spPr bwMode="auto">
          <a:xfrm>
            <a:off x="4357688" y="3308350"/>
            <a:ext cx="579437" cy="49053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24" name="AutoShape 31"/>
          <p:cNvSpPr>
            <a:spLocks noChangeArrowheads="1"/>
          </p:cNvSpPr>
          <p:nvPr/>
        </p:nvSpPr>
        <p:spPr bwMode="auto">
          <a:xfrm rot="5400000">
            <a:off x="4698206" y="3048795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Line 32"/>
          <p:cNvSpPr>
            <a:spLocks noChangeShapeType="1"/>
          </p:cNvSpPr>
          <p:nvPr/>
        </p:nvSpPr>
        <p:spPr bwMode="auto">
          <a:xfrm>
            <a:off x="4789488" y="3246438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6" name="Line 33"/>
          <p:cNvSpPr>
            <a:spLocks noChangeShapeType="1"/>
          </p:cNvSpPr>
          <p:nvPr/>
        </p:nvSpPr>
        <p:spPr bwMode="auto">
          <a:xfrm>
            <a:off x="4725988" y="297815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Line 34"/>
          <p:cNvSpPr>
            <a:spLocks noChangeShapeType="1"/>
          </p:cNvSpPr>
          <p:nvPr/>
        </p:nvSpPr>
        <p:spPr bwMode="auto">
          <a:xfrm>
            <a:off x="4841875" y="2813050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Line 35"/>
          <p:cNvSpPr>
            <a:spLocks noChangeShapeType="1"/>
          </p:cNvSpPr>
          <p:nvPr/>
        </p:nvSpPr>
        <p:spPr bwMode="auto">
          <a:xfrm>
            <a:off x="4473575" y="3808413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Line 36"/>
          <p:cNvSpPr>
            <a:spLocks noChangeShapeType="1"/>
          </p:cNvSpPr>
          <p:nvPr/>
        </p:nvSpPr>
        <p:spPr bwMode="auto">
          <a:xfrm flipH="1">
            <a:off x="3895725" y="3502025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Rectangle 37"/>
          <p:cNvSpPr>
            <a:spLocks noChangeArrowheads="1"/>
          </p:cNvSpPr>
          <p:nvPr/>
        </p:nvSpPr>
        <p:spPr bwMode="auto">
          <a:xfrm>
            <a:off x="4352925" y="4364038"/>
            <a:ext cx="579438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5331" name="AutoShape 38"/>
          <p:cNvSpPr>
            <a:spLocks noChangeArrowheads="1"/>
          </p:cNvSpPr>
          <p:nvPr/>
        </p:nvSpPr>
        <p:spPr bwMode="auto">
          <a:xfrm rot="5400000">
            <a:off x="4693444" y="4104481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Line 39"/>
          <p:cNvSpPr>
            <a:spLocks noChangeShapeType="1"/>
          </p:cNvSpPr>
          <p:nvPr/>
        </p:nvSpPr>
        <p:spPr bwMode="auto">
          <a:xfrm>
            <a:off x="4784725" y="4302125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Line 40"/>
          <p:cNvSpPr>
            <a:spLocks noChangeShapeType="1"/>
          </p:cNvSpPr>
          <p:nvPr/>
        </p:nvSpPr>
        <p:spPr bwMode="auto">
          <a:xfrm>
            <a:off x="4721225" y="403383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4" name="Line 41"/>
          <p:cNvSpPr>
            <a:spLocks noChangeShapeType="1"/>
          </p:cNvSpPr>
          <p:nvPr/>
        </p:nvSpPr>
        <p:spPr bwMode="auto">
          <a:xfrm>
            <a:off x="4837113" y="3870325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5" name="Line 42"/>
          <p:cNvSpPr>
            <a:spLocks noChangeShapeType="1"/>
          </p:cNvSpPr>
          <p:nvPr/>
        </p:nvSpPr>
        <p:spPr bwMode="auto">
          <a:xfrm flipH="1">
            <a:off x="3890963" y="4559300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6" name="Rectangle 43"/>
          <p:cNvSpPr>
            <a:spLocks noChangeArrowheads="1"/>
          </p:cNvSpPr>
          <p:nvPr/>
        </p:nvSpPr>
        <p:spPr bwMode="auto">
          <a:xfrm>
            <a:off x="5410200" y="2182813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37" name="AutoShape 44"/>
          <p:cNvSpPr>
            <a:spLocks noChangeArrowheads="1"/>
          </p:cNvSpPr>
          <p:nvPr/>
        </p:nvSpPr>
        <p:spPr bwMode="auto">
          <a:xfrm rot="5400000">
            <a:off x="5750719" y="1923256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8" name="Line 45"/>
          <p:cNvSpPr>
            <a:spLocks noChangeShapeType="1"/>
          </p:cNvSpPr>
          <p:nvPr/>
        </p:nvSpPr>
        <p:spPr bwMode="auto">
          <a:xfrm>
            <a:off x="5842000" y="21209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9" name="Line 46"/>
          <p:cNvSpPr>
            <a:spLocks noChangeShapeType="1"/>
          </p:cNvSpPr>
          <p:nvPr/>
        </p:nvSpPr>
        <p:spPr bwMode="auto">
          <a:xfrm>
            <a:off x="5778500" y="18526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0" name="Line 47"/>
          <p:cNvSpPr>
            <a:spLocks noChangeShapeType="1"/>
          </p:cNvSpPr>
          <p:nvPr/>
        </p:nvSpPr>
        <p:spPr bwMode="auto">
          <a:xfrm>
            <a:off x="5895975" y="1689100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1" name="Line 48"/>
          <p:cNvSpPr>
            <a:spLocks noChangeShapeType="1"/>
          </p:cNvSpPr>
          <p:nvPr/>
        </p:nvSpPr>
        <p:spPr bwMode="auto">
          <a:xfrm>
            <a:off x="5527675" y="2674938"/>
            <a:ext cx="0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2" name="Line 49"/>
          <p:cNvSpPr>
            <a:spLocks noChangeShapeType="1"/>
          </p:cNvSpPr>
          <p:nvPr/>
        </p:nvSpPr>
        <p:spPr bwMode="auto">
          <a:xfrm flipH="1">
            <a:off x="4948238" y="2397125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3" name="Rectangle 50"/>
          <p:cNvSpPr>
            <a:spLocks noChangeArrowheads="1"/>
          </p:cNvSpPr>
          <p:nvPr/>
        </p:nvSpPr>
        <p:spPr bwMode="auto">
          <a:xfrm>
            <a:off x="5389563" y="3321050"/>
            <a:ext cx="579437" cy="490538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5344" name="AutoShape 51"/>
          <p:cNvSpPr>
            <a:spLocks noChangeArrowheads="1"/>
          </p:cNvSpPr>
          <p:nvPr/>
        </p:nvSpPr>
        <p:spPr bwMode="auto">
          <a:xfrm rot="5400000">
            <a:off x="5730081" y="3061495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45" name="Line 52"/>
          <p:cNvSpPr>
            <a:spLocks noChangeShapeType="1"/>
          </p:cNvSpPr>
          <p:nvPr/>
        </p:nvSpPr>
        <p:spPr bwMode="auto">
          <a:xfrm>
            <a:off x="5821363" y="3259138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6" name="Line 53"/>
          <p:cNvSpPr>
            <a:spLocks noChangeShapeType="1"/>
          </p:cNvSpPr>
          <p:nvPr/>
        </p:nvSpPr>
        <p:spPr bwMode="auto">
          <a:xfrm>
            <a:off x="5757863" y="2989263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7" name="Line 54"/>
          <p:cNvSpPr>
            <a:spLocks noChangeShapeType="1"/>
          </p:cNvSpPr>
          <p:nvPr/>
        </p:nvSpPr>
        <p:spPr bwMode="auto">
          <a:xfrm>
            <a:off x="5873750" y="2805113"/>
            <a:ext cx="0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8" name="Line 55"/>
          <p:cNvSpPr>
            <a:spLocks noChangeShapeType="1"/>
          </p:cNvSpPr>
          <p:nvPr/>
        </p:nvSpPr>
        <p:spPr bwMode="auto">
          <a:xfrm flipH="1">
            <a:off x="4927600" y="3535363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9" name="Rectangle 56"/>
          <p:cNvSpPr>
            <a:spLocks noChangeArrowheads="1"/>
          </p:cNvSpPr>
          <p:nvPr/>
        </p:nvSpPr>
        <p:spPr bwMode="auto">
          <a:xfrm>
            <a:off x="6453188" y="2182813"/>
            <a:ext cx="579437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5350" name="AutoShape 57"/>
          <p:cNvSpPr>
            <a:spLocks noChangeArrowheads="1"/>
          </p:cNvSpPr>
          <p:nvPr/>
        </p:nvSpPr>
        <p:spPr bwMode="auto">
          <a:xfrm rot="5400000">
            <a:off x="6793706" y="1923257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Line 58"/>
          <p:cNvSpPr>
            <a:spLocks noChangeShapeType="1"/>
          </p:cNvSpPr>
          <p:nvPr/>
        </p:nvSpPr>
        <p:spPr bwMode="auto">
          <a:xfrm>
            <a:off x="6884988" y="21209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2" name="Line 59"/>
          <p:cNvSpPr>
            <a:spLocks noChangeShapeType="1"/>
          </p:cNvSpPr>
          <p:nvPr/>
        </p:nvSpPr>
        <p:spPr bwMode="auto">
          <a:xfrm>
            <a:off x="6821488" y="18526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3" name="Line 60"/>
          <p:cNvSpPr>
            <a:spLocks noChangeShapeType="1"/>
          </p:cNvSpPr>
          <p:nvPr/>
        </p:nvSpPr>
        <p:spPr bwMode="auto">
          <a:xfrm>
            <a:off x="6937375" y="1689100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4" name="Line 61"/>
          <p:cNvSpPr>
            <a:spLocks noChangeShapeType="1"/>
          </p:cNvSpPr>
          <p:nvPr/>
        </p:nvSpPr>
        <p:spPr bwMode="auto">
          <a:xfrm flipH="1">
            <a:off x="5991225" y="2416175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5" name="Rectangle 62"/>
          <p:cNvSpPr>
            <a:spLocks noChangeArrowheads="1"/>
          </p:cNvSpPr>
          <p:nvPr/>
        </p:nvSpPr>
        <p:spPr bwMode="auto">
          <a:xfrm>
            <a:off x="2286000" y="3298825"/>
            <a:ext cx="581025" cy="49053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56" name="AutoShape 63"/>
          <p:cNvSpPr>
            <a:spLocks noChangeArrowheads="1"/>
          </p:cNvSpPr>
          <p:nvPr/>
        </p:nvSpPr>
        <p:spPr bwMode="auto">
          <a:xfrm rot="5400000">
            <a:off x="2625725" y="3038475"/>
            <a:ext cx="176213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57" name="Line 64"/>
          <p:cNvSpPr>
            <a:spLocks noChangeShapeType="1"/>
          </p:cNvSpPr>
          <p:nvPr/>
        </p:nvSpPr>
        <p:spPr bwMode="auto">
          <a:xfrm>
            <a:off x="2717800" y="3236913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8" name="Line 65"/>
          <p:cNvSpPr>
            <a:spLocks noChangeShapeType="1"/>
          </p:cNvSpPr>
          <p:nvPr/>
        </p:nvSpPr>
        <p:spPr bwMode="auto">
          <a:xfrm>
            <a:off x="2654300" y="2967038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9" name="Line 66"/>
          <p:cNvSpPr>
            <a:spLocks noChangeShapeType="1"/>
          </p:cNvSpPr>
          <p:nvPr/>
        </p:nvSpPr>
        <p:spPr bwMode="auto">
          <a:xfrm>
            <a:off x="2771775" y="2803525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0" name="Line 67"/>
          <p:cNvSpPr>
            <a:spLocks noChangeShapeType="1"/>
          </p:cNvSpPr>
          <p:nvPr/>
        </p:nvSpPr>
        <p:spPr bwMode="auto">
          <a:xfrm>
            <a:off x="2403475" y="3798888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1" name="Rectangle 68"/>
          <p:cNvSpPr>
            <a:spLocks noChangeArrowheads="1"/>
          </p:cNvSpPr>
          <p:nvPr/>
        </p:nvSpPr>
        <p:spPr bwMode="auto">
          <a:xfrm>
            <a:off x="2295525" y="4341813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62" name="AutoShape 69"/>
          <p:cNvSpPr>
            <a:spLocks noChangeArrowheads="1"/>
          </p:cNvSpPr>
          <p:nvPr/>
        </p:nvSpPr>
        <p:spPr bwMode="auto">
          <a:xfrm rot="5400000">
            <a:off x="2636044" y="4082256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63" name="Line 70"/>
          <p:cNvSpPr>
            <a:spLocks noChangeShapeType="1"/>
          </p:cNvSpPr>
          <p:nvPr/>
        </p:nvSpPr>
        <p:spPr bwMode="auto">
          <a:xfrm>
            <a:off x="2725738" y="42799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4" name="Line 71"/>
          <p:cNvSpPr>
            <a:spLocks noChangeShapeType="1"/>
          </p:cNvSpPr>
          <p:nvPr/>
        </p:nvSpPr>
        <p:spPr bwMode="auto">
          <a:xfrm>
            <a:off x="2662238" y="40116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5" name="Line 72"/>
          <p:cNvSpPr>
            <a:spLocks noChangeShapeType="1"/>
          </p:cNvSpPr>
          <p:nvPr/>
        </p:nvSpPr>
        <p:spPr bwMode="auto">
          <a:xfrm>
            <a:off x="2779713" y="3846513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6" name="Line 73"/>
          <p:cNvSpPr>
            <a:spLocks noChangeShapeType="1"/>
          </p:cNvSpPr>
          <p:nvPr/>
        </p:nvSpPr>
        <p:spPr bwMode="auto">
          <a:xfrm flipH="1">
            <a:off x="1833563" y="4537075"/>
            <a:ext cx="452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7" name="Rectangle 74"/>
          <p:cNvSpPr>
            <a:spLocks noChangeArrowheads="1"/>
          </p:cNvSpPr>
          <p:nvPr/>
        </p:nvSpPr>
        <p:spPr bwMode="auto">
          <a:xfrm>
            <a:off x="1263650" y="4351338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68" name="AutoShape 75"/>
          <p:cNvSpPr>
            <a:spLocks noChangeArrowheads="1"/>
          </p:cNvSpPr>
          <p:nvPr/>
        </p:nvSpPr>
        <p:spPr bwMode="auto">
          <a:xfrm rot="5400000">
            <a:off x="1604169" y="4091781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69" name="Line 76"/>
          <p:cNvSpPr>
            <a:spLocks noChangeShapeType="1"/>
          </p:cNvSpPr>
          <p:nvPr/>
        </p:nvSpPr>
        <p:spPr bwMode="auto">
          <a:xfrm>
            <a:off x="1693863" y="4289425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0" name="Line 77"/>
          <p:cNvSpPr>
            <a:spLocks noChangeShapeType="1"/>
          </p:cNvSpPr>
          <p:nvPr/>
        </p:nvSpPr>
        <p:spPr bwMode="auto">
          <a:xfrm>
            <a:off x="1630363" y="402113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1" name="Line 78"/>
          <p:cNvSpPr>
            <a:spLocks noChangeShapeType="1"/>
          </p:cNvSpPr>
          <p:nvPr/>
        </p:nvSpPr>
        <p:spPr bwMode="auto">
          <a:xfrm>
            <a:off x="1747838" y="3857625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2" name="Line 79"/>
          <p:cNvSpPr>
            <a:spLocks noChangeShapeType="1"/>
          </p:cNvSpPr>
          <p:nvPr/>
        </p:nvSpPr>
        <p:spPr bwMode="auto">
          <a:xfrm>
            <a:off x="1547813" y="4860925"/>
            <a:ext cx="0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3" name="Line 80"/>
          <p:cNvSpPr>
            <a:spLocks noChangeShapeType="1"/>
          </p:cNvSpPr>
          <p:nvPr/>
        </p:nvSpPr>
        <p:spPr bwMode="auto">
          <a:xfrm>
            <a:off x="2573338" y="4835525"/>
            <a:ext cx="0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4" name="Line 81"/>
          <p:cNvSpPr>
            <a:spLocks noChangeShapeType="1"/>
          </p:cNvSpPr>
          <p:nvPr/>
        </p:nvSpPr>
        <p:spPr bwMode="auto">
          <a:xfrm>
            <a:off x="3598863" y="48466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5" name="Line 82"/>
          <p:cNvSpPr>
            <a:spLocks noChangeShapeType="1"/>
          </p:cNvSpPr>
          <p:nvPr/>
        </p:nvSpPr>
        <p:spPr bwMode="auto">
          <a:xfrm>
            <a:off x="4625975" y="48593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6" name="Line 83"/>
          <p:cNvSpPr>
            <a:spLocks noChangeShapeType="1"/>
          </p:cNvSpPr>
          <p:nvPr/>
        </p:nvSpPr>
        <p:spPr bwMode="auto">
          <a:xfrm>
            <a:off x="5673725" y="3813175"/>
            <a:ext cx="0" cy="124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7" name="Line 84"/>
          <p:cNvSpPr>
            <a:spLocks noChangeShapeType="1"/>
          </p:cNvSpPr>
          <p:nvPr/>
        </p:nvSpPr>
        <p:spPr bwMode="auto">
          <a:xfrm>
            <a:off x="6751638" y="2663825"/>
            <a:ext cx="0" cy="2365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8" name="Line 85"/>
          <p:cNvSpPr>
            <a:spLocks noChangeShapeType="1"/>
          </p:cNvSpPr>
          <p:nvPr/>
        </p:nvSpPr>
        <p:spPr bwMode="auto">
          <a:xfrm flipH="1">
            <a:off x="2433638" y="2362200"/>
            <a:ext cx="884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9" name="Line 86"/>
          <p:cNvSpPr>
            <a:spLocks noChangeShapeType="1"/>
          </p:cNvSpPr>
          <p:nvPr/>
        </p:nvSpPr>
        <p:spPr bwMode="auto">
          <a:xfrm>
            <a:off x="2433638" y="2341563"/>
            <a:ext cx="0" cy="9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0" name="Line 87"/>
          <p:cNvSpPr>
            <a:spLocks noChangeShapeType="1"/>
          </p:cNvSpPr>
          <p:nvPr/>
        </p:nvSpPr>
        <p:spPr bwMode="auto">
          <a:xfrm flipH="1">
            <a:off x="1395413" y="3517900"/>
            <a:ext cx="885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1" name="Line 88"/>
          <p:cNvSpPr>
            <a:spLocks noChangeShapeType="1"/>
          </p:cNvSpPr>
          <p:nvPr/>
        </p:nvSpPr>
        <p:spPr bwMode="auto">
          <a:xfrm>
            <a:off x="1395413" y="35179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2" name="Line 89"/>
          <p:cNvSpPr>
            <a:spLocks noChangeShapeType="1"/>
          </p:cNvSpPr>
          <p:nvPr/>
        </p:nvSpPr>
        <p:spPr bwMode="auto">
          <a:xfrm>
            <a:off x="1619250" y="4014788"/>
            <a:ext cx="6381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3" name="Line 90"/>
          <p:cNvSpPr>
            <a:spLocks noChangeShapeType="1"/>
          </p:cNvSpPr>
          <p:nvPr/>
        </p:nvSpPr>
        <p:spPr bwMode="auto">
          <a:xfrm>
            <a:off x="2667000" y="29718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4" name="Line 91"/>
          <p:cNvSpPr>
            <a:spLocks noChangeShapeType="1"/>
          </p:cNvSpPr>
          <p:nvPr/>
        </p:nvSpPr>
        <p:spPr bwMode="auto">
          <a:xfrm>
            <a:off x="3683000" y="1843088"/>
            <a:ext cx="435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5" name="AutoShape 92"/>
          <p:cNvSpPr>
            <a:spLocks noChangeArrowheads="1"/>
          </p:cNvSpPr>
          <p:nvPr/>
        </p:nvSpPr>
        <p:spPr bwMode="auto">
          <a:xfrm rot="5400000">
            <a:off x="4408487" y="1393826"/>
            <a:ext cx="176213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86" name="Line 93"/>
          <p:cNvSpPr>
            <a:spLocks noChangeShapeType="1"/>
          </p:cNvSpPr>
          <p:nvPr/>
        </p:nvSpPr>
        <p:spPr bwMode="auto">
          <a:xfrm>
            <a:off x="4437063" y="1322388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7" name="Line 94"/>
          <p:cNvSpPr>
            <a:spLocks noChangeShapeType="1"/>
          </p:cNvSpPr>
          <p:nvPr/>
        </p:nvSpPr>
        <p:spPr bwMode="auto">
          <a:xfrm>
            <a:off x="4552950" y="1168400"/>
            <a:ext cx="0" cy="24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8" name="Text Box 95"/>
          <p:cNvSpPr txBox="1">
            <a:spLocks noChangeArrowheads="1"/>
          </p:cNvSpPr>
          <p:nvPr/>
        </p:nvSpPr>
        <p:spPr bwMode="auto">
          <a:xfrm>
            <a:off x="4267200" y="99060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389" name="AutoShape 96"/>
          <p:cNvSpPr>
            <a:spLocks noChangeArrowheads="1"/>
          </p:cNvSpPr>
          <p:nvPr/>
        </p:nvSpPr>
        <p:spPr bwMode="auto">
          <a:xfrm rot="5400000">
            <a:off x="5445126" y="1408112"/>
            <a:ext cx="176212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90" name="Line 97"/>
          <p:cNvSpPr>
            <a:spLocks noChangeShapeType="1"/>
          </p:cNvSpPr>
          <p:nvPr/>
        </p:nvSpPr>
        <p:spPr bwMode="auto">
          <a:xfrm>
            <a:off x="5472113" y="1336675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1" name="Line 98"/>
          <p:cNvSpPr>
            <a:spLocks noChangeShapeType="1"/>
          </p:cNvSpPr>
          <p:nvPr/>
        </p:nvSpPr>
        <p:spPr bwMode="auto">
          <a:xfrm>
            <a:off x="5589588" y="1173163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2" name="Text Box 99"/>
          <p:cNvSpPr txBox="1">
            <a:spLocks noChangeArrowheads="1"/>
          </p:cNvSpPr>
          <p:nvPr/>
        </p:nvSpPr>
        <p:spPr bwMode="auto">
          <a:xfrm>
            <a:off x="5303838" y="10048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393" name="AutoShape 100"/>
          <p:cNvSpPr>
            <a:spLocks noChangeArrowheads="1"/>
          </p:cNvSpPr>
          <p:nvPr/>
        </p:nvSpPr>
        <p:spPr bwMode="auto">
          <a:xfrm rot="5400000">
            <a:off x="6492876" y="1404937"/>
            <a:ext cx="176212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94" name="Line 101"/>
          <p:cNvSpPr>
            <a:spLocks noChangeShapeType="1"/>
          </p:cNvSpPr>
          <p:nvPr/>
        </p:nvSpPr>
        <p:spPr bwMode="auto">
          <a:xfrm>
            <a:off x="6519863" y="13335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5" name="Line 102"/>
          <p:cNvSpPr>
            <a:spLocks noChangeShapeType="1"/>
          </p:cNvSpPr>
          <p:nvPr/>
        </p:nvSpPr>
        <p:spPr bwMode="auto">
          <a:xfrm>
            <a:off x="6637338" y="11699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6" name="Text Box 103"/>
          <p:cNvSpPr txBox="1">
            <a:spLocks noChangeArrowheads="1"/>
          </p:cNvSpPr>
          <p:nvPr/>
        </p:nvSpPr>
        <p:spPr bwMode="auto">
          <a:xfrm>
            <a:off x="6351588" y="10017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397" name="AutoShape 104"/>
          <p:cNvSpPr>
            <a:spLocks noChangeArrowheads="1"/>
          </p:cNvSpPr>
          <p:nvPr/>
        </p:nvSpPr>
        <p:spPr bwMode="auto">
          <a:xfrm rot="5400000">
            <a:off x="7534276" y="1404937"/>
            <a:ext cx="176212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98" name="Line 105"/>
          <p:cNvSpPr>
            <a:spLocks noChangeShapeType="1"/>
          </p:cNvSpPr>
          <p:nvPr/>
        </p:nvSpPr>
        <p:spPr bwMode="auto">
          <a:xfrm>
            <a:off x="7562850" y="13335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9" name="Line 106"/>
          <p:cNvSpPr>
            <a:spLocks noChangeShapeType="1"/>
          </p:cNvSpPr>
          <p:nvPr/>
        </p:nvSpPr>
        <p:spPr bwMode="auto">
          <a:xfrm>
            <a:off x="7678738" y="11699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0" name="Text Box 107"/>
          <p:cNvSpPr txBox="1">
            <a:spLocks noChangeArrowheads="1"/>
          </p:cNvSpPr>
          <p:nvPr/>
        </p:nvSpPr>
        <p:spPr bwMode="auto">
          <a:xfrm>
            <a:off x="7392988" y="10017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01" name="Line 108"/>
          <p:cNvSpPr>
            <a:spLocks noChangeShapeType="1"/>
          </p:cNvSpPr>
          <p:nvPr/>
        </p:nvSpPr>
        <p:spPr bwMode="auto">
          <a:xfrm>
            <a:off x="4432300" y="1322388"/>
            <a:ext cx="360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2" name="Line 109"/>
          <p:cNvSpPr>
            <a:spLocks noChangeShapeType="1"/>
          </p:cNvSpPr>
          <p:nvPr/>
        </p:nvSpPr>
        <p:spPr bwMode="auto">
          <a:xfrm>
            <a:off x="4505325" y="159861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3" name="Line 110"/>
          <p:cNvSpPr>
            <a:spLocks noChangeShapeType="1"/>
          </p:cNvSpPr>
          <p:nvPr/>
        </p:nvSpPr>
        <p:spPr bwMode="auto">
          <a:xfrm>
            <a:off x="5527675" y="1600200"/>
            <a:ext cx="0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4" name="Line 111"/>
          <p:cNvSpPr>
            <a:spLocks noChangeShapeType="1"/>
          </p:cNvSpPr>
          <p:nvPr/>
        </p:nvSpPr>
        <p:spPr bwMode="auto">
          <a:xfrm>
            <a:off x="6580188" y="1600200"/>
            <a:ext cx="0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5" name="Line 112"/>
          <p:cNvSpPr>
            <a:spLocks noChangeShapeType="1"/>
          </p:cNvSpPr>
          <p:nvPr/>
        </p:nvSpPr>
        <p:spPr bwMode="auto">
          <a:xfrm>
            <a:off x="7621588" y="1603375"/>
            <a:ext cx="0" cy="342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6" name="Text Box 113"/>
          <p:cNvSpPr txBox="1">
            <a:spLocks noChangeArrowheads="1"/>
          </p:cNvSpPr>
          <p:nvPr/>
        </p:nvSpPr>
        <p:spPr bwMode="auto">
          <a:xfrm>
            <a:off x="7507288" y="49768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07" name="Text Box 114"/>
          <p:cNvSpPr txBox="1">
            <a:spLocks noChangeArrowheads="1"/>
          </p:cNvSpPr>
          <p:nvPr/>
        </p:nvSpPr>
        <p:spPr bwMode="auto">
          <a:xfrm>
            <a:off x="6629400" y="49768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08" name="Text Box 115"/>
          <p:cNvSpPr txBox="1">
            <a:spLocks noChangeArrowheads="1"/>
          </p:cNvSpPr>
          <p:nvPr/>
        </p:nvSpPr>
        <p:spPr bwMode="auto">
          <a:xfrm>
            <a:off x="5549900" y="49768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09" name="Text Box 116"/>
          <p:cNvSpPr txBox="1">
            <a:spLocks noChangeArrowheads="1"/>
          </p:cNvSpPr>
          <p:nvPr/>
        </p:nvSpPr>
        <p:spPr bwMode="auto">
          <a:xfrm>
            <a:off x="4492625" y="5013325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0" name="Text Box 117"/>
          <p:cNvSpPr txBox="1">
            <a:spLocks noChangeArrowheads="1"/>
          </p:cNvSpPr>
          <p:nvPr/>
        </p:nvSpPr>
        <p:spPr bwMode="auto">
          <a:xfrm>
            <a:off x="3475038" y="49895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4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1" name="Text Box 118"/>
          <p:cNvSpPr txBox="1">
            <a:spLocks noChangeArrowheads="1"/>
          </p:cNvSpPr>
          <p:nvPr/>
        </p:nvSpPr>
        <p:spPr bwMode="auto">
          <a:xfrm>
            <a:off x="2447925" y="49672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5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2" name="Text Box 119"/>
          <p:cNvSpPr txBox="1">
            <a:spLocks noChangeArrowheads="1"/>
          </p:cNvSpPr>
          <p:nvPr/>
        </p:nvSpPr>
        <p:spPr bwMode="auto">
          <a:xfrm>
            <a:off x="1420813" y="498475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6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3" name="Text Box 120"/>
          <p:cNvSpPr txBox="1">
            <a:spLocks noChangeArrowheads="1"/>
          </p:cNvSpPr>
          <p:nvPr/>
        </p:nvSpPr>
        <p:spPr bwMode="auto">
          <a:xfrm>
            <a:off x="685800" y="4981575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7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4" name="Text Box 121"/>
          <p:cNvSpPr txBox="1">
            <a:spLocks noChangeArrowheads="1"/>
          </p:cNvSpPr>
          <p:nvPr/>
        </p:nvSpPr>
        <p:spPr bwMode="auto">
          <a:xfrm>
            <a:off x="8001000" y="3833813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5" name="Text Box 122"/>
          <p:cNvSpPr txBox="1">
            <a:spLocks noChangeArrowheads="1"/>
          </p:cNvSpPr>
          <p:nvPr/>
        </p:nvSpPr>
        <p:spPr bwMode="auto">
          <a:xfrm>
            <a:off x="8001000" y="2767013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6" name="Text Box 123"/>
          <p:cNvSpPr txBox="1">
            <a:spLocks noChangeArrowheads="1"/>
          </p:cNvSpPr>
          <p:nvPr/>
        </p:nvSpPr>
        <p:spPr bwMode="auto">
          <a:xfrm>
            <a:off x="8001000" y="1690688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7" name="Text Box 124"/>
          <p:cNvSpPr txBox="1">
            <a:spLocks noChangeArrowheads="1"/>
          </p:cNvSpPr>
          <p:nvPr/>
        </p:nvSpPr>
        <p:spPr bwMode="auto">
          <a:xfrm>
            <a:off x="8001000" y="1157288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8" name="Line 125"/>
          <p:cNvSpPr>
            <a:spLocks noChangeShapeType="1"/>
          </p:cNvSpPr>
          <p:nvPr/>
        </p:nvSpPr>
        <p:spPr bwMode="auto">
          <a:xfrm flipH="1">
            <a:off x="822325" y="4549775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19" name="Line 126"/>
          <p:cNvSpPr>
            <a:spLocks noChangeShapeType="1"/>
          </p:cNvSpPr>
          <p:nvPr/>
        </p:nvSpPr>
        <p:spPr bwMode="auto">
          <a:xfrm>
            <a:off x="822325" y="4549775"/>
            <a:ext cx="0" cy="511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20" name="Text Box 148"/>
          <p:cNvSpPr txBox="1">
            <a:spLocks noChangeArrowheads="1"/>
          </p:cNvSpPr>
          <p:nvPr/>
        </p:nvSpPr>
        <p:spPr bwMode="auto">
          <a:xfrm>
            <a:off x="3581400" y="152400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1" name="Text Box 149"/>
          <p:cNvSpPr txBox="1">
            <a:spLocks noChangeArrowheads="1"/>
          </p:cNvSpPr>
          <p:nvPr/>
        </p:nvSpPr>
        <p:spPr bwMode="auto">
          <a:xfrm>
            <a:off x="4618038" y="15382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2" name="Text Box 150"/>
          <p:cNvSpPr txBox="1">
            <a:spLocks noChangeArrowheads="1"/>
          </p:cNvSpPr>
          <p:nvPr/>
        </p:nvSpPr>
        <p:spPr bwMode="auto">
          <a:xfrm>
            <a:off x="5665788" y="15351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3" name="Text Box 151"/>
          <p:cNvSpPr txBox="1">
            <a:spLocks noChangeArrowheads="1"/>
          </p:cNvSpPr>
          <p:nvPr/>
        </p:nvSpPr>
        <p:spPr bwMode="auto">
          <a:xfrm>
            <a:off x="6707188" y="15351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4" name="Text Box 152"/>
          <p:cNvSpPr txBox="1">
            <a:spLocks noChangeArrowheads="1"/>
          </p:cNvSpPr>
          <p:nvPr/>
        </p:nvSpPr>
        <p:spPr bwMode="auto">
          <a:xfrm>
            <a:off x="2514600" y="266700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5" name="Text Box 153"/>
          <p:cNvSpPr txBox="1">
            <a:spLocks noChangeArrowheads="1"/>
          </p:cNvSpPr>
          <p:nvPr/>
        </p:nvSpPr>
        <p:spPr bwMode="auto">
          <a:xfrm>
            <a:off x="3551238" y="26812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6" name="Text Box 154"/>
          <p:cNvSpPr txBox="1">
            <a:spLocks noChangeArrowheads="1"/>
          </p:cNvSpPr>
          <p:nvPr/>
        </p:nvSpPr>
        <p:spPr bwMode="auto">
          <a:xfrm>
            <a:off x="4598988" y="26781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7" name="Text Box 155"/>
          <p:cNvSpPr txBox="1">
            <a:spLocks noChangeArrowheads="1"/>
          </p:cNvSpPr>
          <p:nvPr/>
        </p:nvSpPr>
        <p:spPr bwMode="auto">
          <a:xfrm>
            <a:off x="5640388" y="26781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8" name="Text Box 156"/>
          <p:cNvSpPr txBox="1">
            <a:spLocks noChangeArrowheads="1"/>
          </p:cNvSpPr>
          <p:nvPr/>
        </p:nvSpPr>
        <p:spPr bwMode="auto">
          <a:xfrm>
            <a:off x="1447800" y="3724275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9" name="Text Box 157"/>
          <p:cNvSpPr txBox="1">
            <a:spLocks noChangeArrowheads="1"/>
          </p:cNvSpPr>
          <p:nvPr/>
        </p:nvSpPr>
        <p:spPr bwMode="auto">
          <a:xfrm>
            <a:off x="2484438" y="373856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30" name="Text Box 158"/>
          <p:cNvSpPr txBox="1">
            <a:spLocks noChangeArrowheads="1"/>
          </p:cNvSpPr>
          <p:nvPr/>
        </p:nvSpPr>
        <p:spPr bwMode="auto">
          <a:xfrm>
            <a:off x="3532188" y="37353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31" name="Text Box 159"/>
          <p:cNvSpPr txBox="1">
            <a:spLocks noChangeArrowheads="1"/>
          </p:cNvSpPr>
          <p:nvPr/>
        </p:nvSpPr>
        <p:spPr bwMode="auto">
          <a:xfrm>
            <a:off x="4573588" y="37353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82817" name="Oval 161"/>
          <p:cNvSpPr>
            <a:spLocks noChangeArrowheads="1"/>
          </p:cNvSpPr>
          <p:nvPr/>
        </p:nvSpPr>
        <p:spPr bwMode="auto">
          <a:xfrm>
            <a:off x="8305800" y="5294313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2818" name="Oval 162"/>
          <p:cNvSpPr>
            <a:spLocks noChangeArrowheads="1"/>
          </p:cNvSpPr>
          <p:nvPr/>
        </p:nvSpPr>
        <p:spPr bwMode="auto">
          <a:xfrm>
            <a:off x="533400" y="290195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2819" name="Freeform 163"/>
          <p:cNvSpPr>
            <a:spLocks/>
          </p:cNvSpPr>
          <p:nvPr/>
        </p:nvSpPr>
        <p:spPr bwMode="auto">
          <a:xfrm>
            <a:off x="685800" y="3048000"/>
            <a:ext cx="7696200" cy="2362200"/>
          </a:xfrm>
          <a:custGeom>
            <a:avLst/>
            <a:gdLst>
              <a:gd name="T0" fmla="*/ 2147483647 w 4848"/>
              <a:gd name="T1" fmla="*/ 2147483647 h 1488"/>
              <a:gd name="T2" fmla="*/ 2147483647 w 4848"/>
              <a:gd name="T3" fmla="*/ 2147483647 h 1488"/>
              <a:gd name="T4" fmla="*/ 2147483647 w 4848"/>
              <a:gd name="T5" fmla="*/ 2147483647 h 1488"/>
              <a:gd name="T6" fmla="*/ 2147483647 w 4848"/>
              <a:gd name="T7" fmla="*/ 2147483647 h 1488"/>
              <a:gd name="T8" fmla="*/ 2147483647 w 4848"/>
              <a:gd name="T9" fmla="*/ 2147483647 h 1488"/>
              <a:gd name="T10" fmla="*/ 2147483647 w 4848"/>
              <a:gd name="T11" fmla="*/ 2147483647 h 1488"/>
              <a:gd name="T12" fmla="*/ 2147483647 w 4848"/>
              <a:gd name="T13" fmla="*/ 2147483647 h 1488"/>
              <a:gd name="T14" fmla="*/ 0 w 4848"/>
              <a:gd name="T15" fmla="*/ 0 h 14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48"/>
              <a:gd name="T25" fmla="*/ 0 h 1488"/>
              <a:gd name="T26" fmla="*/ 4848 w 4848"/>
              <a:gd name="T27" fmla="*/ 1488 h 14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48" h="1488">
                <a:moveTo>
                  <a:pt x="4848" y="1488"/>
                </a:moveTo>
                <a:cubicBezTo>
                  <a:pt x="4790" y="1440"/>
                  <a:pt x="4649" y="1264"/>
                  <a:pt x="4497" y="1199"/>
                </a:cubicBezTo>
                <a:cubicBezTo>
                  <a:pt x="4345" y="1134"/>
                  <a:pt x="4251" y="1104"/>
                  <a:pt x="3937" y="1100"/>
                </a:cubicBezTo>
                <a:cubicBezTo>
                  <a:pt x="3623" y="1096"/>
                  <a:pt x="3152" y="1160"/>
                  <a:pt x="2613" y="1174"/>
                </a:cubicBezTo>
                <a:cubicBezTo>
                  <a:pt x="2074" y="1188"/>
                  <a:pt x="1104" y="1200"/>
                  <a:pt x="704" y="1182"/>
                </a:cubicBezTo>
                <a:cubicBezTo>
                  <a:pt x="304" y="1164"/>
                  <a:pt x="294" y="1183"/>
                  <a:pt x="210" y="1067"/>
                </a:cubicBezTo>
                <a:cubicBezTo>
                  <a:pt x="126" y="951"/>
                  <a:pt x="237" y="661"/>
                  <a:pt x="202" y="483"/>
                </a:cubicBezTo>
                <a:cubicBezTo>
                  <a:pt x="167" y="305"/>
                  <a:pt x="42" y="100"/>
                  <a:pt x="0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820" name="Freeform 164"/>
          <p:cNvSpPr>
            <a:spLocks/>
          </p:cNvSpPr>
          <p:nvPr/>
        </p:nvSpPr>
        <p:spPr bwMode="auto">
          <a:xfrm>
            <a:off x="609600" y="2782888"/>
            <a:ext cx="7772400" cy="2474912"/>
          </a:xfrm>
          <a:custGeom>
            <a:avLst/>
            <a:gdLst>
              <a:gd name="T0" fmla="*/ 2147483647 w 4896"/>
              <a:gd name="T1" fmla="*/ 2147483647 h 1559"/>
              <a:gd name="T2" fmla="*/ 2147483647 w 4896"/>
              <a:gd name="T3" fmla="*/ 2147483647 h 1559"/>
              <a:gd name="T4" fmla="*/ 2147483647 w 4896"/>
              <a:gd name="T5" fmla="*/ 2147483647 h 1559"/>
              <a:gd name="T6" fmla="*/ 2147483647 w 4896"/>
              <a:gd name="T7" fmla="*/ 2147483647 h 1559"/>
              <a:gd name="T8" fmla="*/ 2147483647 w 4896"/>
              <a:gd name="T9" fmla="*/ 2147483647 h 1559"/>
              <a:gd name="T10" fmla="*/ 2147483647 w 4896"/>
              <a:gd name="T11" fmla="*/ 2147483647 h 1559"/>
              <a:gd name="T12" fmla="*/ 0 w 4896"/>
              <a:gd name="T13" fmla="*/ 2147483647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96"/>
              <a:gd name="T22" fmla="*/ 0 h 1559"/>
              <a:gd name="T23" fmla="*/ 4896 w 4896"/>
              <a:gd name="T24" fmla="*/ 1559 h 15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96" h="1559">
                <a:moveTo>
                  <a:pt x="4896" y="1559"/>
                </a:moveTo>
                <a:cubicBezTo>
                  <a:pt x="4780" y="1323"/>
                  <a:pt x="4664" y="1087"/>
                  <a:pt x="4608" y="887"/>
                </a:cubicBezTo>
                <a:cubicBezTo>
                  <a:pt x="4552" y="687"/>
                  <a:pt x="4582" y="497"/>
                  <a:pt x="4560" y="359"/>
                </a:cubicBezTo>
                <a:cubicBezTo>
                  <a:pt x="4538" y="221"/>
                  <a:pt x="4518" y="114"/>
                  <a:pt x="4479" y="57"/>
                </a:cubicBezTo>
                <a:cubicBezTo>
                  <a:pt x="4440" y="0"/>
                  <a:pt x="4405" y="22"/>
                  <a:pt x="4323" y="16"/>
                </a:cubicBezTo>
                <a:cubicBezTo>
                  <a:pt x="4241" y="10"/>
                  <a:pt x="4704" y="6"/>
                  <a:pt x="3984" y="23"/>
                </a:cubicBezTo>
                <a:cubicBezTo>
                  <a:pt x="3264" y="40"/>
                  <a:pt x="672" y="103"/>
                  <a:pt x="0" y="119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145" name="Text Box 489"/>
          <p:cNvSpPr txBox="1">
            <a:spLocks noChangeArrowheads="1"/>
          </p:cNvSpPr>
          <p:nvPr/>
        </p:nvSpPr>
        <p:spPr bwMode="auto">
          <a:xfrm>
            <a:off x="2065338" y="5511800"/>
            <a:ext cx="641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 smtClean="0">
                <a:latin typeface="+mj-lt"/>
              </a:rPr>
              <a:t>Before pipelining: Throughput = ~1/(2N) = </a:t>
            </a:r>
            <a:r>
              <a:rPr lang="en-US" sz="2000" b="0" dirty="0" smtClean="0">
                <a:latin typeface="+mj-lt"/>
                <a:sym typeface="Symbol" charset="0"/>
              </a:rPr>
              <a:t>(1/N)</a:t>
            </a:r>
          </a:p>
        </p:txBody>
      </p:sp>
      <p:sp>
        <p:nvSpPr>
          <p:cNvPr id="583146" name="Text Box 490"/>
          <p:cNvSpPr txBox="1">
            <a:spLocks noChangeArrowheads="1"/>
          </p:cNvSpPr>
          <p:nvPr/>
        </p:nvSpPr>
        <p:spPr bwMode="auto">
          <a:xfrm>
            <a:off x="2057400" y="5851525"/>
            <a:ext cx="5919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smtClean="0">
                <a:latin typeface="+mj-lt"/>
              </a:rPr>
              <a:t>After pipelining: Throughput = ~1/N = </a:t>
            </a:r>
            <a:r>
              <a:rPr lang="en-US" sz="2000" b="0" smtClean="0">
                <a:latin typeface="+mj-lt"/>
                <a:sym typeface="Symbol" charset="0"/>
              </a:rPr>
              <a:t>(1/N)</a:t>
            </a:r>
          </a:p>
        </p:txBody>
      </p:sp>
      <p:sp>
        <p:nvSpPr>
          <p:cNvPr id="554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Increase Throughput With Pipelining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03238" y="1066800"/>
            <a:ext cx="2030412" cy="1530350"/>
            <a:chOff x="503238" y="1066800"/>
            <a:chExt cx="2030791" cy="1530273"/>
          </a:xfrm>
        </p:grpSpPr>
        <p:sp>
          <p:nvSpPr>
            <p:cNvPr id="55440" name="Text Box 487"/>
            <p:cNvSpPr txBox="1">
              <a:spLocks noChangeArrowheads="1"/>
            </p:cNvSpPr>
            <p:nvPr/>
          </p:nvSpPr>
          <p:spPr bwMode="auto">
            <a:xfrm flipH="1">
              <a:off x="503238" y="1066800"/>
              <a:ext cx="1382712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gotta break</a:t>
              </a:r>
            </a:p>
            <a:p>
              <a:pPr algn="ctr"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that long</a:t>
              </a:r>
            </a:p>
            <a:p>
              <a:pPr algn="ctr"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carry chain!</a:t>
              </a:r>
            </a:p>
          </p:txBody>
        </p:sp>
        <p:sp>
          <p:nvSpPr>
            <p:cNvPr id="55441" name="Line 488"/>
            <p:cNvSpPr>
              <a:spLocks noChangeShapeType="1"/>
            </p:cNvSpPr>
            <p:nvPr/>
          </p:nvSpPr>
          <p:spPr bwMode="auto">
            <a:xfrm>
              <a:off x="1752600" y="1447800"/>
              <a:ext cx="304800" cy="762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442" name="Group 152"/>
            <p:cNvGrpSpPr>
              <a:grpSpLocks/>
            </p:cNvGrpSpPr>
            <p:nvPr/>
          </p:nvGrpSpPr>
          <p:grpSpPr bwMode="auto">
            <a:xfrm>
              <a:off x="1752600" y="1524000"/>
              <a:ext cx="781429" cy="1073073"/>
              <a:chOff x="7029890" y="822266"/>
              <a:chExt cx="1314829" cy="1911273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 flipH="1">
                <a:off x="7489801" y="1226542"/>
                <a:ext cx="275178" cy="64181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7489801" y="1868358"/>
                <a:ext cx="275178" cy="8142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7273400" y="1868358"/>
                <a:ext cx="216400" cy="8142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446" name="Group 156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3565962" y="2691869"/>
                  <a:ext cx="243118" cy="1130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Freeform 171"/>
                <p:cNvSpPr/>
                <p:nvPr/>
              </p:nvSpPr>
              <p:spPr>
                <a:xfrm>
                  <a:off x="3576649" y="2584429"/>
                  <a:ext cx="224416" cy="12157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47" name="Group 157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2855312" y="2674906"/>
                  <a:ext cx="245789" cy="3958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Freeform 169"/>
                <p:cNvSpPr/>
                <p:nvPr/>
              </p:nvSpPr>
              <p:spPr>
                <a:xfrm>
                  <a:off x="2839282" y="2573120"/>
                  <a:ext cx="259148" cy="13854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59" name="Straight Connector 158"/>
              <p:cNvCxnSpPr/>
              <p:nvPr/>
            </p:nvCxnSpPr>
            <p:spPr>
              <a:xfrm flipH="1" flipV="1">
                <a:off x="7740933" y="1339638"/>
                <a:ext cx="235103" cy="33080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7981379" y="1690234"/>
                <a:ext cx="229759" cy="33645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7286758" y="1314190"/>
                <a:ext cx="416773" cy="24315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284087" y="1557346"/>
                <a:ext cx="170984" cy="29122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Freeform 162"/>
              <p:cNvSpPr/>
              <p:nvPr/>
            </p:nvSpPr>
            <p:spPr>
              <a:xfrm rot="5052553">
                <a:off x="8198685" y="2030508"/>
                <a:ext cx="161162" cy="13090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18043755">
                <a:off x="7270386" y="1843435"/>
                <a:ext cx="206398" cy="11487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5454" name="Group 164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3123755" y="748751"/>
                  <a:ext cx="356251" cy="39540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>
                <a:xfrm>
                  <a:off x="3131295" y="761259"/>
                  <a:ext cx="508930" cy="21907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>
                <a:xfrm>
                  <a:off x="3110689" y="741551"/>
                  <a:ext cx="308185" cy="21907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817" grpId="0" animBg="1"/>
      <p:bldP spid="582818" grpId="0" animBg="1"/>
      <p:bldP spid="582819" grpId="0" animBg="1"/>
      <p:bldP spid="582820" grpId="0" animBg="1"/>
      <p:bldP spid="583145" grpId="0"/>
      <p:bldP spid="5831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89"/>
          <p:cNvSpPr>
            <a:spLocks noChangeArrowheads="1"/>
          </p:cNvSpPr>
          <p:nvPr/>
        </p:nvSpPr>
        <p:spPr bwMode="auto">
          <a:xfrm>
            <a:off x="838200" y="3997325"/>
            <a:ext cx="3243263" cy="1793875"/>
          </a:xfrm>
          <a:prstGeom prst="rect">
            <a:avLst/>
          </a:prstGeom>
          <a:solidFill>
            <a:srgbClr val="B9CD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Text Box 90"/>
          <p:cNvSpPr txBox="1">
            <a:spLocks noChangeArrowheads="1"/>
          </p:cNvSpPr>
          <p:nvPr/>
        </p:nvSpPr>
        <p:spPr bwMode="auto">
          <a:xfrm>
            <a:off x="228600" y="914400"/>
            <a:ext cx="266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 smtClean="0">
                <a:latin typeface="+mj-lt"/>
              </a:rPr>
              <a:t>Observation: Rather than propagating the carries to the next column, they can instead be forwarded onto the next column of the following row</a:t>
            </a:r>
          </a:p>
        </p:txBody>
      </p:sp>
      <p:grpSp>
        <p:nvGrpSpPr>
          <p:cNvPr id="57347" name="Group 288"/>
          <p:cNvGrpSpPr>
            <a:grpSpLocks/>
          </p:cNvGrpSpPr>
          <p:nvPr/>
        </p:nvGrpSpPr>
        <p:grpSpPr bwMode="auto">
          <a:xfrm>
            <a:off x="990600" y="990600"/>
            <a:ext cx="6283325" cy="5468938"/>
            <a:chOff x="144" y="624"/>
            <a:chExt cx="5116" cy="4453"/>
          </a:xfrm>
        </p:grpSpPr>
        <p:sp>
          <p:nvSpPr>
            <p:cNvPr id="57356" name="AutoShape 92"/>
            <p:cNvSpPr>
              <a:spLocks noChangeArrowheads="1"/>
            </p:cNvSpPr>
            <p:nvPr/>
          </p:nvSpPr>
          <p:spPr bwMode="auto">
            <a:xfrm rot="5400000">
              <a:off x="2311" y="1204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93"/>
            <p:cNvSpPr>
              <a:spLocks noChangeShapeType="1"/>
            </p:cNvSpPr>
            <p:nvPr/>
          </p:nvSpPr>
          <p:spPr bwMode="auto">
            <a:xfrm>
              <a:off x="2367" y="1329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94"/>
            <p:cNvSpPr>
              <a:spLocks noChangeShapeType="1"/>
            </p:cNvSpPr>
            <p:nvPr/>
          </p:nvSpPr>
          <p:spPr bwMode="auto">
            <a:xfrm>
              <a:off x="2327" y="1160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Line 95"/>
            <p:cNvSpPr>
              <a:spLocks noChangeShapeType="1"/>
            </p:cNvSpPr>
            <p:nvPr/>
          </p:nvSpPr>
          <p:spPr bwMode="auto">
            <a:xfrm>
              <a:off x="2401" y="1057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Line 96"/>
            <p:cNvSpPr>
              <a:spLocks noChangeShapeType="1"/>
            </p:cNvSpPr>
            <p:nvPr/>
          </p:nvSpPr>
          <p:spPr bwMode="auto">
            <a:xfrm>
              <a:off x="2160" y="1536"/>
              <a:ext cx="9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Rectangle 97"/>
            <p:cNvSpPr>
              <a:spLocks noChangeArrowheads="1"/>
            </p:cNvSpPr>
            <p:nvPr/>
          </p:nvSpPr>
          <p:spPr bwMode="auto">
            <a:xfrm>
              <a:off x="2092" y="2075"/>
              <a:ext cx="365" cy="31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362" name="AutoShape 98"/>
            <p:cNvSpPr>
              <a:spLocks noChangeArrowheads="1"/>
            </p:cNvSpPr>
            <p:nvPr/>
          </p:nvSpPr>
          <p:spPr bwMode="auto">
            <a:xfrm rot="5400000">
              <a:off x="2307" y="1911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99"/>
            <p:cNvSpPr>
              <a:spLocks noChangeShapeType="1"/>
            </p:cNvSpPr>
            <p:nvPr/>
          </p:nvSpPr>
          <p:spPr bwMode="auto">
            <a:xfrm>
              <a:off x="2364" y="2036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4" name="Line 100"/>
            <p:cNvSpPr>
              <a:spLocks noChangeShapeType="1"/>
            </p:cNvSpPr>
            <p:nvPr/>
          </p:nvSpPr>
          <p:spPr bwMode="auto">
            <a:xfrm>
              <a:off x="2324" y="1867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01"/>
            <p:cNvSpPr>
              <a:spLocks noChangeShapeType="1"/>
            </p:cNvSpPr>
            <p:nvPr/>
          </p:nvSpPr>
          <p:spPr bwMode="auto">
            <a:xfrm>
              <a:off x="2397" y="1763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02"/>
            <p:cNvSpPr>
              <a:spLocks noChangeShapeType="1"/>
            </p:cNvSpPr>
            <p:nvPr/>
          </p:nvSpPr>
          <p:spPr bwMode="auto">
            <a:xfrm>
              <a:off x="2166" y="2390"/>
              <a:ext cx="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Rectangle 104"/>
            <p:cNvSpPr>
              <a:spLocks noChangeArrowheads="1"/>
            </p:cNvSpPr>
            <p:nvPr/>
          </p:nvSpPr>
          <p:spPr bwMode="auto">
            <a:xfrm>
              <a:off x="2089" y="2740"/>
              <a:ext cx="366" cy="31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368" name="AutoShape 105"/>
            <p:cNvSpPr>
              <a:spLocks noChangeArrowheads="1"/>
            </p:cNvSpPr>
            <p:nvPr/>
          </p:nvSpPr>
          <p:spPr bwMode="auto">
            <a:xfrm rot="5400000">
              <a:off x="2304" y="2576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Line 106"/>
            <p:cNvSpPr>
              <a:spLocks noChangeShapeType="1"/>
            </p:cNvSpPr>
            <p:nvPr/>
          </p:nvSpPr>
          <p:spPr bwMode="auto">
            <a:xfrm>
              <a:off x="2361" y="2701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0" name="Line 107"/>
            <p:cNvSpPr>
              <a:spLocks noChangeShapeType="1"/>
            </p:cNvSpPr>
            <p:nvPr/>
          </p:nvSpPr>
          <p:spPr bwMode="auto">
            <a:xfrm>
              <a:off x="2321" y="2532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1" name="Line 108"/>
            <p:cNvSpPr>
              <a:spLocks noChangeShapeType="1"/>
            </p:cNvSpPr>
            <p:nvPr/>
          </p:nvSpPr>
          <p:spPr bwMode="auto">
            <a:xfrm>
              <a:off x="2395" y="2429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2" name="Rectangle 110"/>
            <p:cNvSpPr>
              <a:spLocks noChangeArrowheads="1"/>
            </p:cNvSpPr>
            <p:nvPr/>
          </p:nvSpPr>
          <p:spPr bwMode="auto">
            <a:xfrm>
              <a:off x="2748" y="1377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373" name="AutoShape 111"/>
            <p:cNvSpPr>
              <a:spLocks noChangeArrowheads="1"/>
            </p:cNvSpPr>
            <p:nvPr/>
          </p:nvSpPr>
          <p:spPr bwMode="auto">
            <a:xfrm rot="5400000">
              <a:off x="2963" y="1213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Line 112"/>
            <p:cNvSpPr>
              <a:spLocks noChangeShapeType="1"/>
            </p:cNvSpPr>
            <p:nvPr/>
          </p:nvSpPr>
          <p:spPr bwMode="auto">
            <a:xfrm>
              <a:off x="3020" y="1338"/>
              <a:ext cx="0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5" name="Line 113"/>
            <p:cNvSpPr>
              <a:spLocks noChangeShapeType="1"/>
            </p:cNvSpPr>
            <p:nvPr/>
          </p:nvSpPr>
          <p:spPr bwMode="auto">
            <a:xfrm>
              <a:off x="2980" y="1169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6" name="Line 114"/>
            <p:cNvSpPr>
              <a:spLocks noChangeShapeType="1"/>
            </p:cNvSpPr>
            <p:nvPr/>
          </p:nvSpPr>
          <p:spPr bwMode="auto">
            <a:xfrm>
              <a:off x="3054" y="1065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115"/>
            <p:cNvSpPr>
              <a:spLocks noChangeShapeType="1"/>
            </p:cNvSpPr>
            <p:nvPr/>
          </p:nvSpPr>
          <p:spPr bwMode="auto">
            <a:xfrm>
              <a:off x="2822" y="1685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Rectangle 117"/>
            <p:cNvSpPr>
              <a:spLocks noChangeArrowheads="1"/>
            </p:cNvSpPr>
            <p:nvPr/>
          </p:nvSpPr>
          <p:spPr bwMode="auto">
            <a:xfrm>
              <a:off x="2745" y="2084"/>
              <a:ext cx="365" cy="309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379" name="AutoShape 118"/>
            <p:cNvSpPr>
              <a:spLocks noChangeArrowheads="1"/>
            </p:cNvSpPr>
            <p:nvPr/>
          </p:nvSpPr>
          <p:spPr bwMode="auto">
            <a:xfrm rot="5400000">
              <a:off x="2960" y="1920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0" name="Line 119"/>
            <p:cNvSpPr>
              <a:spLocks noChangeShapeType="1"/>
            </p:cNvSpPr>
            <p:nvPr/>
          </p:nvSpPr>
          <p:spPr bwMode="auto">
            <a:xfrm>
              <a:off x="3017" y="2045"/>
              <a:ext cx="0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120"/>
            <p:cNvSpPr>
              <a:spLocks noChangeShapeType="1"/>
            </p:cNvSpPr>
            <p:nvPr/>
          </p:nvSpPr>
          <p:spPr bwMode="auto">
            <a:xfrm>
              <a:off x="2977" y="1876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121"/>
            <p:cNvSpPr>
              <a:spLocks noChangeShapeType="1"/>
            </p:cNvSpPr>
            <p:nvPr/>
          </p:nvSpPr>
          <p:spPr bwMode="auto">
            <a:xfrm>
              <a:off x="3050" y="1772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122"/>
            <p:cNvSpPr>
              <a:spLocks noChangeShapeType="1"/>
            </p:cNvSpPr>
            <p:nvPr/>
          </p:nvSpPr>
          <p:spPr bwMode="auto">
            <a:xfrm>
              <a:off x="2818" y="2399"/>
              <a:ext cx="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124"/>
            <p:cNvSpPr>
              <a:spLocks noChangeArrowheads="1"/>
            </p:cNvSpPr>
            <p:nvPr/>
          </p:nvSpPr>
          <p:spPr bwMode="auto">
            <a:xfrm>
              <a:off x="2742" y="2749"/>
              <a:ext cx="365" cy="31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385" name="AutoShape 125"/>
            <p:cNvSpPr>
              <a:spLocks noChangeArrowheads="1"/>
            </p:cNvSpPr>
            <p:nvPr/>
          </p:nvSpPr>
          <p:spPr bwMode="auto">
            <a:xfrm rot="5400000">
              <a:off x="2957" y="2585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Line 126"/>
            <p:cNvSpPr>
              <a:spLocks noChangeShapeType="1"/>
            </p:cNvSpPr>
            <p:nvPr/>
          </p:nvSpPr>
          <p:spPr bwMode="auto">
            <a:xfrm>
              <a:off x="3014" y="2710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7" name="Line 127"/>
            <p:cNvSpPr>
              <a:spLocks noChangeShapeType="1"/>
            </p:cNvSpPr>
            <p:nvPr/>
          </p:nvSpPr>
          <p:spPr bwMode="auto">
            <a:xfrm>
              <a:off x="2974" y="2541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8" name="Line 128"/>
            <p:cNvSpPr>
              <a:spLocks noChangeShapeType="1"/>
            </p:cNvSpPr>
            <p:nvPr/>
          </p:nvSpPr>
          <p:spPr bwMode="auto">
            <a:xfrm>
              <a:off x="3047" y="2438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9" name="Rectangle 130"/>
            <p:cNvSpPr>
              <a:spLocks noChangeArrowheads="1"/>
            </p:cNvSpPr>
            <p:nvPr/>
          </p:nvSpPr>
          <p:spPr bwMode="auto">
            <a:xfrm>
              <a:off x="3408" y="1375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390" name="AutoShape 131"/>
            <p:cNvSpPr>
              <a:spLocks noChangeArrowheads="1"/>
            </p:cNvSpPr>
            <p:nvPr/>
          </p:nvSpPr>
          <p:spPr bwMode="auto">
            <a:xfrm rot="5400000">
              <a:off x="3623" y="1211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1" name="Line 132"/>
            <p:cNvSpPr>
              <a:spLocks noChangeShapeType="1"/>
            </p:cNvSpPr>
            <p:nvPr/>
          </p:nvSpPr>
          <p:spPr bwMode="auto">
            <a:xfrm>
              <a:off x="3680" y="1336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2" name="Line 133"/>
            <p:cNvSpPr>
              <a:spLocks noChangeShapeType="1"/>
            </p:cNvSpPr>
            <p:nvPr/>
          </p:nvSpPr>
          <p:spPr bwMode="auto">
            <a:xfrm>
              <a:off x="3640" y="1167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3" name="Line 134"/>
            <p:cNvSpPr>
              <a:spLocks noChangeShapeType="1"/>
            </p:cNvSpPr>
            <p:nvPr/>
          </p:nvSpPr>
          <p:spPr bwMode="auto">
            <a:xfrm>
              <a:off x="3714" y="1064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4" name="Line 135"/>
            <p:cNvSpPr>
              <a:spLocks noChangeShapeType="1"/>
            </p:cNvSpPr>
            <p:nvPr/>
          </p:nvSpPr>
          <p:spPr bwMode="auto">
            <a:xfrm>
              <a:off x="3482" y="1685"/>
              <a:ext cx="0" cy="4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5" name="Rectangle 137"/>
            <p:cNvSpPr>
              <a:spLocks noChangeArrowheads="1"/>
            </p:cNvSpPr>
            <p:nvPr/>
          </p:nvSpPr>
          <p:spPr bwMode="auto">
            <a:xfrm>
              <a:off x="3395" y="2092"/>
              <a:ext cx="365" cy="309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396" name="AutoShape 138"/>
            <p:cNvSpPr>
              <a:spLocks noChangeArrowheads="1"/>
            </p:cNvSpPr>
            <p:nvPr/>
          </p:nvSpPr>
          <p:spPr bwMode="auto">
            <a:xfrm rot="5400000">
              <a:off x="3610" y="1928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7" name="Line 139"/>
            <p:cNvSpPr>
              <a:spLocks noChangeShapeType="1"/>
            </p:cNvSpPr>
            <p:nvPr/>
          </p:nvSpPr>
          <p:spPr bwMode="auto">
            <a:xfrm>
              <a:off x="3667" y="2053"/>
              <a:ext cx="0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8" name="Line 140"/>
            <p:cNvSpPr>
              <a:spLocks noChangeShapeType="1"/>
            </p:cNvSpPr>
            <p:nvPr/>
          </p:nvSpPr>
          <p:spPr bwMode="auto">
            <a:xfrm>
              <a:off x="3627" y="1883"/>
              <a:ext cx="0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9" name="Line 141"/>
            <p:cNvSpPr>
              <a:spLocks noChangeShapeType="1"/>
            </p:cNvSpPr>
            <p:nvPr/>
          </p:nvSpPr>
          <p:spPr bwMode="auto">
            <a:xfrm>
              <a:off x="3700" y="1767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0" name="Rectangle 143"/>
            <p:cNvSpPr>
              <a:spLocks noChangeArrowheads="1"/>
            </p:cNvSpPr>
            <p:nvPr/>
          </p:nvSpPr>
          <p:spPr bwMode="auto">
            <a:xfrm>
              <a:off x="4065" y="1375"/>
              <a:ext cx="365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401" name="AutoShape 144"/>
            <p:cNvSpPr>
              <a:spLocks noChangeArrowheads="1"/>
            </p:cNvSpPr>
            <p:nvPr/>
          </p:nvSpPr>
          <p:spPr bwMode="auto">
            <a:xfrm rot="5400000">
              <a:off x="4280" y="1211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2" name="Line 145"/>
            <p:cNvSpPr>
              <a:spLocks noChangeShapeType="1"/>
            </p:cNvSpPr>
            <p:nvPr/>
          </p:nvSpPr>
          <p:spPr bwMode="auto">
            <a:xfrm>
              <a:off x="4337" y="1336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3" name="Line 146"/>
            <p:cNvSpPr>
              <a:spLocks noChangeShapeType="1"/>
            </p:cNvSpPr>
            <p:nvPr/>
          </p:nvSpPr>
          <p:spPr bwMode="auto">
            <a:xfrm>
              <a:off x="4297" y="1167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4" name="Line 147"/>
            <p:cNvSpPr>
              <a:spLocks noChangeShapeType="1"/>
            </p:cNvSpPr>
            <p:nvPr/>
          </p:nvSpPr>
          <p:spPr bwMode="auto">
            <a:xfrm>
              <a:off x="4370" y="1064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5" name="AutoShape 150"/>
            <p:cNvSpPr>
              <a:spLocks noChangeArrowheads="1"/>
            </p:cNvSpPr>
            <p:nvPr/>
          </p:nvSpPr>
          <p:spPr bwMode="auto">
            <a:xfrm rot="5400000">
              <a:off x="1654" y="1914"/>
              <a:ext cx="111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6" name="Line 151"/>
            <p:cNvSpPr>
              <a:spLocks noChangeShapeType="1"/>
            </p:cNvSpPr>
            <p:nvPr/>
          </p:nvSpPr>
          <p:spPr bwMode="auto">
            <a:xfrm>
              <a:off x="1712" y="2039"/>
              <a:ext cx="0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7" name="Line 152"/>
            <p:cNvSpPr>
              <a:spLocks noChangeShapeType="1"/>
            </p:cNvSpPr>
            <p:nvPr/>
          </p:nvSpPr>
          <p:spPr bwMode="auto">
            <a:xfrm>
              <a:off x="1672" y="1869"/>
              <a:ext cx="0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8" name="Line 153"/>
            <p:cNvSpPr>
              <a:spLocks noChangeShapeType="1"/>
            </p:cNvSpPr>
            <p:nvPr/>
          </p:nvSpPr>
          <p:spPr bwMode="auto">
            <a:xfrm>
              <a:off x="1746" y="1766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9" name="Line 154"/>
            <p:cNvSpPr>
              <a:spLocks noChangeShapeType="1"/>
            </p:cNvSpPr>
            <p:nvPr/>
          </p:nvSpPr>
          <p:spPr bwMode="auto">
            <a:xfrm>
              <a:off x="1514" y="2256"/>
              <a:ext cx="0" cy="4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0" name="Rectangle 155"/>
            <p:cNvSpPr>
              <a:spLocks noChangeArrowheads="1"/>
            </p:cNvSpPr>
            <p:nvPr/>
          </p:nvSpPr>
          <p:spPr bwMode="auto">
            <a:xfrm>
              <a:off x="1446" y="2735"/>
              <a:ext cx="365" cy="31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411" name="AutoShape 156"/>
            <p:cNvSpPr>
              <a:spLocks noChangeArrowheads="1"/>
            </p:cNvSpPr>
            <p:nvPr/>
          </p:nvSpPr>
          <p:spPr bwMode="auto">
            <a:xfrm rot="5400000">
              <a:off x="1661" y="2571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2" name="Line 157"/>
            <p:cNvSpPr>
              <a:spLocks noChangeShapeType="1"/>
            </p:cNvSpPr>
            <p:nvPr/>
          </p:nvSpPr>
          <p:spPr bwMode="auto">
            <a:xfrm>
              <a:off x="1717" y="2696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3" name="Line 158"/>
            <p:cNvSpPr>
              <a:spLocks noChangeShapeType="1"/>
            </p:cNvSpPr>
            <p:nvPr/>
          </p:nvSpPr>
          <p:spPr bwMode="auto">
            <a:xfrm>
              <a:off x="1677" y="2527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4" name="Line 159"/>
            <p:cNvSpPr>
              <a:spLocks noChangeShapeType="1"/>
            </p:cNvSpPr>
            <p:nvPr/>
          </p:nvSpPr>
          <p:spPr bwMode="auto">
            <a:xfrm>
              <a:off x="1751" y="2423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5" name="AutoShape 162"/>
            <p:cNvSpPr>
              <a:spLocks noChangeArrowheads="1"/>
            </p:cNvSpPr>
            <p:nvPr/>
          </p:nvSpPr>
          <p:spPr bwMode="auto">
            <a:xfrm rot="5400000">
              <a:off x="1011" y="2577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6" name="Line 163"/>
            <p:cNvSpPr>
              <a:spLocks noChangeShapeType="1"/>
            </p:cNvSpPr>
            <p:nvPr/>
          </p:nvSpPr>
          <p:spPr bwMode="auto">
            <a:xfrm>
              <a:off x="1067" y="2702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7" name="Line 164"/>
            <p:cNvSpPr>
              <a:spLocks noChangeShapeType="1"/>
            </p:cNvSpPr>
            <p:nvPr/>
          </p:nvSpPr>
          <p:spPr bwMode="auto">
            <a:xfrm>
              <a:off x="1027" y="2533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8" name="Line 165"/>
            <p:cNvSpPr>
              <a:spLocks noChangeShapeType="1"/>
            </p:cNvSpPr>
            <p:nvPr/>
          </p:nvSpPr>
          <p:spPr bwMode="auto">
            <a:xfrm>
              <a:off x="1101" y="243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9" name="Line 166"/>
            <p:cNvSpPr>
              <a:spLocks noChangeShapeType="1"/>
            </p:cNvSpPr>
            <p:nvPr/>
          </p:nvSpPr>
          <p:spPr bwMode="auto">
            <a:xfrm>
              <a:off x="330" y="4347"/>
              <a:ext cx="0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0" name="Line 167"/>
            <p:cNvSpPr>
              <a:spLocks noChangeShapeType="1"/>
            </p:cNvSpPr>
            <p:nvPr/>
          </p:nvSpPr>
          <p:spPr bwMode="auto">
            <a:xfrm>
              <a:off x="1621" y="393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1" name="Line 168"/>
            <p:cNvSpPr>
              <a:spLocks noChangeShapeType="1"/>
            </p:cNvSpPr>
            <p:nvPr/>
          </p:nvSpPr>
          <p:spPr bwMode="auto">
            <a:xfrm>
              <a:off x="2267" y="3504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2" name="Line 169"/>
            <p:cNvSpPr>
              <a:spLocks noChangeShapeType="1"/>
            </p:cNvSpPr>
            <p:nvPr/>
          </p:nvSpPr>
          <p:spPr bwMode="auto">
            <a:xfrm>
              <a:off x="2914" y="3072"/>
              <a:ext cx="0" cy="18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3" name="Line 170"/>
            <p:cNvSpPr>
              <a:spLocks noChangeShapeType="1"/>
            </p:cNvSpPr>
            <p:nvPr/>
          </p:nvSpPr>
          <p:spPr bwMode="auto">
            <a:xfrm>
              <a:off x="3574" y="2402"/>
              <a:ext cx="0" cy="2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4" name="Line 171"/>
            <p:cNvSpPr>
              <a:spLocks noChangeShapeType="1"/>
            </p:cNvSpPr>
            <p:nvPr/>
          </p:nvSpPr>
          <p:spPr bwMode="auto">
            <a:xfrm>
              <a:off x="4253" y="1678"/>
              <a:ext cx="0" cy="3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5" name="Line 176"/>
            <p:cNvSpPr>
              <a:spLocks noChangeShapeType="1"/>
            </p:cNvSpPr>
            <p:nvPr/>
          </p:nvSpPr>
          <p:spPr bwMode="auto">
            <a:xfrm>
              <a:off x="1020" y="2529"/>
              <a:ext cx="40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6" name="Line 177"/>
            <p:cNvSpPr>
              <a:spLocks noChangeShapeType="1"/>
            </p:cNvSpPr>
            <p:nvPr/>
          </p:nvSpPr>
          <p:spPr bwMode="auto">
            <a:xfrm>
              <a:off x="1680" y="1872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7" name="Line 178"/>
            <p:cNvSpPr>
              <a:spLocks noChangeShapeType="1"/>
            </p:cNvSpPr>
            <p:nvPr/>
          </p:nvSpPr>
          <p:spPr bwMode="auto">
            <a:xfrm>
              <a:off x="2320" y="1161"/>
              <a:ext cx="2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8" name="AutoShape 179"/>
            <p:cNvSpPr>
              <a:spLocks noChangeArrowheads="1"/>
            </p:cNvSpPr>
            <p:nvPr/>
          </p:nvSpPr>
          <p:spPr bwMode="auto">
            <a:xfrm rot="5400000">
              <a:off x="2777" y="878"/>
              <a:ext cx="111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9" name="Line 180"/>
            <p:cNvSpPr>
              <a:spLocks noChangeShapeType="1"/>
            </p:cNvSpPr>
            <p:nvPr/>
          </p:nvSpPr>
          <p:spPr bwMode="auto">
            <a:xfrm>
              <a:off x="2795" y="833"/>
              <a:ext cx="0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0" name="Line 181"/>
            <p:cNvSpPr>
              <a:spLocks noChangeShapeType="1"/>
            </p:cNvSpPr>
            <p:nvPr/>
          </p:nvSpPr>
          <p:spPr bwMode="auto">
            <a:xfrm>
              <a:off x="2868" y="736"/>
              <a:ext cx="0" cy="1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1" name="Text Box 182"/>
            <p:cNvSpPr txBox="1">
              <a:spLocks noChangeArrowheads="1"/>
            </p:cNvSpPr>
            <p:nvPr/>
          </p:nvSpPr>
          <p:spPr bwMode="auto">
            <a:xfrm>
              <a:off x="2661" y="624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3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32" name="AutoShape 183"/>
            <p:cNvSpPr>
              <a:spLocks noChangeArrowheads="1"/>
            </p:cNvSpPr>
            <p:nvPr/>
          </p:nvSpPr>
          <p:spPr bwMode="auto">
            <a:xfrm rot="5400000">
              <a:off x="3430" y="887"/>
              <a:ext cx="111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3" name="Line 184"/>
            <p:cNvSpPr>
              <a:spLocks noChangeShapeType="1"/>
            </p:cNvSpPr>
            <p:nvPr/>
          </p:nvSpPr>
          <p:spPr bwMode="auto">
            <a:xfrm>
              <a:off x="3447" y="842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4" name="Line 185"/>
            <p:cNvSpPr>
              <a:spLocks noChangeShapeType="1"/>
            </p:cNvSpPr>
            <p:nvPr/>
          </p:nvSpPr>
          <p:spPr bwMode="auto">
            <a:xfrm>
              <a:off x="3521" y="739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5" name="Text Box 186"/>
            <p:cNvSpPr txBox="1">
              <a:spLocks noChangeArrowheads="1"/>
            </p:cNvSpPr>
            <p:nvPr/>
          </p:nvSpPr>
          <p:spPr bwMode="auto">
            <a:xfrm>
              <a:off x="3313" y="633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2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36" name="AutoShape 187"/>
            <p:cNvSpPr>
              <a:spLocks noChangeArrowheads="1"/>
            </p:cNvSpPr>
            <p:nvPr/>
          </p:nvSpPr>
          <p:spPr bwMode="auto">
            <a:xfrm rot="5400000">
              <a:off x="4090" y="885"/>
              <a:ext cx="111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7" name="Line 188"/>
            <p:cNvSpPr>
              <a:spLocks noChangeShapeType="1"/>
            </p:cNvSpPr>
            <p:nvPr/>
          </p:nvSpPr>
          <p:spPr bwMode="auto">
            <a:xfrm>
              <a:off x="4107" y="840"/>
              <a:ext cx="0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189"/>
            <p:cNvSpPr>
              <a:spLocks noChangeShapeType="1"/>
            </p:cNvSpPr>
            <p:nvPr/>
          </p:nvSpPr>
          <p:spPr bwMode="auto">
            <a:xfrm>
              <a:off x="4181" y="737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Text Box 190"/>
            <p:cNvSpPr txBox="1">
              <a:spLocks noChangeArrowheads="1"/>
            </p:cNvSpPr>
            <p:nvPr/>
          </p:nvSpPr>
          <p:spPr bwMode="auto">
            <a:xfrm>
              <a:off x="3974" y="630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1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40" name="AutoShape 191"/>
            <p:cNvSpPr>
              <a:spLocks noChangeArrowheads="1"/>
            </p:cNvSpPr>
            <p:nvPr/>
          </p:nvSpPr>
          <p:spPr bwMode="auto">
            <a:xfrm rot="5400000">
              <a:off x="4746" y="885"/>
              <a:ext cx="111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1" name="Line 192"/>
            <p:cNvSpPr>
              <a:spLocks noChangeShapeType="1"/>
            </p:cNvSpPr>
            <p:nvPr/>
          </p:nvSpPr>
          <p:spPr bwMode="auto">
            <a:xfrm>
              <a:off x="4764" y="840"/>
              <a:ext cx="0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193"/>
            <p:cNvSpPr>
              <a:spLocks noChangeShapeType="1"/>
            </p:cNvSpPr>
            <p:nvPr/>
          </p:nvSpPr>
          <p:spPr bwMode="auto">
            <a:xfrm>
              <a:off x="4837" y="737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3" name="Text Box 194"/>
            <p:cNvSpPr txBox="1">
              <a:spLocks noChangeArrowheads="1"/>
            </p:cNvSpPr>
            <p:nvPr/>
          </p:nvSpPr>
          <p:spPr bwMode="auto">
            <a:xfrm>
              <a:off x="4629" y="630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0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44" name="Line 195"/>
            <p:cNvSpPr>
              <a:spLocks noChangeShapeType="1"/>
            </p:cNvSpPr>
            <p:nvPr/>
          </p:nvSpPr>
          <p:spPr bwMode="auto">
            <a:xfrm>
              <a:off x="2792" y="833"/>
              <a:ext cx="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5" name="Line 196"/>
            <p:cNvSpPr>
              <a:spLocks noChangeShapeType="1"/>
            </p:cNvSpPr>
            <p:nvPr/>
          </p:nvSpPr>
          <p:spPr bwMode="auto">
            <a:xfrm>
              <a:off x="2838" y="1007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Line 197"/>
            <p:cNvSpPr>
              <a:spLocks noChangeShapeType="1"/>
            </p:cNvSpPr>
            <p:nvPr/>
          </p:nvSpPr>
          <p:spPr bwMode="auto">
            <a:xfrm>
              <a:off x="3482" y="1008"/>
              <a:ext cx="0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" name="Line 198"/>
            <p:cNvSpPr>
              <a:spLocks noChangeShapeType="1"/>
            </p:cNvSpPr>
            <p:nvPr/>
          </p:nvSpPr>
          <p:spPr bwMode="auto">
            <a:xfrm>
              <a:off x="4145" y="1008"/>
              <a:ext cx="0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Line 199"/>
            <p:cNvSpPr>
              <a:spLocks noChangeShapeType="1"/>
            </p:cNvSpPr>
            <p:nvPr/>
          </p:nvSpPr>
          <p:spPr bwMode="auto">
            <a:xfrm>
              <a:off x="4801" y="1010"/>
              <a:ext cx="0" cy="38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Text Box 200"/>
            <p:cNvSpPr txBox="1">
              <a:spLocks noChangeArrowheads="1"/>
            </p:cNvSpPr>
            <p:nvPr/>
          </p:nvSpPr>
          <p:spPr bwMode="auto">
            <a:xfrm>
              <a:off x="4702" y="4826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0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0" name="Text Box 201"/>
            <p:cNvSpPr txBox="1">
              <a:spLocks noChangeArrowheads="1"/>
            </p:cNvSpPr>
            <p:nvPr/>
          </p:nvSpPr>
          <p:spPr bwMode="auto">
            <a:xfrm>
              <a:off x="4148" y="4826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1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1" name="Text Box 202"/>
            <p:cNvSpPr txBox="1">
              <a:spLocks noChangeArrowheads="1"/>
            </p:cNvSpPr>
            <p:nvPr/>
          </p:nvSpPr>
          <p:spPr bwMode="auto">
            <a:xfrm>
              <a:off x="3468" y="4826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2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2" name="Text Box 203"/>
            <p:cNvSpPr txBox="1">
              <a:spLocks noChangeArrowheads="1"/>
            </p:cNvSpPr>
            <p:nvPr/>
          </p:nvSpPr>
          <p:spPr bwMode="auto">
            <a:xfrm>
              <a:off x="2803" y="4848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3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3" name="Text Box 204"/>
            <p:cNvSpPr txBox="1">
              <a:spLocks noChangeArrowheads="1"/>
            </p:cNvSpPr>
            <p:nvPr/>
          </p:nvSpPr>
          <p:spPr bwMode="auto">
            <a:xfrm>
              <a:off x="2162" y="4834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4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4" name="Text Box 205"/>
            <p:cNvSpPr txBox="1">
              <a:spLocks noChangeArrowheads="1"/>
            </p:cNvSpPr>
            <p:nvPr/>
          </p:nvSpPr>
          <p:spPr bwMode="auto">
            <a:xfrm>
              <a:off x="1515" y="4820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5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5" name="Text Box 206"/>
            <p:cNvSpPr txBox="1">
              <a:spLocks noChangeArrowheads="1"/>
            </p:cNvSpPr>
            <p:nvPr/>
          </p:nvSpPr>
          <p:spPr bwMode="auto">
            <a:xfrm>
              <a:off x="868" y="4830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6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6" name="Text Box 207"/>
            <p:cNvSpPr txBox="1">
              <a:spLocks noChangeArrowheads="1"/>
            </p:cNvSpPr>
            <p:nvPr/>
          </p:nvSpPr>
          <p:spPr bwMode="auto">
            <a:xfrm>
              <a:off x="213" y="4848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7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7" name="Text Box 208"/>
            <p:cNvSpPr txBox="1">
              <a:spLocks noChangeArrowheads="1"/>
            </p:cNvSpPr>
            <p:nvPr/>
          </p:nvSpPr>
          <p:spPr bwMode="auto">
            <a:xfrm>
              <a:off x="5012" y="2416"/>
              <a:ext cx="24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b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3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8" name="Text Box 209"/>
            <p:cNvSpPr txBox="1">
              <a:spLocks noChangeArrowheads="1"/>
            </p:cNvSpPr>
            <p:nvPr/>
          </p:nvSpPr>
          <p:spPr bwMode="auto">
            <a:xfrm>
              <a:off x="5012" y="1744"/>
              <a:ext cx="24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b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2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9" name="Text Box 210"/>
            <p:cNvSpPr txBox="1">
              <a:spLocks noChangeArrowheads="1"/>
            </p:cNvSpPr>
            <p:nvPr/>
          </p:nvSpPr>
          <p:spPr bwMode="auto">
            <a:xfrm>
              <a:off x="5012" y="1065"/>
              <a:ext cx="24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b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1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0" name="Text Box 211"/>
            <p:cNvSpPr txBox="1">
              <a:spLocks noChangeArrowheads="1"/>
            </p:cNvSpPr>
            <p:nvPr/>
          </p:nvSpPr>
          <p:spPr bwMode="auto">
            <a:xfrm>
              <a:off x="5012" y="729"/>
              <a:ext cx="24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b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0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1" name="Text Box 214"/>
            <p:cNvSpPr txBox="1">
              <a:spLocks noChangeArrowheads="1"/>
            </p:cNvSpPr>
            <p:nvPr/>
          </p:nvSpPr>
          <p:spPr bwMode="auto">
            <a:xfrm>
              <a:off x="2230" y="960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3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2" name="Text Box 215"/>
            <p:cNvSpPr txBox="1">
              <a:spLocks noChangeArrowheads="1"/>
            </p:cNvSpPr>
            <p:nvPr/>
          </p:nvSpPr>
          <p:spPr bwMode="auto">
            <a:xfrm>
              <a:off x="2882" y="969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2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3" name="Text Box 216"/>
            <p:cNvSpPr txBox="1">
              <a:spLocks noChangeArrowheads="1"/>
            </p:cNvSpPr>
            <p:nvPr/>
          </p:nvSpPr>
          <p:spPr bwMode="auto">
            <a:xfrm>
              <a:off x="3542" y="967"/>
              <a:ext cx="24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1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4" name="Text Box 217"/>
            <p:cNvSpPr txBox="1">
              <a:spLocks noChangeArrowheads="1"/>
            </p:cNvSpPr>
            <p:nvPr/>
          </p:nvSpPr>
          <p:spPr bwMode="auto">
            <a:xfrm>
              <a:off x="4198" y="967"/>
              <a:ext cx="24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0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5" name="Text Box 218"/>
            <p:cNvSpPr txBox="1">
              <a:spLocks noChangeArrowheads="1"/>
            </p:cNvSpPr>
            <p:nvPr/>
          </p:nvSpPr>
          <p:spPr bwMode="auto">
            <a:xfrm>
              <a:off x="1557" y="1680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3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6" name="Text Box 219"/>
            <p:cNvSpPr txBox="1">
              <a:spLocks noChangeArrowheads="1"/>
            </p:cNvSpPr>
            <p:nvPr/>
          </p:nvSpPr>
          <p:spPr bwMode="auto">
            <a:xfrm>
              <a:off x="2210" y="1689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2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7" name="Text Box 220"/>
            <p:cNvSpPr txBox="1">
              <a:spLocks noChangeArrowheads="1"/>
            </p:cNvSpPr>
            <p:nvPr/>
          </p:nvSpPr>
          <p:spPr bwMode="auto">
            <a:xfrm>
              <a:off x="2870" y="1687"/>
              <a:ext cx="24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1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8" name="Text Box 221"/>
            <p:cNvSpPr txBox="1">
              <a:spLocks noChangeArrowheads="1"/>
            </p:cNvSpPr>
            <p:nvPr/>
          </p:nvSpPr>
          <p:spPr bwMode="auto">
            <a:xfrm>
              <a:off x="3525" y="1687"/>
              <a:ext cx="24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0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9" name="Text Box 222"/>
            <p:cNvSpPr txBox="1">
              <a:spLocks noChangeArrowheads="1"/>
            </p:cNvSpPr>
            <p:nvPr/>
          </p:nvSpPr>
          <p:spPr bwMode="auto">
            <a:xfrm>
              <a:off x="885" y="2346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3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70" name="Text Box 223"/>
            <p:cNvSpPr txBox="1">
              <a:spLocks noChangeArrowheads="1"/>
            </p:cNvSpPr>
            <p:nvPr/>
          </p:nvSpPr>
          <p:spPr bwMode="auto">
            <a:xfrm>
              <a:off x="1538" y="2355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2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71" name="Text Box 224"/>
            <p:cNvSpPr txBox="1">
              <a:spLocks noChangeArrowheads="1"/>
            </p:cNvSpPr>
            <p:nvPr/>
          </p:nvSpPr>
          <p:spPr bwMode="auto">
            <a:xfrm>
              <a:off x="2199" y="2352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1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72" name="Text Box 225"/>
            <p:cNvSpPr txBox="1">
              <a:spLocks noChangeArrowheads="1"/>
            </p:cNvSpPr>
            <p:nvPr/>
          </p:nvSpPr>
          <p:spPr bwMode="auto">
            <a:xfrm>
              <a:off x="2853" y="2352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0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73" name="Freeform 239"/>
            <p:cNvSpPr>
              <a:spLocks/>
            </p:cNvSpPr>
            <p:nvPr/>
          </p:nvSpPr>
          <p:spPr bwMode="auto">
            <a:xfrm>
              <a:off x="3120" y="1536"/>
              <a:ext cx="288" cy="720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2493 h 672"/>
                <a:gd name="T6" fmla="*/ 0 w 288"/>
                <a:gd name="T7" fmla="*/ 2493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4" name="Freeform 240"/>
            <p:cNvSpPr>
              <a:spLocks/>
            </p:cNvSpPr>
            <p:nvPr/>
          </p:nvSpPr>
          <p:spPr bwMode="auto">
            <a:xfrm>
              <a:off x="3744" y="1536"/>
              <a:ext cx="336" cy="720"/>
            </a:xfrm>
            <a:custGeom>
              <a:avLst/>
              <a:gdLst>
                <a:gd name="T0" fmla="*/ 5387 w 288"/>
                <a:gd name="T1" fmla="*/ 0 h 672"/>
                <a:gd name="T2" fmla="*/ 3598 w 288"/>
                <a:gd name="T3" fmla="*/ 0 h 672"/>
                <a:gd name="T4" fmla="*/ 1819 w 288"/>
                <a:gd name="T5" fmla="*/ 2493 h 672"/>
                <a:gd name="T6" fmla="*/ 0 w 288"/>
                <a:gd name="T7" fmla="*/ 2493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5" name="Freeform 241"/>
            <p:cNvSpPr>
              <a:spLocks/>
            </p:cNvSpPr>
            <p:nvPr/>
          </p:nvSpPr>
          <p:spPr bwMode="auto">
            <a:xfrm>
              <a:off x="2448" y="1536"/>
              <a:ext cx="288" cy="720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2493 h 672"/>
                <a:gd name="T6" fmla="*/ 0 w 288"/>
                <a:gd name="T7" fmla="*/ 2493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6" name="Freeform 245"/>
            <p:cNvSpPr>
              <a:spLocks/>
            </p:cNvSpPr>
            <p:nvPr/>
          </p:nvSpPr>
          <p:spPr bwMode="auto">
            <a:xfrm>
              <a:off x="1824" y="2256"/>
              <a:ext cx="288" cy="624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63 h 672"/>
                <a:gd name="T6" fmla="*/ 0 w 288"/>
                <a:gd name="T7" fmla="*/ 163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7" name="Freeform 246"/>
            <p:cNvSpPr>
              <a:spLocks/>
            </p:cNvSpPr>
            <p:nvPr/>
          </p:nvSpPr>
          <p:spPr bwMode="auto">
            <a:xfrm>
              <a:off x="2448" y="2256"/>
              <a:ext cx="288" cy="624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63 h 672"/>
                <a:gd name="T6" fmla="*/ 0 w 288"/>
                <a:gd name="T7" fmla="*/ 163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8" name="Freeform 247"/>
            <p:cNvSpPr>
              <a:spLocks/>
            </p:cNvSpPr>
            <p:nvPr/>
          </p:nvSpPr>
          <p:spPr bwMode="auto">
            <a:xfrm>
              <a:off x="3120" y="2256"/>
              <a:ext cx="288" cy="624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63 h 672"/>
                <a:gd name="T6" fmla="*/ 0 w 288"/>
                <a:gd name="T7" fmla="*/ 163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9" name="Freeform 251"/>
            <p:cNvSpPr>
              <a:spLocks/>
            </p:cNvSpPr>
            <p:nvPr/>
          </p:nvSpPr>
          <p:spPr bwMode="auto">
            <a:xfrm>
              <a:off x="2448" y="2880"/>
              <a:ext cx="288" cy="432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 h 672"/>
                <a:gd name="T6" fmla="*/ 0 w 288"/>
                <a:gd name="T7" fmla="*/ 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0" name="Freeform 255"/>
            <p:cNvSpPr>
              <a:spLocks/>
            </p:cNvSpPr>
            <p:nvPr/>
          </p:nvSpPr>
          <p:spPr bwMode="auto">
            <a:xfrm>
              <a:off x="2160" y="1344"/>
              <a:ext cx="192" cy="192"/>
            </a:xfrm>
            <a:custGeom>
              <a:avLst/>
              <a:gdLst>
                <a:gd name="T0" fmla="*/ 192 w 192"/>
                <a:gd name="T1" fmla="*/ 0 h 192"/>
                <a:gd name="T2" fmla="*/ 192 w 192"/>
                <a:gd name="T3" fmla="*/ 192 h 192"/>
                <a:gd name="T4" fmla="*/ 0 w 192"/>
                <a:gd name="T5" fmla="*/ 192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192" y="0"/>
                  </a:moveTo>
                  <a:lnTo>
                    <a:pt x="192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1" name="Freeform 256"/>
            <p:cNvSpPr>
              <a:spLocks/>
            </p:cNvSpPr>
            <p:nvPr/>
          </p:nvSpPr>
          <p:spPr bwMode="auto">
            <a:xfrm>
              <a:off x="1519" y="2056"/>
              <a:ext cx="192" cy="192"/>
            </a:xfrm>
            <a:custGeom>
              <a:avLst/>
              <a:gdLst>
                <a:gd name="T0" fmla="*/ 192 w 192"/>
                <a:gd name="T1" fmla="*/ 0 h 192"/>
                <a:gd name="T2" fmla="*/ 192 w 192"/>
                <a:gd name="T3" fmla="*/ 192 h 192"/>
                <a:gd name="T4" fmla="*/ 0 w 192"/>
                <a:gd name="T5" fmla="*/ 192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192" y="0"/>
                  </a:moveTo>
                  <a:lnTo>
                    <a:pt x="192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2" name="Rectangle 257"/>
            <p:cNvSpPr>
              <a:spLocks noChangeArrowheads="1"/>
            </p:cNvSpPr>
            <p:nvPr/>
          </p:nvSpPr>
          <p:spPr bwMode="auto">
            <a:xfrm>
              <a:off x="2083" y="3168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483" name="Line 261"/>
            <p:cNvSpPr>
              <a:spLocks noChangeShapeType="1"/>
            </p:cNvSpPr>
            <p:nvPr/>
          </p:nvSpPr>
          <p:spPr bwMode="auto">
            <a:xfrm>
              <a:off x="960" y="2880"/>
              <a:ext cx="0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84" name="Freeform 262"/>
            <p:cNvSpPr>
              <a:spLocks/>
            </p:cNvSpPr>
            <p:nvPr/>
          </p:nvSpPr>
          <p:spPr bwMode="auto">
            <a:xfrm>
              <a:off x="960" y="2688"/>
              <a:ext cx="101" cy="192"/>
            </a:xfrm>
            <a:custGeom>
              <a:avLst/>
              <a:gdLst>
                <a:gd name="T0" fmla="*/ 1 w 192"/>
                <a:gd name="T1" fmla="*/ 0 h 192"/>
                <a:gd name="T2" fmla="*/ 1 w 192"/>
                <a:gd name="T3" fmla="*/ 192 h 192"/>
                <a:gd name="T4" fmla="*/ 0 w 192"/>
                <a:gd name="T5" fmla="*/ 192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192" y="0"/>
                  </a:moveTo>
                  <a:lnTo>
                    <a:pt x="192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5" name="Line 263"/>
            <p:cNvSpPr>
              <a:spLocks noChangeShapeType="1"/>
            </p:cNvSpPr>
            <p:nvPr/>
          </p:nvSpPr>
          <p:spPr bwMode="auto">
            <a:xfrm>
              <a:off x="2256" y="3045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86" name="Line 264"/>
            <p:cNvSpPr>
              <a:spLocks noChangeShapeType="1"/>
            </p:cNvSpPr>
            <p:nvPr/>
          </p:nvSpPr>
          <p:spPr bwMode="auto">
            <a:xfrm>
              <a:off x="1632" y="3045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87" name="Freeform 265"/>
            <p:cNvSpPr>
              <a:spLocks/>
            </p:cNvSpPr>
            <p:nvPr/>
          </p:nvSpPr>
          <p:spPr bwMode="auto">
            <a:xfrm>
              <a:off x="1805" y="2880"/>
              <a:ext cx="288" cy="432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 h 672"/>
                <a:gd name="T6" fmla="*/ 0 w 288"/>
                <a:gd name="T7" fmla="*/ 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8" name="Rectangle 266"/>
            <p:cNvSpPr>
              <a:spLocks noChangeArrowheads="1"/>
            </p:cNvSpPr>
            <p:nvPr/>
          </p:nvSpPr>
          <p:spPr bwMode="auto">
            <a:xfrm>
              <a:off x="1440" y="3168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489" name="Freeform 267"/>
            <p:cNvSpPr>
              <a:spLocks/>
            </p:cNvSpPr>
            <p:nvPr/>
          </p:nvSpPr>
          <p:spPr bwMode="auto">
            <a:xfrm>
              <a:off x="1162" y="2880"/>
              <a:ext cx="288" cy="432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 h 672"/>
                <a:gd name="T6" fmla="*/ 0 w 288"/>
                <a:gd name="T7" fmla="*/ 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0" name="Rectangle 268"/>
            <p:cNvSpPr>
              <a:spLocks noChangeArrowheads="1"/>
            </p:cNvSpPr>
            <p:nvPr/>
          </p:nvSpPr>
          <p:spPr bwMode="auto">
            <a:xfrm>
              <a:off x="797" y="3168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491" name="Freeform 269"/>
            <p:cNvSpPr>
              <a:spLocks/>
            </p:cNvSpPr>
            <p:nvPr/>
          </p:nvSpPr>
          <p:spPr bwMode="auto">
            <a:xfrm>
              <a:off x="1805" y="3312"/>
              <a:ext cx="288" cy="432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 h 672"/>
                <a:gd name="T6" fmla="*/ 0 w 288"/>
                <a:gd name="T7" fmla="*/ 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2" name="Rectangle 270"/>
            <p:cNvSpPr>
              <a:spLocks noChangeArrowheads="1"/>
            </p:cNvSpPr>
            <p:nvPr/>
          </p:nvSpPr>
          <p:spPr bwMode="auto">
            <a:xfrm>
              <a:off x="1440" y="3600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493" name="Line 271"/>
            <p:cNvSpPr>
              <a:spLocks noChangeShapeType="1"/>
            </p:cNvSpPr>
            <p:nvPr/>
          </p:nvSpPr>
          <p:spPr bwMode="auto">
            <a:xfrm>
              <a:off x="1613" y="3477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94" name="Freeform 272"/>
            <p:cNvSpPr>
              <a:spLocks/>
            </p:cNvSpPr>
            <p:nvPr/>
          </p:nvSpPr>
          <p:spPr bwMode="auto">
            <a:xfrm>
              <a:off x="1162" y="3312"/>
              <a:ext cx="288" cy="432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 h 672"/>
                <a:gd name="T6" fmla="*/ 0 w 288"/>
                <a:gd name="T7" fmla="*/ 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5" name="Line 274"/>
            <p:cNvSpPr>
              <a:spLocks noChangeShapeType="1"/>
            </p:cNvSpPr>
            <p:nvPr/>
          </p:nvSpPr>
          <p:spPr bwMode="auto">
            <a:xfrm>
              <a:off x="970" y="3477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96" name="Rectangle 276"/>
            <p:cNvSpPr>
              <a:spLocks noChangeArrowheads="1"/>
            </p:cNvSpPr>
            <p:nvPr/>
          </p:nvSpPr>
          <p:spPr bwMode="auto">
            <a:xfrm>
              <a:off x="144" y="4032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497" name="Freeform 281"/>
            <p:cNvSpPr>
              <a:spLocks/>
            </p:cNvSpPr>
            <p:nvPr/>
          </p:nvSpPr>
          <p:spPr bwMode="auto">
            <a:xfrm>
              <a:off x="240" y="3312"/>
              <a:ext cx="528" cy="724"/>
            </a:xfrm>
            <a:custGeom>
              <a:avLst/>
              <a:gdLst>
                <a:gd name="T0" fmla="*/ 2938 w 480"/>
                <a:gd name="T1" fmla="*/ 0 h 768"/>
                <a:gd name="T2" fmla="*/ 0 w 480"/>
                <a:gd name="T3" fmla="*/ 0 h 768"/>
                <a:gd name="T4" fmla="*/ 0 w 480"/>
                <a:gd name="T5" fmla="*/ 4062 h 768"/>
                <a:gd name="T6" fmla="*/ 0 60000 65536"/>
                <a:gd name="T7" fmla="*/ 0 60000 65536"/>
                <a:gd name="T8" fmla="*/ 0 60000 65536"/>
                <a:gd name="T9" fmla="*/ 0 w 480"/>
                <a:gd name="T10" fmla="*/ 0 h 768"/>
                <a:gd name="T11" fmla="*/ 480 w 48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768">
                  <a:moveTo>
                    <a:pt x="480" y="0"/>
                  </a:moveTo>
                  <a:lnTo>
                    <a:pt x="0" y="0"/>
                  </a:lnTo>
                  <a:lnTo>
                    <a:pt x="0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8" name="Line 282"/>
            <p:cNvSpPr>
              <a:spLocks noChangeShapeType="1"/>
            </p:cNvSpPr>
            <p:nvPr/>
          </p:nvSpPr>
          <p:spPr bwMode="auto">
            <a:xfrm flipH="1">
              <a:off x="951" y="3909"/>
              <a:ext cx="9" cy="9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99" name="Rectangle 283"/>
            <p:cNvSpPr>
              <a:spLocks noChangeArrowheads="1"/>
            </p:cNvSpPr>
            <p:nvPr/>
          </p:nvSpPr>
          <p:spPr bwMode="auto">
            <a:xfrm>
              <a:off x="800" y="3623"/>
              <a:ext cx="366" cy="31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500" name="Freeform 286"/>
            <p:cNvSpPr>
              <a:spLocks/>
            </p:cNvSpPr>
            <p:nvPr/>
          </p:nvSpPr>
          <p:spPr bwMode="auto">
            <a:xfrm>
              <a:off x="384" y="3744"/>
              <a:ext cx="384" cy="292"/>
            </a:xfrm>
            <a:custGeom>
              <a:avLst/>
              <a:gdLst>
                <a:gd name="T0" fmla="*/ 384 w 384"/>
                <a:gd name="T1" fmla="*/ 0 h 720"/>
                <a:gd name="T2" fmla="*/ 0 w 384"/>
                <a:gd name="T3" fmla="*/ 0 h 720"/>
                <a:gd name="T4" fmla="*/ 0 w 384"/>
                <a:gd name="T5" fmla="*/ 0 h 720"/>
                <a:gd name="T6" fmla="*/ 0 60000 65536"/>
                <a:gd name="T7" fmla="*/ 0 60000 65536"/>
                <a:gd name="T8" fmla="*/ 0 60000 65536"/>
                <a:gd name="T9" fmla="*/ 0 w 384"/>
                <a:gd name="T10" fmla="*/ 0 h 720"/>
                <a:gd name="T11" fmla="*/ 384 w 384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720">
                  <a:moveTo>
                    <a:pt x="384" y="0"/>
                  </a:moveTo>
                  <a:lnTo>
                    <a:pt x="0" y="0"/>
                  </a:lnTo>
                  <a:lnTo>
                    <a:pt x="0" y="72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7890" name="Oval 290"/>
          <p:cNvSpPr>
            <a:spLocks noChangeArrowheads="1"/>
          </p:cNvSpPr>
          <p:nvPr/>
        </p:nvSpPr>
        <p:spPr bwMode="auto">
          <a:xfrm>
            <a:off x="7273925" y="6289675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7891" name="Oval 291"/>
          <p:cNvSpPr>
            <a:spLocks noChangeArrowheads="1"/>
          </p:cNvSpPr>
          <p:nvPr/>
        </p:nvSpPr>
        <p:spPr bwMode="auto">
          <a:xfrm>
            <a:off x="457200" y="3317875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7892" name="Freeform 292"/>
          <p:cNvSpPr>
            <a:spLocks/>
          </p:cNvSpPr>
          <p:nvPr/>
        </p:nvSpPr>
        <p:spPr bwMode="auto">
          <a:xfrm>
            <a:off x="533400" y="3352800"/>
            <a:ext cx="6781800" cy="2971800"/>
          </a:xfrm>
          <a:custGeom>
            <a:avLst/>
            <a:gdLst>
              <a:gd name="T0" fmla="*/ 2147483647 w 10000"/>
              <a:gd name="T1" fmla="*/ 214748364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0 w 10000"/>
              <a:gd name="T13" fmla="*/ 0 h 10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0" h="10000">
                <a:moveTo>
                  <a:pt x="10000" y="10000"/>
                </a:moveTo>
                <a:cubicBezTo>
                  <a:pt x="9902" y="9845"/>
                  <a:pt x="9759" y="9279"/>
                  <a:pt x="9403" y="9071"/>
                </a:cubicBezTo>
                <a:cubicBezTo>
                  <a:pt x="9047" y="8862"/>
                  <a:pt x="8930" y="8844"/>
                  <a:pt x="7863" y="8761"/>
                </a:cubicBezTo>
                <a:cubicBezTo>
                  <a:pt x="6796" y="8678"/>
                  <a:pt x="4140" y="8637"/>
                  <a:pt x="2998" y="8574"/>
                </a:cubicBezTo>
                <a:cubicBezTo>
                  <a:pt x="1856" y="8511"/>
                  <a:pt x="1471" y="8745"/>
                  <a:pt x="1008" y="8381"/>
                </a:cubicBezTo>
                <a:cubicBezTo>
                  <a:pt x="545" y="8017"/>
                  <a:pt x="324" y="7936"/>
                  <a:pt x="219" y="6387"/>
                </a:cubicBezTo>
                <a:cubicBezTo>
                  <a:pt x="113" y="4837"/>
                  <a:pt x="61" y="1597"/>
                  <a:pt x="0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93" name="Freeform 293"/>
          <p:cNvSpPr>
            <a:spLocks/>
          </p:cNvSpPr>
          <p:nvPr/>
        </p:nvSpPr>
        <p:spPr bwMode="auto">
          <a:xfrm>
            <a:off x="609600" y="3073400"/>
            <a:ext cx="6781800" cy="3251200"/>
          </a:xfrm>
          <a:custGeom>
            <a:avLst/>
            <a:gdLst>
              <a:gd name="T0" fmla="*/ 2147483647 w 4272"/>
              <a:gd name="T1" fmla="*/ 2147483647 h 2048"/>
              <a:gd name="T2" fmla="*/ 2147483647 w 4272"/>
              <a:gd name="T3" fmla="*/ 2147483647 h 2048"/>
              <a:gd name="T4" fmla="*/ 2147483647 w 4272"/>
              <a:gd name="T5" fmla="*/ 2147483647 h 2048"/>
              <a:gd name="T6" fmla="*/ 0 w 4272"/>
              <a:gd name="T7" fmla="*/ 2147483647 h 2048"/>
              <a:gd name="T8" fmla="*/ 0 60000 65536"/>
              <a:gd name="T9" fmla="*/ 0 60000 65536"/>
              <a:gd name="T10" fmla="*/ 0 60000 65536"/>
              <a:gd name="T11" fmla="*/ 0 60000 65536"/>
              <a:gd name="T12" fmla="*/ 0 w 4272"/>
              <a:gd name="T13" fmla="*/ 0 h 2048"/>
              <a:gd name="T14" fmla="*/ 4272 w 4272"/>
              <a:gd name="T15" fmla="*/ 2048 h 20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72" h="2048">
                <a:moveTo>
                  <a:pt x="4272" y="2048"/>
                </a:moveTo>
                <a:cubicBezTo>
                  <a:pt x="4236" y="1344"/>
                  <a:pt x="4200" y="640"/>
                  <a:pt x="3936" y="320"/>
                </a:cubicBezTo>
                <a:cubicBezTo>
                  <a:pt x="3672" y="0"/>
                  <a:pt x="3344" y="152"/>
                  <a:pt x="2688" y="128"/>
                </a:cubicBezTo>
                <a:cubicBezTo>
                  <a:pt x="2032" y="104"/>
                  <a:pt x="1016" y="140"/>
                  <a:pt x="0" y="176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94" name="Freeform 294"/>
          <p:cNvSpPr>
            <a:spLocks/>
          </p:cNvSpPr>
          <p:nvPr/>
        </p:nvSpPr>
        <p:spPr bwMode="auto">
          <a:xfrm>
            <a:off x="533400" y="3352800"/>
            <a:ext cx="6781800" cy="2971800"/>
          </a:xfrm>
          <a:custGeom>
            <a:avLst/>
            <a:gdLst>
              <a:gd name="T0" fmla="*/ 2147483647 w 4272"/>
              <a:gd name="T1" fmla="*/ 2147483647 h 1872"/>
              <a:gd name="T2" fmla="*/ 2147483647 w 4272"/>
              <a:gd name="T3" fmla="*/ 2147483647 h 1872"/>
              <a:gd name="T4" fmla="*/ 2147483647 w 4272"/>
              <a:gd name="T5" fmla="*/ 2147483647 h 1872"/>
              <a:gd name="T6" fmla="*/ 2147483647 w 4272"/>
              <a:gd name="T7" fmla="*/ 2147483647 h 1872"/>
              <a:gd name="T8" fmla="*/ 0 w 4272"/>
              <a:gd name="T9" fmla="*/ 0 h 18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72"/>
              <a:gd name="T16" fmla="*/ 0 h 1872"/>
              <a:gd name="T17" fmla="*/ 4272 w 4272"/>
              <a:gd name="T18" fmla="*/ 1872 h 18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72" h="1872">
                <a:moveTo>
                  <a:pt x="4272" y="1872"/>
                </a:moveTo>
                <a:cubicBezTo>
                  <a:pt x="4234" y="1774"/>
                  <a:pt x="4156" y="1476"/>
                  <a:pt x="4042" y="1286"/>
                </a:cubicBezTo>
                <a:cubicBezTo>
                  <a:pt x="3928" y="1096"/>
                  <a:pt x="4157" y="828"/>
                  <a:pt x="3589" y="735"/>
                </a:cubicBezTo>
                <a:cubicBezTo>
                  <a:pt x="3021" y="642"/>
                  <a:pt x="1233" y="849"/>
                  <a:pt x="635" y="727"/>
                </a:cubicBezTo>
                <a:cubicBezTo>
                  <a:pt x="37" y="605"/>
                  <a:pt x="132" y="151"/>
                  <a:pt x="0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96" name="Text Box 296"/>
          <p:cNvSpPr txBox="1">
            <a:spLocks noChangeArrowheads="1"/>
          </p:cNvSpPr>
          <p:nvPr/>
        </p:nvSpPr>
        <p:spPr bwMode="auto">
          <a:xfrm>
            <a:off x="6553200" y="4953000"/>
            <a:ext cx="2505075" cy="101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</a:rPr>
              <a:t>Latency = </a:t>
            </a: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(N)</a:t>
            </a:r>
          </a:p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Throughput = (1)</a:t>
            </a:r>
          </a:p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Hardware = (N</a:t>
            </a:r>
            <a:r>
              <a:rPr lang="en-US" sz="2000" baseline="30000">
                <a:latin typeface="+mj-lt"/>
                <a:ea typeface="+mn-ea"/>
                <a:cs typeface="+mn-cs"/>
                <a:sym typeface="Symbol" charset="2"/>
              </a:rPr>
              <a:t>2</a:t>
            </a: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)</a:t>
            </a:r>
          </a:p>
        </p:txBody>
      </p:sp>
      <p:sp>
        <p:nvSpPr>
          <p:cNvPr id="57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“Carry-save” Pipelined Multiplier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239963" y="4949825"/>
            <a:ext cx="350837" cy="3175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890" grpId="0" animBg="1"/>
      <p:bldP spid="537891" grpId="0" animBg="1"/>
      <p:bldP spid="537892" grpId="0" animBg="1"/>
      <p:bldP spid="537893" grpId="0" animBg="1"/>
      <p:bldP spid="537894" grpId="0" animBg="1"/>
      <p:bldP spid="5378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746125" y="1035050"/>
            <a:ext cx="76358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 smtClean="0">
                <a:latin typeface="+mj-lt"/>
              </a:rPr>
              <a:t>Assume the multiplicand (A) has N bits and the multiplier (B) has M bits.  If we only want to invest in a single N-bit adder, we can build a sequential circuit that </a:t>
            </a:r>
            <a:r>
              <a:rPr lang="en-US" sz="2000" b="0" i="1" dirty="0" smtClean="0">
                <a:solidFill>
                  <a:srgbClr val="FF3300"/>
                </a:solidFill>
                <a:latin typeface="+mj-lt"/>
              </a:rPr>
              <a:t>processes a single partial product at a time</a:t>
            </a:r>
            <a:r>
              <a:rPr lang="en-US" sz="2000" b="0" dirty="0" smtClean="0">
                <a:latin typeface="+mj-lt"/>
              </a:rPr>
              <a:t> and then cycle the circuit M times: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962400" y="3441700"/>
            <a:ext cx="838200" cy="30480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j-lt"/>
              </a:rPr>
              <a:t>A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447800" y="3441700"/>
            <a:ext cx="838200" cy="30480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j-lt"/>
              </a:rPr>
              <a:t>P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590800" y="3441700"/>
            <a:ext cx="838200" cy="30480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j-lt"/>
              </a:rPr>
              <a:t>B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1066800" y="3441700"/>
            <a:ext cx="228600" cy="304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2286000" y="35941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1295400" y="3594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2819400" y="40513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j-lt"/>
              </a:rPr>
              <a:t>+</a:t>
            </a:r>
          </a:p>
        </p:txBody>
      </p:sp>
      <p:sp>
        <p:nvSpPr>
          <p:cNvPr id="21514" name="Freeform 11"/>
          <p:cNvSpPr>
            <a:spLocks/>
          </p:cNvSpPr>
          <p:nvPr/>
        </p:nvSpPr>
        <p:spPr bwMode="auto">
          <a:xfrm>
            <a:off x="1828800" y="3746500"/>
            <a:ext cx="990600" cy="533400"/>
          </a:xfrm>
          <a:custGeom>
            <a:avLst/>
            <a:gdLst>
              <a:gd name="T0" fmla="*/ 0 w 624"/>
              <a:gd name="T1" fmla="*/ 0 h 288"/>
              <a:gd name="T2" fmla="*/ 0 w 624"/>
              <a:gd name="T3" fmla="*/ 2147483647 h 288"/>
              <a:gd name="T4" fmla="*/ 2147483647 w 624"/>
              <a:gd name="T5" fmla="*/ 2147483647 h 288"/>
              <a:gd name="T6" fmla="*/ 0 60000 65536"/>
              <a:gd name="T7" fmla="*/ 0 60000 65536"/>
              <a:gd name="T8" fmla="*/ 0 60000 65536"/>
              <a:gd name="T9" fmla="*/ 0 w 624"/>
              <a:gd name="T10" fmla="*/ 0 h 288"/>
              <a:gd name="T11" fmla="*/ 624 w 62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88">
                <a:moveTo>
                  <a:pt x="0" y="0"/>
                </a:moveTo>
                <a:lnTo>
                  <a:pt x="0" y="288"/>
                </a:lnTo>
                <a:lnTo>
                  <a:pt x="62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5" name="Freeform 12"/>
          <p:cNvSpPr>
            <a:spLocks/>
          </p:cNvSpPr>
          <p:nvPr/>
        </p:nvSpPr>
        <p:spPr bwMode="auto">
          <a:xfrm>
            <a:off x="762000" y="3060700"/>
            <a:ext cx="2286000" cy="1828800"/>
          </a:xfrm>
          <a:custGeom>
            <a:avLst/>
            <a:gdLst>
              <a:gd name="T0" fmla="*/ 2147483647 w 1440"/>
              <a:gd name="T1" fmla="*/ 2147483647 h 1152"/>
              <a:gd name="T2" fmla="*/ 2147483647 w 1440"/>
              <a:gd name="T3" fmla="*/ 2147483647 h 1152"/>
              <a:gd name="T4" fmla="*/ 0 w 1440"/>
              <a:gd name="T5" fmla="*/ 2147483647 h 1152"/>
              <a:gd name="T6" fmla="*/ 0 w 1440"/>
              <a:gd name="T7" fmla="*/ 0 h 1152"/>
              <a:gd name="T8" fmla="*/ 2147483647 w 1440"/>
              <a:gd name="T9" fmla="*/ 0 h 1152"/>
              <a:gd name="T10" fmla="*/ 2147483647 w 1440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0"/>
              <a:gd name="T19" fmla="*/ 0 h 1152"/>
              <a:gd name="T20" fmla="*/ 1440 w 1440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0" h="1152">
                <a:moveTo>
                  <a:pt x="1440" y="912"/>
                </a:moveTo>
                <a:lnTo>
                  <a:pt x="1440" y="1152"/>
                </a:lnTo>
                <a:lnTo>
                  <a:pt x="0" y="1152"/>
                </a:lnTo>
                <a:lnTo>
                  <a:pt x="0" y="0"/>
                </a:lnTo>
                <a:lnTo>
                  <a:pt x="672" y="0"/>
                </a:lnTo>
                <a:lnTo>
                  <a:pt x="672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1219200" y="3060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7" name="Freeform 14"/>
          <p:cNvSpPr>
            <a:spLocks/>
          </p:cNvSpPr>
          <p:nvPr/>
        </p:nvSpPr>
        <p:spPr bwMode="auto">
          <a:xfrm>
            <a:off x="3886200" y="4127500"/>
            <a:ext cx="76200" cy="304800"/>
          </a:xfrm>
          <a:custGeom>
            <a:avLst/>
            <a:gdLst>
              <a:gd name="T0" fmla="*/ 0 w 96"/>
              <a:gd name="T1" fmla="*/ 0 h 192"/>
              <a:gd name="T2" fmla="*/ 2147483647 w 96"/>
              <a:gd name="T3" fmla="*/ 0 h 192"/>
              <a:gd name="T4" fmla="*/ 2147483647 w 96"/>
              <a:gd name="T5" fmla="*/ 2147483647 h 192"/>
              <a:gd name="T6" fmla="*/ 0 w 96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  <a:lnTo>
                  <a:pt x="0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8" name="Arc 15"/>
          <p:cNvSpPr>
            <a:spLocks/>
          </p:cNvSpPr>
          <p:nvPr/>
        </p:nvSpPr>
        <p:spPr bwMode="auto">
          <a:xfrm flipH="1">
            <a:off x="3581400" y="4127500"/>
            <a:ext cx="30480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9" name="Arc 16"/>
          <p:cNvSpPr>
            <a:spLocks/>
          </p:cNvSpPr>
          <p:nvPr/>
        </p:nvSpPr>
        <p:spPr bwMode="auto">
          <a:xfrm flipH="1" flipV="1">
            <a:off x="3581400" y="4279900"/>
            <a:ext cx="30480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 flipH="1">
            <a:off x="3276600" y="4279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1" name="Freeform 18"/>
          <p:cNvSpPr>
            <a:spLocks/>
          </p:cNvSpPr>
          <p:nvPr/>
        </p:nvSpPr>
        <p:spPr bwMode="auto">
          <a:xfrm>
            <a:off x="3352800" y="3746500"/>
            <a:ext cx="762000" cy="457200"/>
          </a:xfrm>
          <a:custGeom>
            <a:avLst/>
            <a:gdLst>
              <a:gd name="T0" fmla="*/ 2147483647 w 480"/>
              <a:gd name="T1" fmla="*/ 2147483647 h 288"/>
              <a:gd name="T2" fmla="*/ 2147483647 w 480"/>
              <a:gd name="T3" fmla="*/ 2147483647 h 288"/>
              <a:gd name="T4" fmla="*/ 2147483647 w 480"/>
              <a:gd name="T5" fmla="*/ 2147483647 h 288"/>
              <a:gd name="T6" fmla="*/ 0 w 480"/>
              <a:gd name="T7" fmla="*/ 2147483647 h 288"/>
              <a:gd name="T8" fmla="*/ 0 w 480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288"/>
              <a:gd name="T17" fmla="*/ 480 w 480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288">
                <a:moveTo>
                  <a:pt x="384" y="288"/>
                </a:moveTo>
                <a:lnTo>
                  <a:pt x="480" y="288"/>
                </a:lnTo>
                <a:lnTo>
                  <a:pt x="480" y="96"/>
                </a:ln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2" name="Freeform 19"/>
          <p:cNvSpPr>
            <a:spLocks/>
          </p:cNvSpPr>
          <p:nvPr/>
        </p:nvSpPr>
        <p:spPr bwMode="auto">
          <a:xfrm>
            <a:off x="3962400" y="3746500"/>
            <a:ext cx="457200" cy="609600"/>
          </a:xfrm>
          <a:custGeom>
            <a:avLst/>
            <a:gdLst>
              <a:gd name="T0" fmla="*/ 0 w 288"/>
              <a:gd name="T1" fmla="*/ 2147483647 h 384"/>
              <a:gd name="T2" fmla="*/ 2147483647 w 288"/>
              <a:gd name="T3" fmla="*/ 2147483647 h 384"/>
              <a:gd name="T4" fmla="*/ 2147483647 w 288"/>
              <a:gd name="T5" fmla="*/ 0 h 384"/>
              <a:gd name="T6" fmla="*/ 0 60000 65536"/>
              <a:gd name="T7" fmla="*/ 0 60000 65536"/>
              <a:gd name="T8" fmla="*/ 0 60000 65536"/>
              <a:gd name="T9" fmla="*/ 0 w 288"/>
              <a:gd name="T10" fmla="*/ 0 h 384"/>
              <a:gd name="T11" fmla="*/ 288 w 28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84">
                <a:moveTo>
                  <a:pt x="0" y="384"/>
                </a:moveTo>
                <a:lnTo>
                  <a:pt x="288" y="384"/>
                </a:lnTo>
                <a:lnTo>
                  <a:pt x="28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>
            <a:off x="3276600" y="3441700"/>
            <a:ext cx="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1143000" y="3076575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smtClean="0">
                <a:latin typeface="+mj-lt"/>
              </a:rPr>
              <a:t>S</a:t>
            </a:r>
            <a:r>
              <a:rPr lang="en-US" sz="1200" b="0" baseline="-25000" smtClean="0">
                <a:latin typeface="+mj-lt"/>
              </a:rPr>
              <a:t>N</a:t>
            </a:r>
          </a:p>
        </p:txBody>
      </p:sp>
      <p:sp>
        <p:nvSpPr>
          <p:cNvPr id="21525" name="Line 22"/>
          <p:cNvSpPr>
            <a:spLocks noChangeShapeType="1"/>
          </p:cNvSpPr>
          <p:nvPr/>
        </p:nvSpPr>
        <p:spPr bwMode="auto">
          <a:xfrm>
            <a:off x="3429000" y="3594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3517900" y="3473450"/>
            <a:ext cx="41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smtClean="0">
                <a:latin typeface="+mj-lt"/>
              </a:rPr>
              <a:t>NC</a:t>
            </a:r>
          </a:p>
        </p:txBody>
      </p:sp>
      <p:sp>
        <p:nvSpPr>
          <p:cNvPr id="21527" name="Line 24"/>
          <p:cNvSpPr>
            <a:spLocks noChangeShapeType="1"/>
          </p:cNvSpPr>
          <p:nvPr/>
        </p:nvSpPr>
        <p:spPr bwMode="auto">
          <a:xfrm>
            <a:off x="4343400" y="40513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>
            <a:off x="4419600" y="3976688"/>
            <a:ext cx="30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smtClean="0">
                <a:latin typeface="+mj-lt"/>
              </a:rPr>
              <a:t>N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3657600" y="4127500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smtClean="0">
                <a:latin typeface="+mj-lt"/>
              </a:rPr>
              <a:t>xN</a:t>
            </a:r>
          </a:p>
        </p:txBody>
      </p:sp>
      <p:sp>
        <p:nvSpPr>
          <p:cNvPr id="21530" name="Line 27"/>
          <p:cNvSpPr>
            <a:spLocks noChangeShapeType="1"/>
          </p:cNvSpPr>
          <p:nvPr/>
        </p:nvSpPr>
        <p:spPr bwMode="auto">
          <a:xfrm>
            <a:off x="1676400" y="4038600"/>
            <a:ext cx="22860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1" name="Text Box 28"/>
          <p:cNvSpPr txBox="1">
            <a:spLocks noChangeArrowheads="1"/>
          </p:cNvSpPr>
          <p:nvPr/>
        </p:nvSpPr>
        <p:spPr bwMode="auto">
          <a:xfrm>
            <a:off x="1371600" y="3886200"/>
            <a:ext cx="30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 smtClean="0">
                <a:latin typeface="+mj-lt"/>
              </a:rPr>
              <a:t>N</a:t>
            </a:r>
          </a:p>
        </p:txBody>
      </p:sp>
      <p:sp>
        <p:nvSpPr>
          <p:cNvPr id="21532" name="Line 29"/>
          <p:cNvSpPr>
            <a:spLocks noChangeShapeType="1"/>
          </p:cNvSpPr>
          <p:nvPr/>
        </p:nvSpPr>
        <p:spPr bwMode="auto">
          <a:xfrm>
            <a:off x="2971800" y="4660900"/>
            <a:ext cx="2286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3" name="Text Box 30"/>
          <p:cNvSpPr txBox="1">
            <a:spLocks noChangeArrowheads="1"/>
          </p:cNvSpPr>
          <p:nvPr/>
        </p:nvSpPr>
        <p:spPr bwMode="auto">
          <a:xfrm>
            <a:off x="3171825" y="4586288"/>
            <a:ext cx="485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 smtClean="0">
                <a:latin typeface="+mj-lt"/>
              </a:rPr>
              <a:t>N+1</a:t>
            </a:r>
          </a:p>
        </p:txBody>
      </p:sp>
      <p:sp>
        <p:nvSpPr>
          <p:cNvPr id="21534" name="Text Box 31"/>
          <p:cNvSpPr txBox="1">
            <a:spLocks noChangeArrowheads="1"/>
          </p:cNvSpPr>
          <p:nvPr/>
        </p:nvSpPr>
        <p:spPr bwMode="auto">
          <a:xfrm>
            <a:off x="1787525" y="3062288"/>
            <a:ext cx="790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smtClean="0">
                <a:latin typeface="+mj-lt"/>
              </a:rPr>
              <a:t>S</a:t>
            </a:r>
            <a:r>
              <a:rPr lang="en-US" sz="1200" b="0" baseline="-25000" smtClean="0">
                <a:latin typeface="+mj-lt"/>
              </a:rPr>
              <a:t>N-1</a:t>
            </a:r>
            <a:r>
              <a:rPr lang="en-US" sz="1200" b="0" smtClean="0">
                <a:latin typeface="+mj-lt"/>
              </a:rPr>
              <a:t>…S</a:t>
            </a:r>
            <a:r>
              <a:rPr lang="en-US" sz="1200" b="0" baseline="-25000" smtClean="0">
                <a:latin typeface="+mj-lt"/>
              </a:rPr>
              <a:t>0</a:t>
            </a:r>
          </a:p>
        </p:txBody>
      </p:sp>
      <p:sp>
        <p:nvSpPr>
          <p:cNvPr id="59422" name="Text Box 32"/>
          <p:cNvSpPr txBox="1">
            <a:spLocks noChangeArrowheads="1"/>
          </p:cNvSpPr>
          <p:nvPr/>
        </p:nvSpPr>
        <p:spPr bwMode="auto">
          <a:xfrm>
            <a:off x="5029200" y="2952750"/>
            <a:ext cx="33210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Lucida Sans Typewriter" charset="0"/>
                <a:cs typeface="Lucida Sans Typewriter" charset="0"/>
              </a:rPr>
              <a:t>Init: P</a:t>
            </a:r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0, load A&amp;B</a:t>
            </a:r>
          </a:p>
          <a:p>
            <a:pPr eaLnBrk="1" hangingPunct="1"/>
            <a:endParaRPr lang="en-US" sz="1400">
              <a:latin typeface="Lucida Sans Typewriter" charset="0"/>
              <a:cs typeface="Lucida Sans Typewriter" charset="0"/>
              <a:sym typeface="Symbol" charset="0"/>
            </a:endParaRPr>
          </a:p>
          <a:p>
            <a:pPr eaLnBrk="1" hangingPunct="1"/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Repeat M times {</a:t>
            </a:r>
          </a:p>
          <a:p>
            <a:pPr eaLnBrk="1" hangingPunct="1"/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   P  P + (B</a:t>
            </a:r>
            <a:r>
              <a:rPr lang="en-US" sz="1400" baseline="-25000">
                <a:latin typeface="Lucida Sans Typewriter" charset="0"/>
                <a:cs typeface="Lucida Sans Typewriter" charset="0"/>
                <a:sym typeface="Symbol" charset="0"/>
              </a:rPr>
              <a:t>LSB</a:t>
            </a:r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==1 ? A : 0)</a:t>
            </a:r>
          </a:p>
          <a:p>
            <a:pPr eaLnBrk="1" hangingPunct="1"/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   shift S</a:t>
            </a:r>
            <a:r>
              <a:rPr lang="en-US" sz="1400" baseline="-25000">
                <a:latin typeface="Lucida Sans Typewriter" charset="0"/>
                <a:cs typeface="Lucida Sans Typewriter" charset="0"/>
                <a:sym typeface="Symbol" charset="0"/>
              </a:rPr>
              <a:t>N</a:t>
            </a:r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,P,B right one bit</a:t>
            </a:r>
          </a:p>
          <a:p>
            <a:pPr eaLnBrk="1" hangingPunct="1"/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}</a:t>
            </a:r>
          </a:p>
          <a:p>
            <a:pPr eaLnBrk="1" hangingPunct="1"/>
            <a:endParaRPr lang="en-US" sz="1400">
              <a:latin typeface="Lucida Sans Typewriter" charset="0"/>
              <a:cs typeface="Lucida Sans Typewriter" charset="0"/>
              <a:sym typeface="Symbol" charset="0"/>
            </a:endParaRPr>
          </a:p>
          <a:p>
            <a:pPr eaLnBrk="1" hangingPunct="1"/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Done: (N+M)-bit result in P,B</a:t>
            </a:r>
          </a:p>
        </p:txBody>
      </p:sp>
      <p:sp>
        <p:nvSpPr>
          <p:cNvPr id="21536" name="Text Box 33"/>
          <p:cNvSpPr txBox="1">
            <a:spLocks noChangeArrowheads="1"/>
          </p:cNvSpPr>
          <p:nvPr/>
        </p:nvSpPr>
        <p:spPr bwMode="auto">
          <a:xfrm>
            <a:off x="2754313" y="3702050"/>
            <a:ext cx="679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 smtClean="0">
                <a:latin typeface="+mj-lt"/>
              </a:rPr>
              <a:t>M bits</a:t>
            </a:r>
          </a:p>
        </p:txBody>
      </p:sp>
      <p:sp>
        <p:nvSpPr>
          <p:cNvPr id="21537" name="Text Box 34"/>
          <p:cNvSpPr txBox="1">
            <a:spLocks noChangeArrowheads="1"/>
          </p:cNvSpPr>
          <p:nvPr/>
        </p:nvSpPr>
        <p:spPr bwMode="auto">
          <a:xfrm>
            <a:off x="3124200" y="3136900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smtClean="0">
                <a:latin typeface="+mj-lt"/>
              </a:rPr>
              <a:t>LSB</a:t>
            </a:r>
          </a:p>
        </p:txBody>
      </p:sp>
      <p:sp>
        <p:nvSpPr>
          <p:cNvPr id="21538" name="Line 35"/>
          <p:cNvSpPr>
            <a:spLocks noChangeShapeType="1"/>
          </p:cNvSpPr>
          <p:nvPr/>
        </p:nvSpPr>
        <p:spPr bwMode="auto">
          <a:xfrm>
            <a:off x="4038600" y="40513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9" name="Text Box 36"/>
          <p:cNvSpPr txBox="1">
            <a:spLocks noChangeArrowheads="1"/>
          </p:cNvSpPr>
          <p:nvPr/>
        </p:nvSpPr>
        <p:spPr bwMode="auto">
          <a:xfrm>
            <a:off x="4114800" y="3976688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smtClean="0">
                <a:latin typeface="+mj-lt"/>
              </a:rPr>
              <a:t>1</a:t>
            </a:r>
          </a:p>
        </p:txBody>
      </p:sp>
      <p:sp>
        <p:nvSpPr>
          <p:cNvPr id="535589" name="Text Box 37"/>
          <p:cNvSpPr txBox="1">
            <a:spLocks noChangeArrowheads="1"/>
          </p:cNvSpPr>
          <p:nvPr/>
        </p:nvSpPr>
        <p:spPr bwMode="auto">
          <a:xfrm>
            <a:off x="381000" y="6019800"/>
            <a:ext cx="52451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 smtClean="0">
                <a:solidFill>
                  <a:srgbClr val="FF3300"/>
                </a:solidFill>
                <a:latin typeface="+mj-lt"/>
              </a:rPr>
              <a:t>T</a:t>
            </a:r>
            <a:r>
              <a:rPr lang="en-US" sz="1800" b="0" baseline="-25000" dirty="0" smtClean="0">
                <a:solidFill>
                  <a:srgbClr val="FF3300"/>
                </a:solidFill>
                <a:latin typeface="+mj-lt"/>
              </a:rPr>
              <a:t>PD</a:t>
            </a:r>
            <a:r>
              <a:rPr lang="en-US" sz="1800" b="0" dirty="0" smtClean="0">
                <a:solidFill>
                  <a:srgbClr val="FF3300"/>
                </a:solidFill>
                <a:latin typeface="+mj-lt"/>
              </a:rPr>
              <a:t> = </a:t>
            </a:r>
            <a:r>
              <a:rPr lang="en-US" sz="18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(1) for carry-save (see previous slide),</a:t>
            </a:r>
            <a:br>
              <a:rPr lang="en-US" sz="1800" b="0" dirty="0" smtClean="0">
                <a:solidFill>
                  <a:srgbClr val="FF3300"/>
                </a:solidFill>
                <a:latin typeface="+mj-lt"/>
                <a:sym typeface="Symbol" charset="0"/>
              </a:rPr>
            </a:br>
            <a:r>
              <a:rPr lang="en-US" sz="18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         but adds </a:t>
            </a:r>
            <a:r>
              <a:rPr lang="en-US" sz="20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(N) cycles</a:t>
            </a:r>
            <a:r>
              <a:rPr lang="en-US" sz="18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 &amp; </a:t>
            </a:r>
            <a:r>
              <a:rPr lang="en-US" sz="1800" b="0" dirty="0">
                <a:solidFill>
                  <a:srgbClr val="FF3300"/>
                </a:solidFill>
                <a:latin typeface="+mj-lt"/>
                <a:sym typeface="Symbol" charset="0"/>
              </a:rPr>
              <a:t>(N) </a:t>
            </a:r>
            <a:r>
              <a:rPr lang="en-US" sz="18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hardware</a:t>
            </a:r>
          </a:p>
        </p:txBody>
      </p:sp>
      <p:sp>
        <p:nvSpPr>
          <p:cNvPr id="535590" name="Freeform 38"/>
          <p:cNvSpPr>
            <a:spLocks/>
          </p:cNvSpPr>
          <p:nvPr/>
        </p:nvSpPr>
        <p:spPr bwMode="auto">
          <a:xfrm>
            <a:off x="685800" y="4432300"/>
            <a:ext cx="2133600" cy="1587500"/>
          </a:xfrm>
          <a:custGeom>
            <a:avLst/>
            <a:gdLst>
              <a:gd name="T0" fmla="*/ 0 w 720"/>
              <a:gd name="T1" fmla="*/ 2147483647 h 480"/>
              <a:gd name="T2" fmla="*/ 2147483647 w 720"/>
              <a:gd name="T3" fmla="*/ 2147483647 h 480"/>
              <a:gd name="T4" fmla="*/ 2147483647 w 720"/>
              <a:gd name="T5" fmla="*/ 2147483647 h 480"/>
              <a:gd name="T6" fmla="*/ 2147483647 w 720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480"/>
              <a:gd name="T14" fmla="*/ 720 w 720"/>
              <a:gd name="T15" fmla="*/ 480 h 480"/>
              <a:gd name="connsiteX0" fmla="*/ 0 w 10000"/>
              <a:gd name="connsiteY0" fmla="*/ 10000 h 10000"/>
              <a:gd name="connsiteX1" fmla="*/ 5423 w 10000"/>
              <a:gd name="connsiteY1" fmla="*/ 995 h 10000"/>
              <a:gd name="connsiteX2" fmla="*/ 6667 w 10000"/>
              <a:gd name="connsiteY2" fmla="*/ 3000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5423 w 10000"/>
              <a:gd name="connsiteY1" fmla="*/ 995 h 10000"/>
              <a:gd name="connsiteX2" fmla="*/ 6817 w 10000"/>
              <a:gd name="connsiteY2" fmla="*/ 1915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2111" y="6583"/>
                  <a:pt x="4287" y="2342"/>
                  <a:pt x="5423" y="995"/>
                </a:cubicBezTo>
                <a:cubicBezTo>
                  <a:pt x="6559" y="-352"/>
                  <a:pt x="6039" y="2248"/>
                  <a:pt x="6817" y="1915"/>
                </a:cubicBezTo>
                <a:cubicBezTo>
                  <a:pt x="7594" y="1582"/>
                  <a:pt x="8722" y="1333"/>
                  <a:pt x="10000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35591" name="Text Box 39"/>
          <p:cNvSpPr txBox="1">
            <a:spLocks noChangeArrowheads="1"/>
          </p:cNvSpPr>
          <p:nvPr/>
        </p:nvSpPr>
        <p:spPr bwMode="auto">
          <a:xfrm>
            <a:off x="5884863" y="5105400"/>
            <a:ext cx="2954337" cy="101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</a:rPr>
              <a:t>Latency = </a:t>
            </a: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(N)</a:t>
            </a:r>
          </a:p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Throughput = (1/N)</a:t>
            </a:r>
          </a:p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Hardware = (N)</a:t>
            </a:r>
          </a:p>
        </p:txBody>
      </p:sp>
      <p:sp>
        <p:nvSpPr>
          <p:cNvPr id="594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Reduce Area With Sequential Logic</a:t>
            </a:r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>
            <a:off x="1752600" y="3733800"/>
            <a:ext cx="1066800" cy="609600"/>
          </a:xfrm>
          <a:custGeom>
            <a:avLst/>
            <a:gdLst>
              <a:gd name="T0" fmla="*/ 0 w 624"/>
              <a:gd name="T1" fmla="*/ 0 h 288"/>
              <a:gd name="T2" fmla="*/ 0 w 624"/>
              <a:gd name="T3" fmla="*/ 2147483647 h 288"/>
              <a:gd name="T4" fmla="*/ 2147483647 w 624"/>
              <a:gd name="T5" fmla="*/ 2147483647 h 288"/>
              <a:gd name="T6" fmla="*/ 0 60000 65536"/>
              <a:gd name="T7" fmla="*/ 0 60000 65536"/>
              <a:gd name="T8" fmla="*/ 0 60000 65536"/>
              <a:gd name="T9" fmla="*/ 0 w 624"/>
              <a:gd name="T10" fmla="*/ 0 h 288"/>
              <a:gd name="T11" fmla="*/ 624 w 62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88">
                <a:moveTo>
                  <a:pt x="0" y="0"/>
                </a:moveTo>
                <a:lnTo>
                  <a:pt x="0" y="288"/>
                </a:lnTo>
                <a:lnTo>
                  <a:pt x="62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>
            <a:off x="685800" y="2971800"/>
            <a:ext cx="2438400" cy="1981200"/>
          </a:xfrm>
          <a:custGeom>
            <a:avLst/>
            <a:gdLst>
              <a:gd name="T0" fmla="*/ 2147483647 w 1440"/>
              <a:gd name="T1" fmla="*/ 2147483647 h 1152"/>
              <a:gd name="T2" fmla="*/ 2147483647 w 1440"/>
              <a:gd name="T3" fmla="*/ 2147483647 h 1152"/>
              <a:gd name="T4" fmla="*/ 0 w 1440"/>
              <a:gd name="T5" fmla="*/ 2147483647 h 1152"/>
              <a:gd name="T6" fmla="*/ 0 w 1440"/>
              <a:gd name="T7" fmla="*/ 0 h 1152"/>
              <a:gd name="T8" fmla="*/ 2147483647 w 1440"/>
              <a:gd name="T9" fmla="*/ 0 h 1152"/>
              <a:gd name="T10" fmla="*/ 2147483647 w 1440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0"/>
              <a:gd name="T19" fmla="*/ 0 h 1152"/>
              <a:gd name="T20" fmla="*/ 1440 w 1440"/>
              <a:gd name="T21" fmla="*/ 1152 h 1152"/>
              <a:gd name="connsiteX0" fmla="*/ 10000 w 10000"/>
              <a:gd name="connsiteY0" fmla="*/ 7917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667 w 10000"/>
              <a:gd name="connsiteY4" fmla="*/ 0 h 10000"/>
              <a:gd name="connsiteX5" fmla="*/ 4431 w 10000"/>
              <a:gd name="connsiteY5" fmla="*/ 2180 h 10000"/>
              <a:gd name="connsiteX0" fmla="*/ 10000 w 10000"/>
              <a:gd name="connsiteY0" fmla="*/ 7917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458 w 10000"/>
              <a:gd name="connsiteY4" fmla="*/ 0 h 10000"/>
              <a:gd name="connsiteX5" fmla="*/ 4431 w 10000"/>
              <a:gd name="connsiteY5" fmla="*/ 2180 h 10000"/>
              <a:gd name="connsiteX0" fmla="*/ 10000 w 10000"/>
              <a:gd name="connsiteY0" fmla="*/ 7917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458 w 10000"/>
              <a:gd name="connsiteY4" fmla="*/ 0 h 10000"/>
              <a:gd name="connsiteX5" fmla="*/ 4431 w 10000"/>
              <a:gd name="connsiteY5" fmla="*/ 2180 h 10000"/>
              <a:gd name="connsiteX0" fmla="*/ 10000 w 10000"/>
              <a:gd name="connsiteY0" fmla="*/ 7917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458 w 10000"/>
              <a:gd name="connsiteY4" fmla="*/ 0 h 10000"/>
              <a:gd name="connsiteX5" fmla="*/ 4431 w 10000"/>
              <a:gd name="connsiteY5" fmla="*/ 2277 h 10000"/>
              <a:gd name="connsiteX0" fmla="*/ 10000 w 10000"/>
              <a:gd name="connsiteY0" fmla="*/ 7917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458 w 10000"/>
              <a:gd name="connsiteY4" fmla="*/ 0 h 10000"/>
              <a:gd name="connsiteX5" fmla="*/ 4379 w 10000"/>
              <a:gd name="connsiteY5" fmla="*/ 2213 h 10000"/>
              <a:gd name="connsiteX0" fmla="*/ 10000 w 10000"/>
              <a:gd name="connsiteY0" fmla="*/ 7917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353 w 10000"/>
              <a:gd name="connsiteY4" fmla="*/ 0 h 10000"/>
              <a:gd name="connsiteX5" fmla="*/ 4379 w 10000"/>
              <a:gd name="connsiteY5" fmla="*/ 22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0000" y="7917"/>
                </a:move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lnTo>
                  <a:pt x="4353" y="0"/>
                </a:lnTo>
                <a:cubicBezTo>
                  <a:pt x="4353" y="694"/>
                  <a:pt x="4379" y="1519"/>
                  <a:pt x="4379" y="22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43200" y="5029200"/>
            <a:ext cx="2667000" cy="830263"/>
            <a:chOff x="2743200" y="5029200"/>
            <a:chExt cx="2667000" cy="830356"/>
          </a:xfrm>
        </p:grpSpPr>
        <p:sp>
          <p:nvSpPr>
            <p:cNvPr id="59436" name="TextBox 1"/>
            <p:cNvSpPr txBox="1">
              <a:spLocks noChangeArrowheads="1"/>
            </p:cNvSpPr>
            <p:nvPr/>
          </p:nvSpPr>
          <p:spPr bwMode="auto">
            <a:xfrm>
              <a:off x="3276600" y="5105400"/>
              <a:ext cx="2133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N+1 Sum bits and N saved carries</a:t>
              </a:r>
            </a:p>
          </p:txBody>
        </p:sp>
        <p:grpSp>
          <p:nvGrpSpPr>
            <p:cNvPr id="59437" name="Group 42"/>
            <p:cNvGrpSpPr>
              <a:grpSpLocks/>
            </p:cNvGrpSpPr>
            <p:nvPr/>
          </p:nvGrpSpPr>
          <p:grpSpPr bwMode="auto">
            <a:xfrm flipH="1">
              <a:off x="2743200" y="5029200"/>
              <a:ext cx="381000" cy="830356"/>
              <a:chOff x="4313593" y="3009422"/>
              <a:chExt cx="999529" cy="2212823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4642603" y="3682155"/>
                <a:ext cx="158259" cy="67273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800862" y="4354885"/>
                <a:ext cx="274870" cy="8165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4584297" y="4354885"/>
                <a:ext cx="216565" cy="8165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442" name="Group 46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002724" y="2689101"/>
                  <a:ext cx="241552" cy="1269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Freeform 61"/>
                <p:cNvSpPr/>
                <p:nvPr/>
              </p:nvSpPr>
              <p:spPr>
                <a:xfrm>
                  <a:off x="5011054" y="2583325"/>
                  <a:ext cx="224893" cy="122700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9443" name="Group 47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4290557" y="2676408"/>
                  <a:ext cx="237389" cy="3808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Freeform 59"/>
                <p:cNvSpPr/>
                <p:nvPr/>
              </p:nvSpPr>
              <p:spPr>
                <a:xfrm>
                  <a:off x="4273898" y="2574864"/>
                  <a:ext cx="249882" cy="13962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9" name="Straight Connector 48"/>
              <p:cNvCxnSpPr/>
              <p:nvPr/>
            </p:nvCxnSpPr>
            <p:spPr>
              <a:xfrm flipV="1">
                <a:off x="4675921" y="3529838"/>
                <a:ext cx="354001" cy="22847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5042415" y="3191357"/>
                <a:ext cx="137437" cy="3342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4600956" y="3754081"/>
                <a:ext cx="41647" cy="2919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596793" y="4046022"/>
                <a:ext cx="170752" cy="29193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reeform 52"/>
              <p:cNvSpPr/>
              <p:nvPr/>
            </p:nvSpPr>
            <p:spPr>
              <a:xfrm rot="19139357">
                <a:off x="5125709" y="3009422"/>
                <a:ext cx="158259" cy="13116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 rot="18043755">
                <a:off x="4582673" y="4334627"/>
                <a:ext cx="207321" cy="112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9450" name="Group 54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4574080" y="734980"/>
                  <a:ext cx="362329" cy="39771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4590554" y="749715"/>
                  <a:ext cx="503929" cy="22001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4562405" y="729580"/>
                  <a:ext cx="312352" cy="21578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4" name="Straight Connector 3"/>
            <p:cNvCxnSpPr/>
            <p:nvPr/>
          </p:nvCxnSpPr>
          <p:spPr>
            <a:xfrm>
              <a:off x="3200400" y="5257826"/>
              <a:ext cx="152400" cy="76209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1143000" y="2971800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7" name="Text Box 33"/>
          <p:cNvSpPr txBox="1">
            <a:spLocks noChangeArrowheads="1"/>
          </p:cNvSpPr>
          <p:nvPr/>
        </p:nvSpPr>
        <p:spPr bwMode="auto">
          <a:xfrm>
            <a:off x="1905000" y="3990975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 smtClean="0">
                <a:latin typeface="+mj-lt"/>
              </a:rPr>
              <a:t>Carry-save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Power dissipation can be controlled by dynamically varying T</a:t>
            </a:r>
            <a:r>
              <a:rPr lang="en-US" baseline="-25000" dirty="0">
                <a:ea typeface="ＭＳ Ｐゴシック" charset="0"/>
                <a:cs typeface="ＭＳ Ｐゴシック" charset="0"/>
                <a:sym typeface="Symbol" charset="0"/>
              </a:rPr>
              <a:t>CLK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, V</a:t>
            </a:r>
            <a:r>
              <a:rPr lang="en-US" baseline="-25000" dirty="0">
                <a:ea typeface="ＭＳ Ｐゴシック" charset="0"/>
                <a:cs typeface="ＭＳ Ｐゴシック" charset="0"/>
                <a:sym typeface="Symbol" charset="0"/>
              </a:rPr>
              <a:t>DD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or by selectively eliminating unnecessary transitions.</a:t>
            </a:r>
          </a:p>
          <a:p>
            <a:pPr>
              <a:buFontTx/>
              <a:buChar char="•"/>
              <a:defRPr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Functions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with N inputs have minimum latency of  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O(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log N) if output depends on all the inputs.  But it can take some doing to find an implementation that achieves this bound.</a:t>
            </a:r>
          </a:p>
          <a:p>
            <a:pPr>
              <a:buFontTx/>
              <a:buChar char="•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Performing operations in “slices” is a good way to reduce hardware costs (but latency increases)</a:t>
            </a:r>
          </a:p>
          <a:p>
            <a:pPr>
              <a:buFontTx/>
              <a:buChar char="•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Pipelining can increase throughput (but latency increases)</a:t>
            </a:r>
          </a:p>
          <a:p>
            <a:pPr>
              <a:buFontTx/>
              <a:buChar char="•"/>
              <a:defRPr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Asymptotic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analysis only gets you so far – factors of 10 matter in real life and typically N isn’t a parameter that’s changing within a given design.</a:t>
            </a:r>
          </a:p>
        </p:txBody>
      </p:sp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CMOS Static Power Dissipation</a:t>
            </a:r>
          </a:p>
        </p:txBody>
      </p:sp>
      <p:pic>
        <p:nvPicPr>
          <p:cNvPr id="18434" name="Picture 4" descr="leak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886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709738" y="2392363"/>
            <a:ext cx="1262062" cy="460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198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1219200"/>
            <a:ext cx="10795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MOSFET</a:t>
            </a:r>
          </a:p>
        </p:txBody>
      </p:sp>
      <p:sp>
        <p:nvSpPr>
          <p:cNvPr id="18" name="Oval 17"/>
          <p:cNvSpPr/>
          <p:nvPr/>
        </p:nvSpPr>
        <p:spPr>
          <a:xfrm>
            <a:off x="2133600" y="1524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2971800" y="2209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4876800" y="1295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10200" y="1219200"/>
            <a:ext cx="3505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Tunneling current through gate oxide: SiO</a:t>
            </a:r>
            <a:r>
              <a:rPr lang="en-US" sz="2000" baseline="-25000">
                <a:latin typeface="Bookman Old Style" charset="0"/>
              </a:rPr>
              <a:t>2</a:t>
            </a:r>
            <a:r>
              <a:rPr lang="en-US" sz="2000">
                <a:latin typeface="Bookman Old Style" charset="0"/>
              </a:rPr>
              <a:t> is a very good insulator, but when very thin (&lt; 20Å) electrons can tunnel across.</a:t>
            </a:r>
          </a:p>
        </p:txBody>
      </p:sp>
      <p:sp>
        <p:nvSpPr>
          <p:cNvPr id="23" name="Oval 22"/>
          <p:cNvSpPr/>
          <p:nvPr/>
        </p:nvSpPr>
        <p:spPr>
          <a:xfrm>
            <a:off x="381000" y="3733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3733800"/>
            <a:ext cx="54864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Bookman Old Style" charset="0"/>
              </a:rPr>
              <a:t>Current leakage from drain to source even though MOSFET is “off” (aka sub-threshold conduction)</a:t>
            </a:r>
          </a:p>
          <a:p>
            <a:pPr marL="461963" lvl="1" indent="-285750">
              <a:buFont typeface="Arial"/>
              <a:buChar char="•"/>
              <a:defRPr/>
            </a:pPr>
            <a:r>
              <a:rPr lang="en-US" sz="2000" dirty="0">
                <a:latin typeface="Bookman Old Style" charset="0"/>
              </a:rPr>
              <a:t>Leakage gets larger as difference between V</a:t>
            </a:r>
            <a:r>
              <a:rPr lang="en-US" sz="2000" baseline="-25000" dirty="0">
                <a:latin typeface="Bookman Old Style" charset="0"/>
              </a:rPr>
              <a:t>TH</a:t>
            </a:r>
            <a:r>
              <a:rPr lang="en-US" sz="2000" dirty="0">
                <a:latin typeface="Bookman Old Style" charset="0"/>
              </a:rPr>
              <a:t> and “off” gate voltage (</a:t>
            </a:r>
            <a:r>
              <a:rPr lang="en-US" sz="2000" dirty="0" err="1">
                <a:latin typeface="Bookman Old Style" charset="0"/>
              </a:rPr>
              <a:t>eg</a:t>
            </a:r>
            <a:r>
              <a:rPr lang="en-US" sz="2000" dirty="0">
                <a:latin typeface="Bookman Old Style" charset="0"/>
              </a:rPr>
              <a:t>, V</a:t>
            </a:r>
            <a:r>
              <a:rPr lang="en-US" sz="2000" baseline="-25000" dirty="0">
                <a:latin typeface="Bookman Old Style" charset="0"/>
              </a:rPr>
              <a:t>OL</a:t>
            </a:r>
            <a:r>
              <a:rPr lang="en-US" sz="2000" dirty="0">
                <a:latin typeface="Bookman Old Style" charset="0"/>
              </a:rPr>
              <a:t> in an </a:t>
            </a:r>
            <a:r>
              <a:rPr lang="en-US" sz="2000" dirty="0" err="1">
                <a:latin typeface="Bookman Old Style" charset="0"/>
              </a:rPr>
              <a:t>nfet</a:t>
            </a:r>
            <a:r>
              <a:rPr lang="en-US" sz="2000" dirty="0">
                <a:latin typeface="Bookman Old Style" charset="0"/>
              </a:rPr>
              <a:t>) gets smaller.  Significant as V</a:t>
            </a:r>
            <a:r>
              <a:rPr lang="en-US" sz="2000" baseline="-25000" dirty="0">
                <a:latin typeface="Bookman Old Style" charset="0"/>
              </a:rPr>
              <a:t>TH</a:t>
            </a:r>
            <a:r>
              <a:rPr lang="en-US" sz="2000" dirty="0">
                <a:latin typeface="Bookman Old Style" charset="0"/>
              </a:rPr>
              <a:t> has become smaller.</a:t>
            </a:r>
          </a:p>
          <a:p>
            <a:pPr marL="461963" lvl="1" indent="-285750">
              <a:buFont typeface="Arial"/>
              <a:buChar char="•"/>
              <a:defRPr/>
            </a:pPr>
            <a:r>
              <a:rPr lang="en-US" sz="2000" dirty="0">
                <a:latin typeface="Bookman Old Style" charset="0"/>
              </a:rPr>
              <a:t>Fix: 3D FINFET wraps gate around inversion region</a:t>
            </a:r>
            <a:endParaRPr lang="en-US" sz="2000" dirty="0">
              <a:latin typeface="+mj-lt"/>
            </a:endParaRP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477000" y="4021138"/>
            <a:ext cx="2414588" cy="2074862"/>
            <a:chOff x="6477000" y="4020979"/>
            <a:chExt cx="2414589" cy="2075021"/>
          </a:xfrm>
        </p:grpSpPr>
        <p:pic>
          <p:nvPicPr>
            <p:cNvPr id="18445" name="Picture 15" descr="finfet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" r="-2"/>
            <a:stretch>
              <a:fillRect/>
            </a:stretch>
          </p:blipFill>
          <p:spPr bwMode="auto">
            <a:xfrm>
              <a:off x="6586360" y="4249579"/>
              <a:ext cx="2305229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477000" y="4020979"/>
              <a:ext cx="944563" cy="3381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</a:rPr>
                <a:t>FINFET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81800" y="5849919"/>
              <a:ext cx="1865314" cy="2460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>
                  <a:latin typeface="+mn-lt"/>
                </a:rPr>
                <a:t>Irene Ringworm (CC BY-SA 3.0)</a:t>
              </a:r>
              <a:endParaRPr lang="en-US" sz="1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4" grpId="0"/>
      <p:bldP spid="23" grpId="0" animBg="1"/>
      <p:bldP spid="1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CMOS Dynamic Power Dissipation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9688" y="2127250"/>
            <a:ext cx="5508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V</a:t>
            </a:r>
            <a:r>
              <a:rPr lang="en-US" sz="2000" baseline="-25000">
                <a:latin typeface="+mj-lt"/>
              </a:rPr>
              <a:t>IN</a:t>
            </a:r>
          </a:p>
        </p:txBody>
      </p:sp>
      <p:sp useBgFill="1">
        <p:nvSpPr>
          <p:cNvPr id="6" name="AutoShape 5"/>
          <p:cNvSpPr>
            <a:spLocks noChangeArrowheads="1"/>
          </p:cNvSpPr>
          <p:nvPr/>
        </p:nvSpPr>
        <p:spPr bwMode="auto">
          <a:xfrm rot="10800000" flipH="1">
            <a:off x="4327525" y="3509963"/>
            <a:ext cx="309563" cy="228600"/>
          </a:xfrm>
          <a:prstGeom prst="triangle">
            <a:avLst>
              <a:gd name="adj" fmla="val 49995"/>
            </a:avLst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265613" y="1084263"/>
            <a:ext cx="44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264025" y="1084263"/>
            <a:ext cx="227013" cy="2414587"/>
          </a:xfrm>
          <a:custGeom>
            <a:avLst/>
            <a:gdLst>
              <a:gd name="T0" fmla="*/ 2147483647 w 143"/>
              <a:gd name="T1" fmla="*/ 2147483647 h 1521"/>
              <a:gd name="T2" fmla="*/ 2147483647 w 143"/>
              <a:gd name="T3" fmla="*/ 2147483647 h 1521"/>
              <a:gd name="T4" fmla="*/ 0 w 143"/>
              <a:gd name="T5" fmla="*/ 2147483647 h 1521"/>
              <a:gd name="T6" fmla="*/ 0 w 143"/>
              <a:gd name="T7" fmla="*/ 2147483647 h 1521"/>
              <a:gd name="T8" fmla="*/ 2147483647 w 143"/>
              <a:gd name="T9" fmla="*/ 2147483647 h 1521"/>
              <a:gd name="T10" fmla="*/ 2147483647 w 143"/>
              <a:gd name="T11" fmla="*/ 2147483647 h 1521"/>
              <a:gd name="T12" fmla="*/ 0 w 143"/>
              <a:gd name="T13" fmla="*/ 2147483647 h 1521"/>
              <a:gd name="T14" fmla="*/ 0 w 143"/>
              <a:gd name="T15" fmla="*/ 2147483647 h 1521"/>
              <a:gd name="T16" fmla="*/ 2147483647 w 143"/>
              <a:gd name="T17" fmla="*/ 2147483647 h 1521"/>
              <a:gd name="T18" fmla="*/ 2147483647 w 143"/>
              <a:gd name="T19" fmla="*/ 0 h 15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3"/>
              <a:gd name="T31" fmla="*/ 0 h 1521"/>
              <a:gd name="T32" fmla="*/ 143 w 143"/>
              <a:gd name="T33" fmla="*/ 1521 h 15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3" h="1521">
                <a:moveTo>
                  <a:pt x="142" y="1520"/>
                </a:moveTo>
                <a:lnTo>
                  <a:pt x="142" y="1280"/>
                </a:lnTo>
                <a:lnTo>
                  <a:pt x="0" y="1280"/>
                </a:lnTo>
                <a:lnTo>
                  <a:pt x="0" y="960"/>
                </a:lnTo>
                <a:lnTo>
                  <a:pt x="142" y="960"/>
                </a:lnTo>
                <a:lnTo>
                  <a:pt x="142" y="560"/>
                </a:lnTo>
                <a:lnTo>
                  <a:pt x="0" y="560"/>
                </a:lnTo>
                <a:lnTo>
                  <a:pt x="0" y="240"/>
                </a:lnTo>
                <a:lnTo>
                  <a:pt x="142" y="240"/>
                </a:lnTo>
                <a:lnTo>
                  <a:pt x="14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154488" y="2608263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4154488" y="1465263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3708400" y="1719263"/>
            <a:ext cx="447675" cy="1144587"/>
          </a:xfrm>
          <a:custGeom>
            <a:avLst/>
            <a:gdLst>
              <a:gd name="T0" fmla="*/ 2147483647 w 282"/>
              <a:gd name="T1" fmla="*/ 2147483647 h 721"/>
              <a:gd name="T2" fmla="*/ 0 w 282"/>
              <a:gd name="T3" fmla="*/ 2147483647 h 721"/>
              <a:gd name="T4" fmla="*/ 0 w 282"/>
              <a:gd name="T5" fmla="*/ 0 h 721"/>
              <a:gd name="T6" fmla="*/ 2147483647 w 282"/>
              <a:gd name="T7" fmla="*/ 0 h 721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721"/>
              <a:gd name="T14" fmla="*/ 282 w 282"/>
              <a:gd name="T15" fmla="*/ 721 h 7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721">
                <a:moveTo>
                  <a:pt x="281" y="720"/>
                </a:moveTo>
                <a:lnTo>
                  <a:pt x="0" y="720"/>
                </a:lnTo>
                <a:lnTo>
                  <a:pt x="0" y="0"/>
                </a:lnTo>
                <a:lnTo>
                  <a:pt x="281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 useBgFill="1">
        <p:nvSpPr>
          <p:cNvPr id="12" name="Oval 11"/>
          <p:cNvSpPr>
            <a:spLocks noChangeArrowheads="1"/>
          </p:cNvSpPr>
          <p:nvPr/>
        </p:nvSpPr>
        <p:spPr bwMode="auto">
          <a:xfrm>
            <a:off x="4056063" y="1682750"/>
            <a:ext cx="85725" cy="1016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036888" y="2311400"/>
            <a:ext cx="671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489450" y="2311400"/>
            <a:ext cx="121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387975" y="2311400"/>
            <a:ext cx="0" cy="296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387975" y="2760663"/>
            <a:ext cx="0" cy="2968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rot="16200000">
            <a:off x="5390357" y="2459831"/>
            <a:ext cx="0" cy="296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rot="16200000">
            <a:off x="5390357" y="2620168"/>
            <a:ext cx="0" cy="296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 useBgFill="1">
        <p:nvSpPr>
          <p:cNvPr id="19" name="AutoShape 19"/>
          <p:cNvSpPr>
            <a:spLocks noChangeArrowheads="1"/>
          </p:cNvSpPr>
          <p:nvPr/>
        </p:nvSpPr>
        <p:spPr bwMode="auto">
          <a:xfrm rot="10800000" flipH="1">
            <a:off x="5229225" y="3057525"/>
            <a:ext cx="309563" cy="228600"/>
          </a:xfrm>
          <a:prstGeom prst="triangle">
            <a:avLst>
              <a:gd name="adj" fmla="val 49995"/>
            </a:avLst>
          </a:prstGeom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543550" y="2497138"/>
            <a:ext cx="3762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</a:t>
            </a:r>
            <a:endParaRPr lang="en-US" sz="2000" baseline="-25000">
              <a:latin typeface="+mj-lt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864225" y="2127250"/>
            <a:ext cx="9064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V</a:t>
            </a:r>
            <a:r>
              <a:rPr lang="en-US" sz="2000" baseline="-25000">
                <a:latin typeface="+mj-lt"/>
              </a:rPr>
              <a:t>OUT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637088" y="1282700"/>
            <a:ext cx="620712" cy="2003425"/>
            <a:chOff x="4637088" y="1282700"/>
            <a:chExt cx="620712" cy="2003425"/>
          </a:xfrm>
        </p:grpSpPr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637088" y="1282700"/>
              <a:ext cx="620712" cy="871538"/>
            </a:xfrm>
            <a:custGeom>
              <a:avLst/>
              <a:gdLst>
                <a:gd name="T0" fmla="*/ 2147483647 w 391"/>
                <a:gd name="T1" fmla="*/ 0 h 549"/>
                <a:gd name="T2" fmla="*/ 2147483647 w 391"/>
                <a:gd name="T3" fmla="*/ 2147483647 h 549"/>
                <a:gd name="T4" fmla="*/ 2147483647 w 391"/>
                <a:gd name="T5" fmla="*/ 2147483647 h 549"/>
                <a:gd name="T6" fmla="*/ 2147483647 w 391"/>
                <a:gd name="T7" fmla="*/ 2147483647 h 5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1"/>
                <a:gd name="T13" fmla="*/ 0 h 549"/>
                <a:gd name="T14" fmla="*/ 391 w 391"/>
                <a:gd name="T15" fmla="*/ 549 h 5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1" h="549">
                  <a:moveTo>
                    <a:pt x="9" y="0"/>
                  </a:moveTo>
                  <a:cubicBezTo>
                    <a:pt x="4" y="106"/>
                    <a:pt x="0" y="212"/>
                    <a:pt x="20" y="297"/>
                  </a:cubicBezTo>
                  <a:cubicBezTo>
                    <a:pt x="40" y="382"/>
                    <a:pt x="66" y="467"/>
                    <a:pt x="128" y="508"/>
                  </a:cubicBezTo>
                  <a:cubicBezTo>
                    <a:pt x="190" y="549"/>
                    <a:pt x="290" y="545"/>
                    <a:pt x="391" y="54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 flipV="1">
              <a:off x="4637088" y="2414588"/>
              <a:ext cx="592137" cy="871537"/>
            </a:xfrm>
            <a:custGeom>
              <a:avLst/>
              <a:gdLst>
                <a:gd name="T0" fmla="*/ 2147483647 w 391"/>
                <a:gd name="T1" fmla="*/ 0 h 549"/>
                <a:gd name="T2" fmla="*/ 2147483647 w 391"/>
                <a:gd name="T3" fmla="*/ 2147483647 h 549"/>
                <a:gd name="T4" fmla="*/ 2147483647 w 391"/>
                <a:gd name="T5" fmla="*/ 2147483647 h 549"/>
                <a:gd name="T6" fmla="*/ 2147483647 w 391"/>
                <a:gd name="T7" fmla="*/ 2147483647 h 5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1"/>
                <a:gd name="T13" fmla="*/ 0 h 549"/>
                <a:gd name="T14" fmla="*/ 391 w 391"/>
                <a:gd name="T15" fmla="*/ 549 h 5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1" h="549">
                  <a:moveTo>
                    <a:pt x="9" y="0"/>
                  </a:moveTo>
                  <a:cubicBezTo>
                    <a:pt x="4" y="106"/>
                    <a:pt x="0" y="212"/>
                    <a:pt x="20" y="297"/>
                  </a:cubicBezTo>
                  <a:cubicBezTo>
                    <a:pt x="40" y="382"/>
                    <a:pt x="66" y="467"/>
                    <a:pt x="128" y="508"/>
                  </a:cubicBezTo>
                  <a:cubicBezTo>
                    <a:pt x="190" y="549"/>
                    <a:pt x="290" y="545"/>
                    <a:pt x="391" y="54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65163" y="990600"/>
            <a:ext cx="2535237" cy="2120900"/>
            <a:chOff x="665163" y="990600"/>
            <a:chExt cx="2535237" cy="2120900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935038" y="990600"/>
              <a:ext cx="226536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b="0" dirty="0" smtClean="0">
                  <a:latin typeface="+mj-lt"/>
                </a:rPr>
                <a:t>V</a:t>
              </a:r>
              <a:r>
                <a:rPr lang="en-US" sz="2000" b="0" baseline="-25000" dirty="0" smtClean="0">
                  <a:latin typeface="+mj-lt"/>
                </a:rPr>
                <a:t>IN</a:t>
              </a:r>
              <a:r>
                <a:rPr lang="en-US" sz="2000" b="0" dirty="0" smtClean="0">
                  <a:latin typeface="+mj-lt"/>
                </a:rPr>
                <a:t> moves from </a:t>
              </a:r>
              <a:br>
                <a:rPr lang="en-US" sz="2000" b="0" dirty="0" smtClean="0">
                  <a:latin typeface="+mj-lt"/>
                </a:rPr>
              </a:br>
              <a:r>
                <a:rPr lang="en-US" sz="2000" b="0" dirty="0" smtClean="0">
                  <a:latin typeface="+mj-lt"/>
                </a:rPr>
                <a:t>L to H to L</a:t>
              </a: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2233613" y="1760538"/>
              <a:ext cx="455612" cy="425450"/>
            </a:xfrm>
            <a:custGeom>
              <a:avLst/>
              <a:gdLst>
                <a:gd name="T0" fmla="*/ 0 w 212"/>
                <a:gd name="T1" fmla="*/ 0 h 220"/>
                <a:gd name="T2" fmla="*/ 2147483647 w 212"/>
                <a:gd name="T3" fmla="*/ 2147483647 h 220"/>
                <a:gd name="T4" fmla="*/ 2147483647 w 212"/>
                <a:gd name="T5" fmla="*/ 2147483647 h 220"/>
                <a:gd name="T6" fmla="*/ 2147483647 w 212"/>
                <a:gd name="T7" fmla="*/ 2147483647 h 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"/>
                <a:gd name="T13" fmla="*/ 0 h 220"/>
                <a:gd name="T14" fmla="*/ 212 w 212"/>
                <a:gd name="T15" fmla="*/ 220 h 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" h="220">
                  <a:moveTo>
                    <a:pt x="0" y="0"/>
                  </a:moveTo>
                  <a:cubicBezTo>
                    <a:pt x="75" y="47"/>
                    <a:pt x="150" y="94"/>
                    <a:pt x="157" y="110"/>
                  </a:cubicBezTo>
                  <a:cubicBezTo>
                    <a:pt x="164" y="126"/>
                    <a:pt x="32" y="78"/>
                    <a:pt x="41" y="96"/>
                  </a:cubicBezTo>
                  <a:cubicBezTo>
                    <a:pt x="50" y="114"/>
                    <a:pt x="131" y="167"/>
                    <a:pt x="212" y="2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914400" y="2120900"/>
              <a:ext cx="1071563" cy="317500"/>
            </a:xfrm>
            <a:custGeom>
              <a:avLst/>
              <a:gdLst>
                <a:gd name="connsiteX0" fmla="*/ 0 w 1070820"/>
                <a:gd name="connsiteY0" fmla="*/ 317493 h 317493"/>
                <a:gd name="connsiteX1" fmla="*/ 0 w 1070820"/>
                <a:gd name="connsiteY1" fmla="*/ 6226 h 317493"/>
                <a:gd name="connsiteX2" fmla="*/ 541636 w 1070820"/>
                <a:gd name="connsiteY2" fmla="*/ 6226 h 317493"/>
                <a:gd name="connsiteX3" fmla="*/ 541636 w 1070820"/>
                <a:gd name="connsiteY3" fmla="*/ 317493 h 317493"/>
                <a:gd name="connsiteX4" fmla="*/ 1070820 w 1070820"/>
                <a:gd name="connsiteY4" fmla="*/ 317493 h 317493"/>
                <a:gd name="connsiteX5" fmla="*/ 1070820 w 1070820"/>
                <a:gd name="connsiteY5" fmla="*/ 0 h 31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0820" h="317493">
                  <a:moveTo>
                    <a:pt x="0" y="317493"/>
                  </a:moveTo>
                  <a:lnTo>
                    <a:pt x="0" y="6226"/>
                  </a:lnTo>
                  <a:lnTo>
                    <a:pt x="541636" y="6226"/>
                  </a:lnTo>
                  <a:lnTo>
                    <a:pt x="541636" y="317493"/>
                  </a:lnTo>
                  <a:lnTo>
                    <a:pt x="1070820" y="317493"/>
                  </a:lnTo>
                  <a:lnTo>
                    <a:pt x="1070820" y="0"/>
                  </a:ln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914400" y="2654300"/>
              <a:ext cx="106680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65163" y="2711450"/>
              <a:ext cx="1544637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err="1">
                  <a:latin typeface="+mj-lt"/>
                </a:rPr>
                <a:t>t</a:t>
              </a:r>
              <a:r>
                <a:rPr lang="en-US" sz="2000" baseline="-25000" dirty="0" err="1">
                  <a:latin typeface="+mj-lt"/>
                </a:rPr>
                <a:t>CLK</a:t>
              </a:r>
              <a:r>
                <a:rPr lang="en-US" sz="2000" dirty="0">
                  <a:latin typeface="+mj-lt"/>
                </a:rPr>
                <a:t>=1/</a:t>
              </a:r>
              <a:r>
                <a:rPr lang="en-US" sz="2000" dirty="0" err="1">
                  <a:latin typeface="+mj-lt"/>
                </a:rPr>
                <a:t>f</a:t>
              </a:r>
              <a:r>
                <a:rPr lang="en-US" sz="2000" baseline="-25000" dirty="0" err="1">
                  <a:latin typeface="+mj-lt"/>
                </a:rPr>
                <a:t>CLK</a:t>
              </a:r>
              <a:endParaRPr lang="en-US" sz="2000" baseline="-25000" dirty="0">
                <a:latin typeface="+mj-lt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878513" y="1022350"/>
            <a:ext cx="3113087" cy="2820988"/>
            <a:chOff x="5878513" y="1022350"/>
            <a:chExt cx="3113087" cy="2820988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267450" y="1022350"/>
              <a:ext cx="2419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b="0" dirty="0" smtClean="0">
                  <a:latin typeface="+mj-lt"/>
                </a:rPr>
                <a:t>V</a:t>
              </a:r>
              <a:r>
                <a:rPr lang="en-US" sz="2000" b="0" baseline="-25000" dirty="0" smtClean="0">
                  <a:latin typeface="+mj-lt"/>
                </a:rPr>
                <a:t>OUT</a:t>
              </a:r>
              <a:r>
                <a:rPr lang="en-US" sz="2000" b="0" dirty="0" smtClean="0">
                  <a:latin typeface="+mj-lt"/>
                </a:rPr>
                <a:t> moves from </a:t>
              </a:r>
              <a:br>
                <a:rPr lang="en-US" sz="2000" b="0" dirty="0" smtClean="0">
                  <a:latin typeface="+mj-lt"/>
                </a:rPr>
              </a:br>
              <a:r>
                <a:rPr lang="en-US" sz="2000" b="0" dirty="0" smtClean="0">
                  <a:latin typeface="+mj-lt"/>
                </a:rPr>
                <a:t>H to L to H</a:t>
              </a: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 flipH="1">
              <a:off x="6272213" y="1803400"/>
              <a:ext cx="498475" cy="414338"/>
            </a:xfrm>
            <a:custGeom>
              <a:avLst/>
              <a:gdLst>
                <a:gd name="T0" fmla="*/ 0 w 212"/>
                <a:gd name="T1" fmla="*/ 0 h 220"/>
                <a:gd name="T2" fmla="*/ 2147483647 w 212"/>
                <a:gd name="T3" fmla="*/ 2147483647 h 220"/>
                <a:gd name="T4" fmla="*/ 2147483647 w 212"/>
                <a:gd name="T5" fmla="*/ 2147483647 h 220"/>
                <a:gd name="T6" fmla="*/ 2147483647 w 212"/>
                <a:gd name="T7" fmla="*/ 2147483647 h 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"/>
                <a:gd name="T13" fmla="*/ 0 h 220"/>
                <a:gd name="T14" fmla="*/ 212 w 212"/>
                <a:gd name="T15" fmla="*/ 220 h 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" h="220">
                  <a:moveTo>
                    <a:pt x="0" y="0"/>
                  </a:moveTo>
                  <a:cubicBezTo>
                    <a:pt x="75" y="47"/>
                    <a:pt x="150" y="94"/>
                    <a:pt x="157" y="110"/>
                  </a:cubicBezTo>
                  <a:cubicBezTo>
                    <a:pt x="164" y="126"/>
                    <a:pt x="32" y="78"/>
                    <a:pt x="41" y="96"/>
                  </a:cubicBezTo>
                  <a:cubicBezTo>
                    <a:pt x="50" y="114"/>
                    <a:pt x="131" y="167"/>
                    <a:pt x="212" y="2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6442075" y="2657475"/>
              <a:ext cx="2549525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b="0" dirty="0" smtClean="0">
                  <a:latin typeface="+mj-lt"/>
                </a:rPr>
                <a:t>C discharges and then recharges:</a:t>
              </a: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 rot="3334898" flipH="1">
              <a:off x="5836444" y="2696369"/>
              <a:ext cx="498475" cy="414337"/>
            </a:xfrm>
            <a:custGeom>
              <a:avLst/>
              <a:gdLst>
                <a:gd name="T0" fmla="*/ 0 w 212"/>
                <a:gd name="T1" fmla="*/ 0 h 220"/>
                <a:gd name="T2" fmla="*/ 2147483647 w 212"/>
                <a:gd name="T3" fmla="*/ 2147483647 h 220"/>
                <a:gd name="T4" fmla="*/ 2147483647 w 212"/>
                <a:gd name="T5" fmla="*/ 2147483647 h 220"/>
                <a:gd name="T6" fmla="*/ 2147483647 w 212"/>
                <a:gd name="T7" fmla="*/ 2147483647 h 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"/>
                <a:gd name="T13" fmla="*/ 0 h 220"/>
                <a:gd name="T14" fmla="*/ 212 w 212"/>
                <a:gd name="T15" fmla="*/ 220 h 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" h="220">
                  <a:moveTo>
                    <a:pt x="0" y="0"/>
                  </a:moveTo>
                  <a:cubicBezTo>
                    <a:pt x="75" y="47"/>
                    <a:pt x="150" y="94"/>
                    <a:pt x="157" y="110"/>
                  </a:cubicBezTo>
                  <a:cubicBezTo>
                    <a:pt x="164" y="126"/>
                    <a:pt x="32" y="78"/>
                    <a:pt x="41" y="96"/>
                  </a:cubicBezTo>
                  <a:cubicBezTo>
                    <a:pt x="50" y="114"/>
                    <a:pt x="131" y="167"/>
                    <a:pt x="212" y="2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aphicFrame>
          <p:nvGraphicFramePr>
            <p:cNvPr id="19491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1038528"/>
                </p:ext>
              </p:extLst>
            </p:nvPr>
          </p:nvGraphicFramePr>
          <p:xfrm>
            <a:off x="6348413" y="3340100"/>
            <a:ext cx="2546350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4" imgW="1993900" imgH="393700" progId="Equation.3">
                    <p:embed/>
                  </p:oleObj>
                </mc:Choice>
                <mc:Fallback>
                  <p:oleObj name="Equation" r:id="rId4" imgW="19939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8413" y="3340100"/>
                          <a:ext cx="2546350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457200" y="3581400"/>
            <a:ext cx="3155950" cy="2905125"/>
            <a:chOff x="457200" y="3581334"/>
            <a:chExt cx="3155950" cy="2905191"/>
          </a:xfrm>
        </p:grpSpPr>
        <p:graphicFrame>
          <p:nvGraphicFramePr>
            <p:cNvPr id="1948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5032031"/>
                </p:ext>
              </p:extLst>
            </p:nvPr>
          </p:nvGraphicFramePr>
          <p:xfrm>
            <a:off x="582613" y="4389390"/>
            <a:ext cx="3030537" cy="2097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6" imgW="2146300" imgH="1485900" progId="Equation.3">
                    <p:embed/>
                  </p:oleObj>
                </mc:Choice>
                <mc:Fallback>
                  <p:oleObj name="Equation" r:id="rId6" imgW="2146300" imgH="148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13" y="4389390"/>
                          <a:ext cx="3030537" cy="2097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Box 46"/>
            <p:cNvSpPr txBox="1"/>
            <p:nvPr/>
          </p:nvSpPr>
          <p:spPr>
            <a:xfrm>
              <a:off x="457200" y="3581334"/>
              <a:ext cx="2514600" cy="707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u="sng" dirty="0" smtClean="0">
                  <a:latin typeface="+mj-lt"/>
                </a:rPr>
                <a:t>Power dissipated</a:t>
              </a:r>
              <a:r>
                <a:rPr lang="en-US" sz="2000" u="sng" dirty="0">
                  <a:latin typeface="+mj-lt"/>
                </a:rPr>
                <a:t/>
              </a:r>
              <a:br>
                <a:rPr lang="en-US" sz="2000" u="sng" dirty="0">
                  <a:latin typeface="+mj-lt"/>
                </a:rPr>
              </a:br>
              <a:r>
                <a:rPr lang="en-US" sz="2000" u="sng" dirty="0">
                  <a:latin typeface="+mj-lt"/>
                </a:rPr>
                <a:t>to discharge C: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4114800" y="3867149"/>
            <a:ext cx="4134941" cy="2590799"/>
            <a:chOff x="4114800" y="3867090"/>
            <a:chExt cx="4134941" cy="2590859"/>
          </a:xfrm>
        </p:grpSpPr>
        <p:graphicFrame>
          <p:nvGraphicFramePr>
            <p:cNvPr id="19483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6052280"/>
                </p:ext>
              </p:extLst>
            </p:nvPr>
          </p:nvGraphicFramePr>
          <p:xfrm>
            <a:off x="4191000" y="4356051"/>
            <a:ext cx="2895600" cy="2101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8" imgW="2044700" imgH="1485900" progId="Equation.3">
                    <p:embed/>
                  </p:oleObj>
                </mc:Choice>
                <mc:Fallback>
                  <p:oleObj name="Equation" r:id="rId8" imgW="2044700" imgH="148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4356051"/>
                          <a:ext cx="2895600" cy="21018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Box 49"/>
            <p:cNvSpPr txBox="1"/>
            <p:nvPr/>
          </p:nvSpPr>
          <p:spPr>
            <a:xfrm>
              <a:off x="4114800" y="3867090"/>
              <a:ext cx="4134941" cy="4001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u="sng" dirty="0" smtClean="0">
                  <a:latin typeface="+mj-lt"/>
                </a:rPr>
                <a:t>Power dissipated </a:t>
              </a:r>
              <a:r>
                <a:rPr lang="en-US" sz="2000" u="sng" dirty="0">
                  <a:latin typeface="+mj-lt"/>
                </a:rPr>
                <a:t>to recharge C:</a:t>
              </a:r>
            </a:p>
          </p:txBody>
        </p:sp>
      </p:grpSp>
      <p:grpSp>
        <p:nvGrpSpPr>
          <p:cNvPr id="16384" name="Group 16383"/>
          <p:cNvGrpSpPr>
            <a:grpSpLocks/>
          </p:cNvGrpSpPr>
          <p:nvPr/>
        </p:nvGrpSpPr>
        <p:grpSpPr bwMode="auto">
          <a:xfrm>
            <a:off x="6934200" y="1905000"/>
            <a:ext cx="1676400" cy="609600"/>
            <a:chOff x="6934200" y="1905000"/>
            <a:chExt cx="1676400" cy="609600"/>
          </a:xfrm>
        </p:grpSpPr>
        <p:sp>
          <p:nvSpPr>
            <p:cNvPr id="31" name="Rectangle 30"/>
            <p:cNvSpPr/>
            <p:nvPr/>
          </p:nvSpPr>
          <p:spPr>
            <a:xfrm>
              <a:off x="6934200" y="1905000"/>
              <a:ext cx="1676400" cy="6096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19482" name="Object 29"/>
            <p:cNvGraphicFramePr>
              <a:graphicFrameLocks noChangeAspect="1"/>
            </p:cNvGraphicFramePr>
            <p:nvPr/>
          </p:nvGraphicFramePr>
          <p:xfrm>
            <a:off x="7010400" y="1981200"/>
            <a:ext cx="1530626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10" imgW="838200" imgH="292100" progId="Equation.3">
                    <p:embed/>
                  </p:oleObj>
                </mc:Choice>
                <mc:Fallback>
                  <p:oleObj name="Equation" r:id="rId10" imgW="8382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0400" y="1981200"/>
                          <a:ext cx="1530626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103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Envelope-closed.png"/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4114800"/>
            <a:ext cx="37338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CMOS Dynamic Power Dissipation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962400"/>
            <a:ext cx="4495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defRPr/>
            </a:pPr>
            <a:r>
              <a:rPr lang="en-US" sz="2000" dirty="0" smtClean="0">
                <a:latin typeface="+mj-lt"/>
              </a:rPr>
              <a:t>Power dissipated</a:t>
            </a:r>
            <a:endParaRPr lang="en-US" sz="2000" dirty="0">
              <a:latin typeface="+mj-lt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	= f C V</a:t>
            </a:r>
            <a:r>
              <a:rPr lang="en-US" sz="2000" baseline="-25000" dirty="0">
                <a:latin typeface="+mj-lt"/>
              </a:rPr>
              <a:t>DD</a:t>
            </a:r>
            <a:r>
              <a:rPr lang="en-US" sz="2000" baseline="30000" dirty="0">
                <a:latin typeface="+mj-lt"/>
              </a:rPr>
              <a:t>2 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per </a:t>
            </a:r>
            <a:r>
              <a:rPr lang="en-US" sz="2000" dirty="0">
                <a:latin typeface="+mj-lt"/>
              </a:rPr>
              <a:t>node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	= f N C V</a:t>
            </a:r>
            <a:r>
              <a:rPr lang="en-US" sz="2000" baseline="-25000" dirty="0">
                <a:latin typeface="+mj-lt"/>
              </a:rPr>
              <a:t>DD</a:t>
            </a:r>
            <a:r>
              <a:rPr lang="en-US" sz="2000" baseline="30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 per chip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latin typeface="+mj-lt"/>
              </a:rPr>
              <a:t>where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f = frequency of charge/discharge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N = number of changing nodes/chip</a:t>
            </a:r>
            <a:endParaRPr lang="en-US" baseline="30000" dirty="0">
              <a:latin typeface="+mj-lt"/>
            </a:endParaRP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3989388" y="4470400"/>
            <a:ext cx="4522787" cy="1692275"/>
            <a:chOff x="4217810" y="4470253"/>
            <a:chExt cx="4523857" cy="1693134"/>
          </a:xfrm>
        </p:grpSpPr>
        <p:sp>
          <p:nvSpPr>
            <p:cNvPr id="31" name="TextBox 1"/>
            <p:cNvSpPr txBox="1">
              <a:spLocks noChangeArrowheads="1"/>
            </p:cNvSpPr>
            <p:nvPr/>
          </p:nvSpPr>
          <p:spPr bwMode="auto">
            <a:xfrm>
              <a:off x="5551625" y="4470253"/>
              <a:ext cx="3190042" cy="1693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“Back of the envelope”:</a:t>
              </a:r>
            </a:p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f ~ 1GHz = 1e9 cycles/sec</a:t>
              </a:r>
            </a:p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N ~ 1e8 changing nodes/cycle</a:t>
              </a:r>
            </a:p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C ~ 1fF = 1e-15 farads/node</a:t>
              </a:r>
            </a:p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V ~ 1V</a:t>
              </a:r>
            </a:p>
            <a:p>
              <a:pPr>
                <a:defRPr/>
              </a:pPr>
              <a:r>
                <a:rPr lang="en-US" sz="2000" b="0" dirty="0" smtClean="0">
                  <a:solidFill>
                    <a:srgbClr val="FF0000"/>
                  </a:solidFill>
                  <a:latin typeface="+mj-lt"/>
                  <a:cs typeface="Trebuchet MS" charset="0"/>
                </a:rPr>
                <a:t>⇒ 100 Watts</a:t>
              </a:r>
            </a:p>
          </p:txBody>
        </p:sp>
        <p:sp>
          <p:nvSpPr>
            <p:cNvPr id="32" name="Freeform 4"/>
            <p:cNvSpPr>
              <a:spLocks/>
            </p:cNvSpPr>
            <p:nvPr/>
          </p:nvSpPr>
          <p:spPr bwMode="auto">
            <a:xfrm rot="1241878">
              <a:off x="4217810" y="4487725"/>
              <a:ext cx="955901" cy="760798"/>
            </a:xfrm>
            <a:custGeom>
              <a:avLst/>
              <a:gdLst>
                <a:gd name="T0" fmla="*/ 0 w 725683"/>
                <a:gd name="T1" fmla="*/ 274660 h 686293"/>
                <a:gd name="T2" fmla="*/ 31715 w 725683"/>
                <a:gd name="T3" fmla="*/ 66297 h 686293"/>
                <a:gd name="T4" fmla="*/ 52557 w 725683"/>
                <a:gd name="T5" fmla="*/ 183106 h 686293"/>
                <a:gd name="T6" fmla="*/ 83366 w 725683"/>
                <a:gd name="T7" fmla="*/ 0 h 686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5683" h="686293">
                  <a:moveTo>
                    <a:pt x="0" y="686293"/>
                  </a:moveTo>
                  <a:cubicBezTo>
                    <a:pt x="99913" y="445038"/>
                    <a:pt x="199826" y="203784"/>
                    <a:pt x="276075" y="165657"/>
                  </a:cubicBezTo>
                  <a:cubicBezTo>
                    <a:pt x="352324" y="127530"/>
                    <a:pt x="382561" y="485138"/>
                    <a:pt x="457496" y="457529"/>
                  </a:cubicBezTo>
                  <a:cubicBezTo>
                    <a:pt x="532431" y="429919"/>
                    <a:pt x="725683" y="0"/>
                    <a:pt x="725683" y="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080375" y="4419600"/>
            <a:ext cx="911225" cy="1344613"/>
            <a:chOff x="8250697" y="4182119"/>
            <a:chExt cx="910050" cy="1344400"/>
          </a:xfrm>
        </p:grpSpPr>
        <p:sp>
          <p:nvSpPr>
            <p:cNvPr id="34" name="Up Arrow 5"/>
            <p:cNvSpPr>
              <a:spLocks noChangeArrowheads="1"/>
            </p:cNvSpPr>
            <p:nvPr/>
          </p:nvSpPr>
          <p:spPr bwMode="auto">
            <a:xfrm>
              <a:off x="8634377" y="4553535"/>
              <a:ext cx="156960" cy="203168"/>
            </a:xfrm>
            <a:prstGeom prst="upArrow">
              <a:avLst>
                <a:gd name="adj1" fmla="val 50000"/>
                <a:gd name="adj2" fmla="val 49999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" name="Up Arrow 34"/>
            <p:cNvSpPr>
              <a:spLocks noChangeArrowheads="1"/>
            </p:cNvSpPr>
            <p:nvPr/>
          </p:nvSpPr>
          <p:spPr bwMode="auto">
            <a:xfrm>
              <a:off x="8634377" y="4815432"/>
              <a:ext cx="156960" cy="204755"/>
            </a:xfrm>
            <a:prstGeom prst="upArrow">
              <a:avLst>
                <a:gd name="adj1" fmla="val 50000"/>
                <a:gd name="adj2" fmla="val 49999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6" name="Up Arrow 35"/>
            <p:cNvSpPr>
              <a:spLocks noChangeArrowheads="1"/>
            </p:cNvSpPr>
            <p:nvPr/>
          </p:nvSpPr>
          <p:spPr bwMode="auto">
            <a:xfrm flipV="1">
              <a:off x="8634377" y="5094787"/>
              <a:ext cx="156960" cy="203168"/>
            </a:xfrm>
            <a:prstGeom prst="upArrow">
              <a:avLst>
                <a:gd name="adj1" fmla="val 50000"/>
                <a:gd name="adj2" fmla="val 49999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" name="Left-Right Arrow 6"/>
            <p:cNvSpPr>
              <a:spLocks noChangeArrowheads="1"/>
            </p:cNvSpPr>
            <p:nvPr/>
          </p:nvSpPr>
          <p:spPr bwMode="auto">
            <a:xfrm>
              <a:off x="8577300" y="5361445"/>
              <a:ext cx="269527" cy="165074"/>
            </a:xfrm>
            <a:prstGeom prst="leftRightArrow">
              <a:avLst>
                <a:gd name="adj1" fmla="val 50000"/>
                <a:gd name="adj2" fmla="val 50001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8250697" y="4182119"/>
              <a:ext cx="910050" cy="369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u="sng" smtClean="0">
                  <a:latin typeface="+mj-lt"/>
                </a:rPr>
                <a:t>trends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79688" y="2127250"/>
            <a:ext cx="5508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V</a:t>
            </a:r>
            <a:r>
              <a:rPr lang="en-US" sz="2000" baseline="-25000">
                <a:latin typeface="+mj-lt"/>
              </a:rPr>
              <a:t>IN</a:t>
            </a:r>
          </a:p>
        </p:txBody>
      </p:sp>
      <p:sp useBgFill="1">
        <p:nvSpPr>
          <p:cNvPr id="42" name="AutoShape 5"/>
          <p:cNvSpPr>
            <a:spLocks noChangeArrowheads="1"/>
          </p:cNvSpPr>
          <p:nvPr/>
        </p:nvSpPr>
        <p:spPr bwMode="auto">
          <a:xfrm rot="10800000" flipH="1">
            <a:off x="4327525" y="3509963"/>
            <a:ext cx="309563" cy="228600"/>
          </a:xfrm>
          <a:prstGeom prst="triangle">
            <a:avLst>
              <a:gd name="adj" fmla="val 49995"/>
            </a:avLst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auto">
          <a:xfrm>
            <a:off x="4265613" y="1084263"/>
            <a:ext cx="44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4264025" y="1084263"/>
            <a:ext cx="227013" cy="2414587"/>
          </a:xfrm>
          <a:custGeom>
            <a:avLst/>
            <a:gdLst>
              <a:gd name="T0" fmla="*/ 2147483647 w 143"/>
              <a:gd name="T1" fmla="*/ 2147483647 h 1521"/>
              <a:gd name="T2" fmla="*/ 2147483647 w 143"/>
              <a:gd name="T3" fmla="*/ 2147483647 h 1521"/>
              <a:gd name="T4" fmla="*/ 0 w 143"/>
              <a:gd name="T5" fmla="*/ 2147483647 h 1521"/>
              <a:gd name="T6" fmla="*/ 0 w 143"/>
              <a:gd name="T7" fmla="*/ 2147483647 h 1521"/>
              <a:gd name="T8" fmla="*/ 2147483647 w 143"/>
              <a:gd name="T9" fmla="*/ 2147483647 h 1521"/>
              <a:gd name="T10" fmla="*/ 2147483647 w 143"/>
              <a:gd name="T11" fmla="*/ 2147483647 h 1521"/>
              <a:gd name="T12" fmla="*/ 0 w 143"/>
              <a:gd name="T13" fmla="*/ 2147483647 h 1521"/>
              <a:gd name="T14" fmla="*/ 0 w 143"/>
              <a:gd name="T15" fmla="*/ 2147483647 h 1521"/>
              <a:gd name="T16" fmla="*/ 2147483647 w 143"/>
              <a:gd name="T17" fmla="*/ 2147483647 h 1521"/>
              <a:gd name="T18" fmla="*/ 2147483647 w 143"/>
              <a:gd name="T19" fmla="*/ 0 h 15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3"/>
              <a:gd name="T31" fmla="*/ 0 h 1521"/>
              <a:gd name="T32" fmla="*/ 143 w 143"/>
              <a:gd name="T33" fmla="*/ 1521 h 15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3" h="1521">
                <a:moveTo>
                  <a:pt x="142" y="1520"/>
                </a:moveTo>
                <a:lnTo>
                  <a:pt x="142" y="1280"/>
                </a:lnTo>
                <a:lnTo>
                  <a:pt x="0" y="1280"/>
                </a:lnTo>
                <a:lnTo>
                  <a:pt x="0" y="960"/>
                </a:lnTo>
                <a:lnTo>
                  <a:pt x="142" y="960"/>
                </a:lnTo>
                <a:lnTo>
                  <a:pt x="142" y="560"/>
                </a:lnTo>
                <a:lnTo>
                  <a:pt x="0" y="560"/>
                </a:lnTo>
                <a:lnTo>
                  <a:pt x="0" y="240"/>
                </a:lnTo>
                <a:lnTo>
                  <a:pt x="142" y="240"/>
                </a:lnTo>
                <a:lnTo>
                  <a:pt x="14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4154488" y="2608263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 flipV="1">
            <a:off x="4154488" y="1465263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3708400" y="1719263"/>
            <a:ext cx="447675" cy="1144587"/>
          </a:xfrm>
          <a:custGeom>
            <a:avLst/>
            <a:gdLst>
              <a:gd name="T0" fmla="*/ 2147483647 w 282"/>
              <a:gd name="T1" fmla="*/ 2147483647 h 721"/>
              <a:gd name="T2" fmla="*/ 0 w 282"/>
              <a:gd name="T3" fmla="*/ 2147483647 h 721"/>
              <a:gd name="T4" fmla="*/ 0 w 282"/>
              <a:gd name="T5" fmla="*/ 0 h 721"/>
              <a:gd name="T6" fmla="*/ 2147483647 w 282"/>
              <a:gd name="T7" fmla="*/ 0 h 721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721"/>
              <a:gd name="T14" fmla="*/ 282 w 282"/>
              <a:gd name="T15" fmla="*/ 721 h 7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721">
                <a:moveTo>
                  <a:pt x="281" y="720"/>
                </a:moveTo>
                <a:lnTo>
                  <a:pt x="0" y="720"/>
                </a:lnTo>
                <a:lnTo>
                  <a:pt x="0" y="0"/>
                </a:lnTo>
                <a:lnTo>
                  <a:pt x="281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 useBgFill="1">
        <p:nvSpPr>
          <p:cNvPr id="48" name="Oval 47"/>
          <p:cNvSpPr>
            <a:spLocks noChangeArrowheads="1"/>
          </p:cNvSpPr>
          <p:nvPr/>
        </p:nvSpPr>
        <p:spPr bwMode="auto">
          <a:xfrm>
            <a:off x="4056063" y="1682750"/>
            <a:ext cx="85725" cy="1016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3036888" y="2311400"/>
            <a:ext cx="671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4489450" y="2311400"/>
            <a:ext cx="121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5387975" y="2311400"/>
            <a:ext cx="0" cy="296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>
            <a:off x="5387975" y="2760663"/>
            <a:ext cx="0" cy="2968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 rot="16200000">
            <a:off x="5390357" y="2459831"/>
            <a:ext cx="0" cy="296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 rot="16200000">
            <a:off x="5390357" y="2620168"/>
            <a:ext cx="0" cy="296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 useBgFill="1">
        <p:nvSpPr>
          <p:cNvPr id="55" name="AutoShape 19"/>
          <p:cNvSpPr>
            <a:spLocks noChangeArrowheads="1"/>
          </p:cNvSpPr>
          <p:nvPr/>
        </p:nvSpPr>
        <p:spPr bwMode="auto">
          <a:xfrm rot="10800000" flipH="1">
            <a:off x="5229225" y="3057525"/>
            <a:ext cx="309563" cy="228600"/>
          </a:xfrm>
          <a:prstGeom prst="triangle">
            <a:avLst>
              <a:gd name="adj" fmla="val 49995"/>
            </a:avLst>
          </a:prstGeom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5543550" y="2497138"/>
            <a:ext cx="3762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</a:t>
            </a:r>
            <a:endParaRPr lang="en-US" sz="2000" baseline="-25000">
              <a:latin typeface="+mj-lt"/>
            </a:endParaRP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5864225" y="2127250"/>
            <a:ext cx="9064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V</a:t>
            </a:r>
            <a:r>
              <a:rPr lang="en-US" sz="2000" baseline="-25000">
                <a:latin typeface="+mj-lt"/>
              </a:rPr>
              <a:t>OUT</a:t>
            </a:r>
          </a:p>
        </p:txBody>
      </p: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935038" y="990600"/>
            <a:ext cx="22653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dirty="0" smtClean="0">
                <a:latin typeface="+mj-lt"/>
              </a:rPr>
              <a:t>V</a:t>
            </a:r>
            <a:r>
              <a:rPr lang="en-US" sz="2000" b="0" baseline="-25000" dirty="0" smtClean="0">
                <a:latin typeface="+mj-lt"/>
              </a:rPr>
              <a:t>IN</a:t>
            </a:r>
            <a:r>
              <a:rPr lang="en-US" sz="2000" b="0" dirty="0" smtClean="0">
                <a:latin typeface="+mj-lt"/>
              </a:rPr>
              <a:t> moves from </a:t>
            </a:r>
            <a:br>
              <a:rPr lang="en-US" sz="2000" b="0" dirty="0" smtClean="0">
                <a:latin typeface="+mj-lt"/>
              </a:rPr>
            </a:br>
            <a:r>
              <a:rPr lang="en-US" sz="2000" b="0" dirty="0" smtClean="0">
                <a:latin typeface="+mj-lt"/>
              </a:rPr>
              <a:t>L to H to L</a:t>
            </a:r>
          </a:p>
        </p:txBody>
      </p:sp>
      <p:sp>
        <p:nvSpPr>
          <p:cNvPr id="59" name="Freeform 23"/>
          <p:cNvSpPr>
            <a:spLocks/>
          </p:cNvSpPr>
          <p:nvPr/>
        </p:nvSpPr>
        <p:spPr bwMode="auto">
          <a:xfrm>
            <a:off x="2233613" y="1760538"/>
            <a:ext cx="455612" cy="425450"/>
          </a:xfrm>
          <a:custGeom>
            <a:avLst/>
            <a:gdLst>
              <a:gd name="T0" fmla="*/ 0 w 212"/>
              <a:gd name="T1" fmla="*/ 0 h 220"/>
              <a:gd name="T2" fmla="*/ 2147483647 w 212"/>
              <a:gd name="T3" fmla="*/ 2147483647 h 220"/>
              <a:gd name="T4" fmla="*/ 2147483647 w 212"/>
              <a:gd name="T5" fmla="*/ 2147483647 h 220"/>
              <a:gd name="T6" fmla="*/ 2147483647 w 212"/>
              <a:gd name="T7" fmla="*/ 2147483647 h 220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220"/>
              <a:gd name="T14" fmla="*/ 212 w 212"/>
              <a:gd name="T15" fmla="*/ 220 h 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220">
                <a:moveTo>
                  <a:pt x="0" y="0"/>
                </a:moveTo>
                <a:cubicBezTo>
                  <a:pt x="75" y="47"/>
                  <a:pt x="150" y="94"/>
                  <a:pt x="157" y="110"/>
                </a:cubicBezTo>
                <a:cubicBezTo>
                  <a:pt x="164" y="126"/>
                  <a:pt x="32" y="78"/>
                  <a:pt x="41" y="96"/>
                </a:cubicBezTo>
                <a:cubicBezTo>
                  <a:pt x="50" y="114"/>
                  <a:pt x="131" y="167"/>
                  <a:pt x="212" y="2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6267450" y="1022350"/>
            <a:ext cx="2419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smtClean="0">
                <a:latin typeface="+mj-lt"/>
              </a:rPr>
              <a:t>V</a:t>
            </a:r>
            <a:r>
              <a:rPr lang="en-US" sz="2000" b="0" baseline="-25000" smtClean="0">
                <a:latin typeface="+mj-lt"/>
              </a:rPr>
              <a:t>OUT</a:t>
            </a:r>
            <a:r>
              <a:rPr lang="en-US" sz="2000" b="0" smtClean="0">
                <a:latin typeface="+mj-lt"/>
              </a:rPr>
              <a:t> moves from </a:t>
            </a:r>
            <a:br>
              <a:rPr lang="en-US" sz="2000" b="0" smtClean="0">
                <a:latin typeface="+mj-lt"/>
              </a:rPr>
            </a:br>
            <a:r>
              <a:rPr lang="en-US" sz="2000" b="0" smtClean="0">
                <a:latin typeface="+mj-lt"/>
              </a:rPr>
              <a:t>H to L to H</a:t>
            </a:r>
          </a:p>
        </p:txBody>
      </p:sp>
      <p:sp>
        <p:nvSpPr>
          <p:cNvPr id="61" name="Freeform 25"/>
          <p:cNvSpPr>
            <a:spLocks/>
          </p:cNvSpPr>
          <p:nvPr/>
        </p:nvSpPr>
        <p:spPr bwMode="auto">
          <a:xfrm flipH="1">
            <a:off x="6272213" y="1803400"/>
            <a:ext cx="498475" cy="414338"/>
          </a:xfrm>
          <a:custGeom>
            <a:avLst/>
            <a:gdLst>
              <a:gd name="T0" fmla="*/ 0 w 212"/>
              <a:gd name="T1" fmla="*/ 0 h 220"/>
              <a:gd name="T2" fmla="*/ 2147483647 w 212"/>
              <a:gd name="T3" fmla="*/ 2147483647 h 220"/>
              <a:gd name="T4" fmla="*/ 2147483647 w 212"/>
              <a:gd name="T5" fmla="*/ 2147483647 h 220"/>
              <a:gd name="T6" fmla="*/ 2147483647 w 212"/>
              <a:gd name="T7" fmla="*/ 2147483647 h 220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220"/>
              <a:gd name="T14" fmla="*/ 212 w 212"/>
              <a:gd name="T15" fmla="*/ 220 h 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220">
                <a:moveTo>
                  <a:pt x="0" y="0"/>
                </a:moveTo>
                <a:cubicBezTo>
                  <a:pt x="75" y="47"/>
                  <a:pt x="150" y="94"/>
                  <a:pt x="157" y="110"/>
                </a:cubicBezTo>
                <a:cubicBezTo>
                  <a:pt x="164" y="126"/>
                  <a:pt x="32" y="78"/>
                  <a:pt x="41" y="96"/>
                </a:cubicBezTo>
                <a:cubicBezTo>
                  <a:pt x="50" y="114"/>
                  <a:pt x="131" y="167"/>
                  <a:pt x="212" y="2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6442075" y="2657475"/>
            <a:ext cx="2549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dirty="0" smtClean="0">
                <a:latin typeface="+mj-lt"/>
              </a:rPr>
              <a:t>C discharges and then recharges:</a:t>
            </a:r>
          </a:p>
        </p:txBody>
      </p:sp>
      <p:sp>
        <p:nvSpPr>
          <p:cNvPr id="63" name="Freeform 27"/>
          <p:cNvSpPr>
            <a:spLocks/>
          </p:cNvSpPr>
          <p:nvPr/>
        </p:nvSpPr>
        <p:spPr bwMode="auto">
          <a:xfrm rot="3334898" flipH="1">
            <a:off x="5836444" y="2696369"/>
            <a:ext cx="498475" cy="414337"/>
          </a:xfrm>
          <a:custGeom>
            <a:avLst/>
            <a:gdLst>
              <a:gd name="T0" fmla="*/ 0 w 212"/>
              <a:gd name="T1" fmla="*/ 0 h 220"/>
              <a:gd name="T2" fmla="*/ 2147483647 w 212"/>
              <a:gd name="T3" fmla="*/ 2147483647 h 220"/>
              <a:gd name="T4" fmla="*/ 2147483647 w 212"/>
              <a:gd name="T5" fmla="*/ 2147483647 h 220"/>
              <a:gd name="T6" fmla="*/ 2147483647 w 212"/>
              <a:gd name="T7" fmla="*/ 2147483647 h 220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220"/>
              <a:gd name="T14" fmla="*/ 212 w 212"/>
              <a:gd name="T15" fmla="*/ 220 h 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220">
                <a:moveTo>
                  <a:pt x="0" y="0"/>
                </a:moveTo>
                <a:cubicBezTo>
                  <a:pt x="75" y="47"/>
                  <a:pt x="150" y="94"/>
                  <a:pt x="157" y="110"/>
                </a:cubicBezTo>
                <a:cubicBezTo>
                  <a:pt x="164" y="126"/>
                  <a:pt x="32" y="78"/>
                  <a:pt x="41" y="96"/>
                </a:cubicBezTo>
                <a:cubicBezTo>
                  <a:pt x="50" y="114"/>
                  <a:pt x="131" y="167"/>
                  <a:pt x="212" y="2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4" name="Freeform 28"/>
          <p:cNvSpPr>
            <a:spLocks/>
          </p:cNvSpPr>
          <p:nvPr/>
        </p:nvSpPr>
        <p:spPr bwMode="auto">
          <a:xfrm>
            <a:off x="4637088" y="1282700"/>
            <a:ext cx="620712" cy="871538"/>
          </a:xfrm>
          <a:custGeom>
            <a:avLst/>
            <a:gdLst>
              <a:gd name="T0" fmla="*/ 2147483647 w 391"/>
              <a:gd name="T1" fmla="*/ 0 h 549"/>
              <a:gd name="T2" fmla="*/ 2147483647 w 391"/>
              <a:gd name="T3" fmla="*/ 2147483647 h 549"/>
              <a:gd name="T4" fmla="*/ 2147483647 w 391"/>
              <a:gd name="T5" fmla="*/ 2147483647 h 549"/>
              <a:gd name="T6" fmla="*/ 2147483647 w 391"/>
              <a:gd name="T7" fmla="*/ 2147483647 h 549"/>
              <a:gd name="T8" fmla="*/ 0 60000 65536"/>
              <a:gd name="T9" fmla="*/ 0 60000 65536"/>
              <a:gd name="T10" fmla="*/ 0 60000 65536"/>
              <a:gd name="T11" fmla="*/ 0 60000 65536"/>
              <a:gd name="T12" fmla="*/ 0 w 391"/>
              <a:gd name="T13" fmla="*/ 0 h 549"/>
              <a:gd name="T14" fmla="*/ 391 w 391"/>
              <a:gd name="T15" fmla="*/ 549 h 5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" h="549">
                <a:moveTo>
                  <a:pt x="9" y="0"/>
                </a:moveTo>
                <a:cubicBezTo>
                  <a:pt x="4" y="106"/>
                  <a:pt x="0" y="212"/>
                  <a:pt x="20" y="297"/>
                </a:cubicBezTo>
                <a:cubicBezTo>
                  <a:pt x="40" y="382"/>
                  <a:pt x="66" y="467"/>
                  <a:pt x="128" y="508"/>
                </a:cubicBezTo>
                <a:cubicBezTo>
                  <a:pt x="190" y="549"/>
                  <a:pt x="290" y="545"/>
                  <a:pt x="391" y="54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5" name="Freeform 29"/>
          <p:cNvSpPr>
            <a:spLocks/>
          </p:cNvSpPr>
          <p:nvPr/>
        </p:nvSpPr>
        <p:spPr bwMode="auto">
          <a:xfrm flipV="1">
            <a:off x="4637088" y="2414588"/>
            <a:ext cx="592137" cy="871537"/>
          </a:xfrm>
          <a:custGeom>
            <a:avLst/>
            <a:gdLst>
              <a:gd name="T0" fmla="*/ 2147483647 w 391"/>
              <a:gd name="T1" fmla="*/ 0 h 549"/>
              <a:gd name="T2" fmla="*/ 2147483647 w 391"/>
              <a:gd name="T3" fmla="*/ 2147483647 h 549"/>
              <a:gd name="T4" fmla="*/ 2147483647 w 391"/>
              <a:gd name="T5" fmla="*/ 2147483647 h 549"/>
              <a:gd name="T6" fmla="*/ 2147483647 w 391"/>
              <a:gd name="T7" fmla="*/ 2147483647 h 549"/>
              <a:gd name="T8" fmla="*/ 0 60000 65536"/>
              <a:gd name="T9" fmla="*/ 0 60000 65536"/>
              <a:gd name="T10" fmla="*/ 0 60000 65536"/>
              <a:gd name="T11" fmla="*/ 0 60000 65536"/>
              <a:gd name="T12" fmla="*/ 0 w 391"/>
              <a:gd name="T13" fmla="*/ 0 h 549"/>
              <a:gd name="T14" fmla="*/ 391 w 391"/>
              <a:gd name="T15" fmla="*/ 549 h 5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" h="549">
                <a:moveTo>
                  <a:pt x="9" y="0"/>
                </a:moveTo>
                <a:cubicBezTo>
                  <a:pt x="4" y="106"/>
                  <a:pt x="0" y="212"/>
                  <a:pt x="20" y="297"/>
                </a:cubicBezTo>
                <a:cubicBezTo>
                  <a:pt x="40" y="382"/>
                  <a:pt x="66" y="467"/>
                  <a:pt x="128" y="508"/>
                </a:cubicBezTo>
                <a:cubicBezTo>
                  <a:pt x="190" y="549"/>
                  <a:pt x="290" y="545"/>
                  <a:pt x="391" y="54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914400" y="2120900"/>
            <a:ext cx="1071563" cy="317500"/>
          </a:xfrm>
          <a:custGeom>
            <a:avLst/>
            <a:gdLst>
              <a:gd name="connsiteX0" fmla="*/ 0 w 1070820"/>
              <a:gd name="connsiteY0" fmla="*/ 317493 h 317493"/>
              <a:gd name="connsiteX1" fmla="*/ 0 w 1070820"/>
              <a:gd name="connsiteY1" fmla="*/ 6226 h 317493"/>
              <a:gd name="connsiteX2" fmla="*/ 541636 w 1070820"/>
              <a:gd name="connsiteY2" fmla="*/ 6226 h 317493"/>
              <a:gd name="connsiteX3" fmla="*/ 541636 w 1070820"/>
              <a:gd name="connsiteY3" fmla="*/ 317493 h 317493"/>
              <a:gd name="connsiteX4" fmla="*/ 1070820 w 1070820"/>
              <a:gd name="connsiteY4" fmla="*/ 317493 h 317493"/>
              <a:gd name="connsiteX5" fmla="*/ 1070820 w 1070820"/>
              <a:gd name="connsiteY5" fmla="*/ 0 h 31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820" h="317493">
                <a:moveTo>
                  <a:pt x="0" y="317493"/>
                </a:moveTo>
                <a:lnTo>
                  <a:pt x="0" y="6226"/>
                </a:lnTo>
                <a:lnTo>
                  <a:pt x="541636" y="6226"/>
                </a:lnTo>
                <a:lnTo>
                  <a:pt x="541636" y="317493"/>
                </a:lnTo>
                <a:lnTo>
                  <a:pt x="1070820" y="317493"/>
                </a:lnTo>
                <a:lnTo>
                  <a:pt x="1070820" y="0"/>
                </a:ln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14400" y="2654300"/>
            <a:ext cx="106680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5163" y="2711450"/>
            <a:ext cx="15446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CLK</a:t>
            </a:r>
            <a:r>
              <a:rPr lang="en-US" sz="2000" dirty="0">
                <a:latin typeface="+mj-lt"/>
              </a:rPr>
              <a:t>=1/</a:t>
            </a:r>
            <a:r>
              <a:rPr lang="en-US" sz="2000" dirty="0" err="1">
                <a:latin typeface="+mj-lt"/>
              </a:rPr>
              <a:t>f</a:t>
            </a:r>
            <a:r>
              <a:rPr lang="en-US" sz="2000" baseline="-25000" dirty="0" err="1">
                <a:latin typeface="+mj-lt"/>
              </a:rPr>
              <a:t>CLK</a:t>
            </a:r>
            <a:endParaRPr lang="en-US" sz="20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17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0" y="16303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4578" name="Group 68"/>
          <p:cNvGrpSpPr>
            <a:grpSpLocks/>
          </p:cNvGrpSpPr>
          <p:nvPr/>
        </p:nvGrpSpPr>
        <p:grpSpPr bwMode="auto">
          <a:xfrm>
            <a:off x="1676400" y="1066800"/>
            <a:ext cx="7086600" cy="4724400"/>
            <a:chOff x="1488" y="992"/>
            <a:chExt cx="3552" cy="2368"/>
          </a:xfrm>
        </p:grpSpPr>
        <p:sp>
          <p:nvSpPr>
            <p:cNvPr id="17419" name="Rectangle 7"/>
            <p:cNvSpPr>
              <a:spLocks noChangeArrowheads="1"/>
            </p:cNvSpPr>
            <p:nvPr/>
          </p:nvSpPr>
          <p:spPr bwMode="auto">
            <a:xfrm>
              <a:off x="3333" y="992"/>
              <a:ext cx="288" cy="4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0" name="Line 8"/>
            <p:cNvSpPr>
              <a:spLocks noChangeShapeType="1"/>
            </p:cNvSpPr>
            <p:nvPr/>
          </p:nvSpPr>
          <p:spPr bwMode="auto">
            <a:xfrm>
              <a:off x="1968" y="1107"/>
              <a:ext cx="13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1" name="Line 10"/>
            <p:cNvSpPr>
              <a:spLocks noChangeShapeType="1"/>
            </p:cNvSpPr>
            <p:nvPr/>
          </p:nvSpPr>
          <p:spPr bwMode="auto">
            <a:xfrm>
              <a:off x="3160" y="1337"/>
              <a:ext cx="17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2" name="Line 11"/>
            <p:cNvSpPr>
              <a:spLocks noChangeShapeType="1"/>
            </p:cNvSpPr>
            <p:nvPr/>
          </p:nvSpPr>
          <p:spPr bwMode="auto">
            <a:xfrm>
              <a:off x="3621" y="1395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3" name="Line 12"/>
            <p:cNvSpPr>
              <a:spLocks noChangeShapeType="1"/>
            </p:cNvSpPr>
            <p:nvPr/>
          </p:nvSpPr>
          <p:spPr bwMode="auto">
            <a:xfrm>
              <a:off x="3621" y="1280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4" name="Line 13"/>
            <p:cNvSpPr>
              <a:spLocks noChangeShapeType="1"/>
            </p:cNvSpPr>
            <p:nvPr/>
          </p:nvSpPr>
          <p:spPr bwMode="auto">
            <a:xfrm>
              <a:off x="3621" y="1165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5" name="Line 14"/>
            <p:cNvSpPr>
              <a:spLocks noChangeShapeType="1"/>
            </p:cNvSpPr>
            <p:nvPr/>
          </p:nvSpPr>
          <p:spPr bwMode="auto">
            <a:xfrm>
              <a:off x="3621" y="1049"/>
              <a:ext cx="1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6" name="Rectangle 15"/>
            <p:cNvSpPr>
              <a:spLocks noChangeArrowheads="1"/>
            </p:cNvSpPr>
            <p:nvPr/>
          </p:nvSpPr>
          <p:spPr bwMode="auto">
            <a:xfrm>
              <a:off x="3333" y="1683"/>
              <a:ext cx="288" cy="3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7" name="Rectangle 16"/>
            <p:cNvSpPr>
              <a:spLocks noChangeArrowheads="1"/>
            </p:cNvSpPr>
            <p:nvPr/>
          </p:nvSpPr>
          <p:spPr bwMode="auto">
            <a:xfrm>
              <a:off x="1488" y="1049"/>
              <a:ext cx="40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A[31:0]</a:t>
              </a:r>
              <a:endParaRPr lang="en-US" sz="2000">
                <a:latin typeface="+mj-lt"/>
              </a:endParaRPr>
            </a:p>
          </p:txBody>
        </p:sp>
        <p:sp>
          <p:nvSpPr>
            <p:cNvPr id="17428" name="Rectangle 17"/>
            <p:cNvSpPr>
              <a:spLocks noChangeArrowheads="1"/>
            </p:cNvSpPr>
            <p:nvPr/>
          </p:nvSpPr>
          <p:spPr bwMode="auto">
            <a:xfrm>
              <a:off x="1488" y="1165"/>
              <a:ext cx="40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B[31:0]</a:t>
              </a:r>
              <a:endParaRPr lang="en-US" sz="2000">
                <a:latin typeface="+mj-lt"/>
              </a:endParaRPr>
            </a:p>
          </p:txBody>
        </p:sp>
        <p:sp>
          <p:nvSpPr>
            <p:cNvPr id="17429" name="Rectangle 18"/>
            <p:cNvSpPr>
              <a:spLocks noChangeArrowheads="1"/>
            </p:cNvSpPr>
            <p:nvPr/>
          </p:nvSpPr>
          <p:spPr bwMode="auto">
            <a:xfrm>
              <a:off x="2757" y="1280"/>
              <a:ext cx="40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 dirty="0">
                  <a:latin typeface="+mj-lt"/>
                </a:rPr>
                <a:t>ALUFN[0]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7430" name="Rectangle 19"/>
            <p:cNvSpPr>
              <a:spLocks noChangeArrowheads="1"/>
            </p:cNvSpPr>
            <p:nvPr/>
          </p:nvSpPr>
          <p:spPr bwMode="auto">
            <a:xfrm>
              <a:off x="3736" y="992"/>
              <a:ext cx="4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>
                <a:defRPr/>
              </a:pPr>
              <a:r>
                <a:rPr lang="en-US" sz="1200">
                  <a:latin typeface="+mj-lt"/>
                </a:rPr>
                <a:t>Z</a:t>
              </a:r>
              <a:endParaRPr lang="en-US" sz="2000">
                <a:latin typeface="+mj-lt"/>
              </a:endParaRPr>
            </a:p>
          </p:txBody>
        </p:sp>
        <p:sp>
          <p:nvSpPr>
            <p:cNvPr id="17431" name="Rectangle 20"/>
            <p:cNvSpPr>
              <a:spLocks noChangeArrowheads="1"/>
            </p:cNvSpPr>
            <p:nvPr/>
          </p:nvSpPr>
          <p:spPr bwMode="auto">
            <a:xfrm>
              <a:off x="3736" y="1107"/>
              <a:ext cx="4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>
                <a:defRPr/>
              </a:pPr>
              <a:r>
                <a:rPr lang="en-US" sz="1200">
                  <a:latin typeface="+mj-lt"/>
                </a:rPr>
                <a:t>V</a:t>
              </a:r>
              <a:endParaRPr lang="en-US" sz="2000">
                <a:latin typeface="+mj-lt"/>
              </a:endParaRPr>
            </a:p>
          </p:txBody>
        </p:sp>
        <p:sp>
          <p:nvSpPr>
            <p:cNvPr id="17432" name="Rectangle 21"/>
            <p:cNvSpPr>
              <a:spLocks noChangeArrowheads="1"/>
            </p:cNvSpPr>
            <p:nvPr/>
          </p:nvSpPr>
          <p:spPr bwMode="auto">
            <a:xfrm>
              <a:off x="3736" y="1251"/>
              <a:ext cx="4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>
                <a:defRPr/>
              </a:pPr>
              <a:r>
                <a:rPr lang="en-US" sz="1200">
                  <a:latin typeface="+mj-lt"/>
                </a:rPr>
                <a:t>N</a:t>
              </a:r>
              <a:endParaRPr lang="en-US" sz="2000">
                <a:latin typeface="+mj-lt"/>
              </a:endParaRPr>
            </a:p>
          </p:txBody>
        </p:sp>
        <p:sp>
          <p:nvSpPr>
            <p:cNvPr id="17433" name="Line 22"/>
            <p:cNvSpPr>
              <a:spLocks noChangeShapeType="1"/>
            </p:cNvSpPr>
            <p:nvPr/>
          </p:nvSpPr>
          <p:spPr bwMode="auto">
            <a:xfrm>
              <a:off x="2256" y="1741"/>
              <a:ext cx="10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4" name="Line 23"/>
            <p:cNvSpPr>
              <a:spLocks noChangeShapeType="1"/>
            </p:cNvSpPr>
            <p:nvPr/>
          </p:nvSpPr>
          <p:spPr bwMode="auto">
            <a:xfrm>
              <a:off x="2400" y="1856"/>
              <a:ext cx="9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5" name="Line 24"/>
            <p:cNvSpPr>
              <a:spLocks noChangeShapeType="1"/>
            </p:cNvSpPr>
            <p:nvPr/>
          </p:nvSpPr>
          <p:spPr bwMode="auto">
            <a:xfrm>
              <a:off x="3160" y="1971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6" name="Rectangle 27"/>
            <p:cNvSpPr>
              <a:spLocks noChangeArrowheads="1"/>
            </p:cNvSpPr>
            <p:nvPr/>
          </p:nvSpPr>
          <p:spPr bwMode="auto">
            <a:xfrm>
              <a:off x="2496" y="1904"/>
              <a:ext cx="6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ALUFN[3:0]</a:t>
              </a:r>
              <a:endParaRPr lang="en-US" sz="2000">
                <a:latin typeface="+mj-lt"/>
              </a:endParaRPr>
            </a:p>
          </p:txBody>
        </p:sp>
        <p:sp>
          <p:nvSpPr>
            <p:cNvPr id="17437" name="Line 28"/>
            <p:cNvSpPr>
              <a:spLocks noChangeShapeType="1"/>
            </p:cNvSpPr>
            <p:nvPr/>
          </p:nvSpPr>
          <p:spPr bwMode="auto">
            <a:xfrm>
              <a:off x="3621" y="1856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8" name="Rectangle 29"/>
            <p:cNvSpPr>
              <a:spLocks noChangeArrowheads="1"/>
            </p:cNvSpPr>
            <p:nvPr/>
          </p:nvSpPr>
          <p:spPr bwMode="auto">
            <a:xfrm>
              <a:off x="3333" y="1165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ctr">
                <a:defRPr/>
              </a:pPr>
              <a:r>
                <a:rPr lang="en-US" sz="1200">
                  <a:latin typeface="+mj-lt"/>
                </a:rPr>
                <a:t>add</a:t>
              </a:r>
              <a:endParaRPr lang="en-US" sz="2000">
                <a:latin typeface="+mj-lt"/>
              </a:endParaRPr>
            </a:p>
          </p:txBody>
        </p:sp>
        <p:sp>
          <p:nvSpPr>
            <p:cNvPr id="17439" name="Rectangle 30"/>
            <p:cNvSpPr>
              <a:spLocks noChangeArrowheads="1"/>
            </p:cNvSpPr>
            <p:nvPr/>
          </p:nvSpPr>
          <p:spPr bwMode="auto">
            <a:xfrm>
              <a:off x="3333" y="1798"/>
              <a:ext cx="2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ctr">
                <a:defRPr/>
              </a:pPr>
              <a:r>
                <a:rPr lang="en-US" sz="1200">
                  <a:latin typeface="+mj-lt"/>
                </a:rPr>
                <a:t>boole</a:t>
              </a:r>
              <a:endParaRPr lang="en-US" sz="2000">
                <a:latin typeface="+mj-lt"/>
              </a:endParaRPr>
            </a:p>
          </p:txBody>
        </p:sp>
        <p:sp>
          <p:nvSpPr>
            <p:cNvPr id="17440" name="Rectangle 31"/>
            <p:cNvSpPr>
              <a:spLocks noChangeArrowheads="1"/>
            </p:cNvSpPr>
            <p:nvPr/>
          </p:nvSpPr>
          <p:spPr bwMode="auto">
            <a:xfrm>
              <a:off x="3333" y="2201"/>
              <a:ext cx="288" cy="3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1" name="Line 32"/>
            <p:cNvSpPr>
              <a:spLocks noChangeShapeType="1"/>
            </p:cNvSpPr>
            <p:nvPr/>
          </p:nvSpPr>
          <p:spPr bwMode="auto">
            <a:xfrm>
              <a:off x="2256" y="2259"/>
              <a:ext cx="10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>
              <a:off x="3160" y="2489"/>
              <a:ext cx="173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3" name="Rectangle 37"/>
            <p:cNvSpPr>
              <a:spLocks noChangeArrowheads="1"/>
            </p:cNvSpPr>
            <p:nvPr/>
          </p:nvSpPr>
          <p:spPr bwMode="auto">
            <a:xfrm>
              <a:off x="2496" y="2435"/>
              <a:ext cx="66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ALUFN[1:0]</a:t>
              </a:r>
              <a:endParaRPr lang="en-US" sz="2000">
                <a:latin typeface="+mj-lt"/>
              </a:endParaRPr>
            </a:p>
          </p:txBody>
        </p:sp>
        <p:sp>
          <p:nvSpPr>
            <p:cNvPr id="17444" name="Line 38"/>
            <p:cNvSpPr>
              <a:spLocks noChangeShapeType="1"/>
            </p:cNvSpPr>
            <p:nvPr/>
          </p:nvSpPr>
          <p:spPr bwMode="auto">
            <a:xfrm>
              <a:off x="3621" y="2374"/>
              <a:ext cx="40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5" name="Rectangle 39"/>
            <p:cNvSpPr>
              <a:spLocks noChangeArrowheads="1"/>
            </p:cNvSpPr>
            <p:nvPr/>
          </p:nvSpPr>
          <p:spPr bwMode="auto">
            <a:xfrm>
              <a:off x="3333" y="2317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ctr">
                <a:defRPr/>
              </a:pPr>
              <a:r>
                <a:rPr lang="en-US" sz="1200">
                  <a:latin typeface="+mj-lt"/>
                </a:rPr>
                <a:t>shift</a:t>
              </a:r>
              <a:endParaRPr lang="en-US" sz="2000">
                <a:latin typeface="+mj-lt"/>
              </a:endParaRPr>
            </a:p>
          </p:txBody>
        </p:sp>
        <p:sp>
          <p:nvSpPr>
            <p:cNvPr id="17446" name="Rectangle 40"/>
            <p:cNvSpPr>
              <a:spLocks noChangeArrowheads="1"/>
            </p:cNvSpPr>
            <p:nvPr/>
          </p:nvSpPr>
          <p:spPr bwMode="auto">
            <a:xfrm>
              <a:off x="3333" y="2777"/>
              <a:ext cx="288" cy="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7" name="Line 41"/>
            <p:cNvSpPr>
              <a:spLocks noChangeShapeType="1"/>
            </p:cNvSpPr>
            <p:nvPr/>
          </p:nvSpPr>
          <p:spPr bwMode="auto">
            <a:xfrm>
              <a:off x="3160" y="2835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8" name="Line 42"/>
            <p:cNvSpPr>
              <a:spLocks noChangeShapeType="1"/>
            </p:cNvSpPr>
            <p:nvPr/>
          </p:nvSpPr>
          <p:spPr bwMode="auto">
            <a:xfrm>
              <a:off x="3160" y="2950"/>
              <a:ext cx="17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9" name="Line 43"/>
            <p:cNvSpPr>
              <a:spLocks noChangeShapeType="1"/>
            </p:cNvSpPr>
            <p:nvPr/>
          </p:nvSpPr>
          <p:spPr bwMode="auto">
            <a:xfrm>
              <a:off x="3160" y="3065"/>
              <a:ext cx="173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50" name="Rectangle 44"/>
            <p:cNvSpPr>
              <a:spLocks noChangeArrowheads="1"/>
            </p:cNvSpPr>
            <p:nvPr/>
          </p:nvSpPr>
          <p:spPr bwMode="auto">
            <a:xfrm>
              <a:off x="2757" y="2777"/>
              <a:ext cx="40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Z</a:t>
              </a:r>
              <a:endParaRPr lang="en-US" sz="2000">
                <a:latin typeface="+mj-lt"/>
              </a:endParaRPr>
            </a:p>
          </p:txBody>
        </p:sp>
        <p:sp>
          <p:nvSpPr>
            <p:cNvPr id="17451" name="Rectangle 45"/>
            <p:cNvSpPr>
              <a:spLocks noChangeArrowheads="1"/>
            </p:cNvSpPr>
            <p:nvPr/>
          </p:nvSpPr>
          <p:spPr bwMode="auto">
            <a:xfrm>
              <a:off x="2757" y="2893"/>
              <a:ext cx="40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V</a:t>
              </a:r>
              <a:endParaRPr lang="en-US" sz="2000">
                <a:latin typeface="+mj-lt"/>
              </a:endParaRPr>
            </a:p>
          </p:txBody>
        </p:sp>
        <p:sp>
          <p:nvSpPr>
            <p:cNvPr id="17452" name="Rectangle 46"/>
            <p:cNvSpPr>
              <a:spLocks noChangeArrowheads="1"/>
            </p:cNvSpPr>
            <p:nvPr/>
          </p:nvSpPr>
          <p:spPr bwMode="auto">
            <a:xfrm>
              <a:off x="2757" y="3008"/>
              <a:ext cx="40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N</a:t>
              </a:r>
              <a:endParaRPr lang="en-US" sz="2000">
                <a:latin typeface="+mj-lt"/>
              </a:endParaRPr>
            </a:p>
          </p:txBody>
        </p:sp>
        <p:sp>
          <p:nvSpPr>
            <p:cNvPr id="17453" name="Rectangle 47"/>
            <p:cNvSpPr>
              <a:spLocks noChangeArrowheads="1"/>
            </p:cNvSpPr>
            <p:nvPr/>
          </p:nvSpPr>
          <p:spPr bwMode="auto">
            <a:xfrm>
              <a:off x="3333" y="2950"/>
              <a:ext cx="2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ctr">
                <a:defRPr/>
              </a:pPr>
              <a:r>
                <a:rPr lang="en-US" sz="1200">
                  <a:latin typeface="+mj-lt"/>
                </a:rPr>
                <a:t>cmp</a:t>
              </a:r>
              <a:endParaRPr lang="en-US" sz="2000">
                <a:latin typeface="+mj-lt"/>
              </a:endParaRPr>
            </a:p>
          </p:txBody>
        </p:sp>
        <p:sp>
          <p:nvSpPr>
            <p:cNvPr id="17454" name="Line 48"/>
            <p:cNvSpPr>
              <a:spLocks noChangeShapeType="1"/>
            </p:cNvSpPr>
            <p:nvPr/>
          </p:nvSpPr>
          <p:spPr bwMode="auto">
            <a:xfrm>
              <a:off x="3160" y="3181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55" name="Rectangle 49"/>
            <p:cNvSpPr>
              <a:spLocks noChangeArrowheads="1"/>
            </p:cNvSpPr>
            <p:nvPr/>
          </p:nvSpPr>
          <p:spPr bwMode="auto">
            <a:xfrm>
              <a:off x="2496" y="3104"/>
              <a:ext cx="66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ALUFN[2:1]</a:t>
              </a:r>
              <a:endParaRPr lang="en-US" sz="2000">
                <a:latin typeface="+mj-lt"/>
              </a:endParaRPr>
            </a:p>
          </p:txBody>
        </p:sp>
        <p:sp>
          <p:nvSpPr>
            <p:cNvPr id="17456" name="Line 50"/>
            <p:cNvSpPr>
              <a:spLocks noChangeShapeType="1"/>
            </p:cNvSpPr>
            <p:nvPr/>
          </p:nvSpPr>
          <p:spPr bwMode="auto">
            <a:xfrm>
              <a:off x="3621" y="3008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57" name="Line 51"/>
            <p:cNvSpPr>
              <a:spLocks noChangeShapeType="1"/>
            </p:cNvSpPr>
            <p:nvPr/>
          </p:nvSpPr>
          <p:spPr bwMode="auto">
            <a:xfrm>
              <a:off x="4176" y="2144"/>
              <a:ext cx="2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58" name="Rectangle 52"/>
            <p:cNvSpPr>
              <a:spLocks noChangeArrowheads="1"/>
            </p:cNvSpPr>
            <p:nvPr/>
          </p:nvSpPr>
          <p:spPr bwMode="auto">
            <a:xfrm>
              <a:off x="4464" y="2096"/>
              <a:ext cx="576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>
                <a:defRPr/>
              </a:pPr>
              <a:r>
                <a:rPr lang="en-US" sz="1200">
                  <a:latin typeface="+mj-lt"/>
                </a:rPr>
                <a:t>ALU[31:0]</a:t>
              </a:r>
              <a:endParaRPr lang="en-US" sz="2000">
                <a:latin typeface="+mj-lt"/>
              </a:endParaRPr>
            </a:p>
          </p:txBody>
        </p:sp>
        <p:sp>
          <p:nvSpPr>
            <p:cNvPr id="17459" name="AutoShape 53"/>
            <p:cNvSpPr>
              <a:spLocks noChangeArrowheads="1"/>
            </p:cNvSpPr>
            <p:nvPr/>
          </p:nvSpPr>
          <p:spPr bwMode="auto">
            <a:xfrm rot="-5400000">
              <a:off x="3144" y="2117"/>
              <a:ext cx="192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10 w 21600"/>
                <a:gd name="T13" fmla="*/ 2550 h 21600"/>
                <a:gd name="T14" fmla="*/ 18990 w 21600"/>
                <a:gd name="T15" fmla="*/ 190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20" y="21600"/>
                  </a:lnTo>
                  <a:lnTo>
                    <a:pt x="1998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0" name="Line 54"/>
            <p:cNvSpPr>
              <a:spLocks noChangeShapeType="1"/>
            </p:cNvSpPr>
            <p:nvPr/>
          </p:nvSpPr>
          <p:spPr bwMode="auto">
            <a:xfrm rot="-5400000">
              <a:off x="4042" y="3139"/>
              <a:ext cx="17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1" name="Rectangle 55"/>
            <p:cNvSpPr>
              <a:spLocks noChangeArrowheads="1"/>
            </p:cNvSpPr>
            <p:nvPr/>
          </p:nvSpPr>
          <p:spPr bwMode="auto">
            <a:xfrm>
              <a:off x="3792" y="3245"/>
              <a:ext cx="50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ALUFN[5:4]</a:t>
              </a:r>
              <a:endParaRPr lang="en-US" sz="2000">
                <a:latin typeface="+mj-lt"/>
              </a:endParaRPr>
            </a:p>
          </p:txBody>
        </p:sp>
        <p:sp>
          <p:nvSpPr>
            <p:cNvPr id="17466" name="Line 60"/>
            <p:cNvSpPr>
              <a:spLocks noChangeShapeType="1"/>
            </p:cNvSpPr>
            <p:nvPr/>
          </p:nvSpPr>
          <p:spPr bwMode="auto">
            <a:xfrm>
              <a:off x="1968" y="1232"/>
              <a:ext cx="13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7" name="Line 61"/>
            <p:cNvSpPr>
              <a:spLocks noChangeShapeType="1"/>
            </p:cNvSpPr>
            <p:nvPr/>
          </p:nvSpPr>
          <p:spPr bwMode="auto">
            <a:xfrm flipV="1">
              <a:off x="2256" y="1107"/>
              <a:ext cx="0" cy="1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8" name="Line 62"/>
            <p:cNvSpPr>
              <a:spLocks noChangeShapeType="1"/>
            </p:cNvSpPr>
            <p:nvPr/>
          </p:nvSpPr>
          <p:spPr bwMode="auto">
            <a:xfrm flipV="1">
              <a:off x="2400" y="1232"/>
              <a:ext cx="0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9" name="Line 63"/>
            <p:cNvSpPr>
              <a:spLocks noChangeShapeType="1"/>
            </p:cNvSpPr>
            <p:nvPr/>
          </p:nvSpPr>
          <p:spPr bwMode="auto">
            <a:xfrm>
              <a:off x="2400" y="2384"/>
              <a:ext cx="9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7415" name="Oval 69"/>
          <p:cNvSpPr>
            <a:spLocks noChangeArrowheads="1"/>
          </p:cNvSpPr>
          <p:nvPr/>
        </p:nvSpPr>
        <p:spPr bwMode="auto">
          <a:xfrm>
            <a:off x="3162300" y="12858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16" name="Oval 70"/>
          <p:cNvSpPr>
            <a:spLocks noChangeArrowheads="1"/>
          </p:cNvSpPr>
          <p:nvPr/>
        </p:nvSpPr>
        <p:spPr bwMode="auto">
          <a:xfrm>
            <a:off x="3455988" y="15255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17" name="Oval 71"/>
          <p:cNvSpPr>
            <a:spLocks noChangeArrowheads="1"/>
          </p:cNvSpPr>
          <p:nvPr/>
        </p:nvSpPr>
        <p:spPr bwMode="auto">
          <a:xfrm>
            <a:off x="3162300" y="25273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18" name="Oval 72"/>
          <p:cNvSpPr>
            <a:spLocks noChangeArrowheads="1"/>
          </p:cNvSpPr>
          <p:nvPr/>
        </p:nvSpPr>
        <p:spPr bwMode="auto">
          <a:xfrm>
            <a:off x="3467100" y="2744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How Can We Reduce Power?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2100" y="1905000"/>
            <a:ext cx="2987675" cy="4359275"/>
            <a:chOff x="292100" y="1905000"/>
            <a:chExt cx="2987515" cy="4359124"/>
          </a:xfrm>
        </p:grpSpPr>
        <p:sp>
          <p:nvSpPr>
            <p:cNvPr id="24585" name="Text Box 66"/>
            <p:cNvSpPr txBox="1">
              <a:spLocks noChangeArrowheads="1"/>
            </p:cNvSpPr>
            <p:nvPr/>
          </p:nvSpPr>
          <p:spPr bwMode="auto">
            <a:xfrm>
              <a:off x="292100" y="1905000"/>
              <a:ext cx="2855913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What if we could eliminate unnecessary transitions?  When the output of a CMOS gate doesn’t change, the gate doesn’t dissipate much power!</a:t>
              </a:r>
            </a:p>
          </p:txBody>
        </p:sp>
        <p:sp>
          <p:nvSpPr>
            <p:cNvPr id="589891" name="Line 67"/>
            <p:cNvSpPr>
              <a:spLocks noChangeShapeType="1"/>
            </p:cNvSpPr>
            <p:nvPr/>
          </p:nvSpPr>
          <p:spPr bwMode="auto">
            <a:xfrm flipH="1" flipV="1">
              <a:off x="1828718" y="3962329"/>
              <a:ext cx="457176" cy="380987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4587" name="Group 58"/>
            <p:cNvGrpSpPr>
              <a:grpSpLocks/>
            </p:cNvGrpSpPr>
            <p:nvPr/>
          </p:nvGrpSpPr>
          <p:grpSpPr bwMode="auto">
            <a:xfrm>
              <a:off x="2133600" y="4191000"/>
              <a:ext cx="1146015" cy="2073124"/>
              <a:chOff x="4273990" y="641365"/>
              <a:chExt cx="1146015" cy="207312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4732655" y="1139744"/>
                <a:ext cx="0" cy="70800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732655" y="1847744"/>
                <a:ext cx="276210" cy="81753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516766" y="1847744"/>
                <a:ext cx="215889" cy="81753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97" name="Group 62"/>
              <p:cNvGrpSpPr>
                <a:grpSpLocks/>
              </p:cNvGrpSpPr>
              <p:nvPr/>
            </p:nvGrpSpPr>
            <p:grpSpPr bwMode="auto">
              <a:xfrm>
                <a:off x="5001195" y="2583125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>
                  <a:off x="5000927" y="2690679"/>
                  <a:ext cx="242875" cy="12700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Freeform 77"/>
                <p:cNvSpPr/>
                <p:nvPr/>
              </p:nvSpPr>
              <p:spPr>
                <a:xfrm>
                  <a:off x="5010452" y="2582732"/>
                  <a:ext cx="225413" cy="12382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4598" name="Group 63"/>
              <p:cNvGrpSpPr>
                <a:grpSpLocks/>
              </p:cNvGrpSpPr>
              <p:nvPr/>
            </p:nvGrpSpPr>
            <p:grpSpPr bwMode="auto">
              <a:xfrm>
                <a:off x="4273990" y="2574272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H="1">
                  <a:off x="4291353" y="2674803"/>
                  <a:ext cx="234938" cy="3968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Freeform 75"/>
                <p:cNvSpPr/>
                <p:nvPr/>
              </p:nvSpPr>
              <p:spPr>
                <a:xfrm>
                  <a:off x="4273891" y="2574794"/>
                  <a:ext cx="250812" cy="13810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65" name="Straight Connector 64"/>
              <p:cNvCxnSpPr/>
              <p:nvPr/>
            </p:nvCxnSpPr>
            <p:spPr>
              <a:xfrm flipV="1">
                <a:off x="4739004" y="1130219"/>
                <a:ext cx="442888" cy="8731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5181893" y="798444"/>
                <a:ext cx="138106" cy="33177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4529465" y="1228641"/>
                <a:ext cx="193665" cy="31113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527877" y="1539780"/>
                <a:ext cx="171441" cy="28891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Freeform 68"/>
              <p:cNvSpPr/>
              <p:nvPr/>
            </p:nvSpPr>
            <p:spPr>
              <a:xfrm rot="19139357">
                <a:off x="5259677" y="641286"/>
                <a:ext cx="160328" cy="13017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18043755">
                <a:off x="4514382" y="1824728"/>
                <a:ext cx="204780" cy="11429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4605" name="Group 70"/>
              <p:cNvGrpSpPr>
                <a:grpSpLocks/>
              </p:cNvGrpSpPr>
              <p:nvPr/>
            </p:nvGrpSpPr>
            <p:grpSpPr bwMode="auto">
              <a:xfrm>
                <a:off x="4555897" y="729676"/>
                <a:ext cx="527419" cy="407801"/>
                <a:chOff x="4555897" y="729676"/>
                <a:chExt cx="527419" cy="407801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4569150" y="733358"/>
                  <a:ext cx="352406" cy="404799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4580263" y="752407"/>
                  <a:ext cx="503210" cy="22383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4556451" y="730183"/>
                  <a:ext cx="307959" cy="22383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4588" name="Group 98"/>
            <p:cNvGrpSpPr>
              <a:grpSpLocks/>
            </p:cNvGrpSpPr>
            <p:nvPr/>
          </p:nvGrpSpPr>
          <p:grpSpPr bwMode="auto">
            <a:xfrm flipH="1">
              <a:off x="2667000" y="3810000"/>
              <a:ext cx="251562" cy="364069"/>
              <a:chOff x="6708482" y="396107"/>
              <a:chExt cx="389808" cy="451349"/>
            </a:xfrm>
          </p:grpSpPr>
          <p:sp>
            <p:nvSpPr>
              <p:cNvPr id="80" name="Freeform 79"/>
              <p:cNvSpPr/>
              <p:nvPr/>
            </p:nvSpPr>
            <p:spPr>
              <a:xfrm>
                <a:off x="6791013" y="559371"/>
                <a:ext cx="209082" cy="287329"/>
              </a:xfrm>
              <a:custGeom>
                <a:avLst/>
                <a:gdLst>
                  <a:gd name="connsiteX0" fmla="*/ 50298 w 266682"/>
                  <a:gd name="connsiteY0" fmla="*/ 246823 h 260556"/>
                  <a:gd name="connsiteX1" fmla="*/ 56585 w 266682"/>
                  <a:gd name="connsiteY1" fmla="*/ 165087 h 260556"/>
                  <a:gd name="connsiteX2" fmla="*/ 0 w 266682"/>
                  <a:gd name="connsiteY2" fmla="*/ 114788 h 260556"/>
                  <a:gd name="connsiteX3" fmla="*/ 56585 w 266682"/>
                  <a:gd name="connsiteY3" fmla="*/ 14189 h 260556"/>
                  <a:gd name="connsiteX4" fmla="*/ 226341 w 266682"/>
                  <a:gd name="connsiteY4" fmla="*/ 14189 h 260556"/>
                  <a:gd name="connsiteX5" fmla="*/ 264064 w 266682"/>
                  <a:gd name="connsiteY5" fmla="*/ 139937 h 260556"/>
                  <a:gd name="connsiteX6" fmla="*/ 176043 w 266682"/>
                  <a:gd name="connsiteY6" fmla="*/ 171374 h 260556"/>
                  <a:gd name="connsiteX7" fmla="*/ 157181 w 266682"/>
                  <a:gd name="connsiteY7" fmla="*/ 253111 h 260556"/>
                  <a:gd name="connsiteX8" fmla="*/ 50298 w 266682"/>
                  <a:gd name="connsiteY8" fmla="*/ 246823 h 260556"/>
                  <a:gd name="connsiteX0" fmla="*/ 15059 w 231443"/>
                  <a:gd name="connsiteY0" fmla="*/ 245400 h 259133"/>
                  <a:gd name="connsiteX1" fmla="*/ 21346 w 231443"/>
                  <a:gd name="connsiteY1" fmla="*/ 163664 h 259133"/>
                  <a:gd name="connsiteX2" fmla="*/ 2484 w 231443"/>
                  <a:gd name="connsiteY2" fmla="*/ 88215 h 259133"/>
                  <a:gd name="connsiteX3" fmla="*/ 21346 w 231443"/>
                  <a:gd name="connsiteY3" fmla="*/ 12766 h 259133"/>
                  <a:gd name="connsiteX4" fmla="*/ 191102 w 231443"/>
                  <a:gd name="connsiteY4" fmla="*/ 12766 h 259133"/>
                  <a:gd name="connsiteX5" fmla="*/ 228825 w 231443"/>
                  <a:gd name="connsiteY5" fmla="*/ 138514 h 259133"/>
                  <a:gd name="connsiteX6" fmla="*/ 140804 w 231443"/>
                  <a:gd name="connsiteY6" fmla="*/ 169951 h 259133"/>
                  <a:gd name="connsiteX7" fmla="*/ 121942 w 231443"/>
                  <a:gd name="connsiteY7" fmla="*/ 251688 h 259133"/>
                  <a:gd name="connsiteX8" fmla="*/ 15059 w 231443"/>
                  <a:gd name="connsiteY8" fmla="*/ 245400 h 259133"/>
                  <a:gd name="connsiteX0" fmla="*/ 15059 w 215998"/>
                  <a:gd name="connsiteY0" fmla="*/ 242867 h 256600"/>
                  <a:gd name="connsiteX1" fmla="*/ 21346 w 215998"/>
                  <a:gd name="connsiteY1" fmla="*/ 161131 h 256600"/>
                  <a:gd name="connsiteX2" fmla="*/ 2484 w 215998"/>
                  <a:gd name="connsiteY2" fmla="*/ 85682 h 256600"/>
                  <a:gd name="connsiteX3" fmla="*/ 21346 w 215998"/>
                  <a:gd name="connsiteY3" fmla="*/ 10233 h 256600"/>
                  <a:gd name="connsiteX4" fmla="*/ 191102 w 215998"/>
                  <a:gd name="connsiteY4" fmla="*/ 10233 h 256600"/>
                  <a:gd name="connsiteX5" fmla="*/ 209963 w 215998"/>
                  <a:gd name="connsiteY5" fmla="*/ 98257 h 256600"/>
                  <a:gd name="connsiteX6" fmla="*/ 140804 w 215998"/>
                  <a:gd name="connsiteY6" fmla="*/ 167418 h 256600"/>
                  <a:gd name="connsiteX7" fmla="*/ 121942 w 215998"/>
                  <a:gd name="connsiteY7" fmla="*/ 249155 h 256600"/>
                  <a:gd name="connsiteX8" fmla="*/ 15059 w 215998"/>
                  <a:gd name="connsiteY8" fmla="*/ 242867 h 256600"/>
                  <a:gd name="connsiteX0" fmla="*/ 16813 w 217752"/>
                  <a:gd name="connsiteY0" fmla="*/ 242867 h 256298"/>
                  <a:gd name="connsiteX1" fmla="*/ 48249 w 217752"/>
                  <a:gd name="connsiteY1" fmla="*/ 167418 h 256298"/>
                  <a:gd name="connsiteX2" fmla="*/ 4238 w 217752"/>
                  <a:gd name="connsiteY2" fmla="*/ 85682 h 256298"/>
                  <a:gd name="connsiteX3" fmla="*/ 23100 w 217752"/>
                  <a:gd name="connsiteY3" fmla="*/ 10233 h 256298"/>
                  <a:gd name="connsiteX4" fmla="*/ 192856 w 217752"/>
                  <a:gd name="connsiteY4" fmla="*/ 10233 h 256298"/>
                  <a:gd name="connsiteX5" fmla="*/ 211717 w 217752"/>
                  <a:gd name="connsiteY5" fmla="*/ 98257 h 256298"/>
                  <a:gd name="connsiteX6" fmla="*/ 142558 w 217752"/>
                  <a:gd name="connsiteY6" fmla="*/ 167418 h 256298"/>
                  <a:gd name="connsiteX7" fmla="*/ 123696 w 217752"/>
                  <a:gd name="connsiteY7" fmla="*/ 249155 h 256298"/>
                  <a:gd name="connsiteX8" fmla="*/ 16813 w 217752"/>
                  <a:gd name="connsiteY8" fmla="*/ 242867 h 256298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36580"/>
                  <a:gd name="connsiteX1" fmla="*/ 48249 w 217752"/>
                  <a:gd name="connsiteY1" fmla="*/ 167418 h 236580"/>
                  <a:gd name="connsiteX2" fmla="*/ 4238 w 217752"/>
                  <a:gd name="connsiteY2" fmla="*/ 85682 h 236580"/>
                  <a:gd name="connsiteX3" fmla="*/ 23100 w 217752"/>
                  <a:gd name="connsiteY3" fmla="*/ 10233 h 236580"/>
                  <a:gd name="connsiteX4" fmla="*/ 192856 w 217752"/>
                  <a:gd name="connsiteY4" fmla="*/ 10233 h 236580"/>
                  <a:gd name="connsiteX5" fmla="*/ 211717 w 217752"/>
                  <a:gd name="connsiteY5" fmla="*/ 98257 h 236580"/>
                  <a:gd name="connsiteX6" fmla="*/ 142558 w 217752"/>
                  <a:gd name="connsiteY6" fmla="*/ 167418 h 236580"/>
                  <a:gd name="connsiteX7" fmla="*/ 60824 w 217752"/>
                  <a:gd name="connsiteY7" fmla="*/ 236580 h 236580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98547 w 217752"/>
                  <a:gd name="connsiteY7" fmla="*/ 249154 h 254096"/>
                  <a:gd name="connsiteX8" fmla="*/ 60824 w 217752"/>
                  <a:gd name="connsiteY8" fmla="*/ 236580 h 254096"/>
                  <a:gd name="connsiteX0" fmla="*/ 57844 w 211831"/>
                  <a:gd name="connsiteY0" fmla="*/ 270360 h 287876"/>
                  <a:gd name="connsiteX1" fmla="*/ 45269 w 211831"/>
                  <a:gd name="connsiteY1" fmla="*/ 201198 h 287876"/>
                  <a:gd name="connsiteX2" fmla="*/ 1258 w 211831"/>
                  <a:gd name="connsiteY2" fmla="*/ 119462 h 287876"/>
                  <a:gd name="connsiteX3" fmla="*/ 20120 w 211831"/>
                  <a:gd name="connsiteY3" fmla="*/ 44013 h 287876"/>
                  <a:gd name="connsiteX4" fmla="*/ 101855 w 211831"/>
                  <a:gd name="connsiteY4" fmla="*/ 0 h 287876"/>
                  <a:gd name="connsiteX5" fmla="*/ 189876 w 211831"/>
                  <a:gd name="connsiteY5" fmla="*/ 44013 h 287876"/>
                  <a:gd name="connsiteX6" fmla="*/ 208737 w 211831"/>
                  <a:gd name="connsiteY6" fmla="*/ 132037 h 287876"/>
                  <a:gd name="connsiteX7" fmla="*/ 139578 w 211831"/>
                  <a:gd name="connsiteY7" fmla="*/ 201198 h 287876"/>
                  <a:gd name="connsiteX8" fmla="*/ 95567 w 211831"/>
                  <a:gd name="connsiteY8" fmla="*/ 282934 h 287876"/>
                  <a:gd name="connsiteX9" fmla="*/ 57844 w 211831"/>
                  <a:gd name="connsiteY9" fmla="*/ 270360 h 28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831" h="287876">
                    <a:moveTo>
                      <a:pt x="57844" y="270360"/>
                    </a:moveTo>
                    <a:cubicBezTo>
                      <a:pt x="49461" y="256737"/>
                      <a:pt x="54700" y="226348"/>
                      <a:pt x="45269" y="201198"/>
                    </a:cubicBezTo>
                    <a:cubicBezTo>
                      <a:pt x="35838" y="176048"/>
                      <a:pt x="5449" y="145659"/>
                      <a:pt x="1258" y="119462"/>
                    </a:cubicBezTo>
                    <a:cubicBezTo>
                      <a:pt x="-2933" y="93265"/>
                      <a:pt x="3354" y="63923"/>
                      <a:pt x="20120" y="44013"/>
                    </a:cubicBezTo>
                    <a:cubicBezTo>
                      <a:pt x="36886" y="24103"/>
                      <a:pt x="73562" y="0"/>
                      <a:pt x="101855" y="0"/>
                    </a:cubicBezTo>
                    <a:cubicBezTo>
                      <a:pt x="130148" y="0"/>
                      <a:pt x="172062" y="22007"/>
                      <a:pt x="189876" y="44013"/>
                    </a:cubicBezTo>
                    <a:cubicBezTo>
                      <a:pt x="207690" y="66019"/>
                      <a:pt x="217120" y="105840"/>
                      <a:pt x="208737" y="132037"/>
                    </a:cubicBezTo>
                    <a:cubicBezTo>
                      <a:pt x="200354" y="158234"/>
                      <a:pt x="161583" y="182336"/>
                      <a:pt x="139578" y="201198"/>
                    </a:cubicBezTo>
                    <a:cubicBezTo>
                      <a:pt x="117573" y="220060"/>
                      <a:pt x="109189" y="271407"/>
                      <a:pt x="95567" y="282934"/>
                    </a:cubicBezTo>
                    <a:cubicBezTo>
                      <a:pt x="81945" y="294461"/>
                      <a:pt x="66227" y="283983"/>
                      <a:pt x="57844" y="270360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rnd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6707380" y="470810"/>
                <a:ext cx="63954" cy="76753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6791013" y="396025"/>
                <a:ext cx="44276" cy="106272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6941061" y="401930"/>
                <a:ext cx="44276" cy="94464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7029613" y="484586"/>
                <a:ext cx="68874" cy="86592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76" name="Rectangle 80"/>
          <p:cNvSpPr>
            <a:spLocks noChangeArrowheads="1"/>
          </p:cNvSpPr>
          <p:nvPr/>
        </p:nvSpPr>
        <p:spPr bwMode="auto">
          <a:xfrm>
            <a:off x="3276600" y="3581400"/>
            <a:ext cx="2697163" cy="914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4595813" y="1219200"/>
            <a:ext cx="574675" cy="91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6" name="Line 7"/>
          <p:cNvSpPr>
            <a:spLocks noChangeShapeType="1"/>
          </p:cNvSpPr>
          <p:nvPr/>
        </p:nvSpPr>
        <p:spPr bwMode="auto">
          <a:xfrm>
            <a:off x="1871663" y="1449388"/>
            <a:ext cx="2724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7" name="Line 8"/>
          <p:cNvSpPr>
            <a:spLocks noChangeShapeType="1"/>
          </p:cNvSpPr>
          <p:nvPr/>
        </p:nvSpPr>
        <p:spPr bwMode="auto">
          <a:xfrm>
            <a:off x="4249738" y="1908175"/>
            <a:ext cx="3460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>
            <a:off x="5170488" y="2022475"/>
            <a:ext cx="803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9" name="Line 10"/>
          <p:cNvSpPr>
            <a:spLocks noChangeShapeType="1"/>
          </p:cNvSpPr>
          <p:nvPr/>
        </p:nvSpPr>
        <p:spPr bwMode="auto">
          <a:xfrm>
            <a:off x="5170488" y="179387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0" name="Line 11"/>
          <p:cNvSpPr>
            <a:spLocks noChangeShapeType="1"/>
          </p:cNvSpPr>
          <p:nvPr/>
        </p:nvSpPr>
        <p:spPr bwMode="auto">
          <a:xfrm>
            <a:off x="5170488" y="156368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1" name="Line 12"/>
          <p:cNvSpPr>
            <a:spLocks noChangeShapeType="1"/>
          </p:cNvSpPr>
          <p:nvPr/>
        </p:nvSpPr>
        <p:spPr bwMode="auto">
          <a:xfrm>
            <a:off x="5170488" y="1333500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auto">
          <a:xfrm>
            <a:off x="4595813" y="2597150"/>
            <a:ext cx="574675" cy="690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914400" y="1333500"/>
            <a:ext cx="803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A[31:0]</a:t>
            </a:r>
            <a:endParaRPr lang="en-US" sz="2000">
              <a:latin typeface="+mj-lt"/>
            </a:endParaRPr>
          </a:p>
        </p:txBody>
      </p: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914400" y="1563688"/>
            <a:ext cx="8032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B[31:0]</a:t>
            </a:r>
            <a:endParaRPr lang="en-US" sz="2000">
              <a:latin typeface="+mj-lt"/>
            </a:endParaRPr>
          </a:p>
        </p:txBody>
      </p:sp>
      <p:sp>
        <p:nvSpPr>
          <p:cNvPr id="18445" name="Rectangle 16"/>
          <p:cNvSpPr>
            <a:spLocks noChangeArrowheads="1"/>
          </p:cNvSpPr>
          <p:nvPr/>
        </p:nvSpPr>
        <p:spPr bwMode="auto">
          <a:xfrm>
            <a:off x="3446463" y="1793875"/>
            <a:ext cx="803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 dirty="0">
                <a:latin typeface="+mj-lt"/>
              </a:rPr>
              <a:t>ALUFN[0]</a:t>
            </a:r>
            <a:endParaRPr lang="en-US" sz="2000" dirty="0">
              <a:latin typeface="+mj-lt"/>
            </a:endParaRPr>
          </a:p>
        </p:txBody>
      </p: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5399088" y="1219200"/>
            <a:ext cx="806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defRPr/>
            </a:pPr>
            <a:r>
              <a:rPr lang="en-US" sz="1200">
                <a:latin typeface="+mj-lt"/>
              </a:rPr>
              <a:t>Z</a:t>
            </a:r>
            <a:endParaRPr lang="en-US" sz="2000">
              <a:latin typeface="+mj-lt"/>
            </a:endParaRP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5399088" y="1449388"/>
            <a:ext cx="8064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defRPr/>
            </a:pPr>
            <a:r>
              <a:rPr lang="en-US" sz="1200">
                <a:latin typeface="+mj-lt"/>
              </a:rPr>
              <a:t>V</a:t>
            </a:r>
            <a:endParaRPr lang="en-US" sz="2000">
              <a:latin typeface="+mj-lt"/>
            </a:endParaRPr>
          </a:p>
        </p:txBody>
      </p:sp>
      <p:sp>
        <p:nvSpPr>
          <p:cNvPr id="18448" name="Rectangle 19"/>
          <p:cNvSpPr>
            <a:spLocks noChangeArrowheads="1"/>
          </p:cNvSpPr>
          <p:nvPr/>
        </p:nvSpPr>
        <p:spPr bwMode="auto">
          <a:xfrm>
            <a:off x="5399088" y="1736725"/>
            <a:ext cx="806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defRPr/>
            </a:pPr>
            <a:r>
              <a:rPr lang="en-US" sz="1200">
                <a:latin typeface="+mj-lt"/>
              </a:rPr>
              <a:t>N</a:t>
            </a:r>
            <a:endParaRPr lang="en-US" sz="2000">
              <a:latin typeface="+mj-lt"/>
            </a:endParaRPr>
          </a:p>
        </p:txBody>
      </p:sp>
      <p:sp>
        <p:nvSpPr>
          <p:cNvPr id="18449" name="Line 20"/>
          <p:cNvSpPr>
            <a:spLocks noChangeShapeType="1"/>
          </p:cNvSpPr>
          <p:nvPr/>
        </p:nvSpPr>
        <p:spPr bwMode="auto">
          <a:xfrm>
            <a:off x="2286000" y="2713038"/>
            <a:ext cx="2309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0" name="Line 21"/>
          <p:cNvSpPr>
            <a:spLocks noChangeShapeType="1"/>
          </p:cNvSpPr>
          <p:nvPr/>
        </p:nvSpPr>
        <p:spPr bwMode="auto">
          <a:xfrm>
            <a:off x="2590800" y="2943225"/>
            <a:ext cx="2005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1" name="Line 22"/>
          <p:cNvSpPr>
            <a:spLocks noChangeShapeType="1"/>
          </p:cNvSpPr>
          <p:nvPr/>
        </p:nvSpPr>
        <p:spPr bwMode="auto">
          <a:xfrm>
            <a:off x="4249738" y="3171825"/>
            <a:ext cx="346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2" name="Rectangle 23"/>
          <p:cNvSpPr>
            <a:spLocks noChangeArrowheads="1"/>
          </p:cNvSpPr>
          <p:nvPr/>
        </p:nvSpPr>
        <p:spPr bwMode="auto">
          <a:xfrm>
            <a:off x="2925763" y="3038475"/>
            <a:ext cx="13239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ALUFN[3:0]</a:t>
            </a:r>
            <a:endParaRPr lang="en-US" sz="2000">
              <a:latin typeface="+mj-lt"/>
            </a:endParaRPr>
          </a:p>
        </p:txBody>
      </p:sp>
      <p:sp>
        <p:nvSpPr>
          <p:cNvPr id="18453" name="Line 24"/>
          <p:cNvSpPr>
            <a:spLocks noChangeShapeType="1"/>
          </p:cNvSpPr>
          <p:nvPr/>
        </p:nvSpPr>
        <p:spPr bwMode="auto">
          <a:xfrm>
            <a:off x="5170488" y="2943225"/>
            <a:ext cx="803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4" name="Rectangle 25"/>
          <p:cNvSpPr>
            <a:spLocks noChangeArrowheads="1"/>
          </p:cNvSpPr>
          <p:nvPr/>
        </p:nvSpPr>
        <p:spPr bwMode="auto">
          <a:xfrm>
            <a:off x="4595813" y="1563688"/>
            <a:ext cx="5746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ctr">
              <a:defRPr/>
            </a:pPr>
            <a:r>
              <a:rPr lang="en-US" sz="1200">
                <a:latin typeface="+mj-lt"/>
              </a:rPr>
              <a:t>add</a:t>
            </a:r>
            <a:endParaRPr lang="en-US" sz="2000">
              <a:latin typeface="+mj-lt"/>
            </a:endParaRPr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4595813" y="2827338"/>
            <a:ext cx="5746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ctr">
              <a:defRPr/>
            </a:pPr>
            <a:r>
              <a:rPr lang="en-US" sz="1200">
                <a:latin typeface="+mj-lt"/>
              </a:rPr>
              <a:t>boole</a:t>
            </a:r>
            <a:endParaRPr lang="en-US" sz="2000">
              <a:latin typeface="+mj-lt"/>
            </a:endParaRP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4595813" y="3630613"/>
            <a:ext cx="574675" cy="690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7" name="Line 28"/>
          <p:cNvSpPr>
            <a:spLocks noChangeShapeType="1"/>
          </p:cNvSpPr>
          <p:nvPr/>
        </p:nvSpPr>
        <p:spPr bwMode="auto">
          <a:xfrm>
            <a:off x="2286000" y="3746500"/>
            <a:ext cx="2309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8" name="Line 29"/>
          <p:cNvSpPr>
            <a:spLocks noChangeShapeType="1"/>
          </p:cNvSpPr>
          <p:nvPr/>
        </p:nvSpPr>
        <p:spPr bwMode="auto">
          <a:xfrm>
            <a:off x="4249738" y="4205288"/>
            <a:ext cx="3460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9" name="Rectangle 30"/>
          <p:cNvSpPr>
            <a:spLocks noChangeArrowheads="1"/>
          </p:cNvSpPr>
          <p:nvPr/>
        </p:nvSpPr>
        <p:spPr bwMode="auto">
          <a:xfrm>
            <a:off x="2925763" y="4098925"/>
            <a:ext cx="13239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ALUFN[1:0]</a:t>
            </a:r>
            <a:endParaRPr lang="en-US" sz="2000">
              <a:latin typeface="+mj-lt"/>
            </a:endParaRPr>
          </a:p>
        </p:txBody>
      </p:sp>
      <p:sp>
        <p:nvSpPr>
          <p:cNvPr id="18460" name="Line 31"/>
          <p:cNvSpPr>
            <a:spLocks noChangeShapeType="1"/>
          </p:cNvSpPr>
          <p:nvPr/>
        </p:nvSpPr>
        <p:spPr bwMode="auto">
          <a:xfrm>
            <a:off x="5170488" y="3976688"/>
            <a:ext cx="8032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1" name="Rectangle 32"/>
          <p:cNvSpPr>
            <a:spLocks noChangeArrowheads="1"/>
          </p:cNvSpPr>
          <p:nvPr/>
        </p:nvSpPr>
        <p:spPr bwMode="auto">
          <a:xfrm>
            <a:off x="4595813" y="3862388"/>
            <a:ext cx="5746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ctr">
              <a:defRPr/>
            </a:pPr>
            <a:r>
              <a:rPr lang="en-US" sz="1200">
                <a:latin typeface="+mj-lt"/>
              </a:rPr>
              <a:t>shift</a:t>
            </a:r>
            <a:endParaRPr lang="en-US" sz="2000">
              <a:latin typeface="+mj-lt"/>
            </a:endParaRPr>
          </a:p>
        </p:txBody>
      </p:sp>
      <p:sp>
        <p:nvSpPr>
          <p:cNvPr id="18462" name="Rectangle 33"/>
          <p:cNvSpPr>
            <a:spLocks noChangeArrowheads="1"/>
          </p:cNvSpPr>
          <p:nvPr/>
        </p:nvSpPr>
        <p:spPr bwMode="auto">
          <a:xfrm>
            <a:off x="4595813" y="4779963"/>
            <a:ext cx="574675" cy="92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3" name="Line 34"/>
          <p:cNvSpPr>
            <a:spLocks noChangeShapeType="1"/>
          </p:cNvSpPr>
          <p:nvPr/>
        </p:nvSpPr>
        <p:spPr bwMode="auto">
          <a:xfrm>
            <a:off x="4249738" y="4895850"/>
            <a:ext cx="346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4" name="Line 35"/>
          <p:cNvSpPr>
            <a:spLocks noChangeShapeType="1"/>
          </p:cNvSpPr>
          <p:nvPr/>
        </p:nvSpPr>
        <p:spPr bwMode="auto">
          <a:xfrm>
            <a:off x="4249738" y="5126038"/>
            <a:ext cx="3460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5" name="Line 36"/>
          <p:cNvSpPr>
            <a:spLocks noChangeShapeType="1"/>
          </p:cNvSpPr>
          <p:nvPr/>
        </p:nvSpPr>
        <p:spPr bwMode="auto">
          <a:xfrm>
            <a:off x="4249738" y="5354638"/>
            <a:ext cx="3460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6" name="Rectangle 37"/>
          <p:cNvSpPr>
            <a:spLocks noChangeArrowheads="1"/>
          </p:cNvSpPr>
          <p:nvPr/>
        </p:nvSpPr>
        <p:spPr bwMode="auto">
          <a:xfrm>
            <a:off x="3446463" y="4779963"/>
            <a:ext cx="8032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Z</a:t>
            </a:r>
            <a:endParaRPr lang="en-US" sz="2000">
              <a:latin typeface="+mj-lt"/>
            </a:endParaRPr>
          </a:p>
        </p:txBody>
      </p:sp>
      <p:sp>
        <p:nvSpPr>
          <p:cNvPr id="18467" name="Rectangle 38"/>
          <p:cNvSpPr>
            <a:spLocks noChangeArrowheads="1"/>
          </p:cNvSpPr>
          <p:nvPr/>
        </p:nvSpPr>
        <p:spPr bwMode="auto">
          <a:xfrm>
            <a:off x="3446463" y="5011738"/>
            <a:ext cx="8032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V</a:t>
            </a:r>
            <a:endParaRPr lang="en-US" sz="2000">
              <a:latin typeface="+mj-lt"/>
            </a:endParaRPr>
          </a:p>
        </p:txBody>
      </p:sp>
      <p:sp>
        <p:nvSpPr>
          <p:cNvPr id="18468" name="Rectangle 39"/>
          <p:cNvSpPr>
            <a:spLocks noChangeArrowheads="1"/>
          </p:cNvSpPr>
          <p:nvPr/>
        </p:nvSpPr>
        <p:spPr bwMode="auto">
          <a:xfrm>
            <a:off x="3446463" y="5241925"/>
            <a:ext cx="803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N</a:t>
            </a:r>
            <a:endParaRPr lang="en-US" sz="2000">
              <a:latin typeface="+mj-lt"/>
            </a:endParaRPr>
          </a:p>
        </p:txBody>
      </p:sp>
      <p:sp>
        <p:nvSpPr>
          <p:cNvPr id="18469" name="Rectangle 40"/>
          <p:cNvSpPr>
            <a:spLocks noChangeArrowheads="1"/>
          </p:cNvSpPr>
          <p:nvPr/>
        </p:nvSpPr>
        <p:spPr bwMode="auto">
          <a:xfrm>
            <a:off x="4595813" y="5126038"/>
            <a:ext cx="5746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ctr">
              <a:defRPr/>
            </a:pPr>
            <a:r>
              <a:rPr lang="en-US" sz="1200">
                <a:latin typeface="+mj-lt"/>
              </a:rPr>
              <a:t>cmp</a:t>
            </a:r>
            <a:endParaRPr lang="en-US" sz="2000">
              <a:latin typeface="+mj-lt"/>
            </a:endParaRPr>
          </a:p>
        </p:txBody>
      </p:sp>
      <p:sp>
        <p:nvSpPr>
          <p:cNvPr id="18470" name="Line 41"/>
          <p:cNvSpPr>
            <a:spLocks noChangeShapeType="1"/>
          </p:cNvSpPr>
          <p:nvPr/>
        </p:nvSpPr>
        <p:spPr bwMode="auto">
          <a:xfrm>
            <a:off x="4249738" y="5586413"/>
            <a:ext cx="346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1" name="Rectangle 42"/>
          <p:cNvSpPr>
            <a:spLocks noChangeArrowheads="1"/>
          </p:cNvSpPr>
          <p:nvPr/>
        </p:nvSpPr>
        <p:spPr bwMode="auto">
          <a:xfrm>
            <a:off x="2925763" y="5432425"/>
            <a:ext cx="1323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ALUFN[2:1]</a:t>
            </a:r>
            <a:endParaRPr lang="en-US" sz="2000">
              <a:latin typeface="+mj-lt"/>
            </a:endParaRPr>
          </a:p>
        </p:txBody>
      </p:sp>
      <p:sp>
        <p:nvSpPr>
          <p:cNvPr id="18472" name="Line 43"/>
          <p:cNvSpPr>
            <a:spLocks noChangeShapeType="1"/>
          </p:cNvSpPr>
          <p:nvPr/>
        </p:nvSpPr>
        <p:spPr bwMode="auto">
          <a:xfrm>
            <a:off x="5170488" y="5241925"/>
            <a:ext cx="803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3" name="Line 44"/>
          <p:cNvSpPr>
            <a:spLocks noChangeShapeType="1"/>
          </p:cNvSpPr>
          <p:nvPr/>
        </p:nvSpPr>
        <p:spPr bwMode="auto">
          <a:xfrm>
            <a:off x="6276975" y="3517900"/>
            <a:ext cx="5762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4" name="Rectangle 45"/>
          <p:cNvSpPr>
            <a:spLocks noChangeArrowheads="1"/>
          </p:cNvSpPr>
          <p:nvPr/>
        </p:nvSpPr>
        <p:spPr bwMode="auto">
          <a:xfrm>
            <a:off x="6851650" y="3421063"/>
            <a:ext cx="114935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defRPr/>
            </a:pPr>
            <a:r>
              <a:rPr lang="en-US" sz="1200">
                <a:latin typeface="+mj-lt"/>
              </a:rPr>
              <a:t>ALU[31:0]</a:t>
            </a:r>
            <a:endParaRPr lang="en-US" sz="2000">
              <a:latin typeface="+mj-lt"/>
            </a:endParaRPr>
          </a:p>
        </p:txBody>
      </p:sp>
      <p:sp>
        <p:nvSpPr>
          <p:cNvPr id="18475" name="AutoShape 46"/>
          <p:cNvSpPr>
            <a:spLocks noChangeArrowheads="1"/>
          </p:cNvSpPr>
          <p:nvPr/>
        </p:nvSpPr>
        <p:spPr bwMode="auto">
          <a:xfrm rot="-5400000">
            <a:off x="4217988" y="3463925"/>
            <a:ext cx="3830638" cy="28733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10 w 21600"/>
              <a:gd name="T13" fmla="*/ 2610 h 21600"/>
              <a:gd name="T14" fmla="*/ 18990 w 21600"/>
              <a:gd name="T15" fmla="*/ 1899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620" y="21600"/>
                </a:lnTo>
                <a:lnTo>
                  <a:pt x="1998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6" name="Line 47"/>
          <p:cNvSpPr>
            <a:spLocks noChangeShapeType="1"/>
          </p:cNvSpPr>
          <p:nvPr/>
        </p:nvSpPr>
        <p:spPr bwMode="auto">
          <a:xfrm rot="-5400000">
            <a:off x="6009481" y="5503069"/>
            <a:ext cx="3460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7" name="Rectangle 48"/>
          <p:cNvSpPr>
            <a:spLocks noChangeArrowheads="1"/>
          </p:cNvSpPr>
          <p:nvPr/>
        </p:nvSpPr>
        <p:spPr bwMode="auto">
          <a:xfrm>
            <a:off x="5511800" y="5713413"/>
            <a:ext cx="996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ALUFN[5:4]</a:t>
            </a:r>
            <a:endParaRPr lang="en-US" sz="2000">
              <a:latin typeface="+mj-lt"/>
            </a:endParaRPr>
          </a:p>
        </p:txBody>
      </p:sp>
      <p:sp>
        <p:nvSpPr>
          <p:cNvPr id="18482" name="Line 53"/>
          <p:cNvSpPr>
            <a:spLocks noChangeShapeType="1"/>
          </p:cNvSpPr>
          <p:nvPr/>
        </p:nvSpPr>
        <p:spPr bwMode="auto">
          <a:xfrm>
            <a:off x="1871663" y="1698625"/>
            <a:ext cx="2724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3" name="Line 54"/>
          <p:cNvSpPr>
            <a:spLocks noChangeShapeType="1"/>
          </p:cNvSpPr>
          <p:nvPr/>
        </p:nvSpPr>
        <p:spPr bwMode="auto">
          <a:xfrm flipV="1">
            <a:off x="2293938" y="1449388"/>
            <a:ext cx="0" cy="2297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4" name="Line 55"/>
          <p:cNvSpPr>
            <a:spLocks noChangeShapeType="1"/>
          </p:cNvSpPr>
          <p:nvPr/>
        </p:nvSpPr>
        <p:spPr bwMode="auto">
          <a:xfrm flipV="1">
            <a:off x="2581275" y="1698625"/>
            <a:ext cx="0" cy="227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5" name="Line 56"/>
          <p:cNvSpPr>
            <a:spLocks noChangeShapeType="1"/>
          </p:cNvSpPr>
          <p:nvPr/>
        </p:nvSpPr>
        <p:spPr bwMode="auto">
          <a:xfrm>
            <a:off x="2590800" y="3995738"/>
            <a:ext cx="2005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6" name="Oval 58"/>
          <p:cNvSpPr>
            <a:spLocks noChangeArrowheads="1"/>
          </p:cNvSpPr>
          <p:nvPr/>
        </p:nvSpPr>
        <p:spPr bwMode="auto">
          <a:xfrm>
            <a:off x="2247900" y="14382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7" name="Oval 59"/>
          <p:cNvSpPr>
            <a:spLocks noChangeArrowheads="1"/>
          </p:cNvSpPr>
          <p:nvPr/>
        </p:nvSpPr>
        <p:spPr bwMode="auto">
          <a:xfrm>
            <a:off x="2541588" y="1677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8" name="Oval 60"/>
          <p:cNvSpPr>
            <a:spLocks noChangeArrowheads="1"/>
          </p:cNvSpPr>
          <p:nvPr/>
        </p:nvSpPr>
        <p:spPr bwMode="auto">
          <a:xfrm>
            <a:off x="2247900" y="2679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9" name="Oval 61"/>
          <p:cNvSpPr>
            <a:spLocks noChangeArrowheads="1"/>
          </p:cNvSpPr>
          <p:nvPr/>
        </p:nvSpPr>
        <p:spPr bwMode="auto">
          <a:xfrm>
            <a:off x="2552700" y="2897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6677" name="Group 65"/>
          <p:cNvGrpSpPr>
            <a:grpSpLocks/>
          </p:cNvGrpSpPr>
          <p:nvPr/>
        </p:nvGrpSpPr>
        <p:grpSpPr bwMode="auto">
          <a:xfrm>
            <a:off x="2833688" y="1333500"/>
            <a:ext cx="671512" cy="852488"/>
            <a:chOff x="2457" y="840"/>
            <a:chExt cx="423" cy="537"/>
          </a:xfrm>
        </p:grpSpPr>
        <p:sp>
          <p:nvSpPr>
            <p:cNvPr id="18507" name="Rectangle 62"/>
            <p:cNvSpPr>
              <a:spLocks noChangeArrowheads="1"/>
            </p:cNvSpPr>
            <p:nvPr/>
          </p:nvSpPr>
          <p:spPr bwMode="auto">
            <a:xfrm>
              <a:off x="2496" y="840"/>
              <a:ext cx="251" cy="5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18508" name="Text Box 64"/>
            <p:cNvSpPr txBox="1">
              <a:spLocks noChangeArrowheads="1"/>
            </p:cNvSpPr>
            <p:nvPr/>
          </p:nvSpPr>
          <p:spPr bwMode="auto">
            <a:xfrm>
              <a:off x="2457" y="912"/>
              <a:ext cx="42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+mj-lt"/>
                </a:rPr>
                <a:t>D Q</a:t>
              </a:r>
            </a:p>
            <a:p>
              <a:pPr eaLnBrk="1" hangingPunct="1">
                <a:defRPr/>
              </a:pPr>
              <a:endParaRPr lang="en-US" sz="1400" dirty="0" smtClean="0">
                <a:latin typeface="+mj-lt"/>
              </a:endParaRPr>
            </a:p>
            <a:p>
              <a:pPr eaLnBrk="1" hangingPunct="1">
                <a:defRPr/>
              </a:pPr>
              <a:r>
                <a:rPr lang="en-US" sz="1400" dirty="0" smtClean="0">
                  <a:latin typeface="+mj-lt"/>
                </a:rPr>
                <a:t>G</a:t>
              </a:r>
            </a:p>
          </p:txBody>
        </p:sp>
      </p:grpSp>
      <p:grpSp>
        <p:nvGrpSpPr>
          <p:cNvPr id="26678" name="Group 66"/>
          <p:cNvGrpSpPr>
            <a:grpSpLocks/>
          </p:cNvGrpSpPr>
          <p:nvPr/>
        </p:nvGrpSpPr>
        <p:grpSpPr bwMode="auto">
          <a:xfrm>
            <a:off x="2819400" y="2584450"/>
            <a:ext cx="671513" cy="852488"/>
            <a:chOff x="2457" y="840"/>
            <a:chExt cx="423" cy="537"/>
          </a:xfrm>
        </p:grpSpPr>
        <p:sp>
          <p:nvSpPr>
            <p:cNvPr id="18505" name="Rectangle 67"/>
            <p:cNvSpPr>
              <a:spLocks noChangeArrowheads="1"/>
            </p:cNvSpPr>
            <p:nvPr/>
          </p:nvSpPr>
          <p:spPr bwMode="auto">
            <a:xfrm>
              <a:off x="2496" y="840"/>
              <a:ext cx="251" cy="5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18506" name="Text Box 68"/>
            <p:cNvSpPr txBox="1">
              <a:spLocks noChangeArrowheads="1"/>
            </p:cNvSpPr>
            <p:nvPr/>
          </p:nvSpPr>
          <p:spPr bwMode="auto">
            <a:xfrm>
              <a:off x="2457" y="912"/>
              <a:ext cx="42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+mj-lt"/>
                </a:rPr>
                <a:t>D Q</a:t>
              </a:r>
            </a:p>
            <a:p>
              <a:pPr eaLnBrk="1" hangingPunct="1">
                <a:defRPr/>
              </a:pPr>
              <a:endParaRPr lang="en-US" sz="1400" dirty="0" smtClean="0">
                <a:latin typeface="+mj-lt"/>
              </a:endParaRPr>
            </a:p>
            <a:p>
              <a:pPr eaLnBrk="1" hangingPunct="1">
                <a:defRPr/>
              </a:pPr>
              <a:r>
                <a:rPr lang="en-US" sz="1400" dirty="0" smtClean="0">
                  <a:latin typeface="+mj-lt"/>
                </a:rPr>
                <a:t>G</a:t>
              </a:r>
            </a:p>
          </p:txBody>
        </p:sp>
      </p:grpSp>
      <p:grpSp>
        <p:nvGrpSpPr>
          <p:cNvPr id="26679" name="Group 69"/>
          <p:cNvGrpSpPr>
            <a:grpSpLocks/>
          </p:cNvGrpSpPr>
          <p:nvPr/>
        </p:nvGrpSpPr>
        <p:grpSpPr bwMode="auto">
          <a:xfrm>
            <a:off x="2805113" y="3651250"/>
            <a:ext cx="671512" cy="852488"/>
            <a:chOff x="2457" y="840"/>
            <a:chExt cx="423" cy="537"/>
          </a:xfrm>
        </p:grpSpPr>
        <p:sp>
          <p:nvSpPr>
            <p:cNvPr id="18503" name="Rectangle 70"/>
            <p:cNvSpPr>
              <a:spLocks noChangeArrowheads="1"/>
            </p:cNvSpPr>
            <p:nvPr/>
          </p:nvSpPr>
          <p:spPr bwMode="auto">
            <a:xfrm>
              <a:off x="2496" y="840"/>
              <a:ext cx="251" cy="5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18504" name="Text Box 71"/>
            <p:cNvSpPr txBox="1">
              <a:spLocks noChangeArrowheads="1"/>
            </p:cNvSpPr>
            <p:nvPr/>
          </p:nvSpPr>
          <p:spPr bwMode="auto">
            <a:xfrm>
              <a:off x="2457" y="912"/>
              <a:ext cx="42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+mj-lt"/>
                </a:rPr>
                <a:t>D Q</a:t>
              </a:r>
            </a:p>
            <a:p>
              <a:pPr eaLnBrk="1" hangingPunct="1">
                <a:defRPr/>
              </a:pPr>
              <a:endParaRPr lang="en-US" sz="1400" dirty="0" smtClean="0">
                <a:latin typeface="+mj-lt"/>
              </a:endParaRPr>
            </a:p>
            <a:p>
              <a:pPr eaLnBrk="1" hangingPunct="1">
                <a:defRPr/>
              </a:pPr>
              <a:r>
                <a:rPr lang="en-US" sz="1400" dirty="0" smtClean="0">
                  <a:latin typeface="+mj-lt"/>
                </a:rPr>
                <a:t>G</a:t>
              </a:r>
            </a:p>
          </p:txBody>
        </p:sp>
      </p:grpSp>
      <p:sp>
        <p:nvSpPr>
          <p:cNvPr id="18493" name="Line 72"/>
          <p:cNvSpPr>
            <a:spLocks noChangeShapeType="1"/>
          </p:cNvSpPr>
          <p:nvPr/>
        </p:nvSpPr>
        <p:spPr bwMode="auto">
          <a:xfrm>
            <a:off x="1905000" y="2022475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4" name="Line 74"/>
          <p:cNvSpPr>
            <a:spLocks noChangeShapeType="1"/>
          </p:cNvSpPr>
          <p:nvPr/>
        </p:nvSpPr>
        <p:spPr bwMode="auto">
          <a:xfrm>
            <a:off x="1905000" y="3276600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5" name="Line 75"/>
          <p:cNvSpPr>
            <a:spLocks noChangeShapeType="1"/>
          </p:cNvSpPr>
          <p:nvPr/>
        </p:nvSpPr>
        <p:spPr bwMode="auto">
          <a:xfrm>
            <a:off x="1905000" y="4343400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6" name="Text Box 76"/>
          <p:cNvSpPr txBox="1">
            <a:spLocks noChangeArrowheads="1"/>
          </p:cNvSpPr>
          <p:nvPr/>
        </p:nvSpPr>
        <p:spPr bwMode="auto">
          <a:xfrm>
            <a:off x="1508125" y="11747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en-US" sz="2000" smtClean="0">
              <a:latin typeface="+mj-lt"/>
            </a:endParaRPr>
          </a:p>
        </p:txBody>
      </p:sp>
      <p:sp>
        <p:nvSpPr>
          <p:cNvPr id="18497" name="Rectangle 77"/>
          <p:cNvSpPr>
            <a:spLocks noChangeArrowheads="1"/>
          </p:cNvSpPr>
          <p:nvPr/>
        </p:nvSpPr>
        <p:spPr bwMode="auto">
          <a:xfrm>
            <a:off x="-762000" y="1903413"/>
            <a:ext cx="2667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 dirty="0">
                <a:solidFill>
                  <a:srgbClr val="FF3300"/>
                </a:solidFill>
                <a:latin typeface="+mj-lt"/>
              </a:rPr>
              <a:t>ALUFN[5] == 0</a:t>
            </a:r>
            <a:endParaRPr lang="en-US" sz="200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18498" name="Rectangle 78"/>
          <p:cNvSpPr>
            <a:spLocks noChangeArrowheads="1"/>
          </p:cNvSpPr>
          <p:nvPr/>
        </p:nvSpPr>
        <p:spPr bwMode="auto">
          <a:xfrm>
            <a:off x="-762000" y="3198813"/>
            <a:ext cx="2667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 dirty="0">
                <a:solidFill>
                  <a:srgbClr val="FF3300"/>
                </a:solidFill>
                <a:latin typeface="+mj-lt"/>
              </a:rPr>
              <a:t>ALUFN[5:4] == 10</a:t>
            </a:r>
            <a:endParaRPr lang="en-US" sz="200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18499" name="Rectangle 79"/>
          <p:cNvSpPr>
            <a:spLocks noChangeArrowheads="1"/>
          </p:cNvSpPr>
          <p:nvPr/>
        </p:nvSpPr>
        <p:spPr bwMode="auto">
          <a:xfrm>
            <a:off x="-762000" y="4265613"/>
            <a:ext cx="2667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 dirty="0">
                <a:solidFill>
                  <a:srgbClr val="FF3300"/>
                </a:solidFill>
                <a:latin typeface="+mj-lt"/>
              </a:rPr>
              <a:t>ALUFN[5:4] == 11</a:t>
            </a:r>
            <a:endParaRPr lang="en-US" sz="200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592977" name="Text Box 81"/>
          <p:cNvSpPr txBox="1">
            <a:spLocks noChangeArrowheads="1"/>
          </p:cNvSpPr>
          <p:nvPr/>
        </p:nvSpPr>
        <p:spPr bwMode="auto">
          <a:xfrm>
            <a:off x="6508750" y="1636713"/>
            <a:ext cx="23749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solidFill>
                  <a:srgbClr val="FF3300"/>
                </a:solidFill>
                <a:latin typeface="+mj-lt"/>
              </a:rPr>
              <a:t>Signals in this region make transitions only when ALU is doing a shift operation</a:t>
            </a:r>
          </a:p>
        </p:txBody>
      </p:sp>
      <p:sp>
        <p:nvSpPr>
          <p:cNvPr id="592978" name="Freeform 82"/>
          <p:cNvSpPr>
            <a:spLocks/>
          </p:cNvSpPr>
          <p:nvPr/>
        </p:nvSpPr>
        <p:spPr bwMode="auto">
          <a:xfrm>
            <a:off x="5638800" y="2438400"/>
            <a:ext cx="914400" cy="1371600"/>
          </a:xfrm>
          <a:custGeom>
            <a:avLst/>
            <a:gdLst>
              <a:gd name="T0" fmla="*/ 2147483647 w 576"/>
              <a:gd name="T1" fmla="*/ 0 h 384"/>
              <a:gd name="T2" fmla="*/ 2147483647 w 576"/>
              <a:gd name="T3" fmla="*/ 2147483647 h 384"/>
              <a:gd name="T4" fmla="*/ 2147483647 w 576"/>
              <a:gd name="T5" fmla="*/ 2147483647 h 384"/>
              <a:gd name="T6" fmla="*/ 0 w 576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84"/>
              <a:gd name="T14" fmla="*/ 576 w 57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84">
                <a:moveTo>
                  <a:pt x="576" y="0"/>
                </a:moveTo>
                <a:cubicBezTo>
                  <a:pt x="452" y="56"/>
                  <a:pt x="328" y="112"/>
                  <a:pt x="288" y="144"/>
                </a:cubicBezTo>
                <a:cubicBezTo>
                  <a:pt x="248" y="176"/>
                  <a:pt x="384" y="152"/>
                  <a:pt x="336" y="192"/>
                </a:cubicBezTo>
                <a:cubicBezTo>
                  <a:pt x="288" y="232"/>
                  <a:pt x="144" y="308"/>
                  <a:pt x="0" y="384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92979" name="Text Box 83"/>
          <p:cNvSpPr txBox="1">
            <a:spLocks noChangeArrowheads="1"/>
          </p:cNvSpPr>
          <p:nvPr/>
        </p:nvSpPr>
        <p:spPr bwMode="auto">
          <a:xfrm>
            <a:off x="228600" y="4860925"/>
            <a:ext cx="3124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latin typeface="+mj-lt"/>
              </a:rPr>
              <a:t>Variations: Dynamically adjust </a:t>
            </a:r>
            <a:r>
              <a:rPr lang="en-US" sz="1800" dirty="0" err="1" smtClean="0">
                <a:latin typeface="+mj-lt"/>
              </a:rPr>
              <a:t>t</a:t>
            </a:r>
            <a:r>
              <a:rPr lang="en-US" sz="1800" baseline="-25000" dirty="0" err="1" smtClean="0">
                <a:latin typeface="+mj-lt"/>
              </a:rPr>
              <a:t>CLK</a:t>
            </a:r>
            <a:r>
              <a:rPr lang="en-US" sz="1800" dirty="0" smtClean="0">
                <a:latin typeface="+mj-lt"/>
              </a:rPr>
              <a:t> or V</a:t>
            </a:r>
            <a:r>
              <a:rPr lang="en-US" sz="1800" baseline="-25000" dirty="0" smtClean="0">
                <a:latin typeface="+mj-lt"/>
              </a:rPr>
              <a:t>DD</a:t>
            </a:r>
            <a:r>
              <a:rPr lang="en-US" sz="1800" dirty="0" smtClean="0">
                <a:latin typeface="+mj-lt"/>
              </a:rPr>
              <a:t> (either overall or in specific regions) to accommodate workload.</a:t>
            </a:r>
          </a:p>
        </p:txBody>
      </p:sp>
      <p:sp>
        <p:nvSpPr>
          <p:cNvPr id="26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Fewer Transitions → Lower Power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781800" y="4114800"/>
            <a:ext cx="2235200" cy="2152650"/>
            <a:chOff x="6781800" y="4114800"/>
            <a:chExt cx="2234491" cy="2153260"/>
          </a:xfrm>
        </p:grpSpPr>
        <p:sp>
          <p:nvSpPr>
            <p:cNvPr id="26692" name="TextBox 1"/>
            <p:cNvSpPr txBox="1">
              <a:spLocks noChangeArrowheads="1"/>
            </p:cNvSpPr>
            <p:nvPr/>
          </p:nvSpPr>
          <p:spPr bwMode="auto">
            <a:xfrm>
              <a:off x="6781800" y="4114800"/>
              <a:ext cx="223449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Must computation consume energy?  See §6.5 of Notes</a:t>
              </a:r>
            </a:p>
          </p:txBody>
        </p:sp>
        <p:grpSp>
          <p:nvGrpSpPr>
            <p:cNvPr id="26693" name="Group 94"/>
            <p:cNvGrpSpPr>
              <a:grpSpLocks/>
            </p:cNvGrpSpPr>
            <p:nvPr/>
          </p:nvGrpSpPr>
          <p:grpSpPr bwMode="auto">
            <a:xfrm flipH="1">
              <a:off x="6934200" y="5334000"/>
              <a:ext cx="456620" cy="934060"/>
              <a:chOff x="5740840" y="729676"/>
              <a:chExt cx="970286" cy="1984813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6198645" y="1138699"/>
                <a:ext cx="0" cy="70860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198645" y="1847299"/>
                <a:ext cx="276525" cy="8165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5982820" y="1847299"/>
                <a:ext cx="215824" cy="8165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98" name="Group 98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3566475" y="2690870"/>
                  <a:ext cx="242803" cy="1349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/>
                <p:cNvSpPr/>
                <p:nvPr/>
              </p:nvSpPr>
              <p:spPr>
                <a:xfrm>
                  <a:off x="3576591" y="2582893"/>
                  <a:ext cx="225942" cy="12484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6699" name="Group 99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 flipH="1">
                  <a:off x="2854928" y="2673998"/>
                  <a:ext cx="236058" cy="4049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Freeform 111"/>
                <p:cNvSpPr/>
                <p:nvPr/>
              </p:nvSpPr>
              <p:spPr>
                <a:xfrm>
                  <a:off x="2838068" y="2572769"/>
                  <a:ext cx="249547" cy="14172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01" name="Straight Connector 100"/>
              <p:cNvCxnSpPr/>
              <p:nvPr/>
            </p:nvCxnSpPr>
            <p:spPr>
              <a:xfrm>
                <a:off x="6205389" y="1216306"/>
                <a:ext cx="310248" cy="2328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6255972" y="1462630"/>
                <a:ext cx="259665" cy="36779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5949098" y="1229804"/>
                <a:ext cx="239429" cy="23620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955842" y="1462630"/>
                <a:ext cx="209080" cy="36779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reeform 104"/>
              <p:cNvSpPr/>
              <p:nvPr/>
            </p:nvSpPr>
            <p:spPr>
              <a:xfrm rot="5400000">
                <a:off x="6223888" y="1822032"/>
                <a:ext cx="161966" cy="131517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 rot="18043755">
                <a:off x="5981072" y="1825400"/>
                <a:ext cx="205830" cy="11465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6706" name="Group 106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3134826" y="733785"/>
                  <a:ext cx="350715" cy="40491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3144941" y="754030"/>
                  <a:ext cx="502467" cy="22270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3121337" y="730409"/>
                  <a:ext cx="306874" cy="22270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4" name="Straight Connector 3"/>
            <p:cNvCxnSpPr/>
            <p:nvPr/>
          </p:nvCxnSpPr>
          <p:spPr>
            <a:xfrm flipV="1">
              <a:off x="7315031" y="5029459"/>
              <a:ext cx="152352" cy="228665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76" grpId="0" animBg="1"/>
      <p:bldP spid="592977" grpId="0"/>
      <p:bldP spid="5929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846138" y="3611563"/>
            <a:ext cx="7154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latin typeface="+mj-lt"/>
              </a:rPr>
              <a:t>Worse-case path: carry propagation from LSB to MSB, e.g., when adding 11…111 to 00…001.</a:t>
            </a:r>
          </a:p>
        </p:txBody>
      </p:sp>
      <p:sp>
        <p:nvSpPr>
          <p:cNvPr id="548874" name="Freeform 10"/>
          <p:cNvSpPr>
            <a:spLocks/>
          </p:cNvSpPr>
          <p:nvPr/>
        </p:nvSpPr>
        <p:spPr bwMode="auto">
          <a:xfrm>
            <a:off x="1652588" y="1844675"/>
            <a:ext cx="5927725" cy="1127125"/>
          </a:xfrm>
          <a:custGeom>
            <a:avLst/>
            <a:gdLst>
              <a:gd name="T0" fmla="*/ 2147483647 w 3734"/>
              <a:gd name="T1" fmla="*/ 0 h 710"/>
              <a:gd name="T2" fmla="*/ 2147483647 w 3734"/>
              <a:gd name="T3" fmla="*/ 2147483647 h 710"/>
              <a:gd name="T4" fmla="*/ 2147483647 w 3734"/>
              <a:gd name="T5" fmla="*/ 2147483647 h 710"/>
              <a:gd name="T6" fmla="*/ 2147483647 w 3734"/>
              <a:gd name="T7" fmla="*/ 2147483647 h 710"/>
              <a:gd name="T8" fmla="*/ 2147483647 w 3734"/>
              <a:gd name="T9" fmla="*/ 2147483647 h 710"/>
              <a:gd name="T10" fmla="*/ 2147483647 w 3734"/>
              <a:gd name="T11" fmla="*/ 2147483647 h 710"/>
              <a:gd name="T12" fmla="*/ 2147483647 w 3734"/>
              <a:gd name="T13" fmla="*/ 2147483647 h 7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4"/>
              <a:gd name="T22" fmla="*/ 0 h 710"/>
              <a:gd name="T23" fmla="*/ 3734 w 3734"/>
              <a:gd name="T24" fmla="*/ 710 h 7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4" h="710">
                <a:moveTo>
                  <a:pt x="3656" y="0"/>
                </a:moveTo>
                <a:cubicBezTo>
                  <a:pt x="3654" y="43"/>
                  <a:pt x="3680" y="203"/>
                  <a:pt x="3646" y="256"/>
                </a:cubicBezTo>
                <a:cubicBezTo>
                  <a:pt x="3612" y="309"/>
                  <a:pt x="3529" y="305"/>
                  <a:pt x="3454" y="315"/>
                </a:cubicBezTo>
                <a:cubicBezTo>
                  <a:pt x="3379" y="325"/>
                  <a:pt x="3734" y="313"/>
                  <a:pt x="3193" y="315"/>
                </a:cubicBezTo>
                <a:cubicBezTo>
                  <a:pt x="2652" y="317"/>
                  <a:pt x="732" y="311"/>
                  <a:pt x="205" y="330"/>
                </a:cubicBezTo>
                <a:lnTo>
                  <a:pt x="32" y="428"/>
                </a:lnTo>
                <a:cubicBezTo>
                  <a:pt x="0" y="491"/>
                  <a:pt x="19" y="651"/>
                  <a:pt x="15" y="710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</a:endParaRPr>
          </a:p>
        </p:txBody>
      </p:sp>
      <p:grpSp>
        <p:nvGrpSpPr>
          <p:cNvPr id="28675" name="Group 11"/>
          <p:cNvGrpSpPr>
            <a:grpSpLocks/>
          </p:cNvGrpSpPr>
          <p:nvPr/>
        </p:nvGrpSpPr>
        <p:grpSpPr bwMode="auto">
          <a:xfrm>
            <a:off x="6705600" y="1905000"/>
            <a:ext cx="1524000" cy="1073150"/>
            <a:chOff x="4464" y="532"/>
            <a:chExt cx="960" cy="676"/>
          </a:xfrm>
        </p:grpSpPr>
        <p:grpSp>
          <p:nvGrpSpPr>
            <p:cNvPr id="28731" name="Group 12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1612" name="Rectangle 13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13" name="Text Box 14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      S</a:t>
                </a:r>
              </a:p>
            </p:txBody>
          </p:sp>
          <p:sp>
            <p:nvSpPr>
              <p:cNvPr id="21614" name="Line 15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15" name="Line 16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16" name="Line 17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17" name="Line 18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18" name="Line 19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1611" name="Text Box 20"/>
            <p:cNvSpPr txBox="1">
              <a:spLocks noChangeArrowheads="1"/>
            </p:cNvSpPr>
            <p:nvPr/>
          </p:nvSpPr>
          <p:spPr bwMode="auto">
            <a:xfrm>
              <a:off x="4810" y="742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smtClean="0">
                  <a:latin typeface="+mj-lt"/>
                </a:rPr>
                <a:t>FA</a:t>
              </a:r>
            </a:p>
          </p:txBody>
        </p:sp>
      </p:grpSp>
      <p:grpSp>
        <p:nvGrpSpPr>
          <p:cNvPr id="28676" name="Group 21"/>
          <p:cNvGrpSpPr>
            <a:grpSpLocks/>
          </p:cNvGrpSpPr>
          <p:nvPr/>
        </p:nvGrpSpPr>
        <p:grpSpPr bwMode="auto">
          <a:xfrm>
            <a:off x="5410200" y="1903413"/>
            <a:ext cx="1524000" cy="1073150"/>
            <a:chOff x="4464" y="532"/>
            <a:chExt cx="960" cy="676"/>
          </a:xfrm>
        </p:grpSpPr>
        <p:grpSp>
          <p:nvGrpSpPr>
            <p:cNvPr id="28722" name="Group 22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1603" name="Rectangle 23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04" name="Text Box 24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      S</a:t>
                </a:r>
              </a:p>
            </p:txBody>
          </p:sp>
          <p:sp>
            <p:nvSpPr>
              <p:cNvPr id="21605" name="Line 25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06" name="Line 26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07" name="Line 27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08" name="Line 28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09" name="Line 29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1602" name="Text Box 30"/>
            <p:cNvSpPr txBox="1">
              <a:spLocks noChangeArrowheads="1"/>
            </p:cNvSpPr>
            <p:nvPr/>
          </p:nvSpPr>
          <p:spPr bwMode="auto">
            <a:xfrm>
              <a:off x="4810" y="742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smtClean="0">
                  <a:latin typeface="+mj-lt"/>
                </a:rPr>
                <a:t>FA</a:t>
              </a:r>
            </a:p>
          </p:txBody>
        </p:sp>
      </p:grpSp>
      <p:grpSp>
        <p:nvGrpSpPr>
          <p:cNvPr id="28677" name="Group 41"/>
          <p:cNvGrpSpPr>
            <a:grpSpLocks/>
          </p:cNvGrpSpPr>
          <p:nvPr/>
        </p:nvGrpSpPr>
        <p:grpSpPr bwMode="auto">
          <a:xfrm>
            <a:off x="4114800" y="1901825"/>
            <a:ext cx="1524000" cy="1073150"/>
            <a:chOff x="4464" y="532"/>
            <a:chExt cx="960" cy="676"/>
          </a:xfrm>
        </p:grpSpPr>
        <p:grpSp>
          <p:nvGrpSpPr>
            <p:cNvPr id="28713" name="Group 42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1594" name="Rectangle 43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95" name="Text Box 44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      S</a:t>
                </a:r>
              </a:p>
            </p:txBody>
          </p:sp>
          <p:sp>
            <p:nvSpPr>
              <p:cNvPr id="21596" name="Line 45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97" name="Line 46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98" name="Line 47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99" name="Line 48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00" name="Line 49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1593" name="Text Box 50"/>
            <p:cNvSpPr txBox="1">
              <a:spLocks noChangeArrowheads="1"/>
            </p:cNvSpPr>
            <p:nvPr/>
          </p:nvSpPr>
          <p:spPr bwMode="auto">
            <a:xfrm>
              <a:off x="4810" y="742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smtClean="0">
                  <a:latin typeface="+mj-lt"/>
                </a:rPr>
                <a:t>FA</a:t>
              </a:r>
            </a:p>
          </p:txBody>
        </p:sp>
      </p:grpSp>
      <p:sp>
        <p:nvSpPr>
          <p:cNvPr id="21516" name="Text Box 51"/>
          <p:cNvSpPr txBox="1">
            <a:spLocks noChangeArrowheads="1"/>
          </p:cNvSpPr>
          <p:nvPr/>
        </p:nvSpPr>
        <p:spPr bwMode="auto">
          <a:xfrm>
            <a:off x="1219200" y="1600200"/>
            <a:ext cx="6973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latin typeface="+mj-lt"/>
              </a:rPr>
              <a:t> A</a:t>
            </a:r>
            <a:r>
              <a:rPr lang="en-US" sz="1800" baseline="-25000" dirty="0" smtClean="0">
                <a:latin typeface="+mj-lt"/>
              </a:rPr>
              <a:t>n-1</a:t>
            </a:r>
            <a:r>
              <a:rPr lang="en-US" sz="1800" dirty="0" smtClean="0">
                <a:latin typeface="+mj-lt"/>
              </a:rPr>
              <a:t> B</a:t>
            </a:r>
            <a:r>
              <a:rPr lang="en-US" sz="1800" baseline="-25000" dirty="0" smtClean="0">
                <a:latin typeface="+mj-lt"/>
              </a:rPr>
              <a:t>n-1</a:t>
            </a:r>
            <a:r>
              <a:rPr lang="en-US" sz="1800" dirty="0" smtClean="0">
                <a:latin typeface="+mj-lt"/>
              </a:rPr>
              <a:t>      A</a:t>
            </a:r>
            <a:r>
              <a:rPr lang="en-US" sz="1800" baseline="-25000" dirty="0" smtClean="0">
                <a:latin typeface="+mj-lt"/>
              </a:rPr>
              <a:t>n-2</a:t>
            </a:r>
            <a:r>
              <a:rPr lang="en-US" sz="1800" dirty="0" smtClean="0">
                <a:latin typeface="+mj-lt"/>
              </a:rPr>
              <a:t> B</a:t>
            </a:r>
            <a:r>
              <a:rPr lang="en-US" sz="1800" baseline="-25000" dirty="0" smtClean="0">
                <a:latin typeface="+mj-lt"/>
              </a:rPr>
              <a:t>n-2</a:t>
            </a:r>
            <a:r>
              <a:rPr lang="en-US" sz="1800" dirty="0" smtClean="0">
                <a:latin typeface="+mj-lt"/>
              </a:rPr>
              <a:t>            A</a:t>
            </a:r>
            <a:r>
              <a:rPr lang="en-US" sz="1800" baseline="-25000" dirty="0" smtClean="0">
                <a:latin typeface="+mj-lt"/>
              </a:rPr>
              <a:t>2</a:t>
            </a:r>
            <a:r>
              <a:rPr lang="en-US" sz="1800" dirty="0" smtClean="0">
                <a:latin typeface="+mj-lt"/>
              </a:rPr>
              <a:t>   B</a:t>
            </a:r>
            <a:r>
              <a:rPr lang="en-US" sz="1800" baseline="-25000" dirty="0" smtClean="0">
                <a:latin typeface="+mj-lt"/>
              </a:rPr>
              <a:t>2</a:t>
            </a:r>
            <a:r>
              <a:rPr lang="en-US" sz="1800" dirty="0" smtClean="0">
                <a:latin typeface="+mj-lt"/>
              </a:rPr>
              <a:t>        A</a:t>
            </a:r>
            <a:r>
              <a:rPr lang="en-US" sz="1800" baseline="-25000" dirty="0" smtClean="0">
                <a:latin typeface="+mj-lt"/>
              </a:rPr>
              <a:t>1</a:t>
            </a:r>
            <a:r>
              <a:rPr lang="en-US" sz="1800" dirty="0" smtClean="0">
                <a:latin typeface="+mj-lt"/>
              </a:rPr>
              <a:t>   B</a:t>
            </a:r>
            <a:r>
              <a:rPr lang="en-US" sz="1800" baseline="-25000" dirty="0" smtClean="0">
                <a:latin typeface="+mj-lt"/>
              </a:rPr>
              <a:t>1</a:t>
            </a:r>
            <a:r>
              <a:rPr lang="en-US" sz="1800" dirty="0" smtClean="0">
                <a:latin typeface="+mj-lt"/>
              </a:rPr>
              <a:t>        A</a:t>
            </a:r>
            <a:r>
              <a:rPr lang="en-US" sz="1800" baseline="-25000" dirty="0" smtClean="0">
                <a:latin typeface="+mj-lt"/>
              </a:rPr>
              <a:t>0</a:t>
            </a:r>
            <a:r>
              <a:rPr lang="en-US" sz="1800" dirty="0" smtClean="0">
                <a:latin typeface="+mj-lt"/>
              </a:rPr>
              <a:t>   B</a:t>
            </a:r>
            <a:r>
              <a:rPr lang="en-US" sz="1800" baseline="-25000" dirty="0" smtClean="0">
                <a:latin typeface="+mj-lt"/>
              </a:rPr>
              <a:t>0</a:t>
            </a:r>
          </a:p>
        </p:txBody>
      </p:sp>
      <p:sp>
        <p:nvSpPr>
          <p:cNvPr id="21517" name="Text Box 52"/>
          <p:cNvSpPr txBox="1">
            <a:spLocks noChangeArrowheads="1"/>
          </p:cNvSpPr>
          <p:nvPr/>
        </p:nvSpPr>
        <p:spPr bwMode="auto">
          <a:xfrm>
            <a:off x="1447800" y="2955925"/>
            <a:ext cx="632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latin typeface="+mj-lt"/>
              </a:rPr>
              <a:t> S</a:t>
            </a:r>
            <a:r>
              <a:rPr lang="en-US" sz="1800" baseline="-25000" dirty="0" smtClean="0">
                <a:latin typeface="+mj-lt"/>
              </a:rPr>
              <a:t>n-1</a:t>
            </a:r>
            <a:r>
              <a:rPr lang="en-US" sz="1800" dirty="0" smtClean="0">
                <a:latin typeface="+mj-lt"/>
              </a:rPr>
              <a:t>             S</a:t>
            </a:r>
            <a:r>
              <a:rPr lang="en-US" sz="1800" baseline="-25000" dirty="0" smtClean="0">
                <a:latin typeface="+mj-lt"/>
              </a:rPr>
              <a:t>n-2</a:t>
            </a:r>
            <a:r>
              <a:rPr lang="en-US" sz="1800" dirty="0" smtClean="0">
                <a:latin typeface="+mj-lt"/>
              </a:rPr>
              <a:t>                   S</a:t>
            </a:r>
            <a:r>
              <a:rPr lang="en-US" sz="1800" baseline="-25000" dirty="0" smtClean="0">
                <a:latin typeface="+mj-lt"/>
              </a:rPr>
              <a:t>2</a:t>
            </a:r>
            <a:r>
              <a:rPr lang="en-US" sz="1800" dirty="0" smtClean="0">
                <a:latin typeface="+mj-lt"/>
              </a:rPr>
              <a:t>               S</a:t>
            </a:r>
            <a:r>
              <a:rPr lang="en-US" sz="1800" baseline="-25000" dirty="0" smtClean="0">
                <a:latin typeface="+mj-lt"/>
              </a:rPr>
              <a:t>1</a:t>
            </a:r>
            <a:r>
              <a:rPr lang="en-US" sz="1800" dirty="0" smtClean="0">
                <a:latin typeface="+mj-lt"/>
              </a:rPr>
              <a:t>              S</a:t>
            </a:r>
            <a:r>
              <a:rPr lang="en-US" sz="1800" baseline="-25000" dirty="0" smtClean="0">
                <a:latin typeface="+mj-lt"/>
              </a:rPr>
              <a:t>0</a:t>
            </a:r>
          </a:p>
        </p:txBody>
      </p:sp>
      <p:grpSp>
        <p:nvGrpSpPr>
          <p:cNvPr id="28680" name="Group 59"/>
          <p:cNvGrpSpPr>
            <a:grpSpLocks/>
          </p:cNvGrpSpPr>
          <p:nvPr/>
        </p:nvGrpSpPr>
        <p:grpSpPr bwMode="auto">
          <a:xfrm>
            <a:off x="936625" y="1901825"/>
            <a:ext cx="1524000" cy="1073150"/>
            <a:chOff x="4464" y="532"/>
            <a:chExt cx="960" cy="676"/>
          </a:xfrm>
        </p:grpSpPr>
        <p:grpSp>
          <p:nvGrpSpPr>
            <p:cNvPr id="28704" name="Group 60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1582" name="Rectangle 61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83" name="Text Box 62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      S</a:t>
                </a:r>
              </a:p>
            </p:txBody>
          </p:sp>
          <p:sp>
            <p:nvSpPr>
              <p:cNvPr id="21584" name="Line 63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85" name="Line 64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86" name="Line 65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87" name="Line 66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88" name="Line 67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1581" name="Text Box 68"/>
            <p:cNvSpPr txBox="1">
              <a:spLocks noChangeArrowheads="1"/>
            </p:cNvSpPr>
            <p:nvPr/>
          </p:nvSpPr>
          <p:spPr bwMode="auto">
            <a:xfrm>
              <a:off x="4810" y="742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 smtClean="0">
                  <a:latin typeface="+mj-lt"/>
                </a:rPr>
                <a:t>FA</a:t>
              </a:r>
            </a:p>
          </p:txBody>
        </p:sp>
      </p:grpSp>
      <p:grpSp>
        <p:nvGrpSpPr>
          <p:cNvPr id="28681" name="Group 69"/>
          <p:cNvGrpSpPr>
            <a:grpSpLocks/>
          </p:cNvGrpSpPr>
          <p:nvPr/>
        </p:nvGrpSpPr>
        <p:grpSpPr bwMode="auto">
          <a:xfrm>
            <a:off x="2286000" y="1905000"/>
            <a:ext cx="1524000" cy="1073150"/>
            <a:chOff x="4464" y="532"/>
            <a:chExt cx="960" cy="676"/>
          </a:xfrm>
        </p:grpSpPr>
        <p:grpSp>
          <p:nvGrpSpPr>
            <p:cNvPr id="28695" name="Group 70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1573" name="Rectangle 71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74" name="Text Box 72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 smtClean="0">
                    <a:latin typeface="+mj-lt"/>
                  </a:rPr>
                  <a:t>       S</a:t>
                </a:r>
              </a:p>
            </p:txBody>
          </p:sp>
          <p:sp>
            <p:nvSpPr>
              <p:cNvPr id="21575" name="Line 73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76" name="Line 74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77" name="Line 75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78" name="Line 76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79" name="Line 77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1572" name="Text Box 78"/>
            <p:cNvSpPr txBox="1">
              <a:spLocks noChangeArrowheads="1"/>
            </p:cNvSpPr>
            <p:nvPr/>
          </p:nvSpPr>
          <p:spPr bwMode="auto">
            <a:xfrm>
              <a:off x="4810" y="742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 smtClean="0">
                  <a:latin typeface="+mj-lt"/>
                </a:rPr>
                <a:t>FA</a:t>
              </a:r>
            </a:p>
          </p:txBody>
        </p:sp>
      </p:grpSp>
      <p:sp>
        <p:nvSpPr>
          <p:cNvPr id="21522" name="Text Box 80"/>
          <p:cNvSpPr txBox="1">
            <a:spLocks noChangeArrowheads="1"/>
          </p:cNvSpPr>
          <p:nvPr/>
        </p:nvSpPr>
        <p:spPr bwMode="auto">
          <a:xfrm>
            <a:off x="685800" y="21336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latin typeface="+mj-lt"/>
              </a:rPr>
              <a:t>C</a:t>
            </a:r>
          </a:p>
        </p:txBody>
      </p:sp>
      <p:sp>
        <p:nvSpPr>
          <p:cNvPr id="21523" name="Text Box 81"/>
          <p:cNvSpPr txBox="1">
            <a:spLocks noChangeArrowheads="1"/>
          </p:cNvSpPr>
          <p:nvPr/>
        </p:nvSpPr>
        <p:spPr bwMode="auto">
          <a:xfrm>
            <a:off x="3752850" y="23463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latin typeface="+mj-lt"/>
              </a:rPr>
              <a:t>…</a:t>
            </a:r>
          </a:p>
        </p:txBody>
      </p:sp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Improving Speed: Adder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3400" y="2252663"/>
            <a:ext cx="3111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0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38200" y="4495800"/>
            <a:ext cx="7467600" cy="1941513"/>
            <a:chOff x="838200" y="4495800"/>
            <a:chExt cx="7467600" cy="1941513"/>
          </a:xfrm>
        </p:grpSpPr>
        <p:sp>
          <p:nvSpPr>
            <p:cNvPr id="21511" name="Text Box 9"/>
            <p:cNvSpPr txBox="1">
              <a:spLocks noChangeArrowheads="1"/>
            </p:cNvSpPr>
            <p:nvPr/>
          </p:nvSpPr>
          <p:spPr bwMode="auto">
            <a:xfrm>
              <a:off x="838200" y="5791200"/>
              <a:ext cx="74676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 smtClean="0">
                  <a:latin typeface="+mj-lt"/>
                  <a:sym typeface="Symbol" charset="0"/>
                </a:rPr>
                <a:t>(N) is read “order N” and tells us that the latency of our adder grows in proportion to the number of bits in the operands.</a:t>
              </a:r>
              <a:endParaRPr lang="en-US" sz="2000" dirty="0" smtClean="0">
                <a:latin typeface="+mj-lt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324600" y="4495800"/>
              <a:ext cx="94297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  <a:sym typeface="Symbol" charset="0"/>
                </a:rPr>
                <a:t> (N)</a:t>
              </a:r>
              <a:endParaRPr lang="en-US" sz="2000" dirty="0">
                <a:latin typeface="+mj-lt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35088" y="4495800"/>
            <a:ext cx="5294312" cy="1023938"/>
            <a:chOff x="1334550" y="4495800"/>
            <a:chExt cx="5294850" cy="1023938"/>
          </a:xfrm>
        </p:grpSpPr>
        <p:sp>
          <p:nvSpPr>
            <p:cNvPr id="21507" name="AutoShape 5"/>
            <p:cNvSpPr>
              <a:spLocks/>
            </p:cNvSpPr>
            <p:nvPr/>
          </p:nvSpPr>
          <p:spPr bwMode="auto">
            <a:xfrm rot="16200000">
              <a:off x="3885933" y="3962288"/>
              <a:ext cx="228600" cy="2210025"/>
            </a:xfrm>
            <a:prstGeom prst="leftBrace">
              <a:avLst>
                <a:gd name="adj1" fmla="val 68711"/>
                <a:gd name="adj2" fmla="val 50000"/>
              </a:avLst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21508" name="AutoShape 6"/>
            <p:cNvSpPr>
              <a:spLocks/>
            </p:cNvSpPr>
            <p:nvPr/>
          </p:nvSpPr>
          <p:spPr bwMode="auto">
            <a:xfrm rot="16200000">
              <a:off x="5829230" y="4686261"/>
              <a:ext cx="228600" cy="762077"/>
            </a:xfrm>
            <a:prstGeom prst="leftBrace">
              <a:avLst>
                <a:gd name="adj1" fmla="val 27485"/>
                <a:gd name="adj2" fmla="val 50000"/>
              </a:avLst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21509" name="Text Box 7"/>
            <p:cNvSpPr txBox="1">
              <a:spLocks noChangeArrowheads="1"/>
            </p:cNvSpPr>
            <p:nvPr/>
          </p:nvSpPr>
          <p:spPr bwMode="auto">
            <a:xfrm>
              <a:off x="3525523" y="5181600"/>
              <a:ext cx="104626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solidFill>
                    <a:srgbClr val="CC0000"/>
                  </a:solidFill>
                  <a:latin typeface="+mj-lt"/>
                </a:rPr>
                <a:t>CI to CO</a:t>
              </a:r>
            </a:p>
          </p:txBody>
        </p:sp>
        <p:sp>
          <p:nvSpPr>
            <p:cNvPr id="21510" name="Text Box 8"/>
            <p:cNvSpPr txBox="1">
              <a:spLocks noChangeArrowheads="1"/>
            </p:cNvSpPr>
            <p:nvPr/>
          </p:nvSpPr>
          <p:spPr bwMode="auto">
            <a:xfrm>
              <a:off x="5281476" y="5148263"/>
              <a:ext cx="1347924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solidFill>
                    <a:srgbClr val="CC0000"/>
                  </a:solidFill>
                  <a:latin typeface="+mj-lt"/>
                </a:rPr>
                <a:t>CI</a:t>
              </a:r>
              <a:r>
                <a:rPr lang="en-US" sz="1600" baseline="-25000" dirty="0" smtClean="0">
                  <a:solidFill>
                    <a:srgbClr val="CC0000"/>
                  </a:solidFill>
                  <a:latin typeface="+mj-lt"/>
                </a:rPr>
                <a:t>N-1</a:t>
              </a:r>
              <a:r>
                <a:rPr lang="en-US" sz="1600" dirty="0" smtClean="0">
                  <a:solidFill>
                    <a:srgbClr val="CC0000"/>
                  </a:solidFill>
                  <a:latin typeface="+mj-lt"/>
                </a:rPr>
                <a:t> to S</a:t>
              </a:r>
              <a:r>
                <a:rPr lang="en-US" sz="1600" baseline="-25000" dirty="0" smtClean="0">
                  <a:solidFill>
                    <a:srgbClr val="CC0000"/>
                  </a:solidFill>
                  <a:latin typeface="+mj-lt"/>
                </a:rPr>
                <a:t>N-1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34550" y="4495800"/>
              <a:ext cx="514243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err="1">
                  <a:latin typeface="+mj-lt"/>
                </a:rPr>
                <a:t>t</a:t>
              </a:r>
              <a:r>
                <a:rPr lang="en-US" sz="2000" baseline="-25000" dirty="0" err="1">
                  <a:latin typeface="+mj-lt"/>
                </a:rPr>
                <a:t>PD</a:t>
              </a:r>
              <a:r>
                <a:rPr lang="en-US" sz="2000" dirty="0">
                  <a:latin typeface="+mj-lt"/>
                </a:rPr>
                <a:t> = (N-1)*(t</a:t>
              </a:r>
              <a:r>
                <a:rPr lang="en-US" sz="2000" baseline="-25000" dirty="0">
                  <a:latin typeface="+mj-lt"/>
                </a:rPr>
                <a:t>PD,NAND3</a:t>
              </a:r>
              <a:r>
                <a:rPr lang="en-US" sz="2000" dirty="0">
                  <a:latin typeface="+mj-lt"/>
                </a:rPr>
                <a:t> + t</a:t>
              </a:r>
              <a:r>
                <a:rPr lang="en-US" sz="2000" baseline="-25000" dirty="0">
                  <a:latin typeface="+mj-lt"/>
                </a:rPr>
                <a:t>PD,NAND2</a:t>
              </a:r>
              <a:r>
                <a:rPr lang="en-US" sz="2000" dirty="0">
                  <a:latin typeface="+mj-lt"/>
                </a:rPr>
                <a:t>) + </a:t>
              </a:r>
              <a:r>
                <a:rPr lang="en-US" sz="2000" dirty="0" err="1">
                  <a:latin typeface="+mj-lt"/>
                </a:rPr>
                <a:t>t</a:t>
              </a:r>
              <a:r>
                <a:rPr lang="en-US" sz="2000" baseline="-25000" dirty="0" err="1">
                  <a:latin typeface="+mj-lt"/>
                </a:rPr>
                <a:t>PD,XOR</a:t>
              </a:r>
              <a:endParaRPr lang="en-US" sz="2000" dirty="0">
                <a:latin typeface="+mj-lt"/>
                <a:sym typeface="Symbo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72" name="AutoShape 52"/>
          <p:cNvSpPr>
            <a:spLocks noChangeArrowheads="1"/>
          </p:cNvSpPr>
          <p:nvPr/>
        </p:nvSpPr>
        <p:spPr bwMode="auto">
          <a:xfrm>
            <a:off x="1704975" y="1066800"/>
            <a:ext cx="5534025" cy="2819400"/>
          </a:xfrm>
          <a:prstGeom prst="roundRect">
            <a:avLst>
              <a:gd name="adj" fmla="val 12495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ekton Pro" pitchFamily="32" charset="0"/>
              <a:ea typeface="+mn-ea"/>
              <a:cs typeface="+mn-cs"/>
            </a:endParaRPr>
          </a:p>
        </p:txBody>
      </p:sp>
      <p:sp>
        <p:nvSpPr>
          <p:cNvPr id="30722" name="Rectangle 53"/>
          <p:cNvSpPr>
            <a:spLocks noChangeArrowheads="1"/>
          </p:cNvSpPr>
          <p:nvPr/>
        </p:nvSpPr>
        <p:spPr bwMode="auto">
          <a:xfrm>
            <a:off x="8234363" y="3513138"/>
            <a:ext cx="219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    </a:t>
            </a:r>
            <a:endParaRPr lang="en-US"/>
          </a:p>
        </p:txBody>
      </p:sp>
      <p:sp>
        <p:nvSpPr>
          <p:cNvPr id="8198" name="Rectangle 102"/>
          <p:cNvSpPr>
            <a:spLocks noChangeArrowheads="1"/>
          </p:cNvSpPr>
          <p:nvPr/>
        </p:nvSpPr>
        <p:spPr bwMode="auto">
          <a:xfrm>
            <a:off x="2085975" y="1295400"/>
            <a:ext cx="23780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“Order Of” notation:</a:t>
            </a:r>
          </a:p>
        </p:txBody>
      </p:sp>
      <p:sp>
        <p:nvSpPr>
          <p:cNvPr id="8206" name="Rectangle 148"/>
          <p:cNvSpPr>
            <a:spLocks noChangeArrowheads="1"/>
          </p:cNvSpPr>
          <p:nvPr/>
        </p:nvSpPr>
        <p:spPr bwMode="auto">
          <a:xfrm>
            <a:off x="2466975" y="1676400"/>
            <a:ext cx="26177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"g(n) is of order f(n)"</a:t>
            </a:r>
          </a:p>
        </p:txBody>
      </p:sp>
      <p:sp>
        <p:nvSpPr>
          <p:cNvPr id="8207" name="Rectangle 149"/>
          <p:cNvSpPr>
            <a:spLocks noChangeArrowheads="1"/>
          </p:cNvSpPr>
          <p:nvPr/>
        </p:nvSpPr>
        <p:spPr bwMode="auto">
          <a:xfrm>
            <a:off x="5210175" y="1676400"/>
            <a:ext cx="1657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g(n) = </a:t>
            </a:r>
            <a:r>
              <a:rPr lang="en-US" sz="2000" dirty="0">
                <a:latin typeface="Symbol" charset="0"/>
              </a:rPr>
              <a:t>Q</a:t>
            </a:r>
            <a:r>
              <a:rPr lang="en-US" sz="2000" dirty="0">
                <a:latin typeface="+mj-lt"/>
              </a:rPr>
              <a:t>(f(n))</a:t>
            </a:r>
          </a:p>
        </p:txBody>
      </p:sp>
      <p:sp>
        <p:nvSpPr>
          <p:cNvPr id="30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Performance/Cost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5975" y="2057400"/>
            <a:ext cx="4724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g(n)=</a:t>
            </a:r>
            <a:r>
              <a:rPr lang="en-US" sz="2000" dirty="0">
                <a:latin typeface="Symbol" charset="0"/>
              </a:rPr>
              <a:t>Q(</a:t>
            </a:r>
            <a:r>
              <a:rPr lang="en-US" sz="2000" dirty="0">
                <a:latin typeface="+mj-lt"/>
              </a:rPr>
              <a:t>f(n)) if there exist C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 ≥ C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&gt; 0 such that for all but </a:t>
            </a:r>
            <a:r>
              <a:rPr lang="en-US" sz="2000" u="sng" dirty="0">
                <a:latin typeface="+mj-lt"/>
              </a:rPr>
              <a:t>finitely many</a:t>
            </a:r>
            <a:r>
              <a:rPr lang="en-US" sz="2000" dirty="0">
                <a:latin typeface="+mj-lt"/>
              </a:rPr>
              <a:t> integral n ≥ 0</a:t>
            </a:r>
          </a:p>
        </p:txBody>
      </p:sp>
      <p:graphicFrame>
        <p:nvGraphicFramePr>
          <p:cNvPr id="30728" name="Object 3"/>
          <p:cNvGraphicFramePr>
            <a:graphicFrameLocks noChangeAspect="1"/>
          </p:cNvGraphicFramePr>
          <p:nvPr/>
        </p:nvGraphicFramePr>
        <p:xfrm>
          <a:off x="3000375" y="3124200"/>
          <a:ext cx="3000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4" imgW="1600200" imgH="203200" progId="Equation.3">
                  <p:embed/>
                </p:oleObj>
              </mc:Choice>
              <mc:Fallback>
                <p:oleObj name="Equation" r:id="rId4" imgW="16002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124200"/>
                        <a:ext cx="3000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62600" y="4114800"/>
            <a:ext cx="2984500" cy="2225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000" dirty="0">
                <a:latin typeface="+mj-lt"/>
              </a:rPr>
              <a:t>Example: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n</a:t>
            </a:r>
            <a:r>
              <a:rPr lang="en-US" sz="2000" baseline="30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+2n+3 = </a:t>
            </a:r>
            <a:r>
              <a:rPr lang="en-US" sz="2000" dirty="0">
                <a:latin typeface="Symbol" charset="0"/>
              </a:rPr>
              <a:t>Q</a:t>
            </a:r>
            <a:r>
              <a:rPr lang="en-US" sz="2000" dirty="0">
                <a:latin typeface="+mj-lt"/>
              </a:rPr>
              <a:t>(n</a:t>
            </a:r>
            <a:r>
              <a:rPr lang="en-US" sz="2000" baseline="30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)</a:t>
            </a:r>
          </a:p>
          <a:p>
            <a:pPr>
              <a:lnSpc>
                <a:spcPct val="140000"/>
              </a:lnSpc>
              <a:defRPr/>
            </a:pPr>
            <a:r>
              <a:rPr lang="en-US" sz="2000" dirty="0">
                <a:latin typeface="+mj-lt"/>
              </a:rPr>
              <a:t>since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n</a:t>
            </a:r>
            <a:r>
              <a:rPr lang="en-US" sz="2000" baseline="30000" dirty="0">
                <a:latin typeface="+mj-lt"/>
              </a:rPr>
              <a:t>2 </a:t>
            </a:r>
            <a:r>
              <a:rPr lang="en-US" sz="2000" dirty="0">
                <a:latin typeface="+mj-lt"/>
              </a:rPr>
              <a:t>&lt; n</a:t>
            </a:r>
            <a:r>
              <a:rPr lang="en-US" sz="2000" baseline="30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+2n+3 &lt; 2n</a:t>
            </a:r>
            <a:r>
              <a:rPr lang="en-US" sz="2000" baseline="30000" dirty="0">
                <a:latin typeface="+mj-lt"/>
              </a:rPr>
              <a:t>2</a:t>
            </a:r>
            <a:endParaRPr lang="en-US" sz="2000" dirty="0">
              <a:latin typeface="+mj-lt"/>
            </a:endParaRPr>
          </a:p>
          <a:p>
            <a:pPr>
              <a:lnSpc>
                <a:spcPct val="140000"/>
              </a:lnSpc>
              <a:defRPr/>
            </a:pPr>
            <a:r>
              <a:rPr lang="en-US" sz="2000" dirty="0">
                <a:latin typeface="+mj-lt"/>
              </a:rPr>
              <a:t>“almost always”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50925" y="3581400"/>
            <a:ext cx="4892675" cy="2746375"/>
            <a:chOff x="1050925" y="3581400"/>
            <a:chExt cx="4892675" cy="274622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4876811" y="2895589"/>
              <a:ext cx="380979" cy="1752600"/>
            </a:xfrm>
            <a:prstGeom prst="rightBrace">
              <a:avLst>
                <a:gd name="adj1" fmla="val 19610"/>
                <a:gd name="adj2" fmla="val 76642"/>
              </a:avLst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32" name="Text Box 96"/>
            <p:cNvSpPr txBox="1">
              <a:spLocks noChangeArrowheads="1"/>
            </p:cNvSpPr>
            <p:nvPr/>
          </p:nvSpPr>
          <p:spPr bwMode="auto">
            <a:xfrm>
              <a:off x="1050925" y="4068763"/>
              <a:ext cx="2073275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rgbClr val="3366FF"/>
                  </a:solidFill>
                  <a:latin typeface="Symbol" charset="0"/>
                </a:rPr>
                <a:t>Q</a:t>
              </a:r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(...) implies both inequalities;</a:t>
              </a:r>
              <a:b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O(...) implies only the second.</a:t>
              </a:r>
            </a:p>
          </p:txBody>
        </p:sp>
        <p:sp>
          <p:nvSpPr>
            <p:cNvPr id="30733" name="Rectangle 101"/>
            <p:cNvSpPr>
              <a:spLocks noChangeArrowheads="1"/>
            </p:cNvSpPr>
            <p:nvPr/>
          </p:nvSpPr>
          <p:spPr bwMode="auto">
            <a:xfrm>
              <a:off x="3505201" y="4038600"/>
              <a:ext cx="1771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g(n) = O(f(n))</a:t>
              </a:r>
            </a:p>
          </p:txBody>
        </p:sp>
        <p:grpSp>
          <p:nvGrpSpPr>
            <p:cNvPr id="30734" name="Group 22"/>
            <p:cNvGrpSpPr>
              <a:grpSpLocks/>
            </p:cNvGrpSpPr>
            <p:nvPr/>
          </p:nvGrpSpPr>
          <p:grpSpPr bwMode="auto">
            <a:xfrm>
              <a:off x="3124200" y="4572000"/>
              <a:ext cx="793012" cy="1755623"/>
              <a:chOff x="4313593" y="3009422"/>
              <a:chExt cx="999529" cy="221282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641744" y="3683625"/>
                <a:ext cx="160073" cy="67227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01817" y="4355896"/>
                <a:ext cx="276127" cy="81632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4585718" y="4355896"/>
                <a:ext cx="216099" cy="81632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38" name="Group 26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001094" y="2690479"/>
                  <a:ext cx="244112" cy="1400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 41"/>
                <p:cNvSpPr/>
                <p:nvPr/>
              </p:nvSpPr>
              <p:spPr>
                <a:xfrm>
                  <a:off x="5011099" y="2582436"/>
                  <a:ext cx="226103" cy="124050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739" name="Group 27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4290769" y="2674473"/>
                  <a:ext cx="236109" cy="4001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Freeform 39"/>
                <p:cNvSpPr/>
                <p:nvPr/>
              </p:nvSpPr>
              <p:spPr>
                <a:xfrm>
                  <a:off x="4274761" y="2574432"/>
                  <a:ext cx="250114" cy="13805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29" name="Straight Connector 28"/>
              <p:cNvCxnSpPr/>
              <p:nvPr/>
            </p:nvCxnSpPr>
            <p:spPr>
              <a:xfrm flipV="1">
                <a:off x="4675760" y="3529562"/>
                <a:ext cx="354162" cy="22809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041927" y="3191427"/>
                <a:ext cx="138064" cy="33213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599725" y="3753653"/>
                <a:ext cx="42019" cy="29411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595723" y="4047772"/>
                <a:ext cx="172079" cy="28811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reeform 32"/>
              <p:cNvSpPr/>
              <p:nvPr/>
            </p:nvSpPr>
            <p:spPr>
              <a:xfrm rot="19139357">
                <a:off x="5125966" y="3009353"/>
                <a:ext cx="160073" cy="13005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8043755">
                <a:off x="4584723" y="4332884"/>
                <a:ext cx="204082" cy="11405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46" name="Group 34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4568260" y="721549"/>
                  <a:ext cx="356163" cy="406163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4579452" y="748746"/>
                  <a:ext cx="504231" cy="22409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4553587" y="720104"/>
                  <a:ext cx="314145" cy="22409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10468</TotalTime>
  <Words>2508</Words>
  <Application>Microsoft Macintosh PowerPoint</Application>
  <PresentationFormat>On-screen Show (4:3)</PresentationFormat>
  <Paragraphs>798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Bookman Old Style</vt:lpstr>
      <vt:lpstr>Calibri</vt:lpstr>
      <vt:lpstr>Comic Sans MS</vt:lpstr>
      <vt:lpstr>Courier New</vt:lpstr>
      <vt:lpstr>DomCasual</vt:lpstr>
      <vt:lpstr>Gill Sans MT</vt:lpstr>
      <vt:lpstr>Lucida Sans Typewriter</vt:lpstr>
      <vt:lpstr>ＭＳ Ｐゴシック</vt:lpstr>
      <vt:lpstr>Symbol</vt:lpstr>
      <vt:lpstr>Tekton Pro</vt:lpstr>
      <vt:lpstr>Times New Roman</vt:lpstr>
      <vt:lpstr>Trebuchet MS</vt:lpstr>
      <vt:lpstr>Arial</vt:lpstr>
      <vt:lpstr>Office Theme</vt:lpstr>
      <vt:lpstr>Equation</vt:lpstr>
      <vt:lpstr>8. Design Tradeoffs</vt:lpstr>
      <vt:lpstr>Optimizing Your Design</vt:lpstr>
      <vt:lpstr>CMOS Static Power Dissipation</vt:lpstr>
      <vt:lpstr>CMOS Dynamic Power Dissipation</vt:lpstr>
      <vt:lpstr>CMOS Dynamic Power Dissipation</vt:lpstr>
      <vt:lpstr>How Can We Reduce Power?</vt:lpstr>
      <vt:lpstr>Fewer Transitions → Lower Power</vt:lpstr>
      <vt:lpstr>Improving Speed: Adder Example</vt:lpstr>
      <vt:lpstr>Performance/Cost Analysis</vt:lpstr>
      <vt:lpstr>Carry Select Adders</vt:lpstr>
      <vt:lpstr>32-bit Carry Select Adder</vt:lpstr>
      <vt:lpstr>Wanted: Faster Carry Logic!</vt:lpstr>
      <vt:lpstr>Carry Look-ahead Adders (CLA)</vt:lpstr>
      <vt:lpstr>8-bit CLA (generate G &amp; P)</vt:lpstr>
      <vt:lpstr>8-bit CLA (carry generation)</vt:lpstr>
      <vt:lpstr>8-bit CLA (complete)</vt:lpstr>
      <vt:lpstr>Binary Multiplication*</vt:lpstr>
      <vt:lpstr>Combinational Multiplier</vt:lpstr>
      <vt:lpstr>2’s Complement Multiplication</vt:lpstr>
      <vt:lpstr>2’s Complement Multiplier</vt:lpstr>
      <vt:lpstr>Increase Throughput With Pipelining</vt:lpstr>
      <vt:lpstr>“Carry-save” Pipelined Multiplier</vt:lpstr>
      <vt:lpstr>Reduce Area With Sequential Logic</vt:lpstr>
      <vt:lpstr>Summary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Microsoft Office User</cp:lastModifiedBy>
  <cp:revision>317</cp:revision>
  <cp:lastPrinted>2016-03-01T13:42:34Z</cp:lastPrinted>
  <dcterms:created xsi:type="dcterms:W3CDTF">2010-02-03T13:36:01Z</dcterms:created>
  <dcterms:modified xsi:type="dcterms:W3CDTF">2017-06-20T12:22:53Z</dcterms:modified>
</cp:coreProperties>
</file>