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08" r:id="rId2"/>
    <p:sldId id="280" r:id="rId3"/>
    <p:sldId id="309" r:id="rId4"/>
    <p:sldId id="284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319" r:id="rId14"/>
    <p:sldId id="294" r:id="rId15"/>
    <p:sldId id="296" r:id="rId16"/>
    <p:sldId id="297" r:id="rId17"/>
    <p:sldId id="316" r:id="rId18"/>
    <p:sldId id="298" r:id="rId19"/>
    <p:sldId id="318" r:id="rId20"/>
    <p:sldId id="299" r:id="rId21"/>
    <p:sldId id="315" r:id="rId22"/>
    <p:sldId id="295" r:id="rId23"/>
    <p:sldId id="322" r:id="rId24"/>
    <p:sldId id="300" r:id="rId25"/>
    <p:sldId id="307" r:id="rId26"/>
    <p:sldId id="320" r:id="rId27"/>
    <p:sldId id="321" r:id="rId2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68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6FF"/>
    <a:srgbClr val="CCEC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56"/>
    <p:restoredTop sz="93742"/>
  </p:normalViewPr>
  <p:slideViewPr>
    <p:cSldViewPr showGuides="1">
      <p:cViewPr varScale="1">
        <p:scale>
          <a:sx n="106" d="100"/>
          <a:sy n="106" d="100"/>
        </p:scale>
        <p:origin x="192" y="440"/>
      </p:cViewPr>
      <p:guideLst>
        <p:guide orient="horz" pos="19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2" d="100"/>
        <a:sy n="11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81E37DF-88D3-5D48-BBDE-DC44DC39940B}" type="datetime1">
              <a:rPr lang="en-US"/>
              <a:pPr>
                <a:defRPr/>
              </a:pPr>
              <a:t>10/28/17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F80A8FD-5F18-E74B-8202-2B552669A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345B1B-4D36-514F-B7E5-B6C10008C7C5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98161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94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04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48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53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64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10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7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18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00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7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285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45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95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57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6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13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411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83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90FAB-7C5C-FF43-A23E-D8226B2B881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26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45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https://openclipart.org/detail/24868/time-icon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https://openclipart.org/detail/152407/open-disk-drive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https://openclipart.org/detail/25792/ram-computer-memory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https://openclipart.org/detail/100267/cpu-central-processing-unit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https://openclipart.org/detail/32443/network-card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https://openclipart.org/detail/189864/monitor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https://openclipart.org/detail/26499/keyboard-abnt2-pt-br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https://openclipart.org/detail/24771/mouse-icon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913888-3811-6D48-B629-9B2558E35B7E}" type="slidenum">
              <a:rPr lang="en-US" sz="1200"/>
              <a:pPr eaLnBrk="1" hangingPunct="1"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51083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8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14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7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D9C0E47-720C-FF42-83C0-CAEFABA5D75B}" type="datetime1">
              <a:rPr lang="en-US"/>
              <a:pPr>
                <a:defRPr/>
              </a:pPr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BEA0AB1F-EA99-9C48-8B1E-45F7CAACD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4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4C4017CF-F984-F045-BF68-561560A3D2D2}" type="datetime1">
              <a:rPr lang="en-US"/>
              <a:pPr>
                <a:defRPr/>
              </a:pPr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BEF94C1E-105E-4E4A-AD1B-111DEE0608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3ACB060F-8EC0-DC44-B3DF-8E64599599F2}" type="datetime1">
              <a:rPr lang="en-US"/>
              <a:pPr>
                <a:defRPr/>
              </a:pPr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FBC67AD2-AB35-AA43-87CC-5FBB4DDDA1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9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362EB13-22FC-1F4E-8B36-7091D3F99FC3}" type="datetime1">
              <a:rPr lang="en-US"/>
              <a:pPr>
                <a:defRPr/>
              </a:pPr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61BF6498-5E7A-474E-8F01-3D1444983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4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36995BE2-74ED-4C45-8539-A2E71F394D70}" type="datetime1">
              <a:rPr lang="en-US"/>
              <a:pPr>
                <a:defRPr/>
              </a:pPr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6477FF68-ED3B-014A-8BC3-0C85F3FD93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846C8FD6-6976-6540-A36E-16D3F471BC5F}" type="datetime1">
              <a:rPr lang="en-US"/>
              <a:pPr>
                <a:defRPr/>
              </a:pPr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8268AF62-3F1D-D045-887B-411A742504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0A12A22-B3A3-B04A-9895-90DE6758A028}" type="datetime1">
              <a:rPr lang="en-US"/>
              <a:pPr>
                <a:defRPr/>
              </a:pPr>
              <a:t>10/28/17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6DB48C10-9BF9-7148-870E-6BD863536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6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2D0BAE77-99BC-E440-9274-AD17C6D6D340}" type="datetime1">
              <a:rPr lang="en-US"/>
              <a:pPr>
                <a:defRPr/>
              </a:pPr>
              <a:t>10/28/17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0D96F8FC-4CD8-7E48-9AA0-89EA3300A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0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E4E6DA2-1BF0-9145-9630-A06367000B65}" type="datetime1">
              <a:rPr lang="en-US"/>
              <a:pPr>
                <a:defRPr/>
              </a:pPr>
              <a:t>10/28/17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DF377A2-70A8-5D49-BF12-6BEE50AFE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7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7D66A879-6B06-8943-A8AE-D68F84578762}" type="datetime1">
              <a:rPr lang="en-US"/>
              <a:pPr>
                <a:defRPr/>
              </a:pPr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0161296C-5F89-BB41-85DA-D4DACD4EB9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7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90BA69AF-B429-854A-833B-E4979DD89C48}" type="datetime1">
              <a:rPr lang="en-US"/>
              <a:pPr>
                <a:defRPr/>
              </a:pPr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D3B6EA63-6A61-CA4D-BC95-136BBEE02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7" r:id="rId1"/>
    <p:sldLayoutId id="2147484768" r:id="rId2"/>
    <p:sldLayoutId id="2147484769" r:id="rId3"/>
    <p:sldLayoutId id="2147484770" r:id="rId4"/>
    <p:sldLayoutId id="2147484771" r:id="rId5"/>
    <p:sldLayoutId id="2147484772" r:id="rId6"/>
    <p:sldLayoutId id="2147484773" r:id="rId7"/>
    <p:sldLayoutId id="2147484774" r:id="rId8"/>
    <p:sldLayoutId id="2147484775" r:id="rId9"/>
    <p:sldLayoutId id="2147484776" r:id="rId10"/>
    <p:sldLayoutId id="2147484777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rebuchet MS" charset="0"/>
                <a:ea typeface="ＭＳ Ｐゴシック" charset="0"/>
              </a:rPr>
              <a:t>17. Virtualizing the Processor</a:t>
            </a:r>
            <a:endParaRPr lang="en-US" dirty="0">
              <a:latin typeface="Trebuchet MS" charset="0"/>
              <a:ea typeface="ＭＳ Ｐゴシック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6.004x Computation Structures</a:t>
            </a:r>
          </a:p>
          <a:p>
            <a:pPr>
              <a:defRPr/>
            </a:pPr>
            <a:r>
              <a:rPr lang="en-US" dirty="0" smtClean="0"/>
              <a:t>Part </a:t>
            </a:r>
            <a:r>
              <a:rPr lang="en-US" dirty="0"/>
              <a:t>3</a:t>
            </a:r>
            <a:r>
              <a:rPr lang="en-US" dirty="0" smtClean="0"/>
              <a:t> – Computer Organization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Copyright © 2016 MIT EECS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381000" y="1403350"/>
            <a:ext cx="83312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>
              <a:lnSpc>
                <a:spcPct val="87000"/>
              </a:lnSpc>
              <a:spcBef>
                <a:spcPct val="25000"/>
              </a:spcBef>
              <a:defRPr/>
            </a:pPr>
            <a:r>
              <a:rPr lang="en-US" sz="2000" dirty="0">
                <a:solidFill>
                  <a:srgbClr val="FF3300"/>
                </a:solidFill>
                <a:latin typeface="+mj-lt"/>
              </a:rPr>
              <a:t>Example:</a:t>
            </a:r>
          </a:p>
          <a:p>
            <a:pPr marL="228600" indent="-228600">
              <a:lnSpc>
                <a:spcPct val="87000"/>
              </a:lnSpc>
              <a:spcBef>
                <a:spcPct val="25000"/>
              </a:spcBef>
              <a:defRPr/>
            </a:pPr>
            <a:r>
              <a:rPr lang="en-US" sz="2000" dirty="0">
                <a:latin typeface="+mj-lt"/>
              </a:rPr>
              <a:t>	Operating System maintains current time of day (TOD) count. But...this value must be updated periodically in response to clock EVENTs, i.e. signal triggered by 60 Hz timer hardware.</a:t>
            </a:r>
          </a:p>
          <a:p>
            <a:pPr marL="228600" indent="-228600">
              <a:lnSpc>
                <a:spcPct val="87000"/>
              </a:lnSpc>
              <a:spcBef>
                <a:spcPct val="25000"/>
              </a:spcBef>
              <a:defRPr/>
            </a:pPr>
            <a:endParaRPr lang="en-US" sz="2000" dirty="0">
              <a:latin typeface="+mj-lt"/>
            </a:endParaRPr>
          </a:p>
          <a:p>
            <a:pPr marL="228600" indent="-228600">
              <a:lnSpc>
                <a:spcPct val="87000"/>
              </a:lnSpc>
              <a:spcBef>
                <a:spcPct val="25000"/>
              </a:spcBef>
              <a:defRPr/>
            </a:pPr>
            <a:r>
              <a:rPr lang="en-US" sz="2000" dirty="0">
                <a:solidFill>
                  <a:srgbClr val="FF3300"/>
                </a:solidFill>
                <a:latin typeface="+mj-lt"/>
              </a:rPr>
              <a:t>Program A (Application)</a:t>
            </a:r>
          </a:p>
          <a:p>
            <a:pPr marL="520700" lvl="1" indent="-177800">
              <a:lnSpc>
                <a:spcPct val="87000"/>
              </a:lnSpc>
              <a:spcBef>
                <a:spcPct val="25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Executes instructions of the user program.</a:t>
            </a:r>
          </a:p>
          <a:p>
            <a:pPr marL="520700" lvl="1" indent="-177800">
              <a:lnSpc>
                <a:spcPct val="87000"/>
              </a:lnSpc>
              <a:spcBef>
                <a:spcPct val="25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Doesn't want to know about clock hardware, interrupts, </a:t>
            </a:r>
            <a:r>
              <a:rPr lang="en-US" sz="2000" dirty="0" err="1">
                <a:latin typeface="+mj-lt"/>
              </a:rPr>
              <a:t>etc</a:t>
            </a:r>
            <a:r>
              <a:rPr lang="en-US" sz="2000" dirty="0">
                <a:latin typeface="+mj-lt"/>
              </a:rPr>
              <a:t>!!</a:t>
            </a:r>
          </a:p>
          <a:p>
            <a:pPr marL="520700" lvl="1" indent="-177800">
              <a:lnSpc>
                <a:spcPct val="87000"/>
              </a:lnSpc>
              <a:spcBef>
                <a:spcPct val="25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Can incorporate TOD into results by </a:t>
            </a:r>
            <a:r>
              <a:rPr lang="ja-JP" altLang="en-US" sz="2000" dirty="0">
                <a:latin typeface="+mj-lt"/>
              </a:rPr>
              <a:t>“</a:t>
            </a:r>
            <a:r>
              <a:rPr lang="en-US" altLang="ja-JP" sz="2000" dirty="0">
                <a:latin typeface="+mj-lt"/>
              </a:rPr>
              <a:t>asking</a:t>
            </a:r>
            <a:r>
              <a:rPr lang="ja-JP" altLang="en-US" sz="2000" dirty="0">
                <a:latin typeface="+mj-lt"/>
              </a:rPr>
              <a:t>”</a:t>
            </a:r>
            <a:r>
              <a:rPr lang="en-US" altLang="ja-JP" sz="2000" dirty="0">
                <a:latin typeface="+mj-lt"/>
              </a:rPr>
              <a:t> OS.</a:t>
            </a:r>
          </a:p>
          <a:p>
            <a:pPr marL="228600" indent="-228600">
              <a:lnSpc>
                <a:spcPct val="87000"/>
              </a:lnSpc>
              <a:spcBef>
                <a:spcPct val="25000"/>
              </a:spcBef>
              <a:defRPr/>
            </a:pPr>
            <a:endParaRPr lang="en-US" sz="2000" dirty="0">
              <a:latin typeface="+mj-lt"/>
            </a:endParaRPr>
          </a:p>
          <a:p>
            <a:pPr marL="228600" indent="-228600">
              <a:lnSpc>
                <a:spcPct val="87000"/>
              </a:lnSpc>
              <a:spcBef>
                <a:spcPct val="25000"/>
              </a:spcBef>
              <a:defRPr/>
            </a:pPr>
            <a:r>
              <a:rPr lang="en-US" sz="2000" dirty="0">
                <a:solidFill>
                  <a:srgbClr val="FF3300"/>
                </a:solidFill>
                <a:latin typeface="+mj-lt"/>
              </a:rPr>
              <a:t>Clock Handler</a:t>
            </a:r>
          </a:p>
          <a:p>
            <a:pPr marL="520700" lvl="1" indent="-177800">
              <a:lnSpc>
                <a:spcPct val="87000"/>
              </a:lnSpc>
              <a:spcBef>
                <a:spcPct val="25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GUTS: Sequence of instructions that increments TOD.  Written in C.</a:t>
            </a:r>
          </a:p>
          <a:p>
            <a:pPr marL="520700" lvl="1" indent="-177800">
              <a:lnSpc>
                <a:spcPct val="87000"/>
              </a:lnSpc>
              <a:spcBef>
                <a:spcPct val="25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Entry/Exit sequences save &amp; restore interrupted state, call the C handler.  Written as assembler </a:t>
            </a:r>
            <a:r>
              <a:rPr lang="ja-JP" altLang="en-US" sz="2000" dirty="0">
                <a:latin typeface="+mj-lt"/>
              </a:rPr>
              <a:t>“</a:t>
            </a:r>
            <a:r>
              <a:rPr lang="en-US" altLang="ja-JP" sz="2000" dirty="0">
                <a:latin typeface="+mj-lt"/>
              </a:rPr>
              <a:t>stubs</a:t>
            </a:r>
            <a:r>
              <a:rPr lang="ja-JP" altLang="en-US" sz="2000" dirty="0">
                <a:latin typeface="+mj-lt"/>
              </a:rPr>
              <a:t>”</a:t>
            </a:r>
            <a:r>
              <a:rPr lang="en-US" altLang="ja-JP" sz="2000" dirty="0">
                <a:latin typeface="+mj-lt"/>
              </a:rPr>
              <a:t>.</a:t>
            </a:r>
            <a:endParaRPr lang="en-US" sz="2000" dirty="0">
              <a:latin typeface="+mj-lt"/>
            </a:endParaRPr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 charset="0"/>
                <a:ea typeface="ＭＳ Ｐゴシック" charset="0"/>
              </a:rPr>
              <a:t>Example: Timer Interrupt Handler</a:t>
            </a:r>
            <a:endParaRPr lang="en-US" dirty="0">
              <a:latin typeface="Trebuchet M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88" name="Rectangle 12"/>
          <p:cNvSpPr>
            <a:spLocks noChangeArrowheads="1"/>
          </p:cNvSpPr>
          <p:nvPr/>
        </p:nvSpPr>
        <p:spPr bwMode="auto">
          <a:xfrm>
            <a:off x="533400" y="990600"/>
            <a:ext cx="6324600" cy="2057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6178" name="Rectangle 2"/>
          <p:cNvSpPr>
            <a:spLocks noChangeArrowheads="1"/>
          </p:cNvSpPr>
          <p:nvPr/>
        </p:nvSpPr>
        <p:spPr bwMode="auto">
          <a:xfrm>
            <a:off x="1066800" y="5943600"/>
            <a:ext cx="5562600" cy="4730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6179" name="Rectangle 3"/>
          <p:cNvSpPr>
            <a:spLocks noChangeArrowheads="1"/>
          </p:cNvSpPr>
          <p:nvPr/>
        </p:nvSpPr>
        <p:spPr bwMode="auto">
          <a:xfrm>
            <a:off x="1066800" y="4953000"/>
            <a:ext cx="5562600" cy="990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1066800" y="4479925"/>
            <a:ext cx="5562600" cy="4730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6181" name="Rectangle 5"/>
          <p:cNvSpPr>
            <a:spLocks noChangeArrowheads="1"/>
          </p:cNvSpPr>
          <p:nvPr/>
        </p:nvSpPr>
        <p:spPr bwMode="auto">
          <a:xfrm>
            <a:off x="1066800" y="3505200"/>
            <a:ext cx="5562600" cy="97472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533400" y="990600"/>
            <a:ext cx="6324600" cy="2057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600" dirty="0">
                <a:latin typeface="Lucida Sans Typewriter" charset="0"/>
                <a:cs typeface="Lucida Sans Typewriter" charset="0"/>
              </a:rPr>
              <a:t>long </a:t>
            </a:r>
            <a:r>
              <a:rPr lang="en-US" sz="1600" dirty="0" err="1">
                <a:latin typeface="Lucida Sans Typewriter" charset="0"/>
                <a:cs typeface="Lucida Sans Typewriter" charset="0"/>
              </a:rPr>
              <a:t>TimeOfDay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;</a:t>
            </a:r>
          </a:p>
          <a:p>
            <a:pPr eaLnBrk="0" hangingPunct="0"/>
            <a:r>
              <a:rPr lang="en-US" sz="1600" dirty="0" err="1">
                <a:latin typeface="Lucida Sans Typewriter" charset="0"/>
                <a:cs typeface="Lucida Sans Typewriter" charset="0"/>
              </a:rPr>
              <a:t>struct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 </a:t>
            </a:r>
            <a:r>
              <a:rPr lang="en-US" sz="1600" dirty="0" err="1" smtClean="0">
                <a:latin typeface="Lucida Sans Typewriter" charset="0"/>
                <a:cs typeface="Lucida Sans Typewriter" charset="0"/>
              </a:rPr>
              <a:t>MState</a:t>
            </a:r>
            <a:r>
              <a:rPr lang="en-US" sz="1600" dirty="0" smtClean="0">
                <a:latin typeface="Lucida Sans Typewriter" charset="0"/>
                <a:cs typeface="Lucida Sans Typewriter" charset="0"/>
              </a:rPr>
              <a:t> 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{ </a:t>
            </a:r>
            <a:r>
              <a:rPr lang="en-US" sz="1600" dirty="0" err="1">
                <a:latin typeface="Lucida Sans Typewriter" charset="0"/>
                <a:cs typeface="Lucida Sans Typewriter" charset="0"/>
              </a:rPr>
              <a:t>int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 </a:t>
            </a:r>
            <a:r>
              <a:rPr lang="en-US" sz="1600" dirty="0" err="1">
                <a:latin typeface="Lucida Sans Typewriter" charset="0"/>
                <a:cs typeface="Lucida Sans Typewriter" charset="0"/>
              </a:rPr>
              <a:t>Regs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[31];} </a:t>
            </a:r>
            <a:r>
              <a:rPr lang="en-US" sz="1600" dirty="0" err="1" smtClean="0">
                <a:latin typeface="Lucida Sans Typewriter" charset="0"/>
                <a:cs typeface="Lucida Sans Typewriter" charset="0"/>
              </a:rPr>
              <a:t>UserMState</a:t>
            </a:r>
            <a:r>
              <a:rPr lang="en-US" sz="1600" dirty="0" smtClean="0">
                <a:latin typeface="Lucida Sans Typewriter" charset="0"/>
                <a:cs typeface="Lucida Sans Typewriter" charset="0"/>
              </a:rPr>
              <a:t>;</a:t>
            </a:r>
            <a:endParaRPr lang="en-US" sz="1600" dirty="0">
              <a:latin typeface="Lucida Sans Typewriter" charset="0"/>
              <a:cs typeface="Lucida Sans Typewriter" charset="0"/>
            </a:endParaRPr>
          </a:p>
          <a:p>
            <a:pPr eaLnBrk="0" hangingPunct="0"/>
            <a:endParaRPr lang="en-US" sz="1600" dirty="0">
              <a:latin typeface="Lucida Sans Typewriter" charset="0"/>
              <a:cs typeface="Lucida Sans Typewriter" charset="0"/>
            </a:endParaRPr>
          </a:p>
          <a:p>
            <a:pPr eaLnBrk="0" hangingPunct="0"/>
            <a:r>
              <a:rPr lang="en-US" sz="1600" dirty="0">
                <a:latin typeface="Lucida Sans Typewriter" charset="0"/>
                <a:cs typeface="Lucida Sans Typewriter" charset="0"/>
              </a:rPr>
              <a:t>/* Executed 60 times/sec */</a:t>
            </a:r>
          </a:p>
          <a:p>
            <a:pPr eaLnBrk="0" hangingPunct="0"/>
            <a:r>
              <a:rPr lang="en-US" sz="1600" dirty="0" err="1">
                <a:latin typeface="Lucida Sans Typewriter" charset="0"/>
                <a:cs typeface="Lucida Sans Typewriter" charset="0"/>
              </a:rPr>
              <a:t>Clock_Handler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(){</a:t>
            </a:r>
          </a:p>
          <a:p>
            <a:pPr eaLnBrk="0" hangingPunct="0"/>
            <a:r>
              <a:rPr lang="en-US" sz="1600" dirty="0">
                <a:latin typeface="Lucida Sans Typewriter" charset="0"/>
                <a:cs typeface="Lucida Sans Typewriter" charset="0"/>
              </a:rPr>
              <a:t>   </a:t>
            </a:r>
            <a:r>
              <a:rPr lang="en-US" sz="1600" dirty="0" err="1">
                <a:latin typeface="Lucida Sans Typewriter" charset="0"/>
                <a:cs typeface="Lucida Sans Typewriter" charset="0"/>
              </a:rPr>
              <a:t>TimeOfDay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 = TimeOfDay+1;</a:t>
            </a:r>
          </a:p>
          <a:p>
            <a:pPr eaLnBrk="0" hangingPunct="0"/>
            <a:r>
              <a:rPr lang="en-US" sz="1600" dirty="0">
                <a:latin typeface="Lucida Sans Typewriter" charset="0"/>
                <a:cs typeface="Lucida Sans Typewriter" charset="0"/>
              </a:rPr>
              <a:t>   </a:t>
            </a:r>
            <a:endParaRPr lang="en-US" sz="1600" dirty="0">
              <a:solidFill>
                <a:srgbClr val="CC0000"/>
              </a:solidFill>
              <a:latin typeface="Lucida Sans Typewriter" charset="0"/>
              <a:cs typeface="Lucida Sans Typewriter" charset="0"/>
            </a:endParaRPr>
          </a:p>
          <a:p>
            <a:pPr eaLnBrk="0" hangingPunct="0"/>
            <a:r>
              <a:rPr lang="en-US" sz="1600" dirty="0">
                <a:latin typeface="Lucida Sans Typewriter" charset="0"/>
                <a:cs typeface="Lucida Sans Typewriter" charset="0"/>
              </a:rPr>
              <a:t>}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533399" y="3197225"/>
            <a:ext cx="8302625" cy="32906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600" dirty="0" err="1">
                <a:latin typeface="Lucida Sans Typewriter" charset="0"/>
                <a:cs typeface="Lucida Sans Typewriter" charset="0"/>
              </a:rPr>
              <a:t>Clock_h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:	</a:t>
            </a:r>
          </a:p>
          <a:p>
            <a:pPr lvl="1" eaLnBrk="0" hangingPunct="0"/>
            <a:r>
              <a:rPr lang="en-US" sz="1600" dirty="0">
                <a:latin typeface="Lucida Sans Typewriter" charset="0"/>
                <a:cs typeface="Lucida Sans Typewriter" charset="0"/>
              </a:rPr>
              <a:t>ST(r0, </a:t>
            </a:r>
            <a:r>
              <a:rPr lang="en-US" sz="1600" dirty="0" err="1" smtClean="0">
                <a:latin typeface="Lucida Sans Typewriter" charset="0"/>
                <a:cs typeface="Lucida Sans Typewriter" charset="0"/>
              </a:rPr>
              <a:t>UserMState</a:t>
            </a:r>
            <a:r>
              <a:rPr lang="en-US" sz="1600" dirty="0" smtClean="0">
                <a:latin typeface="Lucida Sans Typewriter" charset="0"/>
                <a:cs typeface="Lucida Sans Typewriter" charset="0"/>
              </a:rPr>
              <a:t>)        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// Save state of</a:t>
            </a:r>
          </a:p>
          <a:p>
            <a:pPr lvl="1" eaLnBrk="0" hangingPunct="0"/>
            <a:r>
              <a:rPr lang="en-US" sz="1600" dirty="0">
                <a:latin typeface="Lucida Sans Typewriter" charset="0"/>
                <a:cs typeface="Lucida Sans Typewriter" charset="0"/>
              </a:rPr>
              <a:t>ST(r1, UserMState+4)      </a:t>
            </a:r>
            <a:r>
              <a:rPr lang="en-US" sz="1600" dirty="0" smtClean="0">
                <a:latin typeface="Lucida Sans Typewriter" charset="0"/>
                <a:cs typeface="Lucida Sans Typewriter" charset="0"/>
              </a:rPr>
              <a:t>// 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interrupted</a:t>
            </a:r>
          </a:p>
          <a:p>
            <a:pPr lvl="1" eaLnBrk="0" hangingPunct="0"/>
            <a:r>
              <a:rPr lang="en-US" sz="1600" dirty="0">
                <a:latin typeface="Lucida Sans Typewriter" charset="0"/>
                <a:cs typeface="Lucida Sans Typewriter" charset="0"/>
              </a:rPr>
              <a:t>...                 </a:t>
            </a:r>
            <a:r>
              <a:rPr lang="en-US" sz="1600" dirty="0" smtClean="0">
                <a:latin typeface="Lucida Sans Typewriter" charset="0"/>
                <a:cs typeface="Lucida Sans Typewriter" charset="0"/>
              </a:rPr>
              <a:t>      //  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app </a:t>
            </a:r>
            <a:r>
              <a:rPr lang="en-US" sz="1600" dirty="0" err="1">
                <a:latin typeface="Lucida Sans Typewriter" charset="0"/>
                <a:cs typeface="Lucida Sans Typewriter" charset="0"/>
              </a:rPr>
              <a:t>pgm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...</a:t>
            </a:r>
          </a:p>
          <a:p>
            <a:pPr lvl="1" eaLnBrk="0" hangingPunct="0"/>
            <a:r>
              <a:rPr lang="en-US" sz="1600" dirty="0">
                <a:latin typeface="Lucida Sans Typewriter" charset="0"/>
                <a:cs typeface="Lucida Sans Typewriter" charset="0"/>
              </a:rPr>
              <a:t>ST(r30, UserMState+30*4)</a:t>
            </a:r>
          </a:p>
          <a:p>
            <a:pPr lvl="1" eaLnBrk="0" hangingPunct="0"/>
            <a:r>
              <a:rPr lang="en-US" sz="1600" dirty="0" smtClean="0">
                <a:latin typeface="Lucida Sans Typewriter" charset="0"/>
                <a:cs typeface="Lucida Sans Typewriter" charset="0"/>
              </a:rPr>
              <a:t>LD(</a:t>
            </a:r>
            <a:r>
              <a:rPr lang="en-US" sz="1600" dirty="0" err="1" smtClean="0">
                <a:latin typeface="Lucida Sans Typewriter" charset="0"/>
                <a:cs typeface="Lucida Sans Typewriter" charset="0"/>
              </a:rPr>
              <a:t>KStack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, SP)   </a:t>
            </a:r>
            <a:r>
              <a:rPr lang="en-US" sz="1600" dirty="0" smtClean="0">
                <a:latin typeface="Lucida Sans Typewriter" charset="0"/>
                <a:cs typeface="Lucida Sans Typewriter" charset="0"/>
              </a:rPr>
              <a:t>         // 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Use KERNEL SP</a:t>
            </a:r>
          </a:p>
          <a:p>
            <a:pPr lvl="1" eaLnBrk="0" hangingPunct="0"/>
            <a:r>
              <a:rPr lang="en-US" sz="1600" dirty="0">
                <a:latin typeface="Lucida Sans Typewriter" charset="0"/>
                <a:cs typeface="Lucida Sans Typewriter" charset="0"/>
              </a:rPr>
              <a:t>BR(</a:t>
            </a:r>
            <a:r>
              <a:rPr lang="en-US" sz="1600" dirty="0" err="1">
                <a:latin typeface="Lucida Sans Typewriter" charset="0"/>
                <a:cs typeface="Lucida Sans Typewriter" charset="0"/>
              </a:rPr>
              <a:t>Clock_Handler,lp</a:t>
            </a:r>
            <a:r>
              <a:rPr lang="en-US" sz="1600" dirty="0" smtClean="0">
                <a:latin typeface="Lucida Sans Typewriter" charset="0"/>
                <a:cs typeface="Lucida Sans Typewriter" charset="0"/>
              </a:rPr>
              <a:t>)      // 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call handler</a:t>
            </a:r>
          </a:p>
          <a:p>
            <a:pPr lvl="1" eaLnBrk="0" hangingPunct="0"/>
            <a:r>
              <a:rPr lang="en-US" sz="1600" dirty="0">
                <a:latin typeface="Lucida Sans Typewriter" charset="0"/>
                <a:cs typeface="Lucida Sans Typewriter" charset="0"/>
              </a:rPr>
              <a:t>LD(</a:t>
            </a:r>
            <a:r>
              <a:rPr lang="en-US" sz="1600" dirty="0" err="1">
                <a:latin typeface="Lucida Sans Typewriter" charset="0"/>
                <a:cs typeface="Lucida Sans Typewriter" charset="0"/>
              </a:rPr>
              <a:t>UserMState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, r0)        // Restore saved</a:t>
            </a:r>
          </a:p>
          <a:p>
            <a:pPr lvl="1" eaLnBrk="0" hangingPunct="0"/>
            <a:r>
              <a:rPr lang="en-US" sz="1600" dirty="0" smtClean="0">
                <a:latin typeface="Lucida Sans Typewriter" charset="0"/>
                <a:cs typeface="Lucida Sans Typewriter" charset="0"/>
              </a:rPr>
              <a:t>LD(UserMState+4, 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r1)     </a:t>
            </a:r>
            <a:r>
              <a:rPr lang="en-US" sz="1600" dirty="0" smtClean="0">
                <a:latin typeface="Lucida Sans Typewriter" charset="0"/>
                <a:cs typeface="Lucida Sans Typewriter" charset="0"/>
              </a:rPr>
              <a:t>//   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state.</a:t>
            </a:r>
          </a:p>
          <a:p>
            <a:pPr lvl="1" eaLnBrk="0" hangingPunct="0"/>
            <a:r>
              <a:rPr lang="en-US" sz="1600" dirty="0">
                <a:latin typeface="Lucida Sans Typewriter" charset="0"/>
                <a:cs typeface="Lucida Sans Typewriter" charset="0"/>
              </a:rPr>
              <a:t>...</a:t>
            </a:r>
          </a:p>
          <a:p>
            <a:pPr lvl="1" eaLnBrk="0" hangingPunct="0"/>
            <a:r>
              <a:rPr lang="en-US" sz="1600" dirty="0">
                <a:latin typeface="Lucida Sans Typewriter" charset="0"/>
                <a:cs typeface="Lucida Sans Typewriter" charset="0"/>
              </a:rPr>
              <a:t>LD(UserMState+30*4, r30)</a:t>
            </a:r>
          </a:p>
          <a:p>
            <a:pPr lvl="1" eaLnBrk="0" hangingPunct="0"/>
            <a:r>
              <a:rPr lang="en-US" sz="1600" dirty="0">
                <a:latin typeface="Lucida Sans Typewriter" charset="0"/>
                <a:cs typeface="Lucida Sans Typewriter" charset="0"/>
              </a:rPr>
              <a:t>SUBC(XP, 4, XP)	 </a:t>
            </a:r>
            <a:r>
              <a:rPr lang="en-US" sz="1600" dirty="0" smtClean="0">
                <a:latin typeface="Lucida Sans Typewriter" charset="0"/>
                <a:cs typeface="Lucida Sans Typewriter" charset="0"/>
              </a:rPr>
              <a:t>      // 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execute interrupted </a:t>
            </a:r>
            <a:r>
              <a:rPr lang="en-US" sz="1600" dirty="0" err="1">
                <a:latin typeface="Lucida Sans Typewriter" charset="0"/>
                <a:cs typeface="Lucida Sans Typewriter" charset="0"/>
              </a:rPr>
              <a:t>inst</a:t>
            </a:r>
            <a:endParaRPr lang="en-US" sz="1600" dirty="0">
              <a:latin typeface="Lucida Sans Typewriter" charset="0"/>
              <a:cs typeface="Lucida Sans Typewriter" charset="0"/>
            </a:endParaRPr>
          </a:p>
          <a:p>
            <a:pPr lvl="1" eaLnBrk="0" hangingPunct="0"/>
            <a:r>
              <a:rPr lang="en-US" sz="1600" dirty="0">
                <a:latin typeface="Lucida Sans Typewriter" charset="0"/>
                <a:cs typeface="Lucida Sans Typewriter" charset="0"/>
              </a:rPr>
              <a:t>JMP(XP</a:t>
            </a:r>
            <a:r>
              <a:rPr lang="en-US" sz="1600" dirty="0" smtClean="0">
                <a:latin typeface="Lucida Sans Typewriter" charset="0"/>
                <a:cs typeface="Lucida Sans Typewriter" charset="0"/>
              </a:rPr>
              <a:t>)                   // 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Return to app.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7010400" y="1812925"/>
            <a:ext cx="1825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+mj-lt"/>
              </a:rPr>
              <a:t>Handler</a:t>
            </a:r>
          </a:p>
          <a:p>
            <a:pPr>
              <a:defRPr/>
            </a:pPr>
            <a:r>
              <a:rPr lang="en-US" sz="2000" dirty="0" smtClean="0">
                <a:latin typeface="+mj-lt"/>
              </a:rPr>
              <a:t>(written in C)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6986588" y="4479925"/>
            <a:ext cx="2271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ja-JP" altLang="en-US" sz="2000" dirty="0" smtClean="0">
                <a:latin typeface="+mj-lt"/>
              </a:rPr>
              <a:t>“</a:t>
            </a:r>
            <a:r>
              <a:rPr lang="en-US" altLang="ja-JP" sz="2000" dirty="0" smtClean="0">
                <a:latin typeface="+mj-lt"/>
              </a:rPr>
              <a:t>Interrupt stub</a:t>
            </a:r>
            <a:r>
              <a:rPr lang="ja-JP" altLang="en-US" sz="2000" dirty="0" smtClean="0">
                <a:latin typeface="+mj-lt"/>
              </a:rPr>
              <a:t>”</a:t>
            </a:r>
            <a:endParaRPr lang="en-US" altLang="ja-JP" sz="2000" dirty="0" smtClean="0">
              <a:latin typeface="+mj-lt"/>
            </a:endParaRPr>
          </a:p>
          <a:p>
            <a:pPr>
              <a:defRPr/>
            </a:pPr>
            <a:r>
              <a:rPr lang="en-US" sz="2000" dirty="0" smtClean="0">
                <a:latin typeface="+mj-lt"/>
              </a:rPr>
              <a:t>(written in assy.)</a:t>
            </a:r>
          </a:p>
        </p:txBody>
      </p:sp>
      <p:sp>
        <p:nvSpPr>
          <p:cNvPr id="946187" name="Text Box 11"/>
          <p:cNvSpPr txBox="1">
            <a:spLocks noChangeArrowheads="1"/>
          </p:cNvSpPr>
          <p:nvPr/>
        </p:nvSpPr>
        <p:spPr bwMode="auto">
          <a:xfrm>
            <a:off x="885825" y="2486025"/>
            <a:ext cx="53768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b="1">
                <a:solidFill>
                  <a:srgbClr val="CC0000"/>
                </a:solidFill>
                <a:latin typeface="Lucida Sans Typewriter" charset="0"/>
                <a:cs typeface="Lucida Sans Typewriter" charset="0"/>
              </a:rPr>
              <a:t>if (TimeOfDay % QUANTUM == 0) Scheduler();</a:t>
            </a:r>
          </a:p>
        </p:txBody>
      </p:sp>
      <p:sp>
        <p:nvSpPr>
          <p:cNvPr id="286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Interrupt Handler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6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6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6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6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88" grpId="0" animBg="1"/>
      <p:bldP spid="946178" grpId="0" animBg="1"/>
      <p:bldP spid="946179" grpId="0" animBg="1"/>
      <p:bldP spid="946180" grpId="0" animBg="1"/>
      <p:bldP spid="946181" grpId="0" animBg="1"/>
      <p:bldP spid="94618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51" name="Rectangle 7"/>
          <p:cNvSpPr>
            <a:spLocks noChangeArrowheads="1"/>
          </p:cNvSpPr>
          <p:nvPr/>
        </p:nvSpPr>
        <p:spPr bwMode="auto">
          <a:xfrm>
            <a:off x="228600" y="4497388"/>
            <a:ext cx="8305800" cy="17557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927750" name="Rectangle 6"/>
          <p:cNvSpPr>
            <a:spLocks noChangeArrowheads="1"/>
          </p:cNvSpPr>
          <p:nvPr/>
        </p:nvSpPr>
        <p:spPr bwMode="auto">
          <a:xfrm>
            <a:off x="228600" y="1828800"/>
            <a:ext cx="8305800" cy="23098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927749" name="Rectangle 5"/>
          <p:cNvSpPr>
            <a:spLocks noChangeArrowheads="1"/>
          </p:cNvSpPr>
          <p:nvPr/>
        </p:nvSpPr>
        <p:spPr bwMode="auto">
          <a:xfrm>
            <a:off x="228600" y="1127125"/>
            <a:ext cx="830580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>
                <a:latin typeface="Lucida Sans Typewriter" charset="0"/>
                <a:cs typeface="Lucida Sans Typewriter" charset="0"/>
              </a:rPr>
              <a:t>struct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 </a:t>
            </a:r>
            <a:r>
              <a:rPr lang="en-US" sz="1600" dirty="0" err="1" smtClean="0">
                <a:latin typeface="Lucida Sans Typewriter" charset="0"/>
                <a:cs typeface="Lucida Sans Typewriter" charset="0"/>
              </a:rPr>
              <a:t>MState</a:t>
            </a:r>
            <a:r>
              <a:rPr lang="en-US" sz="1600" dirty="0" smtClean="0">
                <a:latin typeface="Lucida Sans Typewriter" charset="0"/>
                <a:cs typeface="Lucida Sans Typewriter" charset="0"/>
              </a:rPr>
              <a:t> 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{ </a:t>
            </a:r>
            <a:r>
              <a:rPr lang="en-US" sz="1600" dirty="0" err="1">
                <a:latin typeface="Lucida Sans Typewriter" charset="0"/>
                <a:cs typeface="Lucida Sans Typewriter" charset="0"/>
              </a:rPr>
              <a:t>int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 </a:t>
            </a:r>
            <a:r>
              <a:rPr lang="en-US" sz="1600" dirty="0" err="1">
                <a:latin typeface="Lucida Sans Typewriter" charset="0"/>
                <a:cs typeface="Lucida Sans Typewriter" charset="0"/>
              </a:rPr>
              <a:t>Regs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[31</a:t>
            </a:r>
            <a:r>
              <a:rPr lang="en-US" sz="1600" dirty="0" smtClean="0">
                <a:latin typeface="Lucida Sans Typewriter" charset="0"/>
                <a:cs typeface="Lucida Sans Typewriter" charset="0"/>
              </a:rPr>
              <a:t>]; } </a:t>
            </a:r>
            <a:r>
              <a:rPr lang="en-US" sz="1600" dirty="0" err="1">
                <a:latin typeface="Lucida Sans Typewriter" charset="0"/>
                <a:cs typeface="Lucida Sans Typewriter" charset="0"/>
              </a:rPr>
              <a:t>UserMState</a:t>
            </a:r>
            <a:r>
              <a:rPr lang="en-US" sz="1600" dirty="0" smtClean="0">
                <a:latin typeface="Lucida Sans Typewriter" charset="0"/>
                <a:cs typeface="Lucida Sans Typewriter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Lucida Sans Typewriter" charset="0"/>
              <a:cs typeface="Lucida Sans Typewriter" charset="0"/>
            </a:endParaRPr>
          </a:p>
          <a:p>
            <a:pPr eaLnBrk="1" hangingPunct="1">
              <a:buFontTx/>
              <a:buNone/>
            </a:pPr>
            <a:endParaRPr lang="en-US" sz="1600" dirty="0">
              <a:latin typeface="Lucida Sans Typewriter" charset="0"/>
              <a:ea typeface="ＭＳ Ｐゴシック" charset="0"/>
              <a:cs typeface="Lucida Sans Typewriter" charset="0"/>
            </a:endParaRPr>
          </a:p>
          <a:p>
            <a:pPr eaLnBrk="1" hangingPunct="1">
              <a:buFontTx/>
              <a:buNone/>
            </a:pPr>
            <a:r>
              <a:rPr lang="en-US" sz="1600" dirty="0" err="1">
                <a:latin typeface="Lucida Sans Typewriter" charset="0"/>
                <a:ea typeface="ＭＳ Ｐゴシック" charset="0"/>
                <a:cs typeface="Lucida Sans Typewriter" charset="0"/>
              </a:rPr>
              <a:t>struct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 PCB </a:t>
            </a:r>
            <a:r>
              <a:rPr lang="en-US" sz="1600" dirty="0" smtClean="0">
                <a:latin typeface="Lucida Sans Typewriter" charset="0"/>
                <a:ea typeface="ＭＳ Ｐゴシック" charset="0"/>
                <a:cs typeface="Lucida Sans Typewriter" charset="0"/>
              </a:rPr>
              <a:t>{       // Process Control Block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/>
            </a:r>
            <a:b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</a:br>
            <a:r>
              <a:rPr lang="en-US" sz="1600" dirty="0" err="1">
                <a:latin typeface="Lucida Sans Typewriter" charset="0"/>
                <a:ea typeface="ＭＳ Ｐゴシック" charset="0"/>
                <a:cs typeface="Lucida Sans Typewriter" charset="0"/>
              </a:rPr>
              <a:t>struct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 </a:t>
            </a:r>
            <a:r>
              <a:rPr lang="en-US" sz="1600" dirty="0" err="1">
                <a:latin typeface="Lucida Sans Typewriter" charset="0"/>
                <a:ea typeface="ＭＳ Ｐゴシック" charset="0"/>
                <a:cs typeface="Lucida Sans Typewriter" charset="0"/>
              </a:rPr>
              <a:t>MState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 State;	</a:t>
            </a:r>
            <a:r>
              <a:rPr lang="en-US" sz="1600" dirty="0" smtClean="0">
                <a:latin typeface="Lucida Sans Typewriter" charset="0"/>
                <a:ea typeface="ＭＳ Ｐゴシック" charset="0"/>
                <a:cs typeface="Lucida Sans Typewriter" charset="0"/>
              </a:rPr>
              <a:t>    // 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Processor </a:t>
            </a:r>
            <a:r>
              <a:rPr lang="en-US" sz="1600" dirty="0" smtClean="0">
                <a:latin typeface="Lucida Sans Typewriter" charset="0"/>
                <a:ea typeface="ＭＳ Ｐゴシック" charset="0"/>
                <a:cs typeface="Lucida Sans Typewriter" charset="0"/>
              </a:rPr>
              <a:t>state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/>
            </a:r>
            <a:b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</a:br>
            <a:r>
              <a:rPr lang="en-US" sz="1600" dirty="0" err="1" smtClean="0">
                <a:latin typeface="Lucida Sans Typewriter" charset="0"/>
                <a:ea typeface="ＭＳ Ｐゴシック" charset="0"/>
                <a:cs typeface="Lucida Sans Typewriter" charset="0"/>
              </a:rPr>
              <a:t>struct</a:t>
            </a:r>
            <a:r>
              <a:rPr lang="en-US" sz="1600" dirty="0" smtClean="0">
                <a:latin typeface="Lucida Sans Typewriter" charset="0"/>
                <a:ea typeface="ＭＳ Ｐゴシック" charset="0"/>
                <a:cs typeface="Lucida Sans Typewriter" charset="0"/>
              </a:rPr>
              <a:t> Context </a:t>
            </a:r>
            <a:r>
              <a:rPr lang="en-US" sz="1600" dirty="0" err="1">
                <a:latin typeface="Lucida Sans Typewriter" charset="0"/>
                <a:ea typeface="ＭＳ Ｐゴシック" charset="0"/>
                <a:cs typeface="Lucida Sans Typewriter" charset="0"/>
              </a:rPr>
              <a:t>PageMap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;		</a:t>
            </a:r>
            <a:r>
              <a:rPr lang="en-US" sz="1600" dirty="0" smtClean="0">
                <a:latin typeface="Lucida Sans Typewriter" charset="0"/>
                <a:ea typeface="ＭＳ Ｐゴシック" charset="0"/>
                <a:cs typeface="Lucida Sans Typewriter" charset="0"/>
              </a:rPr>
              <a:t>// MMU state for </a:t>
            </a:r>
            <a:r>
              <a:rPr lang="en-US" sz="1600" dirty="0" err="1" smtClean="0">
                <a:latin typeface="Lucida Sans Typewriter" charset="0"/>
                <a:ea typeface="ＭＳ Ｐゴシック" charset="0"/>
                <a:cs typeface="Lucida Sans Typewriter" charset="0"/>
              </a:rPr>
              <a:t>proc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/>
            </a:r>
            <a:b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</a:br>
            <a:r>
              <a:rPr lang="en-US" sz="1600" dirty="0" err="1">
                <a:latin typeface="Lucida Sans Typewriter" charset="0"/>
                <a:ea typeface="ＭＳ Ｐゴシック" charset="0"/>
                <a:cs typeface="Lucida Sans Typewriter" charset="0"/>
              </a:rPr>
              <a:t>int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 </a:t>
            </a:r>
            <a:r>
              <a:rPr lang="en-US" sz="1600" dirty="0" err="1">
                <a:latin typeface="Lucida Sans Typewriter" charset="0"/>
                <a:ea typeface="ＭＳ Ｐゴシック" charset="0"/>
                <a:cs typeface="Lucida Sans Typewriter" charset="0"/>
              </a:rPr>
              <a:t>DPYNum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;		</a:t>
            </a:r>
            <a:r>
              <a:rPr lang="en-US" sz="1600" dirty="0" smtClean="0">
                <a:latin typeface="Lucida Sans Typewriter" charset="0"/>
                <a:ea typeface="ＭＳ Ｐゴシック" charset="0"/>
                <a:cs typeface="Lucida Sans Typewriter" charset="0"/>
              </a:rPr>
              <a:t>// 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Console </a:t>
            </a:r>
            <a:r>
              <a:rPr lang="en-US" sz="1600" dirty="0" smtClean="0">
                <a:latin typeface="Lucida Sans Typewriter" charset="0"/>
                <a:ea typeface="ＭＳ Ｐゴシック" charset="0"/>
                <a:cs typeface="Lucida Sans Typewriter" charset="0"/>
              </a:rPr>
              <a:t>number (and other I/O state)</a:t>
            </a:r>
            <a:endParaRPr lang="en-US" sz="1600" dirty="0">
              <a:latin typeface="Lucida Sans Typewriter" charset="0"/>
              <a:ea typeface="ＭＳ Ｐゴシック" charset="0"/>
              <a:cs typeface="Lucida Sans Typewriter" charset="0"/>
            </a:endParaRPr>
          </a:p>
          <a:p>
            <a:pPr eaLnBrk="1" hangingPunct="1">
              <a:buFontTx/>
              <a:buNone/>
            </a:pP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 } </a:t>
            </a:r>
            <a:r>
              <a:rPr lang="en-US" sz="1600" dirty="0" err="1">
                <a:latin typeface="Lucida Sans Typewriter" charset="0"/>
                <a:ea typeface="ＭＳ Ｐゴシック" charset="0"/>
                <a:cs typeface="Lucida Sans Typewriter" charset="0"/>
              </a:rPr>
              <a:t>ProcTbl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[N];				</a:t>
            </a:r>
            <a:r>
              <a:rPr lang="en-US" sz="1600" dirty="0" smtClean="0">
                <a:latin typeface="Lucida Sans Typewriter" charset="0"/>
                <a:ea typeface="ＭＳ Ｐゴシック" charset="0"/>
                <a:cs typeface="Lucida Sans Typewriter" charset="0"/>
              </a:rPr>
              <a:t>    // 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one per </a:t>
            </a:r>
            <a:r>
              <a:rPr lang="en-US" sz="1600" dirty="0" smtClean="0">
                <a:latin typeface="Lucida Sans Typewriter" charset="0"/>
                <a:ea typeface="ＭＳ Ｐゴシック" charset="0"/>
                <a:cs typeface="Lucida Sans Typewriter" charset="0"/>
              </a:rPr>
              <a:t>process</a:t>
            </a:r>
            <a:endParaRPr lang="en-US" sz="1600" dirty="0">
              <a:latin typeface="Lucida Sans Typewriter" charset="0"/>
              <a:ea typeface="ＭＳ Ｐゴシック" charset="0"/>
              <a:cs typeface="Lucida Sans Typewriter" charset="0"/>
            </a:endParaRPr>
          </a:p>
          <a:p>
            <a:pPr eaLnBrk="1" hangingPunct="1">
              <a:buFontTx/>
              <a:buNone/>
            </a:pPr>
            <a:endParaRPr lang="en-US" sz="1600" dirty="0">
              <a:latin typeface="Lucida Sans Typewriter" charset="0"/>
              <a:ea typeface="ＭＳ Ｐゴシック" charset="0"/>
              <a:cs typeface="Lucida Sans Typewriter" charset="0"/>
            </a:endParaRPr>
          </a:p>
          <a:p>
            <a:pPr eaLnBrk="1" hangingPunct="1">
              <a:buFontTx/>
              <a:buNone/>
            </a:pPr>
            <a:r>
              <a:rPr lang="en-US" sz="1600" dirty="0" err="1">
                <a:latin typeface="Lucida Sans Typewriter" charset="0"/>
                <a:ea typeface="ＭＳ Ｐゴシック" charset="0"/>
                <a:cs typeface="Lucida Sans Typewriter" charset="0"/>
              </a:rPr>
              <a:t>int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 Cur</a:t>
            </a:r>
            <a:r>
              <a:rPr lang="en-US" sz="1600" dirty="0" smtClean="0">
                <a:latin typeface="Lucida Sans Typewriter" charset="0"/>
                <a:ea typeface="ＭＳ Ｐゴシック" charset="0"/>
                <a:cs typeface="Lucida Sans Typewriter" charset="0"/>
              </a:rPr>
              <a:t>;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					</a:t>
            </a:r>
            <a:r>
              <a:rPr lang="en-US" sz="1600" dirty="0" smtClean="0">
                <a:latin typeface="Lucida Sans Typewriter" charset="0"/>
                <a:ea typeface="ＭＳ Ｐゴシック" charset="0"/>
                <a:cs typeface="Lucida Sans Typewriter" charset="0"/>
              </a:rPr>
              <a:t>    // index of </a:t>
            </a:r>
            <a:r>
              <a:rPr lang="ja-JP" altLang="en-US" sz="1600" dirty="0" smtClean="0">
                <a:latin typeface="Lucida Sans Typewriter" charset="0"/>
                <a:ea typeface="ＭＳ Ｐゴシック" charset="0"/>
                <a:cs typeface="Lucida Sans Typewriter" charset="0"/>
              </a:rPr>
              <a:t>“</a:t>
            </a:r>
            <a:r>
              <a:rPr lang="en-US" altLang="ja-JP" sz="1600" dirty="0">
                <a:latin typeface="Lucida Sans Typewriter" charset="0"/>
                <a:ea typeface="ＭＳ Ｐゴシック" charset="0"/>
                <a:cs typeface="Lucida Sans Typewriter" charset="0"/>
              </a:rPr>
              <a:t>Active</a:t>
            </a:r>
            <a:r>
              <a:rPr lang="ja-JP" alt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”</a:t>
            </a:r>
            <a:r>
              <a:rPr lang="en-US" altLang="ja-JP" sz="1600" dirty="0">
                <a:latin typeface="Lucida Sans Typewriter" charset="0"/>
                <a:ea typeface="ＭＳ Ｐゴシック" charset="0"/>
                <a:cs typeface="Lucida Sans Typewriter" charset="0"/>
              </a:rPr>
              <a:t> </a:t>
            </a:r>
            <a:r>
              <a:rPr lang="en-US" altLang="ja-JP" sz="1600" dirty="0" smtClean="0">
                <a:latin typeface="Lucida Sans Typewriter" charset="0"/>
                <a:ea typeface="ＭＳ Ｐゴシック" charset="0"/>
                <a:cs typeface="Lucida Sans Typewriter" charset="0"/>
              </a:rPr>
              <a:t>process</a:t>
            </a:r>
          </a:p>
          <a:p>
            <a:pPr eaLnBrk="1" hangingPunct="1">
              <a:buFontTx/>
              <a:buNone/>
            </a:pPr>
            <a:endParaRPr lang="en-US" altLang="ja-JP" sz="1600" dirty="0">
              <a:latin typeface="Lucida Sans Typewriter" charset="0"/>
              <a:ea typeface="ＭＳ Ｐゴシック" charset="0"/>
              <a:cs typeface="Lucida Sans Typewriter" charset="0"/>
            </a:endParaRPr>
          </a:p>
          <a:p>
            <a:pPr eaLnBrk="1" hangingPunct="1">
              <a:buFontTx/>
              <a:buNone/>
            </a:pPr>
            <a:endParaRPr lang="en-US" sz="1600" dirty="0">
              <a:latin typeface="Lucida Sans Typewriter" charset="0"/>
              <a:ea typeface="ＭＳ Ｐゴシック" charset="0"/>
              <a:cs typeface="Lucida Sans Typewriter" charset="0"/>
            </a:endParaRPr>
          </a:p>
          <a:p>
            <a:pPr eaLnBrk="1" hangingPunct="1">
              <a:buFontTx/>
              <a:buNone/>
            </a:pP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Scheduler() {</a:t>
            </a:r>
          </a:p>
          <a:p>
            <a:pPr eaLnBrk="1" hangingPunct="1">
              <a:buFontTx/>
              <a:buNone/>
            </a:pP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   </a:t>
            </a:r>
            <a:r>
              <a:rPr lang="en-US" sz="1600" dirty="0" err="1">
                <a:latin typeface="Lucida Sans Typewriter" charset="0"/>
                <a:ea typeface="ＭＳ Ｐゴシック" charset="0"/>
                <a:cs typeface="Lucida Sans Typewriter" charset="0"/>
              </a:rPr>
              <a:t>ProcTbl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[Cur].State = </a:t>
            </a:r>
            <a:r>
              <a:rPr lang="en-US" sz="1600" dirty="0" err="1" smtClean="0">
                <a:latin typeface="Lucida Sans Typewriter" charset="0"/>
                <a:ea typeface="ＭＳ Ｐゴシック" charset="0"/>
                <a:cs typeface="Lucida Sans Typewriter" charset="0"/>
              </a:rPr>
              <a:t>UserMState</a:t>
            </a:r>
            <a:r>
              <a:rPr lang="en-US" sz="1600" dirty="0" smtClean="0">
                <a:latin typeface="Lucida Sans Typewriter" charset="0"/>
                <a:ea typeface="ＭＳ Ｐゴシック" charset="0"/>
                <a:cs typeface="Lucida Sans Typewriter" charset="0"/>
              </a:rPr>
              <a:t>;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 </a:t>
            </a:r>
            <a:r>
              <a:rPr lang="en-US" sz="1600" dirty="0" smtClean="0">
                <a:latin typeface="Lucida Sans Typewriter" charset="0"/>
                <a:ea typeface="ＭＳ Ｐゴシック" charset="0"/>
                <a:cs typeface="Lucida Sans Typewriter" charset="0"/>
              </a:rPr>
              <a:t>// 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Save Cur </a:t>
            </a:r>
            <a:r>
              <a:rPr lang="en-US" sz="1600" dirty="0" smtClean="0">
                <a:latin typeface="Lucida Sans Typewriter" charset="0"/>
                <a:ea typeface="ＭＳ Ｐゴシック" charset="0"/>
                <a:cs typeface="Lucida Sans Typewriter" charset="0"/>
              </a:rPr>
              <a:t>state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/>
            </a:r>
            <a:b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</a:b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Cur = (Cur+1)%</a:t>
            </a:r>
            <a:r>
              <a:rPr lang="en-US" sz="1600" dirty="0" smtClean="0">
                <a:latin typeface="Lucida Sans Typewriter" charset="0"/>
                <a:ea typeface="ＭＳ Ｐゴシック" charset="0"/>
                <a:cs typeface="Lucida Sans Typewriter" charset="0"/>
              </a:rPr>
              <a:t>N;                 // </a:t>
            </a:r>
            <a:r>
              <a:rPr lang="en-US" sz="1600" dirty="0" err="1">
                <a:latin typeface="Lucida Sans Typewriter" charset="0"/>
                <a:ea typeface="ＭＳ Ｐゴシック" charset="0"/>
                <a:cs typeface="Lucida Sans Typewriter" charset="0"/>
              </a:rPr>
              <a:t>Incr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 mod N</a:t>
            </a:r>
            <a:b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</a:br>
            <a:r>
              <a:rPr lang="en-US" sz="1600" dirty="0" err="1" smtClean="0">
                <a:latin typeface="Lucida Sans Typewriter" charset="0"/>
                <a:ea typeface="ＭＳ Ｐゴシック" charset="0"/>
                <a:cs typeface="Lucida Sans Typewriter" charset="0"/>
              </a:rPr>
              <a:t>UserMState</a:t>
            </a:r>
            <a:r>
              <a:rPr lang="en-US" sz="1600" dirty="0" smtClean="0">
                <a:latin typeface="Lucida Sans Typewriter" charset="0"/>
                <a:ea typeface="ＭＳ Ｐゴシック" charset="0"/>
                <a:cs typeface="Lucida Sans Typewriter" charset="0"/>
              </a:rPr>
              <a:t> 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= </a:t>
            </a:r>
            <a:r>
              <a:rPr lang="en-US" sz="1600" dirty="0" err="1">
                <a:latin typeface="Lucida Sans Typewriter" charset="0"/>
                <a:ea typeface="ＭＳ Ｐゴシック" charset="0"/>
                <a:cs typeface="Lucida Sans Typewriter" charset="0"/>
              </a:rPr>
              <a:t>ProcTbl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[Cur].State</a:t>
            </a:r>
            <a:r>
              <a:rPr lang="en-US" sz="1600" dirty="0" smtClean="0">
                <a:latin typeface="Lucida Sans Typewriter" charset="0"/>
                <a:ea typeface="ＭＳ Ｐゴシック" charset="0"/>
                <a:cs typeface="Lucida Sans Typewriter" charset="0"/>
              </a:rPr>
              <a:t>;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 </a:t>
            </a:r>
            <a:r>
              <a:rPr lang="en-US" sz="1600" dirty="0" smtClean="0">
                <a:latin typeface="Lucida Sans Typewriter" charset="0"/>
                <a:ea typeface="ＭＳ Ｐゴシック" charset="0"/>
                <a:cs typeface="Lucida Sans Typewriter" charset="0"/>
              </a:rPr>
              <a:t>// 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Install state for next </a:t>
            </a:r>
            <a:r>
              <a:rPr lang="en-US" sz="1600" dirty="0" smtClean="0">
                <a:latin typeface="Lucida Sans Typewriter" charset="0"/>
                <a:ea typeface="ＭＳ Ｐゴシック" charset="0"/>
                <a:cs typeface="Lucida Sans Typewriter" charset="0"/>
              </a:rPr>
              <a:t>User</a:t>
            </a:r>
            <a:endParaRPr lang="en-US" sz="1600" dirty="0">
              <a:latin typeface="Lucida Sans Typewriter" charset="0"/>
              <a:ea typeface="ＭＳ Ｐゴシック" charset="0"/>
              <a:cs typeface="Lucida Sans Typewriter" charset="0"/>
            </a:endParaRPr>
          </a:p>
          <a:p>
            <a:pPr eaLnBrk="1" hangingPunct="1">
              <a:buFontTx/>
              <a:buNone/>
            </a:pP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	</a:t>
            </a:r>
            <a:r>
              <a:rPr lang="en-US" sz="1600" dirty="0" err="1">
                <a:latin typeface="Lucida Sans Typewriter" charset="0"/>
                <a:ea typeface="ＭＳ Ｐゴシック" charset="0"/>
                <a:cs typeface="Lucida Sans Typewriter" charset="0"/>
              </a:rPr>
              <a:t>LoadUserContext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(</a:t>
            </a:r>
            <a:r>
              <a:rPr lang="en-US" sz="1600" dirty="0" err="1">
                <a:latin typeface="Lucida Sans Typewriter" charset="0"/>
                <a:ea typeface="ＭＳ Ｐゴシック" charset="0"/>
                <a:cs typeface="Lucida Sans Typewriter" charset="0"/>
              </a:rPr>
              <a:t>ProcTbl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[Cur].</a:t>
            </a:r>
            <a:r>
              <a:rPr lang="en-US" sz="1600" dirty="0" err="1">
                <a:latin typeface="Lucida Sans Typewriter" charset="0"/>
                <a:ea typeface="ＭＳ Ｐゴシック" charset="0"/>
                <a:cs typeface="Lucida Sans Typewriter" charset="0"/>
              </a:rPr>
              <a:t>PageMap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);  </a:t>
            </a:r>
            <a:r>
              <a:rPr lang="en-US" sz="1600" dirty="0" smtClean="0">
                <a:latin typeface="Lucida Sans Typewriter" charset="0"/>
                <a:ea typeface="ＭＳ Ｐゴシック" charset="0"/>
                <a:cs typeface="Lucida Sans Typewriter" charset="0"/>
              </a:rPr>
              <a:t>// 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Install </a:t>
            </a:r>
            <a:r>
              <a:rPr lang="en-US" sz="1600" dirty="0" smtClean="0">
                <a:latin typeface="Lucida Sans Typewriter" charset="0"/>
                <a:ea typeface="ＭＳ Ｐゴシック" charset="0"/>
                <a:cs typeface="Lucida Sans Typewriter" charset="0"/>
              </a:rPr>
              <a:t>context</a:t>
            </a:r>
            <a:endParaRPr lang="en-US" sz="1600" dirty="0">
              <a:latin typeface="Lucida Sans Typewriter" charset="0"/>
              <a:ea typeface="ＭＳ Ｐゴシック" charset="0"/>
              <a:cs typeface="Lucida Sans Typewriter" charset="0"/>
            </a:endParaRPr>
          </a:p>
          <a:p>
            <a:pPr eaLnBrk="1" hangingPunct="1">
              <a:buFontTx/>
              <a:buNone/>
            </a:pP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sz="1600" dirty="0">
              <a:latin typeface="Lucida Sans Typewriter" charset="0"/>
              <a:ea typeface="ＭＳ Ｐゴシック" charset="0"/>
              <a:cs typeface="Lucida Sans Typewriter" charset="0"/>
            </a:endParaRPr>
          </a:p>
        </p:txBody>
      </p:sp>
      <p:sp>
        <p:nvSpPr>
          <p:cNvPr id="297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Simple Timesharing Scheduler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927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2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927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51" grpId="0" animBg="1"/>
      <p:bldP spid="927750" grpId="0" animBg="1"/>
      <p:bldP spid="927750" grpId="1" animBg="1"/>
      <p:bldP spid="927749" grpId="0" animBg="1"/>
      <p:bldP spid="92774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5"/>
          <p:cNvSpPr>
            <a:spLocks noChangeArrowheads="1"/>
          </p:cNvSpPr>
          <p:nvPr/>
        </p:nvSpPr>
        <p:spPr bwMode="auto">
          <a:xfrm>
            <a:off x="542925" y="3352800"/>
            <a:ext cx="7381875" cy="24384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68" name="AutoShape 6"/>
          <p:cNvSpPr>
            <a:spLocks noChangeArrowheads="1"/>
          </p:cNvSpPr>
          <p:nvPr/>
        </p:nvSpPr>
        <p:spPr bwMode="auto">
          <a:xfrm>
            <a:off x="1622425" y="5181600"/>
            <a:ext cx="968375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 dirty="0" smtClean="0">
                <a:latin typeface="+mn-lt"/>
                <a:ea typeface="ＭＳ Ｐゴシック" charset="0"/>
                <a:cs typeface="ＭＳ Ｐゴシック" charset="0"/>
              </a:rPr>
              <a:t>Clock</a:t>
            </a:r>
            <a:r>
              <a:rPr lang="en-US" sz="1400" dirty="0">
                <a:latin typeface="+mn-lt"/>
                <a:ea typeface="ＭＳ Ｐゴシック" charset="0"/>
                <a:cs typeface="ＭＳ Ｐゴシック" charset="0"/>
              </a:rPr>
              <a:t/>
            </a:r>
            <a:br>
              <a:rPr lang="en-US" sz="1400" dirty="0">
                <a:latin typeface="+mn-lt"/>
                <a:ea typeface="ＭＳ Ｐゴシック" charset="0"/>
                <a:cs typeface="ＭＳ Ｐゴシック" charset="0"/>
              </a:rPr>
            </a:br>
            <a:r>
              <a:rPr lang="en-US" sz="1400" dirty="0">
                <a:latin typeface="+mn-lt"/>
                <a:ea typeface="ＭＳ Ｐゴシック" charset="0"/>
                <a:cs typeface="ＭＳ Ｐゴシック" charset="0"/>
              </a:rPr>
              <a:t>Handler</a:t>
            </a:r>
          </a:p>
        </p:txBody>
      </p:sp>
      <p:sp>
        <p:nvSpPr>
          <p:cNvPr id="15363" name="Rectangle 10"/>
          <p:cNvSpPr>
            <a:spLocks noChangeArrowheads="1"/>
          </p:cNvSpPr>
          <p:nvPr/>
        </p:nvSpPr>
        <p:spPr bwMode="auto">
          <a:xfrm rot="-5400000">
            <a:off x="-153193" y="4420393"/>
            <a:ext cx="9017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>
            <a:spAutoFit/>
          </a:bodyPr>
          <a:lstStyle>
            <a:lvl1pPr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1316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1316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1316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1316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300">
                <a:solidFill>
                  <a:srgbClr val="000000"/>
                </a:solidFill>
              </a:rPr>
              <a:t>KERNEL</a:t>
            </a:r>
          </a:p>
        </p:txBody>
      </p:sp>
      <p:grpSp>
        <p:nvGrpSpPr>
          <p:cNvPr id="15364" name="Group 17"/>
          <p:cNvGrpSpPr>
            <a:grpSpLocks/>
          </p:cNvGrpSpPr>
          <p:nvPr/>
        </p:nvGrpSpPr>
        <p:grpSpPr bwMode="auto">
          <a:xfrm>
            <a:off x="609600" y="3390900"/>
            <a:ext cx="1431925" cy="430213"/>
            <a:chOff x="838200" y="3390900"/>
            <a:chExt cx="1431925" cy="430213"/>
          </a:xfrm>
        </p:grpSpPr>
        <p:sp>
          <p:nvSpPr>
            <p:cNvPr id="36895" name="Rectangle 42"/>
            <p:cNvSpPr>
              <a:spLocks noChangeArrowheads="1"/>
            </p:cNvSpPr>
            <p:nvPr/>
          </p:nvSpPr>
          <p:spPr bwMode="auto">
            <a:xfrm>
              <a:off x="1219200" y="3429000"/>
              <a:ext cx="1050925" cy="39211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100">
                  <a:latin typeface="+mn-lt"/>
                  <a:ea typeface="ＭＳ Ｐゴシック" charset="0"/>
                  <a:cs typeface="ＭＳ Ｐゴシック" charset="0"/>
                </a:rPr>
                <a:t>MState</a:t>
              </a:r>
            </a:p>
            <a:p>
              <a:pPr>
                <a:defRPr/>
              </a:pPr>
              <a:r>
                <a:rPr lang="en-US" sz="1100">
                  <a:latin typeface="+mn-lt"/>
                  <a:ea typeface="ＭＳ Ｐゴシック" charset="0"/>
                  <a:cs typeface="ＭＳ Ｐゴシック" charset="0"/>
                </a:rPr>
                <a:t>DPYNUM=0</a:t>
              </a:r>
            </a:p>
          </p:txBody>
        </p:sp>
        <p:sp>
          <p:nvSpPr>
            <p:cNvPr id="36900" name="Rectangle 47"/>
            <p:cNvSpPr>
              <a:spLocks noChangeArrowheads="1"/>
            </p:cNvSpPr>
            <p:nvPr/>
          </p:nvSpPr>
          <p:spPr bwMode="auto">
            <a:xfrm>
              <a:off x="838200" y="3390900"/>
              <a:ext cx="450850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  <a:defRPr/>
              </a:pPr>
              <a:r>
                <a:rPr lang="en-US" sz="130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rPr>
                <a:t>P1:</a:t>
              </a:r>
            </a:p>
          </p:txBody>
        </p:sp>
      </p:grpSp>
      <p:grpSp>
        <p:nvGrpSpPr>
          <p:cNvPr id="15365" name="Group 2"/>
          <p:cNvGrpSpPr>
            <a:grpSpLocks/>
          </p:cNvGrpSpPr>
          <p:nvPr/>
        </p:nvGrpSpPr>
        <p:grpSpPr bwMode="auto">
          <a:xfrm>
            <a:off x="533400" y="1371600"/>
            <a:ext cx="1828800" cy="1524000"/>
            <a:chOff x="228600" y="1524000"/>
            <a:chExt cx="1828800" cy="1524000"/>
          </a:xfrm>
        </p:grpSpPr>
        <p:sp>
          <p:nvSpPr>
            <p:cNvPr id="15403" name="Rectangle 9"/>
            <p:cNvSpPr>
              <a:spLocks noChangeArrowheads="1"/>
            </p:cNvSpPr>
            <p:nvPr/>
          </p:nvSpPr>
          <p:spPr bwMode="auto">
            <a:xfrm>
              <a:off x="238125" y="1524000"/>
              <a:ext cx="1819275" cy="152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404" name="Rectangle 11"/>
            <p:cNvSpPr>
              <a:spLocks noChangeArrowheads="1"/>
            </p:cNvSpPr>
            <p:nvPr/>
          </p:nvSpPr>
          <p:spPr bwMode="auto">
            <a:xfrm>
              <a:off x="228600" y="2743200"/>
              <a:ext cx="423863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1125" tIns="55562" rIns="111125" bIns="55562">
              <a:spAutoFit/>
            </a:bodyPr>
            <a:lstStyle>
              <a:lvl1pPr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15405" name="Rectangle 51"/>
            <p:cNvSpPr>
              <a:spLocks noChangeArrowheads="1"/>
            </p:cNvSpPr>
            <p:nvPr/>
          </p:nvSpPr>
          <p:spPr bwMode="auto">
            <a:xfrm>
              <a:off x="231775" y="1600200"/>
              <a:ext cx="1749425" cy="119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5657850" indent="-50863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1600" dirty="0" err="1">
                  <a:latin typeface="Courier New" charset="0"/>
                </a:rPr>
                <a:t>loop:SVC</a:t>
              </a:r>
              <a:r>
                <a:rPr lang="en-US" altLang="en-US" sz="1600" dirty="0">
                  <a:latin typeface="Courier New" charset="0"/>
                </a:rPr>
                <a:t>(0)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 dirty="0">
                  <a:latin typeface="Courier New" charset="0"/>
                </a:rPr>
                <a:t>...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 dirty="0">
                  <a:latin typeface="Courier New" charset="0"/>
                </a:rPr>
                <a:t>SVC(1)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 dirty="0">
                  <a:latin typeface="Courier New" charset="0"/>
                </a:rPr>
                <a:t>...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 dirty="0">
                  <a:latin typeface="Courier New" charset="0"/>
                </a:rPr>
                <a:t>BR(loop)</a:t>
              </a:r>
            </a:p>
          </p:txBody>
        </p:sp>
      </p:grpSp>
      <p:sp>
        <p:nvSpPr>
          <p:cNvPr id="153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OS Organization: Processes</a:t>
            </a:r>
          </a:p>
        </p:txBody>
      </p:sp>
      <p:grpSp>
        <p:nvGrpSpPr>
          <p:cNvPr id="15367" name="Group 59"/>
          <p:cNvGrpSpPr>
            <a:grpSpLocks/>
          </p:cNvGrpSpPr>
          <p:nvPr/>
        </p:nvGrpSpPr>
        <p:grpSpPr bwMode="auto">
          <a:xfrm>
            <a:off x="2819400" y="1371600"/>
            <a:ext cx="1828800" cy="1524000"/>
            <a:chOff x="228600" y="1524000"/>
            <a:chExt cx="1828800" cy="1524000"/>
          </a:xfrm>
        </p:grpSpPr>
        <p:sp>
          <p:nvSpPr>
            <p:cNvPr id="15400" name="Rectangle 9"/>
            <p:cNvSpPr>
              <a:spLocks noChangeArrowheads="1"/>
            </p:cNvSpPr>
            <p:nvPr/>
          </p:nvSpPr>
          <p:spPr bwMode="auto">
            <a:xfrm>
              <a:off x="238125" y="1524000"/>
              <a:ext cx="1819275" cy="152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401" name="Rectangle 11"/>
            <p:cNvSpPr>
              <a:spLocks noChangeArrowheads="1"/>
            </p:cNvSpPr>
            <p:nvPr/>
          </p:nvSpPr>
          <p:spPr bwMode="auto">
            <a:xfrm>
              <a:off x="228600" y="2743200"/>
              <a:ext cx="428334" cy="29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1125" tIns="55562" rIns="111125" bIns="55562">
              <a:spAutoFit/>
            </a:bodyPr>
            <a:lstStyle>
              <a:lvl1pPr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15402" name="Rectangle 51"/>
            <p:cNvSpPr>
              <a:spLocks noChangeArrowheads="1"/>
            </p:cNvSpPr>
            <p:nvPr/>
          </p:nvSpPr>
          <p:spPr bwMode="auto">
            <a:xfrm>
              <a:off x="231775" y="1600200"/>
              <a:ext cx="1749425" cy="119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5657850" indent="-50863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loop:SVC(2)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...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SVC(3)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...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BR(loop)</a:t>
              </a:r>
            </a:p>
          </p:txBody>
        </p:sp>
      </p:grpSp>
      <p:grpSp>
        <p:nvGrpSpPr>
          <p:cNvPr id="15368" name="Group 63"/>
          <p:cNvGrpSpPr>
            <a:grpSpLocks/>
          </p:cNvGrpSpPr>
          <p:nvPr/>
        </p:nvGrpSpPr>
        <p:grpSpPr bwMode="auto">
          <a:xfrm>
            <a:off x="5791200" y="1371600"/>
            <a:ext cx="1828800" cy="1524000"/>
            <a:chOff x="228600" y="1524000"/>
            <a:chExt cx="1828800" cy="1524000"/>
          </a:xfrm>
        </p:grpSpPr>
        <p:sp>
          <p:nvSpPr>
            <p:cNvPr id="15397" name="Rectangle 9"/>
            <p:cNvSpPr>
              <a:spLocks noChangeArrowheads="1"/>
            </p:cNvSpPr>
            <p:nvPr/>
          </p:nvSpPr>
          <p:spPr bwMode="auto">
            <a:xfrm>
              <a:off x="238125" y="1524000"/>
              <a:ext cx="1819275" cy="152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98" name="Rectangle 11"/>
            <p:cNvSpPr>
              <a:spLocks noChangeArrowheads="1"/>
            </p:cNvSpPr>
            <p:nvPr/>
          </p:nvSpPr>
          <p:spPr bwMode="auto">
            <a:xfrm>
              <a:off x="228600" y="2743200"/>
              <a:ext cx="456011" cy="29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1125" tIns="55562" rIns="111125" bIns="55562">
              <a:spAutoFit/>
            </a:bodyPr>
            <a:lstStyle>
              <a:lvl1pPr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PN</a:t>
              </a:r>
            </a:p>
          </p:txBody>
        </p:sp>
        <p:sp>
          <p:nvSpPr>
            <p:cNvPr id="15399" name="Rectangle 51"/>
            <p:cNvSpPr>
              <a:spLocks noChangeArrowheads="1"/>
            </p:cNvSpPr>
            <p:nvPr/>
          </p:nvSpPr>
          <p:spPr bwMode="auto">
            <a:xfrm>
              <a:off x="231775" y="1600200"/>
              <a:ext cx="1749425" cy="119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5657850" indent="-50863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loop:SVC(3)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...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SVC(1)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...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BR(loop)</a:t>
              </a:r>
            </a:p>
          </p:txBody>
        </p:sp>
      </p:grpSp>
      <p:sp>
        <p:nvSpPr>
          <p:cNvPr id="6" name="Right Brace 5"/>
          <p:cNvSpPr/>
          <p:nvPr/>
        </p:nvSpPr>
        <p:spPr>
          <a:xfrm>
            <a:off x="8077200" y="1371600"/>
            <a:ext cx="228600" cy="1524000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05800" y="1806575"/>
            <a:ext cx="865188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User</a:t>
            </a:r>
          </a:p>
          <a:p>
            <a:pPr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Mode</a:t>
            </a:r>
          </a:p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PC[31]=0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33400" y="3124200"/>
            <a:ext cx="70866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ight Brace 72"/>
          <p:cNvSpPr/>
          <p:nvPr/>
        </p:nvSpPr>
        <p:spPr>
          <a:xfrm>
            <a:off x="8077200" y="3352800"/>
            <a:ext cx="228600" cy="2438400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305800" y="4092575"/>
            <a:ext cx="928688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Kernel</a:t>
            </a:r>
          </a:p>
          <a:p>
            <a:pPr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Mode</a:t>
            </a:r>
          </a:p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PC[31]=1</a:t>
            </a:r>
          </a:p>
        </p:txBody>
      </p:sp>
      <p:sp>
        <p:nvSpPr>
          <p:cNvPr id="15374" name="Rectangle 10"/>
          <p:cNvSpPr>
            <a:spLocks noChangeArrowheads="1"/>
          </p:cNvSpPr>
          <p:nvPr/>
        </p:nvSpPr>
        <p:spPr bwMode="auto">
          <a:xfrm rot="-5400000">
            <a:off x="-588168" y="2055018"/>
            <a:ext cx="17716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>
            <a:spAutoFit/>
          </a:bodyPr>
          <a:lstStyle>
            <a:lvl1pPr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1316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1316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1316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1316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300">
                <a:solidFill>
                  <a:srgbClr val="000000"/>
                </a:solidFill>
              </a:rPr>
              <a:t>USER PROCESSES</a:t>
            </a:r>
          </a:p>
        </p:txBody>
      </p:sp>
      <p:pic>
        <p:nvPicPr>
          <p:cNvPr id="15375" name="Picture 76" descr="Anonymous-Time-icon-8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6053138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2079625" y="5791200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AutoShape 6"/>
          <p:cNvSpPr>
            <a:spLocks noChangeArrowheads="1"/>
          </p:cNvSpPr>
          <p:nvPr/>
        </p:nvSpPr>
        <p:spPr bwMode="auto">
          <a:xfrm>
            <a:off x="1622425" y="4495800"/>
            <a:ext cx="968375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  <a:ea typeface="ＭＳ Ｐゴシック" charset="0"/>
                <a:cs typeface="ＭＳ Ｐゴシック" charset="0"/>
              </a:rPr>
              <a:t>Scheduler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2079625" y="4953000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79" name="Group 89"/>
          <p:cNvGrpSpPr>
            <a:grpSpLocks/>
          </p:cNvGrpSpPr>
          <p:nvPr/>
        </p:nvGrpSpPr>
        <p:grpSpPr bwMode="auto">
          <a:xfrm>
            <a:off x="2819400" y="3379788"/>
            <a:ext cx="1431925" cy="430212"/>
            <a:chOff x="838200" y="3390900"/>
            <a:chExt cx="1431925" cy="430213"/>
          </a:xfrm>
        </p:grpSpPr>
        <p:sp>
          <p:nvSpPr>
            <p:cNvPr id="91" name="Rectangle 42"/>
            <p:cNvSpPr>
              <a:spLocks noChangeArrowheads="1"/>
            </p:cNvSpPr>
            <p:nvPr/>
          </p:nvSpPr>
          <p:spPr bwMode="auto">
            <a:xfrm>
              <a:off x="1219200" y="3429000"/>
              <a:ext cx="1050925" cy="39211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100">
                  <a:latin typeface="+mn-lt"/>
                  <a:ea typeface="ＭＳ Ｐゴシック" charset="0"/>
                  <a:cs typeface="ＭＳ Ｐゴシック" charset="0"/>
                </a:rPr>
                <a:t>MState</a:t>
              </a:r>
            </a:p>
            <a:p>
              <a:pPr>
                <a:defRPr/>
              </a:pPr>
              <a:r>
                <a:rPr lang="en-US" sz="1100">
                  <a:latin typeface="+mn-lt"/>
                  <a:ea typeface="ＭＳ Ｐゴシック" charset="0"/>
                  <a:cs typeface="ＭＳ Ｐゴシック" charset="0"/>
                </a:rPr>
                <a:t>DPYNUM=1</a:t>
              </a:r>
            </a:p>
          </p:txBody>
        </p:sp>
        <p:sp>
          <p:nvSpPr>
            <p:cNvPr id="92" name="Rectangle 47"/>
            <p:cNvSpPr>
              <a:spLocks noChangeArrowheads="1"/>
            </p:cNvSpPr>
            <p:nvPr/>
          </p:nvSpPr>
          <p:spPr bwMode="auto">
            <a:xfrm>
              <a:off x="838200" y="3390900"/>
              <a:ext cx="450850" cy="295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  <a:defRPr/>
              </a:pPr>
              <a:r>
                <a:rPr lang="en-US" sz="130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rPr>
                <a:t>P2:</a:t>
              </a:r>
            </a:p>
          </p:txBody>
        </p:sp>
      </p:grpSp>
      <p:grpSp>
        <p:nvGrpSpPr>
          <p:cNvPr id="15380" name="Group 92"/>
          <p:cNvGrpSpPr>
            <a:grpSpLocks/>
          </p:cNvGrpSpPr>
          <p:nvPr/>
        </p:nvGrpSpPr>
        <p:grpSpPr bwMode="auto">
          <a:xfrm>
            <a:off x="5791200" y="3379788"/>
            <a:ext cx="1447800" cy="430212"/>
            <a:chOff x="822325" y="3390900"/>
            <a:chExt cx="1447800" cy="430213"/>
          </a:xfrm>
        </p:grpSpPr>
        <p:sp>
          <p:nvSpPr>
            <p:cNvPr id="94" name="Rectangle 42"/>
            <p:cNvSpPr>
              <a:spLocks noChangeArrowheads="1"/>
            </p:cNvSpPr>
            <p:nvPr/>
          </p:nvSpPr>
          <p:spPr bwMode="auto">
            <a:xfrm>
              <a:off x="1219200" y="3429000"/>
              <a:ext cx="1050925" cy="39211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100">
                  <a:latin typeface="+mn-lt"/>
                  <a:ea typeface="ＭＳ Ｐゴシック" charset="0"/>
                  <a:cs typeface="ＭＳ Ｐゴシック" charset="0"/>
                </a:rPr>
                <a:t>MState</a:t>
              </a:r>
            </a:p>
            <a:p>
              <a:pPr>
                <a:defRPr/>
              </a:pPr>
              <a:r>
                <a:rPr lang="en-US" sz="1100">
                  <a:latin typeface="+mn-lt"/>
                  <a:ea typeface="ＭＳ Ｐゴシック" charset="0"/>
                  <a:cs typeface="ＭＳ Ｐゴシック" charset="0"/>
                </a:rPr>
                <a:t>DPYNUM=27</a:t>
              </a:r>
            </a:p>
          </p:txBody>
        </p:sp>
        <p:sp>
          <p:nvSpPr>
            <p:cNvPr id="95" name="Rectangle 47"/>
            <p:cNvSpPr>
              <a:spLocks noChangeArrowheads="1"/>
            </p:cNvSpPr>
            <p:nvPr/>
          </p:nvSpPr>
          <p:spPr bwMode="auto">
            <a:xfrm>
              <a:off x="822325" y="3390900"/>
              <a:ext cx="466725" cy="295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  <a:defRPr/>
              </a:pPr>
              <a:r>
                <a:rPr lang="en-US" sz="130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rPr>
                <a:t>PN: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968875" y="1905000"/>
            <a:ext cx="441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is-IS" altLang="en-US" sz="2000">
                <a:latin typeface="Bookman Old Style" charset="0"/>
              </a:rPr>
              <a:t>…</a:t>
            </a:r>
            <a:endParaRPr lang="en-US" altLang="en-US" sz="2000">
              <a:latin typeface="Bookman Old Style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953000" y="3352800"/>
            <a:ext cx="441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is-IS" altLang="en-US" sz="2000">
                <a:latin typeface="Bookman Old Style" charset="0"/>
              </a:rPr>
              <a:t>…</a:t>
            </a:r>
            <a:endParaRPr lang="en-US" altLang="en-US" sz="2000">
              <a:latin typeface="Bookman Old Style" charset="0"/>
            </a:endParaRPr>
          </a:p>
        </p:txBody>
      </p:sp>
      <p:sp>
        <p:nvSpPr>
          <p:cNvPr id="106" name="AutoShape 6"/>
          <p:cNvSpPr>
            <a:spLocks noChangeArrowheads="1"/>
          </p:cNvSpPr>
          <p:nvPr/>
        </p:nvSpPr>
        <p:spPr bwMode="auto">
          <a:xfrm>
            <a:off x="685800" y="4495800"/>
            <a:ext cx="762000" cy="1143000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  <a:ea typeface="ＭＳ Ｐゴシック" charset="0"/>
                <a:cs typeface="ＭＳ Ｐゴシック" charset="0"/>
              </a:rPr>
              <a:t>Saved</a:t>
            </a:r>
          </a:p>
          <a:p>
            <a:pPr algn="ctr">
              <a:defRPr/>
            </a:pPr>
            <a:r>
              <a:rPr lang="en-US" sz="1400">
                <a:latin typeface="+mn-lt"/>
                <a:ea typeface="ＭＳ Ｐゴシック" charset="0"/>
                <a:cs typeface="ＭＳ Ｐゴシック" charset="0"/>
              </a:rPr>
              <a:t>Regs</a:t>
            </a:r>
          </a:p>
          <a:p>
            <a:pPr algn="ctr">
              <a:defRPr/>
            </a:pPr>
            <a:r>
              <a:rPr lang="en-US" sz="1400">
                <a:latin typeface="+mn-lt"/>
                <a:ea typeface="ＭＳ Ｐゴシック" charset="0"/>
                <a:cs typeface="ＭＳ Ｐゴシック" charset="0"/>
              </a:rPr>
              <a:t>(MState)</a:t>
            </a:r>
          </a:p>
        </p:txBody>
      </p:sp>
      <p:sp>
        <p:nvSpPr>
          <p:cNvPr id="58" name="Right Brace 57"/>
          <p:cNvSpPr/>
          <p:nvPr/>
        </p:nvSpPr>
        <p:spPr>
          <a:xfrm rot="5400000">
            <a:off x="3924300" y="1333500"/>
            <a:ext cx="228600" cy="5334000"/>
          </a:xfrm>
          <a:prstGeom prst="rightBrace">
            <a:avLst>
              <a:gd name="adj1" fmla="val 8333"/>
              <a:gd name="adj2" fmla="val 86565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085975" y="4191000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 bwMode="auto">
          <a:xfrm>
            <a:off x="2514600" y="1981200"/>
            <a:ext cx="228600" cy="304800"/>
          </a:xfrm>
          <a:prstGeom prst="rightArrow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Up Arrow 2"/>
          <p:cNvSpPr/>
          <p:nvPr/>
        </p:nvSpPr>
        <p:spPr>
          <a:xfrm>
            <a:off x="1828800" y="5638800"/>
            <a:ext cx="228600" cy="457200"/>
          </a:xfrm>
          <a:prstGeom prst="upArrow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Up Arrow 49"/>
          <p:cNvSpPr/>
          <p:nvPr/>
        </p:nvSpPr>
        <p:spPr>
          <a:xfrm rot="16200000">
            <a:off x="1409700" y="5295900"/>
            <a:ext cx="228600" cy="457200"/>
          </a:xfrm>
          <a:prstGeom prst="upArrow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urved Right Arrow 7"/>
          <p:cNvSpPr/>
          <p:nvPr/>
        </p:nvSpPr>
        <p:spPr>
          <a:xfrm rot="1441512" flipV="1">
            <a:off x="476250" y="3446463"/>
            <a:ext cx="533400" cy="1143000"/>
          </a:xfrm>
          <a:prstGeom prst="curvedRightArrow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Up Arrow 52"/>
          <p:cNvSpPr/>
          <p:nvPr/>
        </p:nvSpPr>
        <p:spPr>
          <a:xfrm rot="14457607">
            <a:off x="2148682" y="3023394"/>
            <a:ext cx="228600" cy="2262187"/>
          </a:xfrm>
          <a:prstGeom prst="upArrow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Up Arrow 53"/>
          <p:cNvSpPr/>
          <p:nvPr/>
        </p:nvSpPr>
        <p:spPr>
          <a:xfrm rot="5400000" flipH="1">
            <a:off x="1409700" y="5067300"/>
            <a:ext cx="228600" cy="457200"/>
          </a:xfrm>
          <a:prstGeom prst="upArrow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Up Arrow 54"/>
          <p:cNvSpPr/>
          <p:nvPr/>
        </p:nvSpPr>
        <p:spPr>
          <a:xfrm flipV="1">
            <a:off x="2209800" y="5638800"/>
            <a:ext cx="228600" cy="457200"/>
          </a:xfrm>
          <a:prstGeom prst="upArrow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0" grpId="0" animBg="1"/>
      <p:bldP spid="8" grpId="0" animBg="1"/>
      <p:bldP spid="53" grpId="0" animBg="1"/>
      <p:bldP spid="54" grpId="0" animBg="1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One Interrupt at a Time!</a:t>
            </a:r>
          </a:p>
        </p:txBody>
      </p:sp>
      <p:sp>
        <p:nvSpPr>
          <p:cNvPr id="30722" name="Rectangle 5"/>
          <p:cNvSpPr>
            <a:spLocks noChangeArrowheads="1"/>
          </p:cNvSpPr>
          <p:nvPr/>
        </p:nvSpPr>
        <p:spPr bwMode="auto">
          <a:xfrm>
            <a:off x="542925" y="3352800"/>
            <a:ext cx="7381875" cy="24384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1622425" y="5181600"/>
            <a:ext cx="968375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 dirty="0" smtClean="0">
                <a:latin typeface="+mn-lt"/>
              </a:rPr>
              <a:t>Clock</a:t>
            </a:r>
            <a:r>
              <a:rPr lang="en-US" sz="1400" dirty="0">
                <a:latin typeface="+mn-lt"/>
              </a:rPr>
              <a:t/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Handler</a:t>
            </a:r>
          </a:p>
        </p:txBody>
      </p:sp>
      <p:sp>
        <p:nvSpPr>
          <p:cNvPr id="30724" name="Rectangle 10"/>
          <p:cNvSpPr>
            <a:spLocks noChangeArrowheads="1"/>
          </p:cNvSpPr>
          <p:nvPr/>
        </p:nvSpPr>
        <p:spPr bwMode="auto">
          <a:xfrm rot="-5400000">
            <a:off x="-153193" y="4420393"/>
            <a:ext cx="9017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>
            <a:spAutoFit/>
          </a:bodyPr>
          <a:lstStyle/>
          <a:p>
            <a:pPr defTabSz="1316038" eaLnBrk="0" hangingPunct="0">
              <a:lnSpc>
                <a:spcPct val="90000"/>
              </a:lnSpc>
            </a:pPr>
            <a:r>
              <a:rPr lang="en-US" sz="1300">
                <a:solidFill>
                  <a:srgbClr val="000000"/>
                </a:solidFill>
              </a:rPr>
              <a:t>KERNEL</a:t>
            </a:r>
          </a:p>
        </p:txBody>
      </p:sp>
      <p:grpSp>
        <p:nvGrpSpPr>
          <p:cNvPr id="30725" name="Group 37"/>
          <p:cNvGrpSpPr>
            <a:grpSpLocks/>
          </p:cNvGrpSpPr>
          <p:nvPr/>
        </p:nvGrpSpPr>
        <p:grpSpPr bwMode="auto">
          <a:xfrm>
            <a:off x="609600" y="3390900"/>
            <a:ext cx="1431925" cy="430213"/>
            <a:chOff x="838200" y="3390900"/>
            <a:chExt cx="1431925" cy="430213"/>
          </a:xfrm>
        </p:grpSpPr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1219200" y="3429000"/>
              <a:ext cx="1050925" cy="39211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100">
                  <a:latin typeface="+mn-lt"/>
                </a:rPr>
                <a:t>MState</a:t>
              </a:r>
            </a:p>
            <a:p>
              <a:pPr>
                <a:defRPr/>
              </a:pPr>
              <a:r>
                <a:rPr lang="en-US" sz="1100">
                  <a:latin typeface="+mn-lt"/>
                </a:rPr>
                <a:t>DPYNUM=0</a:t>
              </a:r>
            </a:p>
          </p:txBody>
        </p:sp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>
              <a:off x="838200" y="3390900"/>
              <a:ext cx="450850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  <a:defRPr/>
              </a:pPr>
              <a:r>
                <a:rPr lang="en-US" sz="1300">
                  <a:solidFill>
                    <a:srgbClr val="000000"/>
                  </a:solidFill>
                  <a:latin typeface="+mn-lt"/>
                </a:rPr>
                <a:t>P1:</a:t>
              </a:r>
            </a:p>
          </p:txBody>
        </p:sp>
      </p:grpSp>
      <p:grpSp>
        <p:nvGrpSpPr>
          <p:cNvPr id="30726" name="Group 40"/>
          <p:cNvGrpSpPr>
            <a:grpSpLocks/>
          </p:cNvGrpSpPr>
          <p:nvPr/>
        </p:nvGrpSpPr>
        <p:grpSpPr bwMode="auto">
          <a:xfrm>
            <a:off x="533400" y="1371600"/>
            <a:ext cx="1828800" cy="1524000"/>
            <a:chOff x="228600" y="1524000"/>
            <a:chExt cx="1828800" cy="1524000"/>
          </a:xfrm>
        </p:grpSpPr>
        <p:sp>
          <p:nvSpPr>
            <p:cNvPr id="30786" name="Rectangle 9"/>
            <p:cNvSpPr>
              <a:spLocks noChangeArrowheads="1"/>
            </p:cNvSpPr>
            <p:nvPr/>
          </p:nvSpPr>
          <p:spPr bwMode="auto">
            <a:xfrm>
              <a:off x="238125" y="1524000"/>
              <a:ext cx="1819275" cy="152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7" name="Rectangle 11"/>
            <p:cNvSpPr>
              <a:spLocks noChangeArrowheads="1"/>
            </p:cNvSpPr>
            <p:nvPr/>
          </p:nvSpPr>
          <p:spPr bwMode="auto">
            <a:xfrm>
              <a:off x="228600" y="2743200"/>
              <a:ext cx="423863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</a:pPr>
              <a:r>
                <a:rPr lang="en-US" sz="13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30788" name="Rectangle 51"/>
            <p:cNvSpPr>
              <a:spLocks noChangeArrowheads="1"/>
            </p:cNvSpPr>
            <p:nvPr/>
          </p:nvSpPr>
          <p:spPr bwMode="auto">
            <a:xfrm>
              <a:off x="231775" y="1600200"/>
              <a:ext cx="1749425" cy="119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loop:SVC(0)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...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SVC(1)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...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BR(loop)</a:t>
              </a:r>
            </a:p>
          </p:txBody>
        </p:sp>
      </p:grpSp>
      <p:grpSp>
        <p:nvGrpSpPr>
          <p:cNvPr id="30727" name="Group 44"/>
          <p:cNvGrpSpPr>
            <a:grpSpLocks/>
          </p:cNvGrpSpPr>
          <p:nvPr/>
        </p:nvGrpSpPr>
        <p:grpSpPr bwMode="auto">
          <a:xfrm>
            <a:off x="2819400" y="1371600"/>
            <a:ext cx="1828800" cy="1524000"/>
            <a:chOff x="228600" y="1524000"/>
            <a:chExt cx="1828800" cy="1524000"/>
          </a:xfrm>
        </p:grpSpPr>
        <p:sp>
          <p:nvSpPr>
            <p:cNvPr id="30783" name="Rectangle 9"/>
            <p:cNvSpPr>
              <a:spLocks noChangeArrowheads="1"/>
            </p:cNvSpPr>
            <p:nvPr/>
          </p:nvSpPr>
          <p:spPr bwMode="auto">
            <a:xfrm>
              <a:off x="238125" y="1524000"/>
              <a:ext cx="1819275" cy="152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4" name="Rectangle 11"/>
            <p:cNvSpPr>
              <a:spLocks noChangeArrowheads="1"/>
            </p:cNvSpPr>
            <p:nvPr/>
          </p:nvSpPr>
          <p:spPr bwMode="auto">
            <a:xfrm>
              <a:off x="228600" y="2743200"/>
              <a:ext cx="428334" cy="29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</a:pPr>
              <a:r>
                <a:rPr lang="en-US" sz="13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30785" name="Rectangle 51"/>
            <p:cNvSpPr>
              <a:spLocks noChangeArrowheads="1"/>
            </p:cNvSpPr>
            <p:nvPr/>
          </p:nvSpPr>
          <p:spPr bwMode="auto">
            <a:xfrm>
              <a:off x="231775" y="1600200"/>
              <a:ext cx="1749425" cy="119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loop:SVC(2)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...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SVC(3)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...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BR(loop)</a:t>
              </a:r>
            </a:p>
          </p:txBody>
        </p:sp>
      </p:grpSp>
      <p:grpSp>
        <p:nvGrpSpPr>
          <p:cNvPr id="30728" name="Group 48"/>
          <p:cNvGrpSpPr>
            <a:grpSpLocks/>
          </p:cNvGrpSpPr>
          <p:nvPr/>
        </p:nvGrpSpPr>
        <p:grpSpPr bwMode="auto">
          <a:xfrm>
            <a:off x="5791200" y="1371600"/>
            <a:ext cx="1828800" cy="1524000"/>
            <a:chOff x="228600" y="1524000"/>
            <a:chExt cx="1828800" cy="1524000"/>
          </a:xfrm>
        </p:grpSpPr>
        <p:sp>
          <p:nvSpPr>
            <p:cNvPr id="30780" name="Rectangle 9"/>
            <p:cNvSpPr>
              <a:spLocks noChangeArrowheads="1"/>
            </p:cNvSpPr>
            <p:nvPr/>
          </p:nvSpPr>
          <p:spPr bwMode="auto">
            <a:xfrm>
              <a:off x="238125" y="1524000"/>
              <a:ext cx="1819275" cy="152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1" name="Rectangle 11"/>
            <p:cNvSpPr>
              <a:spLocks noChangeArrowheads="1"/>
            </p:cNvSpPr>
            <p:nvPr/>
          </p:nvSpPr>
          <p:spPr bwMode="auto">
            <a:xfrm>
              <a:off x="228600" y="2743200"/>
              <a:ext cx="456011" cy="29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</a:pPr>
              <a:r>
                <a:rPr lang="en-US" sz="1300">
                  <a:solidFill>
                    <a:srgbClr val="000000"/>
                  </a:solidFill>
                </a:rPr>
                <a:t>PN</a:t>
              </a:r>
            </a:p>
          </p:txBody>
        </p:sp>
        <p:sp>
          <p:nvSpPr>
            <p:cNvPr id="30782" name="Rectangle 51"/>
            <p:cNvSpPr>
              <a:spLocks noChangeArrowheads="1"/>
            </p:cNvSpPr>
            <p:nvPr/>
          </p:nvSpPr>
          <p:spPr bwMode="auto">
            <a:xfrm>
              <a:off x="231775" y="1600200"/>
              <a:ext cx="1749425" cy="119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loop:SVC(3)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...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SVC(1)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...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BR(loop)</a:t>
              </a:r>
            </a:p>
          </p:txBody>
        </p:sp>
      </p:grpSp>
      <p:sp>
        <p:nvSpPr>
          <p:cNvPr id="53" name="Right Brace 52"/>
          <p:cNvSpPr/>
          <p:nvPr/>
        </p:nvSpPr>
        <p:spPr>
          <a:xfrm>
            <a:off x="8077200" y="1371600"/>
            <a:ext cx="228600" cy="1524000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305800" y="1806575"/>
            <a:ext cx="865188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User</a:t>
            </a:r>
          </a:p>
          <a:p>
            <a:pPr>
              <a:defRPr/>
            </a:pPr>
            <a:r>
              <a:rPr lang="en-US" dirty="0">
                <a:latin typeface="+mj-lt"/>
              </a:rPr>
              <a:t>Mode</a:t>
            </a:r>
          </a:p>
          <a:p>
            <a:pPr>
              <a:defRPr/>
            </a:pPr>
            <a:r>
              <a:rPr lang="en-US" sz="1200" dirty="0">
                <a:latin typeface="+mj-lt"/>
              </a:rPr>
              <a:t>PC[31]=0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533400" y="3124200"/>
            <a:ext cx="70866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ight Brace 55"/>
          <p:cNvSpPr/>
          <p:nvPr/>
        </p:nvSpPr>
        <p:spPr>
          <a:xfrm>
            <a:off x="8077200" y="3352800"/>
            <a:ext cx="228600" cy="2438400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33" name="Rectangle 10"/>
          <p:cNvSpPr>
            <a:spLocks noChangeArrowheads="1"/>
          </p:cNvSpPr>
          <p:nvPr/>
        </p:nvSpPr>
        <p:spPr bwMode="auto">
          <a:xfrm rot="-5400000">
            <a:off x="-588168" y="2055018"/>
            <a:ext cx="17716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>
            <a:spAutoFit/>
          </a:bodyPr>
          <a:lstStyle/>
          <a:p>
            <a:pPr defTabSz="1316038" eaLnBrk="0" hangingPunct="0">
              <a:lnSpc>
                <a:spcPct val="90000"/>
              </a:lnSpc>
            </a:pPr>
            <a:r>
              <a:rPr lang="en-US" sz="1300">
                <a:solidFill>
                  <a:srgbClr val="000000"/>
                </a:solidFill>
              </a:rPr>
              <a:t>USER PROCESSES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079625" y="5791200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AutoShape 6"/>
          <p:cNvSpPr>
            <a:spLocks noChangeArrowheads="1"/>
          </p:cNvSpPr>
          <p:nvPr/>
        </p:nvSpPr>
        <p:spPr bwMode="auto">
          <a:xfrm>
            <a:off x="1622425" y="4495800"/>
            <a:ext cx="968375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</a:rPr>
              <a:t>Scheduler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2079625" y="4953000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737" name="Group 60"/>
          <p:cNvGrpSpPr>
            <a:grpSpLocks/>
          </p:cNvGrpSpPr>
          <p:nvPr/>
        </p:nvGrpSpPr>
        <p:grpSpPr bwMode="auto">
          <a:xfrm>
            <a:off x="2819400" y="3379788"/>
            <a:ext cx="1431925" cy="430212"/>
            <a:chOff x="838200" y="3390900"/>
            <a:chExt cx="1431925" cy="430213"/>
          </a:xfrm>
        </p:grpSpPr>
        <p:sp>
          <p:nvSpPr>
            <p:cNvPr id="62" name="Rectangle 42"/>
            <p:cNvSpPr>
              <a:spLocks noChangeArrowheads="1"/>
            </p:cNvSpPr>
            <p:nvPr/>
          </p:nvSpPr>
          <p:spPr bwMode="auto">
            <a:xfrm>
              <a:off x="1219200" y="3429000"/>
              <a:ext cx="1050925" cy="39211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100">
                  <a:latin typeface="+mn-lt"/>
                </a:rPr>
                <a:t>MState</a:t>
              </a:r>
            </a:p>
            <a:p>
              <a:pPr>
                <a:defRPr/>
              </a:pPr>
              <a:r>
                <a:rPr lang="en-US" sz="1100">
                  <a:latin typeface="+mn-lt"/>
                </a:rPr>
                <a:t>DPYNUM=1</a:t>
              </a:r>
            </a:p>
          </p:txBody>
        </p:sp>
        <p:sp>
          <p:nvSpPr>
            <p:cNvPr id="63" name="Rectangle 47"/>
            <p:cNvSpPr>
              <a:spLocks noChangeArrowheads="1"/>
            </p:cNvSpPr>
            <p:nvPr/>
          </p:nvSpPr>
          <p:spPr bwMode="auto">
            <a:xfrm>
              <a:off x="838200" y="3390900"/>
              <a:ext cx="450850" cy="295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  <a:defRPr/>
              </a:pPr>
              <a:r>
                <a:rPr lang="en-US" sz="1300">
                  <a:solidFill>
                    <a:srgbClr val="000000"/>
                  </a:solidFill>
                  <a:latin typeface="+mn-lt"/>
                </a:rPr>
                <a:t>P2:</a:t>
              </a:r>
            </a:p>
          </p:txBody>
        </p:sp>
      </p:grpSp>
      <p:grpSp>
        <p:nvGrpSpPr>
          <p:cNvPr id="30738" name="Group 63"/>
          <p:cNvGrpSpPr>
            <a:grpSpLocks/>
          </p:cNvGrpSpPr>
          <p:nvPr/>
        </p:nvGrpSpPr>
        <p:grpSpPr bwMode="auto">
          <a:xfrm>
            <a:off x="5791200" y="3379788"/>
            <a:ext cx="1447800" cy="430212"/>
            <a:chOff x="822325" y="3390900"/>
            <a:chExt cx="1447800" cy="430213"/>
          </a:xfrm>
        </p:grpSpPr>
        <p:sp>
          <p:nvSpPr>
            <p:cNvPr id="65" name="Rectangle 42"/>
            <p:cNvSpPr>
              <a:spLocks noChangeArrowheads="1"/>
            </p:cNvSpPr>
            <p:nvPr/>
          </p:nvSpPr>
          <p:spPr bwMode="auto">
            <a:xfrm>
              <a:off x="1219200" y="3429000"/>
              <a:ext cx="1050925" cy="39211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100">
                  <a:latin typeface="+mn-lt"/>
                </a:rPr>
                <a:t>MState</a:t>
              </a:r>
            </a:p>
            <a:p>
              <a:pPr>
                <a:defRPr/>
              </a:pPr>
              <a:r>
                <a:rPr lang="en-US" sz="1100">
                  <a:latin typeface="+mn-lt"/>
                </a:rPr>
                <a:t>DPYNUM=27</a:t>
              </a:r>
            </a:p>
          </p:txBody>
        </p:sp>
        <p:sp>
          <p:nvSpPr>
            <p:cNvPr id="66" name="Rectangle 47"/>
            <p:cNvSpPr>
              <a:spLocks noChangeArrowheads="1"/>
            </p:cNvSpPr>
            <p:nvPr/>
          </p:nvSpPr>
          <p:spPr bwMode="auto">
            <a:xfrm>
              <a:off x="822325" y="3390900"/>
              <a:ext cx="466725" cy="295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  <a:defRPr/>
              </a:pPr>
              <a:r>
                <a:rPr lang="en-US" sz="1300">
                  <a:solidFill>
                    <a:srgbClr val="000000"/>
                  </a:solidFill>
                  <a:latin typeface="+mn-lt"/>
                </a:rPr>
                <a:t>PN: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968875" y="1905000"/>
            <a:ext cx="441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is-IS" sz="2000" dirty="0">
                <a:latin typeface="+mj-lt"/>
              </a:rPr>
              <a:t>…</a:t>
            </a:r>
            <a:endParaRPr lang="en-US" sz="2000" dirty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953000" y="3352800"/>
            <a:ext cx="441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is-IS" sz="2000" dirty="0">
                <a:latin typeface="+mj-lt"/>
              </a:rPr>
              <a:t>…</a:t>
            </a:r>
            <a:endParaRPr lang="en-US" sz="2000" dirty="0">
              <a:latin typeface="+mj-lt"/>
            </a:endParaRPr>
          </a:p>
        </p:txBody>
      </p:sp>
      <p:sp>
        <p:nvSpPr>
          <p:cNvPr id="69" name="AutoShape 6"/>
          <p:cNvSpPr>
            <a:spLocks noChangeArrowheads="1"/>
          </p:cNvSpPr>
          <p:nvPr/>
        </p:nvSpPr>
        <p:spPr bwMode="auto">
          <a:xfrm>
            <a:off x="685800" y="4495800"/>
            <a:ext cx="762000" cy="1143000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</a:rPr>
              <a:t>Saved</a:t>
            </a:r>
          </a:p>
          <a:p>
            <a:pPr algn="ctr">
              <a:defRPr/>
            </a:pPr>
            <a:r>
              <a:rPr lang="en-US" sz="1400">
                <a:latin typeface="+mn-lt"/>
              </a:rPr>
              <a:t>Regs</a:t>
            </a:r>
          </a:p>
          <a:p>
            <a:pPr algn="ctr">
              <a:defRPr/>
            </a:pPr>
            <a:r>
              <a:rPr lang="en-US" sz="1400">
                <a:latin typeface="+mn-lt"/>
              </a:rPr>
              <a:t>(MState)</a:t>
            </a:r>
          </a:p>
        </p:txBody>
      </p:sp>
      <p:sp>
        <p:nvSpPr>
          <p:cNvPr id="70" name="Right Brace 69"/>
          <p:cNvSpPr/>
          <p:nvPr/>
        </p:nvSpPr>
        <p:spPr>
          <a:xfrm rot="5400000">
            <a:off x="3924300" y="1333500"/>
            <a:ext cx="228600" cy="5334000"/>
          </a:xfrm>
          <a:prstGeom prst="rightBrace">
            <a:avLst>
              <a:gd name="adj1" fmla="val 8333"/>
              <a:gd name="adj2" fmla="val 86565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2085975" y="4191000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4" name="Picture 71" descr="Anonymous-Time-icon-8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6053138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8305800" y="4092575"/>
            <a:ext cx="928688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Kernel</a:t>
            </a:r>
          </a:p>
          <a:p>
            <a:pPr>
              <a:defRPr/>
            </a:pPr>
            <a:r>
              <a:rPr lang="en-US" dirty="0">
                <a:latin typeface="+mj-lt"/>
              </a:rPr>
              <a:t>Mode</a:t>
            </a:r>
          </a:p>
          <a:p>
            <a:pPr>
              <a:defRPr/>
            </a:pPr>
            <a:r>
              <a:rPr lang="en-US" sz="1200" dirty="0">
                <a:latin typeface="+mj-lt"/>
              </a:rPr>
              <a:t>PC[31]=1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400800" y="838200"/>
            <a:ext cx="2743200" cy="1828800"/>
            <a:chOff x="6400800" y="838200"/>
            <a:chExt cx="2743200" cy="1828800"/>
          </a:xfrm>
        </p:grpSpPr>
        <p:sp>
          <p:nvSpPr>
            <p:cNvPr id="2" name="TextBox 1"/>
            <p:cNvSpPr txBox="1"/>
            <p:nvPr/>
          </p:nvSpPr>
          <p:spPr>
            <a:xfrm>
              <a:off x="6400800" y="838200"/>
              <a:ext cx="2559050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Interrupts allowed!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8305800" y="2362200"/>
              <a:ext cx="838200" cy="30480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" name="Straight Arrow Connector 4"/>
            <p:cNvCxnSpPr>
              <a:stCxn id="3" idx="0"/>
            </p:cNvCxnSpPr>
            <p:nvPr/>
          </p:nvCxnSpPr>
          <p:spPr>
            <a:xfrm flipH="1" flipV="1">
              <a:off x="8305800" y="1219200"/>
              <a:ext cx="419100" cy="1143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7010400" y="4648200"/>
            <a:ext cx="2133600" cy="1695450"/>
            <a:chOff x="7010400" y="2362200"/>
            <a:chExt cx="2133600" cy="1695510"/>
          </a:xfrm>
        </p:grpSpPr>
        <p:sp>
          <p:nvSpPr>
            <p:cNvPr id="80" name="TextBox 79"/>
            <p:cNvSpPr txBox="1"/>
            <p:nvPr/>
          </p:nvSpPr>
          <p:spPr>
            <a:xfrm>
              <a:off x="7010400" y="3657646"/>
              <a:ext cx="1944688" cy="4000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No interrupts!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8305800" y="2362200"/>
              <a:ext cx="838200" cy="304811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" name="Straight Arrow Connector 81"/>
            <p:cNvCxnSpPr>
              <a:stCxn id="73" idx="2"/>
            </p:cNvCxnSpPr>
            <p:nvPr/>
          </p:nvCxnSpPr>
          <p:spPr>
            <a:xfrm flipH="1">
              <a:off x="8458200" y="2638435"/>
              <a:ext cx="311150" cy="109541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4648200" y="5867400"/>
            <a:ext cx="2208213" cy="809625"/>
            <a:chOff x="4648200" y="5867400"/>
            <a:chExt cx="2208839" cy="809489"/>
          </a:xfrm>
        </p:grpSpPr>
        <p:grpSp>
          <p:nvGrpSpPr>
            <p:cNvPr id="30749" name="Group 84"/>
            <p:cNvGrpSpPr>
              <a:grpSpLocks/>
            </p:cNvGrpSpPr>
            <p:nvPr/>
          </p:nvGrpSpPr>
          <p:grpSpPr bwMode="auto">
            <a:xfrm>
              <a:off x="6400800" y="5943600"/>
              <a:ext cx="456239" cy="733289"/>
              <a:chOff x="2838890" y="729676"/>
              <a:chExt cx="1234915" cy="1984813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3300139" y="1137782"/>
                <a:ext cx="0" cy="70887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300139" y="1846655"/>
                <a:ext cx="275081" cy="81628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3080932" y="1846655"/>
                <a:ext cx="219207" cy="81628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754" name="Group 88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3566623" y="2688712"/>
                  <a:ext cx="240696" cy="1289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Freeform 103"/>
                <p:cNvSpPr/>
                <p:nvPr/>
              </p:nvSpPr>
              <p:spPr>
                <a:xfrm>
                  <a:off x="3575219" y="2581309"/>
                  <a:ext cx="223503" cy="124588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0755" name="Group 89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01" name="Straight Connector 100"/>
                <p:cNvCxnSpPr/>
                <p:nvPr/>
              </p:nvCxnSpPr>
              <p:spPr>
                <a:xfrm flipH="1">
                  <a:off x="2857428" y="2675825"/>
                  <a:ext cx="236399" cy="3866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Freeform 101"/>
                <p:cNvSpPr/>
                <p:nvPr/>
              </p:nvSpPr>
              <p:spPr>
                <a:xfrm>
                  <a:off x="2840236" y="2572716"/>
                  <a:ext cx="249292" cy="141773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91" name="Straight Connector 90"/>
              <p:cNvCxnSpPr/>
              <p:nvPr/>
            </p:nvCxnSpPr>
            <p:spPr>
              <a:xfrm>
                <a:off x="3304435" y="1219409"/>
                <a:ext cx="309467" cy="22770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endCxn id="95" idx="0"/>
              </p:cNvCxnSpPr>
              <p:nvPr/>
            </p:nvCxnSpPr>
            <p:spPr>
              <a:xfrm flipV="1">
                <a:off x="3631095" y="1163559"/>
                <a:ext cx="283678" cy="27066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3098124" y="1228001"/>
                <a:ext cx="189118" cy="31362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093828" y="1541626"/>
                <a:ext cx="171926" cy="28784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Freeform 94"/>
              <p:cNvSpPr/>
              <p:nvPr/>
            </p:nvSpPr>
            <p:spPr>
              <a:xfrm>
                <a:off x="3914772" y="1047560"/>
                <a:ext cx="159033" cy="12888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>
              <a:xfrm rot="18043755">
                <a:off x="3080981" y="1825147"/>
                <a:ext cx="206218" cy="111752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0762" name="Group 96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3145405" y="733938"/>
                  <a:ext cx="343851" cy="403844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Freeform 98"/>
                <p:cNvSpPr/>
                <p:nvPr/>
              </p:nvSpPr>
              <p:spPr>
                <a:xfrm>
                  <a:off x="3158298" y="751123"/>
                  <a:ext cx="489988" cy="223403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0" name="Freeform 99"/>
                <p:cNvSpPr/>
                <p:nvPr/>
              </p:nvSpPr>
              <p:spPr>
                <a:xfrm>
                  <a:off x="3132510" y="729641"/>
                  <a:ext cx="296573" cy="223403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sp>
          <p:nvSpPr>
            <p:cNvPr id="30750" name="TextBox 9"/>
            <p:cNvSpPr txBox="1">
              <a:spLocks noChangeArrowheads="1"/>
            </p:cNvSpPr>
            <p:nvPr/>
          </p:nvSpPr>
          <p:spPr bwMode="auto">
            <a:xfrm>
              <a:off x="4648200" y="5867400"/>
              <a:ext cx="183308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Kernel code is </a:t>
              </a:r>
              <a:r>
                <a:rPr lang="en-US" sz="1800" i="1" u="sng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not</a:t>
              </a:r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 re-entrant!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Line 3"/>
          <p:cNvSpPr>
            <a:spLocks noChangeShapeType="1"/>
          </p:cNvSpPr>
          <p:nvPr/>
        </p:nvSpPr>
        <p:spPr bwMode="auto">
          <a:xfrm>
            <a:off x="3065463" y="2854325"/>
            <a:ext cx="1412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4" name="Line 4"/>
          <p:cNvSpPr>
            <a:spLocks noChangeShapeType="1"/>
          </p:cNvSpPr>
          <p:nvPr/>
        </p:nvSpPr>
        <p:spPr bwMode="auto">
          <a:xfrm flipV="1">
            <a:off x="3203575" y="2679700"/>
            <a:ext cx="1588" cy="1778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5" name="Line 5"/>
          <p:cNvSpPr>
            <a:spLocks noChangeShapeType="1"/>
          </p:cNvSpPr>
          <p:nvPr/>
        </p:nvSpPr>
        <p:spPr bwMode="auto">
          <a:xfrm flipH="1">
            <a:off x="1835150" y="2681288"/>
            <a:ext cx="1371600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Freeform 6"/>
          <p:cNvSpPr>
            <a:spLocks/>
          </p:cNvSpPr>
          <p:nvPr/>
        </p:nvSpPr>
        <p:spPr bwMode="auto">
          <a:xfrm>
            <a:off x="3032125" y="2827338"/>
            <a:ext cx="71438" cy="52387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6"/>
              <a:gd name="T17" fmla="*/ 90 w 90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Line 7"/>
          <p:cNvSpPr>
            <a:spLocks noChangeShapeType="1"/>
          </p:cNvSpPr>
          <p:nvPr/>
        </p:nvSpPr>
        <p:spPr bwMode="auto">
          <a:xfrm flipV="1">
            <a:off x="1981200" y="1023938"/>
            <a:ext cx="1588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Line 8"/>
          <p:cNvSpPr>
            <a:spLocks noChangeShapeType="1"/>
          </p:cNvSpPr>
          <p:nvPr/>
        </p:nvSpPr>
        <p:spPr bwMode="auto">
          <a:xfrm>
            <a:off x="1978025" y="1027113"/>
            <a:ext cx="5667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Line 9"/>
          <p:cNvSpPr>
            <a:spLocks noChangeShapeType="1"/>
          </p:cNvSpPr>
          <p:nvPr/>
        </p:nvSpPr>
        <p:spPr bwMode="auto">
          <a:xfrm>
            <a:off x="2540000" y="1023938"/>
            <a:ext cx="6350" cy="26844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Freeform 10"/>
          <p:cNvSpPr>
            <a:spLocks/>
          </p:cNvSpPr>
          <p:nvPr/>
        </p:nvSpPr>
        <p:spPr bwMode="auto">
          <a:xfrm>
            <a:off x="1954213" y="12954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Line 11"/>
          <p:cNvSpPr>
            <a:spLocks noChangeShapeType="1"/>
          </p:cNvSpPr>
          <p:nvPr/>
        </p:nvSpPr>
        <p:spPr bwMode="auto">
          <a:xfrm flipV="1">
            <a:off x="4460875" y="3703638"/>
            <a:ext cx="3175" cy="2254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12"/>
          <p:cNvSpPr>
            <a:spLocks noChangeShapeType="1"/>
          </p:cNvSpPr>
          <p:nvPr/>
        </p:nvSpPr>
        <p:spPr bwMode="auto">
          <a:xfrm flipH="1">
            <a:off x="2547938" y="3706813"/>
            <a:ext cx="19208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Freeform 13"/>
          <p:cNvSpPr>
            <a:spLocks/>
          </p:cNvSpPr>
          <p:nvPr/>
        </p:nvSpPr>
        <p:spPr bwMode="auto">
          <a:xfrm>
            <a:off x="4437063" y="3887788"/>
            <a:ext cx="52387" cy="74612"/>
          </a:xfrm>
          <a:custGeom>
            <a:avLst/>
            <a:gdLst>
              <a:gd name="T0" fmla="*/ 2147483647 w 66"/>
              <a:gd name="T1" fmla="*/ 2147483647 h 94"/>
              <a:gd name="T2" fmla="*/ 0 w 66"/>
              <a:gd name="T3" fmla="*/ 0 h 94"/>
              <a:gd name="T4" fmla="*/ 2147483647 w 66"/>
              <a:gd name="T5" fmla="*/ 2147483647 h 94"/>
              <a:gd name="T6" fmla="*/ 2147483647 w 66"/>
              <a:gd name="T7" fmla="*/ 2147483647 h 94"/>
              <a:gd name="T8" fmla="*/ 2147483647 w 66"/>
              <a:gd name="T9" fmla="*/ 2147483647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4"/>
              <a:gd name="T17" fmla="*/ 66 w 66"/>
              <a:gd name="T18" fmla="*/ 94 h 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4">
                <a:moveTo>
                  <a:pt x="32" y="94"/>
                </a:moveTo>
                <a:lnTo>
                  <a:pt x="0" y="0"/>
                </a:lnTo>
                <a:lnTo>
                  <a:pt x="32" y="48"/>
                </a:lnTo>
                <a:lnTo>
                  <a:pt x="66" y="2"/>
                </a:lnTo>
                <a:lnTo>
                  <a:pt x="32" y="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Rectangle 14"/>
          <p:cNvSpPr>
            <a:spLocks noChangeArrowheads="1"/>
          </p:cNvSpPr>
          <p:nvPr/>
        </p:nvSpPr>
        <p:spPr bwMode="auto">
          <a:xfrm>
            <a:off x="2667000" y="3582988"/>
            <a:ext cx="8445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PC+4+4*SXT(C)</a:t>
            </a:r>
            <a:endParaRPr lang="en-US" sz="900">
              <a:latin typeface="AvantGarde" charset="0"/>
            </a:endParaRPr>
          </a:p>
        </p:txBody>
      </p:sp>
      <p:sp>
        <p:nvSpPr>
          <p:cNvPr id="33805" name="Freeform 15"/>
          <p:cNvSpPr>
            <a:spLocks/>
          </p:cNvSpPr>
          <p:nvPr/>
        </p:nvSpPr>
        <p:spPr bwMode="auto">
          <a:xfrm>
            <a:off x="4549775" y="4573588"/>
            <a:ext cx="50800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16"/>
          <p:cNvSpPr>
            <a:spLocks noChangeShapeType="1"/>
          </p:cNvSpPr>
          <p:nvPr/>
        </p:nvSpPr>
        <p:spPr bwMode="auto">
          <a:xfrm flipV="1">
            <a:off x="4576763" y="4073525"/>
            <a:ext cx="1587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07" name="Group 17"/>
          <p:cNvGrpSpPr>
            <a:grpSpLocks/>
          </p:cNvGrpSpPr>
          <p:nvPr/>
        </p:nvGrpSpPr>
        <p:grpSpPr bwMode="auto">
          <a:xfrm>
            <a:off x="3940175" y="3956050"/>
            <a:ext cx="863600" cy="128588"/>
            <a:chOff x="2624" y="2264"/>
            <a:chExt cx="544" cy="81"/>
          </a:xfrm>
        </p:grpSpPr>
        <p:sp>
          <p:nvSpPr>
            <p:cNvPr id="34116" name="Freeform 18"/>
            <p:cNvSpPr>
              <a:spLocks/>
            </p:cNvSpPr>
            <p:nvPr/>
          </p:nvSpPr>
          <p:spPr bwMode="auto">
            <a:xfrm>
              <a:off x="2877" y="2264"/>
              <a:ext cx="287" cy="72"/>
            </a:xfrm>
            <a:custGeom>
              <a:avLst/>
              <a:gdLst>
                <a:gd name="T0" fmla="*/ 0 w 574"/>
                <a:gd name="T1" fmla="*/ 0 h 144"/>
                <a:gd name="T2" fmla="*/ 1 w 574"/>
                <a:gd name="T3" fmla="*/ 0 h 144"/>
                <a:gd name="T4" fmla="*/ 1 w 574"/>
                <a:gd name="T5" fmla="*/ 1 h 144"/>
                <a:gd name="T6" fmla="*/ 1 w 574"/>
                <a:gd name="T7" fmla="*/ 1 h 144"/>
                <a:gd name="T8" fmla="*/ 0 w 57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4"/>
                <a:gd name="T16" fmla="*/ 0 h 144"/>
                <a:gd name="T17" fmla="*/ 574 w 57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4" h="144">
                  <a:moveTo>
                    <a:pt x="0" y="0"/>
                  </a:moveTo>
                  <a:lnTo>
                    <a:pt x="574" y="0"/>
                  </a:lnTo>
                  <a:lnTo>
                    <a:pt x="503" y="144"/>
                  </a:lnTo>
                  <a:lnTo>
                    <a:pt x="71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17" name="Freeform 19"/>
            <p:cNvSpPr>
              <a:spLocks/>
            </p:cNvSpPr>
            <p:nvPr/>
          </p:nvSpPr>
          <p:spPr bwMode="auto">
            <a:xfrm>
              <a:off x="2881" y="2268"/>
              <a:ext cx="287" cy="72"/>
            </a:xfrm>
            <a:custGeom>
              <a:avLst/>
              <a:gdLst>
                <a:gd name="T0" fmla="*/ 0 w 574"/>
                <a:gd name="T1" fmla="*/ 0 h 144"/>
                <a:gd name="T2" fmla="*/ 1 w 574"/>
                <a:gd name="T3" fmla="*/ 0 h 144"/>
                <a:gd name="T4" fmla="*/ 1 w 574"/>
                <a:gd name="T5" fmla="*/ 1 h 144"/>
                <a:gd name="T6" fmla="*/ 1 w 574"/>
                <a:gd name="T7" fmla="*/ 1 h 144"/>
                <a:gd name="T8" fmla="*/ 0 w 57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4"/>
                <a:gd name="T16" fmla="*/ 0 h 144"/>
                <a:gd name="T17" fmla="*/ 574 w 57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4" h="144">
                  <a:moveTo>
                    <a:pt x="0" y="0"/>
                  </a:moveTo>
                  <a:lnTo>
                    <a:pt x="574" y="0"/>
                  </a:lnTo>
                  <a:lnTo>
                    <a:pt x="503" y="144"/>
                  </a:lnTo>
                  <a:lnTo>
                    <a:pt x="71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8" name="Rectangle 20"/>
            <p:cNvSpPr>
              <a:spLocks noChangeArrowheads="1"/>
            </p:cNvSpPr>
            <p:nvPr/>
          </p:nvSpPr>
          <p:spPr bwMode="auto">
            <a:xfrm>
              <a:off x="2624" y="2278"/>
              <a:ext cx="14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ASEL</a:t>
              </a:r>
              <a:endParaRPr lang="en-US" sz="2400"/>
            </a:p>
          </p:txBody>
        </p:sp>
        <p:sp>
          <p:nvSpPr>
            <p:cNvPr id="34119" name="Freeform 21"/>
            <p:cNvSpPr>
              <a:spLocks/>
            </p:cNvSpPr>
            <p:nvPr/>
          </p:nvSpPr>
          <p:spPr bwMode="auto">
            <a:xfrm>
              <a:off x="2853" y="2287"/>
              <a:ext cx="46" cy="33"/>
            </a:xfrm>
            <a:custGeom>
              <a:avLst/>
              <a:gdLst>
                <a:gd name="T0" fmla="*/ 1 w 91"/>
                <a:gd name="T1" fmla="*/ 1 h 66"/>
                <a:gd name="T2" fmla="*/ 0 w 91"/>
                <a:gd name="T3" fmla="*/ 1 h 66"/>
                <a:gd name="T4" fmla="*/ 1 w 91"/>
                <a:gd name="T5" fmla="*/ 1 h 66"/>
                <a:gd name="T6" fmla="*/ 0 w 91"/>
                <a:gd name="T7" fmla="*/ 0 h 66"/>
                <a:gd name="T8" fmla="*/ 1 w 91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66"/>
                <a:gd name="T17" fmla="*/ 91 w 91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66">
                  <a:moveTo>
                    <a:pt x="91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1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20" name="Line 22"/>
            <p:cNvSpPr>
              <a:spLocks noChangeShapeType="1"/>
            </p:cNvSpPr>
            <p:nvPr/>
          </p:nvSpPr>
          <p:spPr bwMode="auto">
            <a:xfrm flipH="1">
              <a:off x="2807" y="230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121" name="Group 23"/>
            <p:cNvGrpSpPr>
              <a:grpSpLocks/>
            </p:cNvGrpSpPr>
            <p:nvPr/>
          </p:nvGrpSpPr>
          <p:grpSpPr bwMode="auto">
            <a:xfrm>
              <a:off x="2936" y="2281"/>
              <a:ext cx="170" cy="58"/>
              <a:chOff x="2936" y="2281"/>
              <a:chExt cx="170" cy="58"/>
            </a:xfrm>
          </p:grpSpPr>
          <p:sp>
            <p:nvSpPr>
              <p:cNvPr id="34122" name="Rectangle 24"/>
              <p:cNvSpPr>
                <a:spLocks noChangeArrowheads="1"/>
              </p:cNvSpPr>
              <p:nvPr/>
            </p:nvSpPr>
            <p:spPr bwMode="auto">
              <a:xfrm>
                <a:off x="3079" y="2281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600">
                    <a:solidFill>
                      <a:srgbClr val="000000"/>
                    </a:solidFill>
                    <a:latin typeface="Helvetica" charset="0"/>
                  </a:rPr>
                  <a:t>0</a:t>
                </a:r>
                <a:endParaRPr lang="en-US" sz="2400"/>
              </a:p>
            </p:txBody>
          </p:sp>
          <p:sp>
            <p:nvSpPr>
              <p:cNvPr id="34123" name="Rectangle 25"/>
              <p:cNvSpPr>
                <a:spLocks noChangeArrowheads="1"/>
              </p:cNvSpPr>
              <p:nvPr/>
            </p:nvSpPr>
            <p:spPr bwMode="auto">
              <a:xfrm>
                <a:off x="2936" y="2281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600">
                    <a:solidFill>
                      <a:srgbClr val="000000"/>
                    </a:solidFill>
                    <a:latin typeface="Helvetica" charset="0"/>
                  </a:rPr>
                  <a:t>1</a:t>
                </a:r>
                <a:endParaRPr lang="en-US" sz="2400"/>
              </a:p>
            </p:txBody>
          </p:sp>
        </p:grpSp>
      </p:grpSp>
      <p:grpSp>
        <p:nvGrpSpPr>
          <p:cNvPr id="33808" name="Group 26"/>
          <p:cNvGrpSpPr>
            <a:grpSpLocks/>
          </p:cNvGrpSpPr>
          <p:nvPr/>
        </p:nvGrpSpPr>
        <p:grpSpPr bwMode="auto">
          <a:xfrm>
            <a:off x="6088063" y="4818063"/>
            <a:ext cx="969962" cy="569912"/>
            <a:chOff x="3977" y="2807"/>
            <a:chExt cx="611" cy="359"/>
          </a:xfrm>
        </p:grpSpPr>
        <p:sp>
          <p:nvSpPr>
            <p:cNvPr id="34113" name="Rectangle 27"/>
            <p:cNvSpPr>
              <a:spLocks noChangeArrowheads="1"/>
            </p:cNvSpPr>
            <p:nvPr/>
          </p:nvSpPr>
          <p:spPr bwMode="auto">
            <a:xfrm>
              <a:off x="3977" y="2807"/>
              <a:ext cx="611" cy="35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4" name="Rectangle 28"/>
            <p:cNvSpPr>
              <a:spLocks noChangeArrowheads="1"/>
            </p:cNvSpPr>
            <p:nvPr/>
          </p:nvSpPr>
          <p:spPr bwMode="auto">
            <a:xfrm>
              <a:off x="4014" y="2944"/>
              <a:ext cx="480" cy="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vantGarde" charset="0"/>
                </a:rPr>
                <a:t>Data Memory</a:t>
              </a:r>
              <a:endParaRPr lang="en-US" sz="1000">
                <a:latin typeface="AvantGarde" charset="0"/>
              </a:endParaRPr>
            </a:p>
          </p:txBody>
        </p:sp>
        <p:sp>
          <p:nvSpPr>
            <p:cNvPr id="34115" name="Rectangle 29"/>
            <p:cNvSpPr>
              <a:spLocks noChangeArrowheads="1"/>
            </p:cNvSpPr>
            <p:nvPr/>
          </p:nvSpPr>
          <p:spPr bwMode="auto">
            <a:xfrm>
              <a:off x="4265" y="3093"/>
              <a:ext cx="66" cy="6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</a:rPr>
                <a:t>RD</a:t>
              </a:r>
              <a:endParaRPr lang="en-US" sz="2400"/>
            </a:p>
          </p:txBody>
        </p:sp>
      </p:grpSp>
      <p:sp>
        <p:nvSpPr>
          <p:cNvPr id="33809" name="Rectangle 30"/>
          <p:cNvSpPr>
            <a:spLocks noChangeArrowheads="1"/>
          </p:cNvSpPr>
          <p:nvPr/>
        </p:nvSpPr>
        <p:spPr bwMode="auto">
          <a:xfrm>
            <a:off x="6545263" y="4824413"/>
            <a:ext cx="122237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</a:rPr>
              <a:t>WD</a:t>
            </a:r>
            <a:endParaRPr lang="en-US" sz="2400"/>
          </a:p>
        </p:txBody>
      </p:sp>
      <p:sp>
        <p:nvSpPr>
          <p:cNvPr id="33810" name="Rectangle 31"/>
          <p:cNvSpPr>
            <a:spLocks noChangeArrowheads="1"/>
          </p:cNvSpPr>
          <p:nvPr/>
        </p:nvSpPr>
        <p:spPr bwMode="auto">
          <a:xfrm>
            <a:off x="6118225" y="5241925"/>
            <a:ext cx="133350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</a:rPr>
              <a:t>Adr</a:t>
            </a:r>
            <a:endParaRPr lang="en-US" sz="2400"/>
          </a:p>
        </p:txBody>
      </p:sp>
      <p:grpSp>
        <p:nvGrpSpPr>
          <p:cNvPr id="33811" name="Group 37"/>
          <p:cNvGrpSpPr>
            <a:grpSpLocks/>
          </p:cNvGrpSpPr>
          <p:nvPr/>
        </p:nvGrpSpPr>
        <p:grpSpPr bwMode="auto">
          <a:xfrm>
            <a:off x="4826000" y="6043613"/>
            <a:ext cx="904875" cy="127000"/>
            <a:chOff x="3182" y="3579"/>
            <a:chExt cx="570" cy="80"/>
          </a:xfrm>
        </p:grpSpPr>
        <p:sp>
          <p:nvSpPr>
            <p:cNvPr id="34093" name="Freeform 38"/>
            <p:cNvSpPr>
              <a:spLocks/>
            </p:cNvSpPr>
            <p:nvPr/>
          </p:nvSpPr>
          <p:spPr bwMode="auto">
            <a:xfrm>
              <a:off x="3182" y="3579"/>
              <a:ext cx="287" cy="71"/>
            </a:xfrm>
            <a:custGeom>
              <a:avLst/>
              <a:gdLst>
                <a:gd name="T0" fmla="*/ 0 w 573"/>
                <a:gd name="T1" fmla="*/ 0 h 144"/>
                <a:gd name="T2" fmla="*/ 1 w 573"/>
                <a:gd name="T3" fmla="*/ 0 h 144"/>
                <a:gd name="T4" fmla="*/ 1 w 573"/>
                <a:gd name="T5" fmla="*/ 0 h 144"/>
                <a:gd name="T6" fmla="*/ 1 w 573"/>
                <a:gd name="T7" fmla="*/ 0 h 144"/>
                <a:gd name="T8" fmla="*/ 0 w 573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3"/>
                <a:gd name="T16" fmla="*/ 0 h 144"/>
                <a:gd name="T17" fmla="*/ 573 w 573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3" h="144">
                  <a:moveTo>
                    <a:pt x="0" y="0"/>
                  </a:moveTo>
                  <a:lnTo>
                    <a:pt x="573" y="0"/>
                  </a:lnTo>
                  <a:lnTo>
                    <a:pt x="503" y="144"/>
                  </a:lnTo>
                  <a:lnTo>
                    <a:pt x="72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94" name="Freeform 39"/>
            <p:cNvSpPr>
              <a:spLocks/>
            </p:cNvSpPr>
            <p:nvPr/>
          </p:nvSpPr>
          <p:spPr bwMode="auto">
            <a:xfrm>
              <a:off x="3186" y="3583"/>
              <a:ext cx="287" cy="71"/>
            </a:xfrm>
            <a:custGeom>
              <a:avLst/>
              <a:gdLst>
                <a:gd name="T0" fmla="*/ 0 w 573"/>
                <a:gd name="T1" fmla="*/ 0 h 144"/>
                <a:gd name="T2" fmla="*/ 1 w 573"/>
                <a:gd name="T3" fmla="*/ 0 h 144"/>
                <a:gd name="T4" fmla="*/ 1 w 573"/>
                <a:gd name="T5" fmla="*/ 0 h 144"/>
                <a:gd name="T6" fmla="*/ 1 w 573"/>
                <a:gd name="T7" fmla="*/ 0 h 144"/>
                <a:gd name="T8" fmla="*/ 0 w 573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3"/>
                <a:gd name="T16" fmla="*/ 0 h 144"/>
                <a:gd name="T17" fmla="*/ 573 w 573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3" h="144">
                  <a:moveTo>
                    <a:pt x="0" y="0"/>
                  </a:moveTo>
                  <a:lnTo>
                    <a:pt x="573" y="0"/>
                  </a:lnTo>
                  <a:lnTo>
                    <a:pt x="503" y="144"/>
                  </a:lnTo>
                  <a:lnTo>
                    <a:pt x="72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5" name="Rectangle 40"/>
            <p:cNvSpPr>
              <a:spLocks noChangeArrowheads="1"/>
            </p:cNvSpPr>
            <p:nvPr/>
          </p:nvSpPr>
          <p:spPr bwMode="auto">
            <a:xfrm>
              <a:off x="3556" y="3592"/>
              <a:ext cx="5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W</a:t>
              </a:r>
              <a:endParaRPr lang="en-US" sz="2400"/>
            </a:p>
          </p:txBody>
        </p:sp>
        <p:sp>
          <p:nvSpPr>
            <p:cNvPr id="34096" name="Rectangle 41"/>
            <p:cNvSpPr>
              <a:spLocks noChangeArrowheads="1"/>
            </p:cNvSpPr>
            <p:nvPr/>
          </p:nvSpPr>
          <p:spPr bwMode="auto">
            <a:xfrm>
              <a:off x="3607" y="3592"/>
              <a:ext cx="40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D</a:t>
              </a:r>
              <a:endParaRPr lang="en-US" sz="2400"/>
            </a:p>
          </p:txBody>
        </p:sp>
        <p:sp>
          <p:nvSpPr>
            <p:cNvPr id="34097" name="Rectangle 42"/>
            <p:cNvSpPr>
              <a:spLocks noChangeArrowheads="1"/>
            </p:cNvSpPr>
            <p:nvPr/>
          </p:nvSpPr>
          <p:spPr bwMode="auto">
            <a:xfrm>
              <a:off x="3647" y="3592"/>
              <a:ext cx="3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S</a:t>
              </a:r>
              <a:endParaRPr lang="en-US" sz="2400"/>
            </a:p>
          </p:txBody>
        </p:sp>
        <p:sp>
          <p:nvSpPr>
            <p:cNvPr id="34098" name="Rectangle 43"/>
            <p:cNvSpPr>
              <a:spLocks noChangeArrowheads="1"/>
            </p:cNvSpPr>
            <p:nvPr/>
          </p:nvSpPr>
          <p:spPr bwMode="auto">
            <a:xfrm>
              <a:off x="3684" y="3592"/>
              <a:ext cx="3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E</a:t>
              </a:r>
              <a:endParaRPr lang="en-US" sz="2400"/>
            </a:p>
          </p:txBody>
        </p:sp>
        <p:sp>
          <p:nvSpPr>
            <p:cNvPr id="34099" name="Rectangle 44"/>
            <p:cNvSpPr>
              <a:spLocks noChangeArrowheads="1"/>
            </p:cNvSpPr>
            <p:nvPr/>
          </p:nvSpPr>
          <p:spPr bwMode="auto">
            <a:xfrm>
              <a:off x="3721" y="3592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L</a:t>
              </a:r>
              <a:endParaRPr lang="en-US" sz="2400"/>
            </a:p>
          </p:txBody>
        </p:sp>
        <p:sp>
          <p:nvSpPr>
            <p:cNvPr id="34100" name="Freeform 45"/>
            <p:cNvSpPr>
              <a:spLocks/>
            </p:cNvSpPr>
            <p:nvPr/>
          </p:nvSpPr>
          <p:spPr bwMode="auto">
            <a:xfrm>
              <a:off x="3451" y="3602"/>
              <a:ext cx="46" cy="33"/>
            </a:xfrm>
            <a:custGeom>
              <a:avLst/>
              <a:gdLst>
                <a:gd name="T0" fmla="*/ 0 w 92"/>
                <a:gd name="T1" fmla="*/ 1 h 66"/>
                <a:gd name="T2" fmla="*/ 1 w 92"/>
                <a:gd name="T3" fmla="*/ 0 h 66"/>
                <a:gd name="T4" fmla="*/ 1 w 92"/>
                <a:gd name="T5" fmla="*/ 1 h 66"/>
                <a:gd name="T6" fmla="*/ 1 w 92"/>
                <a:gd name="T7" fmla="*/ 1 h 66"/>
                <a:gd name="T8" fmla="*/ 0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0" y="34"/>
                  </a:moveTo>
                  <a:lnTo>
                    <a:pt x="92" y="0"/>
                  </a:lnTo>
                  <a:lnTo>
                    <a:pt x="46" y="34"/>
                  </a:lnTo>
                  <a:lnTo>
                    <a:pt x="92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01" name="Line 46"/>
            <p:cNvSpPr>
              <a:spLocks noChangeShapeType="1"/>
            </p:cNvSpPr>
            <p:nvPr/>
          </p:nvSpPr>
          <p:spPr bwMode="auto">
            <a:xfrm>
              <a:off x="3472" y="3619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02" name="Rectangle 47"/>
            <p:cNvSpPr>
              <a:spLocks noChangeArrowheads="1"/>
            </p:cNvSpPr>
            <p:nvPr/>
          </p:nvSpPr>
          <p:spPr bwMode="auto">
            <a:xfrm>
              <a:off x="3239" y="358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sz="2400"/>
            </a:p>
          </p:txBody>
        </p:sp>
        <p:sp>
          <p:nvSpPr>
            <p:cNvPr id="34103" name="Rectangle 48"/>
            <p:cNvSpPr>
              <a:spLocks noChangeArrowheads="1"/>
            </p:cNvSpPr>
            <p:nvPr/>
          </p:nvSpPr>
          <p:spPr bwMode="auto">
            <a:xfrm>
              <a:off x="3264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/>
            </a:p>
          </p:txBody>
        </p:sp>
        <p:sp>
          <p:nvSpPr>
            <p:cNvPr id="34104" name="Rectangle 49"/>
            <p:cNvSpPr>
              <a:spLocks noChangeArrowheads="1"/>
            </p:cNvSpPr>
            <p:nvPr/>
          </p:nvSpPr>
          <p:spPr bwMode="auto">
            <a:xfrm>
              <a:off x="3277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/>
            </a:p>
          </p:txBody>
        </p:sp>
        <p:sp>
          <p:nvSpPr>
            <p:cNvPr id="34105" name="Rectangle 50"/>
            <p:cNvSpPr>
              <a:spLocks noChangeArrowheads="1"/>
            </p:cNvSpPr>
            <p:nvPr/>
          </p:nvSpPr>
          <p:spPr bwMode="auto">
            <a:xfrm>
              <a:off x="3290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/>
            </a:p>
          </p:txBody>
        </p:sp>
        <p:sp>
          <p:nvSpPr>
            <p:cNvPr id="34106" name="Rectangle 51"/>
            <p:cNvSpPr>
              <a:spLocks noChangeArrowheads="1"/>
            </p:cNvSpPr>
            <p:nvPr/>
          </p:nvSpPr>
          <p:spPr bwMode="auto">
            <a:xfrm>
              <a:off x="3303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/>
            </a:p>
          </p:txBody>
        </p:sp>
        <p:sp>
          <p:nvSpPr>
            <p:cNvPr id="34107" name="Rectangle 52"/>
            <p:cNvSpPr>
              <a:spLocks noChangeArrowheads="1"/>
            </p:cNvSpPr>
            <p:nvPr/>
          </p:nvSpPr>
          <p:spPr bwMode="auto">
            <a:xfrm>
              <a:off x="3316" y="358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sz="2400"/>
            </a:p>
          </p:txBody>
        </p:sp>
        <p:sp>
          <p:nvSpPr>
            <p:cNvPr id="34108" name="Rectangle 53"/>
            <p:cNvSpPr>
              <a:spLocks noChangeArrowheads="1"/>
            </p:cNvSpPr>
            <p:nvPr/>
          </p:nvSpPr>
          <p:spPr bwMode="auto">
            <a:xfrm>
              <a:off x="3341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/>
            </a:p>
          </p:txBody>
        </p:sp>
        <p:sp>
          <p:nvSpPr>
            <p:cNvPr id="34109" name="Rectangle 54"/>
            <p:cNvSpPr>
              <a:spLocks noChangeArrowheads="1"/>
            </p:cNvSpPr>
            <p:nvPr/>
          </p:nvSpPr>
          <p:spPr bwMode="auto">
            <a:xfrm>
              <a:off x="3354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/>
            </a:p>
          </p:txBody>
        </p:sp>
        <p:sp>
          <p:nvSpPr>
            <p:cNvPr id="34110" name="Rectangle 55"/>
            <p:cNvSpPr>
              <a:spLocks noChangeArrowheads="1"/>
            </p:cNvSpPr>
            <p:nvPr/>
          </p:nvSpPr>
          <p:spPr bwMode="auto">
            <a:xfrm>
              <a:off x="3367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/>
            </a:p>
          </p:txBody>
        </p:sp>
        <p:sp>
          <p:nvSpPr>
            <p:cNvPr id="34111" name="Rectangle 56"/>
            <p:cNvSpPr>
              <a:spLocks noChangeArrowheads="1"/>
            </p:cNvSpPr>
            <p:nvPr/>
          </p:nvSpPr>
          <p:spPr bwMode="auto">
            <a:xfrm>
              <a:off x="3380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/>
            </a:p>
          </p:txBody>
        </p:sp>
        <p:sp>
          <p:nvSpPr>
            <p:cNvPr id="34112" name="Rectangle 57"/>
            <p:cNvSpPr>
              <a:spLocks noChangeArrowheads="1"/>
            </p:cNvSpPr>
            <p:nvPr/>
          </p:nvSpPr>
          <p:spPr bwMode="auto">
            <a:xfrm>
              <a:off x="3393" y="358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lang="en-US" sz="2400"/>
            </a:p>
          </p:txBody>
        </p:sp>
      </p:grpSp>
      <p:sp>
        <p:nvSpPr>
          <p:cNvPr id="33812" name="Line 58"/>
          <p:cNvSpPr>
            <a:spLocks noChangeShapeType="1"/>
          </p:cNvSpPr>
          <p:nvPr/>
        </p:nvSpPr>
        <p:spPr bwMode="auto">
          <a:xfrm>
            <a:off x="6116638" y="6413500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3" name="Rectangle 59"/>
          <p:cNvSpPr>
            <a:spLocks noChangeArrowheads="1"/>
          </p:cNvSpPr>
          <p:nvPr/>
        </p:nvSpPr>
        <p:spPr bwMode="auto">
          <a:xfrm>
            <a:off x="4633913" y="3128963"/>
            <a:ext cx="1428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WA</a:t>
            </a:r>
            <a:endParaRPr lang="en-US" sz="2400"/>
          </a:p>
        </p:txBody>
      </p:sp>
      <p:sp>
        <p:nvSpPr>
          <p:cNvPr id="33814" name="Rectangle 60"/>
          <p:cNvSpPr>
            <a:spLocks noChangeArrowheads="1"/>
          </p:cNvSpPr>
          <p:nvPr/>
        </p:nvSpPr>
        <p:spPr bwMode="auto">
          <a:xfrm>
            <a:off x="3581400" y="3124200"/>
            <a:ext cx="6223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Rc: &lt;25:21&gt;</a:t>
            </a:r>
            <a:endParaRPr lang="en-US" sz="900"/>
          </a:p>
        </p:txBody>
      </p:sp>
      <p:sp>
        <p:nvSpPr>
          <p:cNvPr id="33815" name="Line 61"/>
          <p:cNvSpPr>
            <a:spLocks noChangeShapeType="1"/>
          </p:cNvSpPr>
          <p:nvPr/>
        </p:nvSpPr>
        <p:spPr bwMode="auto">
          <a:xfrm>
            <a:off x="3546475" y="3217863"/>
            <a:ext cx="63500" cy="635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6" name="Line 62"/>
          <p:cNvSpPr>
            <a:spLocks noChangeShapeType="1"/>
          </p:cNvSpPr>
          <p:nvPr/>
        </p:nvSpPr>
        <p:spPr bwMode="auto">
          <a:xfrm>
            <a:off x="3603625" y="3278188"/>
            <a:ext cx="5651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7" name="Freeform 63"/>
          <p:cNvSpPr>
            <a:spLocks/>
          </p:cNvSpPr>
          <p:nvPr/>
        </p:nvSpPr>
        <p:spPr bwMode="auto">
          <a:xfrm>
            <a:off x="4129088" y="3251200"/>
            <a:ext cx="73025" cy="52388"/>
          </a:xfrm>
          <a:custGeom>
            <a:avLst/>
            <a:gdLst>
              <a:gd name="T0" fmla="*/ 2147483647 w 92"/>
              <a:gd name="T1" fmla="*/ 2147483647 h 65"/>
              <a:gd name="T2" fmla="*/ 0 w 92"/>
              <a:gd name="T3" fmla="*/ 2147483647 h 65"/>
              <a:gd name="T4" fmla="*/ 2147483647 w 92"/>
              <a:gd name="T5" fmla="*/ 2147483647 h 65"/>
              <a:gd name="T6" fmla="*/ 0 w 92"/>
              <a:gd name="T7" fmla="*/ 0 h 65"/>
              <a:gd name="T8" fmla="*/ 2147483647 w 92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5"/>
              <a:gd name="T17" fmla="*/ 92 w 92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5">
                <a:moveTo>
                  <a:pt x="92" y="33"/>
                </a:moveTo>
                <a:lnTo>
                  <a:pt x="0" y="65"/>
                </a:lnTo>
                <a:lnTo>
                  <a:pt x="46" y="33"/>
                </a:lnTo>
                <a:lnTo>
                  <a:pt x="0" y="0"/>
                </a:lnTo>
                <a:lnTo>
                  <a:pt x="92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8" name="Freeform 64"/>
          <p:cNvSpPr>
            <a:spLocks/>
          </p:cNvSpPr>
          <p:nvPr/>
        </p:nvSpPr>
        <p:spPr bwMode="auto">
          <a:xfrm>
            <a:off x="4202113" y="3022600"/>
            <a:ext cx="114300" cy="312738"/>
          </a:xfrm>
          <a:custGeom>
            <a:avLst/>
            <a:gdLst>
              <a:gd name="T0" fmla="*/ 0 w 144"/>
              <a:gd name="T1" fmla="*/ 0 h 395"/>
              <a:gd name="T2" fmla="*/ 0 w 144"/>
              <a:gd name="T3" fmla="*/ 2147483647 h 395"/>
              <a:gd name="T4" fmla="*/ 2147483647 w 144"/>
              <a:gd name="T5" fmla="*/ 2147483647 h 395"/>
              <a:gd name="T6" fmla="*/ 2147483647 w 144"/>
              <a:gd name="T7" fmla="*/ 2147483647 h 395"/>
              <a:gd name="T8" fmla="*/ 0 w 144"/>
              <a:gd name="T9" fmla="*/ 0 h 3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395"/>
              <a:gd name="T17" fmla="*/ 144 w 144"/>
              <a:gd name="T18" fmla="*/ 395 h 3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395">
                <a:moveTo>
                  <a:pt x="0" y="0"/>
                </a:moveTo>
                <a:lnTo>
                  <a:pt x="0" y="395"/>
                </a:lnTo>
                <a:lnTo>
                  <a:pt x="144" y="323"/>
                </a:lnTo>
                <a:lnTo>
                  <a:pt x="144" y="72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9" name="Rectangle 65"/>
          <p:cNvSpPr>
            <a:spLocks noChangeArrowheads="1"/>
          </p:cNvSpPr>
          <p:nvPr/>
        </p:nvSpPr>
        <p:spPr bwMode="auto">
          <a:xfrm>
            <a:off x="4232275" y="3213100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FF0000"/>
                </a:solidFill>
                <a:latin typeface="AvantGarde" charset="0"/>
              </a:rPr>
              <a:t>0</a:t>
            </a:r>
            <a:endParaRPr lang="en-US" sz="2400"/>
          </a:p>
        </p:txBody>
      </p:sp>
      <p:sp>
        <p:nvSpPr>
          <p:cNvPr id="33820" name="Rectangle 66"/>
          <p:cNvSpPr>
            <a:spLocks noChangeArrowheads="1"/>
          </p:cNvSpPr>
          <p:nvPr/>
        </p:nvSpPr>
        <p:spPr bwMode="auto">
          <a:xfrm>
            <a:off x="4232275" y="3070225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FF0000"/>
                </a:solidFill>
                <a:latin typeface="AvantGarde" charset="0"/>
              </a:rPr>
              <a:t>1</a:t>
            </a:r>
            <a:endParaRPr lang="en-US" sz="2400"/>
          </a:p>
        </p:txBody>
      </p:sp>
      <p:sp>
        <p:nvSpPr>
          <p:cNvPr id="33821" name="Rectangle 67"/>
          <p:cNvSpPr>
            <a:spLocks noChangeArrowheads="1"/>
          </p:cNvSpPr>
          <p:nvPr/>
        </p:nvSpPr>
        <p:spPr bwMode="auto">
          <a:xfrm>
            <a:off x="3810000" y="2895600"/>
            <a:ext cx="2365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FF0000"/>
                </a:solidFill>
              </a:rPr>
              <a:t>XP</a:t>
            </a:r>
            <a:endParaRPr lang="en-US" sz="1400"/>
          </a:p>
        </p:txBody>
      </p:sp>
      <p:sp>
        <p:nvSpPr>
          <p:cNvPr id="33822" name="Freeform 68"/>
          <p:cNvSpPr>
            <a:spLocks/>
          </p:cNvSpPr>
          <p:nvPr/>
        </p:nvSpPr>
        <p:spPr bwMode="auto">
          <a:xfrm>
            <a:off x="4129088" y="3052763"/>
            <a:ext cx="73025" cy="50800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3" name="Freeform 69"/>
          <p:cNvSpPr>
            <a:spLocks/>
          </p:cNvSpPr>
          <p:nvPr/>
        </p:nvSpPr>
        <p:spPr bwMode="auto">
          <a:xfrm>
            <a:off x="5062538" y="5970588"/>
            <a:ext cx="52387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1"/>
              <a:gd name="T17" fmla="*/ 66 w 66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4" name="Line 70"/>
          <p:cNvSpPr>
            <a:spLocks noChangeShapeType="1"/>
          </p:cNvSpPr>
          <p:nvPr/>
        </p:nvSpPr>
        <p:spPr bwMode="auto">
          <a:xfrm>
            <a:off x="5089525" y="4833938"/>
            <a:ext cx="1588" cy="11763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5" name="Line 71"/>
          <p:cNvSpPr>
            <a:spLocks noChangeShapeType="1"/>
          </p:cNvSpPr>
          <p:nvPr/>
        </p:nvSpPr>
        <p:spPr bwMode="auto">
          <a:xfrm flipH="1">
            <a:off x="5086350" y="5273675"/>
            <a:ext cx="9683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6" name="Line 72"/>
          <p:cNvSpPr>
            <a:spLocks noChangeShapeType="1"/>
          </p:cNvSpPr>
          <p:nvPr/>
        </p:nvSpPr>
        <p:spPr bwMode="auto">
          <a:xfrm flipV="1">
            <a:off x="5089525" y="4814888"/>
            <a:ext cx="1588" cy="4619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7" name="Line 73"/>
          <p:cNvSpPr>
            <a:spLocks noChangeShapeType="1"/>
          </p:cNvSpPr>
          <p:nvPr/>
        </p:nvSpPr>
        <p:spPr bwMode="auto">
          <a:xfrm>
            <a:off x="5089525" y="4818063"/>
            <a:ext cx="15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8" name="Freeform 74"/>
          <p:cNvSpPr>
            <a:spLocks/>
          </p:cNvSpPr>
          <p:nvPr/>
        </p:nvSpPr>
        <p:spPr bwMode="auto">
          <a:xfrm>
            <a:off x="6015038" y="5246688"/>
            <a:ext cx="73025" cy="52387"/>
          </a:xfrm>
          <a:custGeom>
            <a:avLst/>
            <a:gdLst>
              <a:gd name="T0" fmla="*/ 2147483647 w 91"/>
              <a:gd name="T1" fmla="*/ 2147483647 h 66"/>
              <a:gd name="T2" fmla="*/ 0 w 91"/>
              <a:gd name="T3" fmla="*/ 2147483647 h 66"/>
              <a:gd name="T4" fmla="*/ 2147483647 w 91"/>
              <a:gd name="T5" fmla="*/ 2147483647 h 66"/>
              <a:gd name="T6" fmla="*/ 0 w 91"/>
              <a:gd name="T7" fmla="*/ 0 h 66"/>
              <a:gd name="T8" fmla="*/ 2147483647 w 91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"/>
              <a:gd name="T16" fmla="*/ 0 h 66"/>
              <a:gd name="T17" fmla="*/ 91 w 91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" h="66">
                <a:moveTo>
                  <a:pt x="91" y="34"/>
                </a:moveTo>
                <a:lnTo>
                  <a:pt x="0" y="66"/>
                </a:lnTo>
                <a:lnTo>
                  <a:pt x="45" y="34"/>
                </a:lnTo>
                <a:lnTo>
                  <a:pt x="0" y="0"/>
                </a:lnTo>
                <a:lnTo>
                  <a:pt x="91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9" name="Freeform 75"/>
          <p:cNvSpPr>
            <a:spLocks/>
          </p:cNvSpPr>
          <p:nvPr/>
        </p:nvSpPr>
        <p:spPr bwMode="auto">
          <a:xfrm>
            <a:off x="1811338" y="1609725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0" name="Line 76"/>
          <p:cNvSpPr>
            <a:spLocks noChangeShapeType="1"/>
          </p:cNvSpPr>
          <p:nvPr/>
        </p:nvSpPr>
        <p:spPr bwMode="auto">
          <a:xfrm flipV="1">
            <a:off x="1838325" y="1479550"/>
            <a:ext cx="1588" cy="1698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31" name="Group 77"/>
          <p:cNvGrpSpPr>
            <a:grpSpLocks/>
          </p:cNvGrpSpPr>
          <p:nvPr/>
        </p:nvGrpSpPr>
        <p:grpSpPr bwMode="auto">
          <a:xfrm>
            <a:off x="1377950" y="1685925"/>
            <a:ext cx="915988" cy="142875"/>
            <a:chOff x="1010" y="834"/>
            <a:chExt cx="577" cy="90"/>
          </a:xfrm>
        </p:grpSpPr>
        <p:sp>
          <p:nvSpPr>
            <p:cNvPr id="34089" name="Rectangle 78"/>
            <p:cNvSpPr>
              <a:spLocks noChangeArrowheads="1"/>
            </p:cNvSpPr>
            <p:nvPr/>
          </p:nvSpPr>
          <p:spPr bwMode="auto">
            <a:xfrm>
              <a:off x="1012" y="834"/>
              <a:ext cx="575" cy="9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090" name="Group 79"/>
            <p:cNvGrpSpPr>
              <a:grpSpLocks/>
            </p:cNvGrpSpPr>
            <p:nvPr/>
          </p:nvGrpSpPr>
          <p:grpSpPr bwMode="auto">
            <a:xfrm>
              <a:off x="1010" y="872"/>
              <a:ext cx="62" cy="40"/>
              <a:chOff x="1010" y="872"/>
              <a:chExt cx="62" cy="40"/>
            </a:xfrm>
          </p:grpSpPr>
          <p:sp>
            <p:nvSpPr>
              <p:cNvPr id="34091" name="Line 80"/>
              <p:cNvSpPr>
                <a:spLocks noChangeShapeType="1"/>
              </p:cNvSpPr>
              <p:nvPr/>
            </p:nvSpPr>
            <p:spPr bwMode="auto">
              <a:xfrm>
                <a:off x="1010" y="872"/>
                <a:ext cx="6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92" name="Line 81"/>
              <p:cNvSpPr>
                <a:spLocks noChangeShapeType="1"/>
              </p:cNvSpPr>
              <p:nvPr/>
            </p:nvSpPr>
            <p:spPr bwMode="auto">
              <a:xfrm flipV="1">
                <a:off x="1010" y="892"/>
                <a:ext cx="6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3832" name="Rectangle 82"/>
          <p:cNvSpPr>
            <a:spLocks noChangeArrowheads="1"/>
          </p:cNvSpPr>
          <p:nvPr/>
        </p:nvSpPr>
        <p:spPr bwMode="auto">
          <a:xfrm>
            <a:off x="1754188" y="1730375"/>
            <a:ext cx="49212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  </a:t>
            </a:r>
            <a:endParaRPr lang="en-US" sz="2400"/>
          </a:p>
        </p:txBody>
      </p:sp>
      <p:sp>
        <p:nvSpPr>
          <p:cNvPr id="33833" name="Rectangle 83"/>
          <p:cNvSpPr>
            <a:spLocks noChangeArrowheads="1"/>
          </p:cNvSpPr>
          <p:nvPr/>
        </p:nvSpPr>
        <p:spPr bwMode="auto">
          <a:xfrm>
            <a:off x="1797050" y="1704975"/>
            <a:ext cx="123825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PC</a:t>
            </a:r>
            <a:endParaRPr lang="en-US" sz="2400"/>
          </a:p>
        </p:txBody>
      </p:sp>
      <p:sp>
        <p:nvSpPr>
          <p:cNvPr id="33834" name="Freeform 84"/>
          <p:cNvSpPr>
            <a:spLocks/>
          </p:cNvSpPr>
          <p:nvPr/>
        </p:nvSpPr>
        <p:spPr bwMode="auto">
          <a:xfrm>
            <a:off x="1754188" y="12954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5" name="Line 85"/>
          <p:cNvSpPr>
            <a:spLocks noChangeShapeType="1"/>
          </p:cNvSpPr>
          <p:nvPr/>
        </p:nvSpPr>
        <p:spPr bwMode="auto">
          <a:xfrm flipV="1">
            <a:off x="1781175" y="1195388"/>
            <a:ext cx="1588" cy="1397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6" name="Rectangle 86"/>
          <p:cNvSpPr>
            <a:spLocks noChangeArrowheads="1"/>
          </p:cNvSpPr>
          <p:nvPr/>
        </p:nvSpPr>
        <p:spPr bwMode="auto">
          <a:xfrm>
            <a:off x="1725613" y="1090613"/>
            <a:ext cx="984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JT</a:t>
            </a:r>
            <a:endParaRPr lang="en-US" sz="2400"/>
          </a:p>
        </p:txBody>
      </p:sp>
      <p:grpSp>
        <p:nvGrpSpPr>
          <p:cNvPr id="33837" name="Group 87"/>
          <p:cNvGrpSpPr>
            <a:grpSpLocks/>
          </p:cNvGrpSpPr>
          <p:nvPr/>
        </p:nvGrpSpPr>
        <p:grpSpPr bwMode="auto">
          <a:xfrm>
            <a:off x="1724025" y="2214563"/>
            <a:ext cx="228600" cy="182562"/>
            <a:chOff x="1228" y="1167"/>
            <a:chExt cx="144" cy="115"/>
          </a:xfrm>
        </p:grpSpPr>
        <p:sp>
          <p:nvSpPr>
            <p:cNvPr id="34087" name="Rectangle 88"/>
            <p:cNvSpPr>
              <a:spLocks noChangeArrowheads="1"/>
            </p:cNvSpPr>
            <p:nvPr/>
          </p:nvSpPr>
          <p:spPr bwMode="auto">
            <a:xfrm>
              <a:off x="1228" y="1173"/>
              <a:ext cx="144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88" name="Rectangle 89"/>
            <p:cNvSpPr>
              <a:spLocks noChangeArrowheads="1"/>
            </p:cNvSpPr>
            <p:nvPr/>
          </p:nvSpPr>
          <p:spPr bwMode="auto">
            <a:xfrm>
              <a:off x="1248" y="1167"/>
              <a:ext cx="10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Helvetica" charset="0"/>
                </a:rPr>
                <a:t>+4</a:t>
              </a:r>
              <a:endParaRPr lang="en-US" sz="2400"/>
            </a:p>
          </p:txBody>
        </p:sp>
      </p:grpSp>
      <p:sp>
        <p:nvSpPr>
          <p:cNvPr id="33838" name="Freeform 90"/>
          <p:cNvSpPr>
            <a:spLocks/>
          </p:cNvSpPr>
          <p:nvPr/>
        </p:nvSpPr>
        <p:spPr bwMode="auto">
          <a:xfrm>
            <a:off x="1811338" y="2151063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9" name="Line 92"/>
          <p:cNvSpPr>
            <a:spLocks noChangeShapeType="1"/>
          </p:cNvSpPr>
          <p:nvPr/>
        </p:nvSpPr>
        <p:spPr bwMode="auto">
          <a:xfrm flipV="1">
            <a:off x="1838325" y="2392363"/>
            <a:ext cx="1588" cy="1190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0" name="Line 93"/>
          <p:cNvSpPr>
            <a:spLocks noChangeShapeType="1"/>
          </p:cNvSpPr>
          <p:nvPr/>
        </p:nvSpPr>
        <p:spPr bwMode="auto">
          <a:xfrm flipV="1">
            <a:off x="2179638" y="1195388"/>
            <a:ext cx="1587" cy="1397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1" name="Line 94"/>
          <p:cNvSpPr>
            <a:spLocks noChangeShapeType="1"/>
          </p:cNvSpPr>
          <p:nvPr/>
        </p:nvSpPr>
        <p:spPr bwMode="auto">
          <a:xfrm>
            <a:off x="2176463" y="1198563"/>
            <a:ext cx="2349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2" name="Line 95"/>
          <p:cNvSpPr>
            <a:spLocks noChangeShapeType="1"/>
          </p:cNvSpPr>
          <p:nvPr/>
        </p:nvSpPr>
        <p:spPr bwMode="auto">
          <a:xfrm>
            <a:off x="2408238" y="1195388"/>
            <a:ext cx="1587" cy="12604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3" name="Freeform 96"/>
          <p:cNvSpPr>
            <a:spLocks/>
          </p:cNvSpPr>
          <p:nvPr/>
        </p:nvSpPr>
        <p:spPr bwMode="auto">
          <a:xfrm>
            <a:off x="2152650" y="129540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4" name="Line 97"/>
          <p:cNvSpPr>
            <a:spLocks noChangeShapeType="1"/>
          </p:cNvSpPr>
          <p:nvPr/>
        </p:nvSpPr>
        <p:spPr bwMode="auto">
          <a:xfrm flipH="1">
            <a:off x="1835150" y="2452688"/>
            <a:ext cx="5762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45" name="Group 98"/>
          <p:cNvGrpSpPr>
            <a:grpSpLocks/>
          </p:cNvGrpSpPr>
          <p:nvPr/>
        </p:nvGrpSpPr>
        <p:grpSpPr bwMode="auto">
          <a:xfrm>
            <a:off x="3092450" y="1882775"/>
            <a:ext cx="912813" cy="455613"/>
            <a:chOff x="2090" y="958"/>
            <a:chExt cx="575" cy="287"/>
          </a:xfrm>
        </p:grpSpPr>
        <p:sp>
          <p:nvSpPr>
            <p:cNvPr id="34082" name="Rectangle 99"/>
            <p:cNvSpPr>
              <a:spLocks noChangeArrowheads="1"/>
            </p:cNvSpPr>
            <p:nvPr/>
          </p:nvSpPr>
          <p:spPr bwMode="auto">
            <a:xfrm>
              <a:off x="2090" y="958"/>
              <a:ext cx="575" cy="28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83" name="Rectangle 100"/>
            <p:cNvSpPr>
              <a:spLocks noChangeArrowheads="1"/>
            </p:cNvSpPr>
            <p:nvPr/>
          </p:nvSpPr>
          <p:spPr bwMode="auto">
            <a:xfrm>
              <a:off x="2267" y="962"/>
              <a:ext cx="3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Instruction</a:t>
              </a:r>
              <a:endParaRPr lang="en-US" sz="2400"/>
            </a:p>
          </p:txBody>
        </p:sp>
        <p:sp>
          <p:nvSpPr>
            <p:cNvPr id="34084" name="Rectangle 101"/>
            <p:cNvSpPr>
              <a:spLocks noChangeArrowheads="1"/>
            </p:cNvSpPr>
            <p:nvPr/>
          </p:nvSpPr>
          <p:spPr bwMode="auto">
            <a:xfrm>
              <a:off x="2315" y="1034"/>
              <a:ext cx="27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Memory</a:t>
              </a:r>
              <a:endParaRPr lang="en-US" sz="2400"/>
            </a:p>
          </p:txBody>
        </p:sp>
        <p:sp>
          <p:nvSpPr>
            <p:cNvPr id="34085" name="Rectangle 102"/>
            <p:cNvSpPr>
              <a:spLocks noChangeArrowheads="1"/>
            </p:cNvSpPr>
            <p:nvPr/>
          </p:nvSpPr>
          <p:spPr bwMode="auto">
            <a:xfrm>
              <a:off x="2108" y="991"/>
              <a:ext cx="3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A</a:t>
              </a:r>
              <a:endParaRPr lang="en-US" sz="2400"/>
            </a:p>
          </p:txBody>
        </p:sp>
        <p:sp>
          <p:nvSpPr>
            <p:cNvPr id="34086" name="Rectangle 103"/>
            <p:cNvSpPr>
              <a:spLocks noChangeArrowheads="1"/>
            </p:cNvSpPr>
            <p:nvPr/>
          </p:nvSpPr>
          <p:spPr bwMode="auto">
            <a:xfrm>
              <a:off x="2358" y="1163"/>
              <a:ext cx="40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D</a:t>
              </a:r>
              <a:endParaRPr lang="en-US" sz="2400"/>
            </a:p>
          </p:txBody>
        </p:sp>
      </p:grpSp>
      <p:sp>
        <p:nvSpPr>
          <p:cNvPr id="33846" name="Freeform 104"/>
          <p:cNvSpPr>
            <a:spLocks/>
          </p:cNvSpPr>
          <p:nvPr/>
        </p:nvSpPr>
        <p:spPr bwMode="auto">
          <a:xfrm>
            <a:off x="1811338" y="4830763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7" name="Line 107"/>
          <p:cNvSpPr>
            <a:spLocks noChangeShapeType="1"/>
          </p:cNvSpPr>
          <p:nvPr/>
        </p:nvSpPr>
        <p:spPr bwMode="auto">
          <a:xfrm flipV="1">
            <a:off x="5602288" y="2590800"/>
            <a:ext cx="1587" cy="873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8" name="Line 108"/>
          <p:cNvSpPr>
            <a:spLocks noChangeShapeType="1"/>
          </p:cNvSpPr>
          <p:nvPr/>
        </p:nvSpPr>
        <p:spPr bwMode="auto">
          <a:xfrm flipH="1" flipV="1">
            <a:off x="5541963" y="2536825"/>
            <a:ext cx="61912" cy="603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9" name="Line 109"/>
          <p:cNvSpPr>
            <a:spLocks noChangeShapeType="1"/>
          </p:cNvSpPr>
          <p:nvPr/>
        </p:nvSpPr>
        <p:spPr bwMode="auto">
          <a:xfrm flipH="1">
            <a:off x="4459288" y="2536825"/>
            <a:ext cx="10890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0" name="Freeform 110"/>
          <p:cNvSpPr>
            <a:spLocks/>
          </p:cNvSpPr>
          <p:nvPr/>
        </p:nvSpPr>
        <p:spPr bwMode="auto">
          <a:xfrm>
            <a:off x="5575300" y="2638425"/>
            <a:ext cx="52388" cy="73025"/>
          </a:xfrm>
          <a:custGeom>
            <a:avLst/>
            <a:gdLst>
              <a:gd name="T0" fmla="*/ 2147483647 w 65"/>
              <a:gd name="T1" fmla="*/ 2147483647 h 91"/>
              <a:gd name="T2" fmla="*/ 0 w 65"/>
              <a:gd name="T3" fmla="*/ 0 h 91"/>
              <a:gd name="T4" fmla="*/ 2147483647 w 65"/>
              <a:gd name="T5" fmla="*/ 2147483647 h 91"/>
              <a:gd name="T6" fmla="*/ 2147483647 w 65"/>
              <a:gd name="T7" fmla="*/ 0 h 91"/>
              <a:gd name="T8" fmla="*/ 2147483647 w 65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91"/>
              <a:gd name="T17" fmla="*/ 65 w 65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5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1" name="Rectangle 111"/>
          <p:cNvSpPr>
            <a:spLocks noChangeArrowheads="1"/>
          </p:cNvSpPr>
          <p:nvPr/>
        </p:nvSpPr>
        <p:spPr bwMode="auto">
          <a:xfrm>
            <a:off x="4953000" y="2559050"/>
            <a:ext cx="6286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Rb: &lt;15:11&gt;</a:t>
            </a:r>
            <a:endParaRPr lang="en-US" sz="900"/>
          </a:p>
        </p:txBody>
      </p:sp>
      <p:sp>
        <p:nvSpPr>
          <p:cNvPr id="33852" name="Line 112"/>
          <p:cNvSpPr>
            <a:spLocks noChangeShapeType="1"/>
          </p:cNvSpPr>
          <p:nvPr/>
        </p:nvSpPr>
        <p:spPr bwMode="auto">
          <a:xfrm flipV="1">
            <a:off x="4718050" y="2590800"/>
            <a:ext cx="1588" cy="3159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3" name="Line 113"/>
          <p:cNvSpPr>
            <a:spLocks noChangeShapeType="1"/>
          </p:cNvSpPr>
          <p:nvPr/>
        </p:nvSpPr>
        <p:spPr bwMode="auto">
          <a:xfrm flipH="1" flipV="1">
            <a:off x="4660900" y="2535238"/>
            <a:ext cx="60325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4" name="Line 114"/>
          <p:cNvSpPr>
            <a:spLocks noChangeShapeType="1"/>
          </p:cNvSpPr>
          <p:nvPr/>
        </p:nvSpPr>
        <p:spPr bwMode="auto">
          <a:xfrm flipH="1">
            <a:off x="3546475" y="2535238"/>
            <a:ext cx="11207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5" name="Line 115"/>
          <p:cNvSpPr>
            <a:spLocks noChangeShapeType="1"/>
          </p:cNvSpPr>
          <p:nvPr/>
        </p:nvSpPr>
        <p:spPr bwMode="auto">
          <a:xfrm>
            <a:off x="3549650" y="2540000"/>
            <a:ext cx="15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6" name="Freeform 116"/>
          <p:cNvSpPr>
            <a:spLocks/>
          </p:cNvSpPr>
          <p:nvPr/>
        </p:nvSpPr>
        <p:spPr bwMode="auto">
          <a:xfrm>
            <a:off x="4691063" y="2867025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7" name="Rectangle 117"/>
          <p:cNvSpPr>
            <a:spLocks noChangeArrowheads="1"/>
          </p:cNvSpPr>
          <p:nvPr/>
        </p:nvSpPr>
        <p:spPr bwMode="auto">
          <a:xfrm>
            <a:off x="4038600" y="2559050"/>
            <a:ext cx="6286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Ra: &lt;20:16&gt;</a:t>
            </a:r>
            <a:endParaRPr lang="en-US" sz="900"/>
          </a:p>
        </p:txBody>
      </p:sp>
      <p:sp>
        <p:nvSpPr>
          <p:cNvPr id="33858" name="Freeform 118"/>
          <p:cNvSpPr>
            <a:spLocks/>
          </p:cNvSpPr>
          <p:nvPr/>
        </p:nvSpPr>
        <p:spPr bwMode="auto">
          <a:xfrm>
            <a:off x="5481638" y="2701925"/>
            <a:ext cx="457200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144"/>
              <a:gd name="T17" fmla="*/ 575 w 575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9" name="Freeform 119"/>
          <p:cNvSpPr>
            <a:spLocks/>
          </p:cNvSpPr>
          <p:nvPr/>
        </p:nvSpPr>
        <p:spPr bwMode="auto">
          <a:xfrm>
            <a:off x="5487988" y="2708275"/>
            <a:ext cx="457200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144"/>
              <a:gd name="T17" fmla="*/ 575 w 575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3860" name="Group 120"/>
          <p:cNvGrpSpPr>
            <a:grpSpLocks/>
          </p:cNvGrpSpPr>
          <p:nvPr/>
        </p:nvGrpSpPr>
        <p:grpSpPr bwMode="auto">
          <a:xfrm>
            <a:off x="5926138" y="2724150"/>
            <a:ext cx="476250" cy="106363"/>
            <a:chOff x="3875" y="1488"/>
            <a:chExt cx="300" cy="67"/>
          </a:xfrm>
        </p:grpSpPr>
        <p:sp>
          <p:nvSpPr>
            <p:cNvPr id="34079" name="Rectangle 121"/>
            <p:cNvSpPr>
              <a:spLocks noChangeArrowheads="1"/>
            </p:cNvSpPr>
            <p:nvPr/>
          </p:nvSpPr>
          <p:spPr bwMode="auto">
            <a:xfrm>
              <a:off x="3960" y="1488"/>
              <a:ext cx="215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RA2SEL</a:t>
              </a:r>
              <a:endParaRPr lang="en-US" sz="2400"/>
            </a:p>
          </p:txBody>
        </p:sp>
        <p:sp>
          <p:nvSpPr>
            <p:cNvPr id="34080" name="Freeform 122"/>
            <p:cNvSpPr>
              <a:spLocks/>
            </p:cNvSpPr>
            <p:nvPr/>
          </p:nvSpPr>
          <p:spPr bwMode="auto">
            <a:xfrm>
              <a:off x="3875" y="1497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6"/>
                <a:gd name="T17" fmla="*/ 90 w 9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81" name="Line 123"/>
            <p:cNvSpPr>
              <a:spLocks noChangeShapeType="1"/>
            </p:cNvSpPr>
            <p:nvPr/>
          </p:nvSpPr>
          <p:spPr bwMode="auto">
            <a:xfrm>
              <a:off x="3896" y="151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61" name="Freeform 124"/>
          <p:cNvSpPr>
            <a:spLocks/>
          </p:cNvSpPr>
          <p:nvPr/>
        </p:nvSpPr>
        <p:spPr bwMode="auto">
          <a:xfrm>
            <a:off x="5718175" y="286385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2" name="Line 125"/>
          <p:cNvSpPr>
            <a:spLocks noChangeShapeType="1"/>
          </p:cNvSpPr>
          <p:nvPr/>
        </p:nvSpPr>
        <p:spPr bwMode="auto">
          <a:xfrm>
            <a:off x="5745163" y="2819400"/>
            <a:ext cx="1587" cy="84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3" name="Line 126"/>
          <p:cNvSpPr>
            <a:spLocks noChangeShapeType="1"/>
          </p:cNvSpPr>
          <p:nvPr/>
        </p:nvSpPr>
        <p:spPr bwMode="auto">
          <a:xfrm flipV="1">
            <a:off x="5830888" y="2590800"/>
            <a:ext cx="1587" cy="873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4" name="Line 127"/>
          <p:cNvSpPr>
            <a:spLocks noChangeShapeType="1"/>
          </p:cNvSpPr>
          <p:nvPr/>
        </p:nvSpPr>
        <p:spPr bwMode="auto">
          <a:xfrm flipH="1" flipV="1">
            <a:off x="5770563" y="2536825"/>
            <a:ext cx="61912" cy="603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5" name="Line 128"/>
          <p:cNvSpPr>
            <a:spLocks noChangeShapeType="1"/>
          </p:cNvSpPr>
          <p:nvPr/>
        </p:nvSpPr>
        <p:spPr bwMode="auto">
          <a:xfrm flipH="1">
            <a:off x="4686300" y="2536825"/>
            <a:ext cx="10906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6" name="Freeform 129"/>
          <p:cNvSpPr>
            <a:spLocks/>
          </p:cNvSpPr>
          <p:nvPr/>
        </p:nvSpPr>
        <p:spPr bwMode="auto">
          <a:xfrm>
            <a:off x="5803900" y="2638425"/>
            <a:ext cx="52388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1"/>
              <a:gd name="T17" fmla="*/ 66 w 66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7" name="Rectangle 130"/>
          <p:cNvSpPr>
            <a:spLocks noChangeArrowheads="1"/>
          </p:cNvSpPr>
          <p:nvPr/>
        </p:nvSpPr>
        <p:spPr bwMode="auto">
          <a:xfrm>
            <a:off x="5867400" y="2530475"/>
            <a:ext cx="6223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Rc: &lt;25:21&gt;</a:t>
            </a:r>
            <a:endParaRPr lang="en-US" sz="900"/>
          </a:p>
        </p:txBody>
      </p:sp>
      <p:grpSp>
        <p:nvGrpSpPr>
          <p:cNvPr id="33868" name="Group 131"/>
          <p:cNvGrpSpPr>
            <a:grpSpLocks/>
          </p:cNvGrpSpPr>
          <p:nvPr/>
        </p:nvGrpSpPr>
        <p:grpSpPr bwMode="auto">
          <a:xfrm>
            <a:off x="2795588" y="2738438"/>
            <a:ext cx="227012" cy="274637"/>
            <a:chOff x="1903" y="1497"/>
            <a:chExt cx="143" cy="173"/>
          </a:xfrm>
        </p:grpSpPr>
        <p:sp>
          <p:nvSpPr>
            <p:cNvPr id="34077" name="Rectangle 132"/>
            <p:cNvSpPr>
              <a:spLocks noChangeArrowheads="1"/>
            </p:cNvSpPr>
            <p:nvPr/>
          </p:nvSpPr>
          <p:spPr bwMode="auto">
            <a:xfrm>
              <a:off x="1903" y="1514"/>
              <a:ext cx="143" cy="144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78" name="Rectangle 133"/>
            <p:cNvSpPr>
              <a:spLocks noChangeArrowheads="1"/>
            </p:cNvSpPr>
            <p:nvPr/>
          </p:nvSpPr>
          <p:spPr bwMode="auto">
            <a:xfrm>
              <a:off x="1940" y="1497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AvantGarde" charset="0"/>
                </a:rPr>
                <a:t>+</a:t>
              </a:r>
              <a:endParaRPr lang="en-US" sz="2400"/>
            </a:p>
          </p:txBody>
        </p:sp>
      </p:grpSp>
      <p:sp>
        <p:nvSpPr>
          <p:cNvPr id="33869" name="Line 134"/>
          <p:cNvSpPr>
            <a:spLocks noChangeShapeType="1"/>
          </p:cNvSpPr>
          <p:nvPr/>
        </p:nvSpPr>
        <p:spPr bwMode="auto">
          <a:xfrm>
            <a:off x="3065463" y="2936875"/>
            <a:ext cx="4238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0" name="Line 135"/>
          <p:cNvSpPr>
            <a:spLocks noChangeShapeType="1"/>
          </p:cNvSpPr>
          <p:nvPr/>
        </p:nvSpPr>
        <p:spPr bwMode="auto">
          <a:xfrm flipV="1">
            <a:off x="3482975" y="2876550"/>
            <a:ext cx="63500" cy="635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1" name="Freeform 136"/>
          <p:cNvSpPr>
            <a:spLocks/>
          </p:cNvSpPr>
          <p:nvPr/>
        </p:nvSpPr>
        <p:spPr bwMode="auto">
          <a:xfrm>
            <a:off x="3032125" y="2909888"/>
            <a:ext cx="71438" cy="52387"/>
          </a:xfrm>
          <a:custGeom>
            <a:avLst/>
            <a:gdLst>
              <a:gd name="T0" fmla="*/ 0 w 90"/>
              <a:gd name="T1" fmla="*/ 2147483647 h 65"/>
              <a:gd name="T2" fmla="*/ 2147483647 w 90"/>
              <a:gd name="T3" fmla="*/ 0 h 65"/>
              <a:gd name="T4" fmla="*/ 2147483647 w 90"/>
              <a:gd name="T5" fmla="*/ 2147483647 h 65"/>
              <a:gd name="T6" fmla="*/ 2147483647 w 90"/>
              <a:gd name="T7" fmla="*/ 2147483647 h 65"/>
              <a:gd name="T8" fmla="*/ 0 w 90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5"/>
              <a:gd name="T17" fmla="*/ 90 w 90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5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5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2" name="Freeform 137"/>
          <p:cNvSpPr>
            <a:spLocks/>
          </p:cNvSpPr>
          <p:nvPr/>
        </p:nvSpPr>
        <p:spPr bwMode="auto">
          <a:xfrm>
            <a:off x="2538413" y="2852738"/>
            <a:ext cx="71437" cy="52387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6"/>
              <a:gd name="T17" fmla="*/ 90 w 90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3" name="Line 138"/>
          <p:cNvSpPr>
            <a:spLocks noChangeShapeType="1"/>
          </p:cNvSpPr>
          <p:nvPr/>
        </p:nvSpPr>
        <p:spPr bwMode="auto">
          <a:xfrm flipH="1">
            <a:off x="2571750" y="2879725"/>
            <a:ext cx="2270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4" name="Rectangle 139"/>
          <p:cNvSpPr>
            <a:spLocks noChangeArrowheads="1"/>
          </p:cNvSpPr>
          <p:nvPr/>
        </p:nvSpPr>
        <p:spPr bwMode="auto">
          <a:xfrm>
            <a:off x="4519613" y="2936875"/>
            <a:ext cx="1711325" cy="455613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75" name="Rectangle 140"/>
          <p:cNvSpPr>
            <a:spLocks noChangeArrowheads="1"/>
          </p:cNvSpPr>
          <p:nvPr/>
        </p:nvSpPr>
        <p:spPr bwMode="auto">
          <a:xfrm>
            <a:off x="4976813" y="2978150"/>
            <a:ext cx="609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vantGarde" charset="0"/>
              </a:rPr>
              <a:t>Register</a:t>
            </a:r>
            <a:endParaRPr lang="en-US" sz="2400"/>
          </a:p>
        </p:txBody>
      </p:sp>
      <p:sp>
        <p:nvSpPr>
          <p:cNvPr id="33876" name="Rectangle 141"/>
          <p:cNvSpPr>
            <a:spLocks noChangeArrowheads="1"/>
          </p:cNvSpPr>
          <p:nvPr/>
        </p:nvSpPr>
        <p:spPr bwMode="auto">
          <a:xfrm>
            <a:off x="5138738" y="3143250"/>
            <a:ext cx="2619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vantGarde" charset="0"/>
              </a:rPr>
              <a:t>File</a:t>
            </a:r>
            <a:endParaRPr lang="en-US" sz="2400"/>
          </a:p>
        </p:txBody>
      </p:sp>
      <p:sp>
        <p:nvSpPr>
          <p:cNvPr id="33877" name="Rectangle 142"/>
          <p:cNvSpPr>
            <a:spLocks noChangeArrowheads="1"/>
          </p:cNvSpPr>
          <p:nvPr/>
        </p:nvSpPr>
        <p:spPr bwMode="auto">
          <a:xfrm>
            <a:off x="4633913" y="2987675"/>
            <a:ext cx="173037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RA1</a:t>
            </a:r>
            <a:endParaRPr lang="en-US" sz="2400"/>
          </a:p>
        </p:txBody>
      </p:sp>
      <p:sp>
        <p:nvSpPr>
          <p:cNvPr id="33878" name="Rectangle 143"/>
          <p:cNvSpPr>
            <a:spLocks noChangeArrowheads="1"/>
          </p:cNvSpPr>
          <p:nvPr/>
        </p:nvSpPr>
        <p:spPr bwMode="auto">
          <a:xfrm>
            <a:off x="5661025" y="2987675"/>
            <a:ext cx="173038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RA2</a:t>
            </a:r>
            <a:endParaRPr lang="en-US" sz="2400"/>
          </a:p>
        </p:txBody>
      </p:sp>
      <p:sp>
        <p:nvSpPr>
          <p:cNvPr id="33879" name="Rectangle 144"/>
          <p:cNvSpPr>
            <a:spLocks noChangeArrowheads="1"/>
          </p:cNvSpPr>
          <p:nvPr/>
        </p:nvSpPr>
        <p:spPr bwMode="auto">
          <a:xfrm>
            <a:off x="4633913" y="3271838"/>
            <a:ext cx="177800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RD1</a:t>
            </a:r>
            <a:endParaRPr lang="en-US" sz="2400"/>
          </a:p>
        </p:txBody>
      </p:sp>
      <p:sp>
        <p:nvSpPr>
          <p:cNvPr id="33880" name="Rectangle 145"/>
          <p:cNvSpPr>
            <a:spLocks noChangeArrowheads="1"/>
          </p:cNvSpPr>
          <p:nvPr/>
        </p:nvSpPr>
        <p:spPr bwMode="auto">
          <a:xfrm>
            <a:off x="5661025" y="3271838"/>
            <a:ext cx="177800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RD2</a:t>
            </a:r>
            <a:endParaRPr lang="en-US" sz="2400"/>
          </a:p>
        </p:txBody>
      </p:sp>
      <p:sp>
        <p:nvSpPr>
          <p:cNvPr id="33881" name="Freeform 146"/>
          <p:cNvSpPr>
            <a:spLocks/>
          </p:cNvSpPr>
          <p:nvPr/>
        </p:nvSpPr>
        <p:spPr bwMode="auto">
          <a:xfrm>
            <a:off x="5368925" y="3956050"/>
            <a:ext cx="455613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144"/>
              <a:gd name="T17" fmla="*/ 575 w 575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2" name="Freeform 147"/>
          <p:cNvSpPr>
            <a:spLocks/>
          </p:cNvSpPr>
          <p:nvPr/>
        </p:nvSpPr>
        <p:spPr bwMode="auto">
          <a:xfrm>
            <a:off x="5375275" y="3962400"/>
            <a:ext cx="455613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144"/>
              <a:gd name="T17" fmla="*/ 575 w 575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3883" name="Group 148"/>
          <p:cNvGrpSpPr>
            <a:grpSpLocks/>
          </p:cNvGrpSpPr>
          <p:nvPr/>
        </p:nvGrpSpPr>
        <p:grpSpPr bwMode="auto">
          <a:xfrm>
            <a:off x="5811838" y="3978275"/>
            <a:ext cx="400050" cy="106363"/>
            <a:chOff x="3803" y="2278"/>
            <a:chExt cx="252" cy="67"/>
          </a:xfrm>
        </p:grpSpPr>
        <p:sp>
          <p:nvSpPr>
            <p:cNvPr id="34074" name="Rectangle 149"/>
            <p:cNvSpPr>
              <a:spLocks noChangeArrowheads="1"/>
            </p:cNvSpPr>
            <p:nvPr/>
          </p:nvSpPr>
          <p:spPr bwMode="auto">
            <a:xfrm>
              <a:off x="3912" y="2278"/>
              <a:ext cx="14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BSEL</a:t>
              </a:r>
              <a:endParaRPr lang="en-US" sz="2400"/>
            </a:p>
          </p:txBody>
        </p:sp>
        <p:sp>
          <p:nvSpPr>
            <p:cNvPr id="34075" name="Freeform 150"/>
            <p:cNvSpPr>
              <a:spLocks/>
            </p:cNvSpPr>
            <p:nvPr/>
          </p:nvSpPr>
          <p:spPr bwMode="auto">
            <a:xfrm>
              <a:off x="3803" y="2287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6"/>
                <a:gd name="T17" fmla="*/ 90 w 9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76" name="Line 151"/>
            <p:cNvSpPr>
              <a:spLocks noChangeShapeType="1"/>
            </p:cNvSpPr>
            <p:nvPr/>
          </p:nvSpPr>
          <p:spPr bwMode="auto">
            <a:xfrm>
              <a:off x="3824" y="230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84" name="Group 152"/>
          <p:cNvGrpSpPr>
            <a:grpSpLocks/>
          </p:cNvGrpSpPr>
          <p:nvPr/>
        </p:nvGrpSpPr>
        <p:grpSpPr bwMode="auto">
          <a:xfrm>
            <a:off x="5461000" y="3983038"/>
            <a:ext cx="271463" cy="92075"/>
            <a:chOff x="3582" y="2281"/>
            <a:chExt cx="171" cy="58"/>
          </a:xfrm>
        </p:grpSpPr>
        <p:sp>
          <p:nvSpPr>
            <p:cNvPr id="34072" name="Rectangle 153"/>
            <p:cNvSpPr>
              <a:spLocks noChangeArrowheads="1"/>
            </p:cNvSpPr>
            <p:nvPr/>
          </p:nvSpPr>
          <p:spPr bwMode="auto">
            <a:xfrm>
              <a:off x="3726" y="228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sz="2400"/>
            </a:p>
          </p:txBody>
        </p:sp>
        <p:sp>
          <p:nvSpPr>
            <p:cNvPr id="34073" name="Rectangle 154"/>
            <p:cNvSpPr>
              <a:spLocks noChangeArrowheads="1"/>
            </p:cNvSpPr>
            <p:nvPr/>
          </p:nvSpPr>
          <p:spPr bwMode="auto">
            <a:xfrm>
              <a:off x="3582" y="228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sz="2400"/>
            </a:p>
          </p:txBody>
        </p:sp>
      </p:grpSp>
      <p:sp>
        <p:nvSpPr>
          <p:cNvPr id="33885" name="Rectangle 155"/>
          <p:cNvSpPr>
            <a:spLocks noChangeArrowheads="1"/>
          </p:cNvSpPr>
          <p:nvPr/>
        </p:nvSpPr>
        <p:spPr bwMode="auto">
          <a:xfrm>
            <a:off x="3665538" y="3505200"/>
            <a:ext cx="90646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C: SXT(&lt;15:0&gt;)</a:t>
            </a:r>
            <a:endParaRPr lang="en-US" sz="900"/>
          </a:p>
        </p:txBody>
      </p:sp>
      <p:sp>
        <p:nvSpPr>
          <p:cNvPr id="33886" name="Line 156"/>
          <p:cNvSpPr>
            <a:spLocks noChangeShapeType="1"/>
          </p:cNvSpPr>
          <p:nvPr/>
        </p:nvSpPr>
        <p:spPr bwMode="auto">
          <a:xfrm>
            <a:off x="3549650" y="3532188"/>
            <a:ext cx="88900" cy="889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7" name="Line 157"/>
          <p:cNvSpPr>
            <a:spLocks noChangeShapeType="1"/>
          </p:cNvSpPr>
          <p:nvPr/>
        </p:nvSpPr>
        <p:spPr bwMode="auto">
          <a:xfrm>
            <a:off x="3632200" y="3617913"/>
            <a:ext cx="18303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8" name="Line 158"/>
          <p:cNvSpPr>
            <a:spLocks noChangeShapeType="1"/>
          </p:cNvSpPr>
          <p:nvPr/>
        </p:nvSpPr>
        <p:spPr bwMode="auto">
          <a:xfrm>
            <a:off x="5459413" y="3614738"/>
            <a:ext cx="1587" cy="3175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9" name="Freeform 159"/>
          <p:cNvSpPr>
            <a:spLocks/>
          </p:cNvSpPr>
          <p:nvPr/>
        </p:nvSpPr>
        <p:spPr bwMode="auto">
          <a:xfrm>
            <a:off x="5432425" y="389255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0" name="Freeform 160"/>
          <p:cNvSpPr>
            <a:spLocks/>
          </p:cNvSpPr>
          <p:nvPr/>
        </p:nvSpPr>
        <p:spPr bwMode="auto">
          <a:xfrm>
            <a:off x="5575300" y="4573588"/>
            <a:ext cx="52388" cy="73025"/>
          </a:xfrm>
          <a:custGeom>
            <a:avLst/>
            <a:gdLst>
              <a:gd name="T0" fmla="*/ 2147483647 w 65"/>
              <a:gd name="T1" fmla="*/ 2147483647 h 92"/>
              <a:gd name="T2" fmla="*/ 0 w 65"/>
              <a:gd name="T3" fmla="*/ 0 h 92"/>
              <a:gd name="T4" fmla="*/ 2147483647 w 65"/>
              <a:gd name="T5" fmla="*/ 2147483647 h 92"/>
              <a:gd name="T6" fmla="*/ 2147483647 w 65"/>
              <a:gd name="T7" fmla="*/ 0 h 92"/>
              <a:gd name="T8" fmla="*/ 2147483647 w 65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92"/>
              <a:gd name="T17" fmla="*/ 65 w 65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5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1" name="Line 161"/>
          <p:cNvSpPr>
            <a:spLocks noChangeShapeType="1"/>
          </p:cNvSpPr>
          <p:nvPr/>
        </p:nvSpPr>
        <p:spPr bwMode="auto">
          <a:xfrm flipV="1">
            <a:off x="5602288" y="4073525"/>
            <a:ext cx="1587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2" name="Freeform 162"/>
          <p:cNvSpPr>
            <a:spLocks/>
          </p:cNvSpPr>
          <p:nvPr/>
        </p:nvSpPr>
        <p:spPr bwMode="auto">
          <a:xfrm>
            <a:off x="5689600" y="3889375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3" name="Line 163"/>
          <p:cNvSpPr>
            <a:spLocks noChangeShapeType="1"/>
          </p:cNvSpPr>
          <p:nvPr/>
        </p:nvSpPr>
        <p:spPr bwMode="auto">
          <a:xfrm flipV="1">
            <a:off x="5716588" y="3389313"/>
            <a:ext cx="1587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94" name="Group 164"/>
          <p:cNvGrpSpPr>
            <a:grpSpLocks/>
          </p:cNvGrpSpPr>
          <p:nvPr/>
        </p:nvGrpSpPr>
        <p:grpSpPr bwMode="auto">
          <a:xfrm>
            <a:off x="3978275" y="3389313"/>
            <a:ext cx="711200" cy="114300"/>
            <a:chOff x="2648" y="1907"/>
            <a:chExt cx="448" cy="72"/>
          </a:xfrm>
        </p:grpSpPr>
        <p:sp>
          <p:nvSpPr>
            <p:cNvPr id="34062" name="Line 165"/>
            <p:cNvSpPr>
              <a:spLocks noChangeShapeType="1"/>
            </p:cNvSpPr>
            <p:nvPr/>
          </p:nvSpPr>
          <p:spPr bwMode="auto">
            <a:xfrm>
              <a:off x="2720" y="1945"/>
              <a:ext cx="1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3" name="Line 166"/>
            <p:cNvSpPr>
              <a:spLocks noChangeShapeType="1"/>
            </p:cNvSpPr>
            <p:nvPr/>
          </p:nvSpPr>
          <p:spPr bwMode="auto">
            <a:xfrm>
              <a:off x="2823" y="1945"/>
              <a:ext cx="2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4" name="Line 167"/>
            <p:cNvSpPr>
              <a:spLocks noChangeShapeType="1"/>
            </p:cNvSpPr>
            <p:nvPr/>
          </p:nvSpPr>
          <p:spPr bwMode="auto">
            <a:xfrm>
              <a:off x="2843" y="1945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5" name="Freeform 168"/>
            <p:cNvSpPr>
              <a:spLocks/>
            </p:cNvSpPr>
            <p:nvPr/>
          </p:nvSpPr>
          <p:spPr bwMode="auto">
            <a:xfrm>
              <a:off x="2699" y="1928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6"/>
                <a:gd name="T17" fmla="*/ 90 w 9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6" name="Line 169"/>
            <p:cNvSpPr>
              <a:spLocks noChangeShapeType="1"/>
            </p:cNvSpPr>
            <p:nvPr/>
          </p:nvSpPr>
          <p:spPr bwMode="auto">
            <a:xfrm>
              <a:off x="2895" y="1945"/>
              <a:ext cx="20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7" name="Freeform 170"/>
            <p:cNvSpPr>
              <a:spLocks/>
            </p:cNvSpPr>
            <p:nvPr/>
          </p:nvSpPr>
          <p:spPr bwMode="auto">
            <a:xfrm>
              <a:off x="2841" y="1907"/>
              <a:ext cx="90" cy="72"/>
            </a:xfrm>
            <a:custGeom>
              <a:avLst/>
              <a:gdLst>
                <a:gd name="T0" fmla="*/ 0 w 179"/>
                <a:gd name="T1" fmla="*/ 1 h 144"/>
                <a:gd name="T2" fmla="*/ 1 w 179"/>
                <a:gd name="T3" fmla="*/ 1 h 144"/>
                <a:gd name="T4" fmla="*/ 1 w 179"/>
                <a:gd name="T5" fmla="*/ 1 h 144"/>
                <a:gd name="T6" fmla="*/ 1 w 179"/>
                <a:gd name="T7" fmla="*/ 1 h 144"/>
                <a:gd name="T8" fmla="*/ 1 w 179"/>
                <a:gd name="T9" fmla="*/ 1 h 144"/>
                <a:gd name="T10" fmla="*/ 1 w 179"/>
                <a:gd name="T11" fmla="*/ 1 h 144"/>
                <a:gd name="T12" fmla="*/ 1 w 179"/>
                <a:gd name="T13" fmla="*/ 1 h 144"/>
                <a:gd name="T14" fmla="*/ 1 w 179"/>
                <a:gd name="T15" fmla="*/ 1 h 144"/>
                <a:gd name="T16" fmla="*/ 1 w 179"/>
                <a:gd name="T17" fmla="*/ 1 h 144"/>
                <a:gd name="T18" fmla="*/ 1 w 179"/>
                <a:gd name="T19" fmla="*/ 0 h 144"/>
                <a:gd name="T20" fmla="*/ 1 w 179"/>
                <a:gd name="T21" fmla="*/ 0 h 144"/>
                <a:gd name="T22" fmla="*/ 1 w 179"/>
                <a:gd name="T23" fmla="*/ 1 h 144"/>
                <a:gd name="T24" fmla="*/ 1 w 179"/>
                <a:gd name="T25" fmla="*/ 1 h 144"/>
                <a:gd name="T26" fmla="*/ 1 w 179"/>
                <a:gd name="T27" fmla="*/ 1 h 144"/>
                <a:gd name="T28" fmla="*/ 1 w 179"/>
                <a:gd name="T29" fmla="*/ 1 h 144"/>
                <a:gd name="T30" fmla="*/ 1 w 179"/>
                <a:gd name="T31" fmla="*/ 1 h 144"/>
                <a:gd name="T32" fmla="*/ 1 w 179"/>
                <a:gd name="T33" fmla="*/ 1 h 144"/>
                <a:gd name="T34" fmla="*/ 1 w 179"/>
                <a:gd name="T35" fmla="*/ 1 h 144"/>
                <a:gd name="T36" fmla="*/ 1 w 179"/>
                <a:gd name="T37" fmla="*/ 1 h 144"/>
                <a:gd name="T38" fmla="*/ 1 w 179"/>
                <a:gd name="T39" fmla="*/ 1 h 144"/>
                <a:gd name="T40" fmla="*/ 1 w 179"/>
                <a:gd name="T41" fmla="*/ 1 h 144"/>
                <a:gd name="T42" fmla="*/ 1 w 179"/>
                <a:gd name="T43" fmla="*/ 1 h 144"/>
                <a:gd name="T44" fmla="*/ 1 w 179"/>
                <a:gd name="T45" fmla="*/ 1 h 144"/>
                <a:gd name="T46" fmla="*/ 1 w 179"/>
                <a:gd name="T47" fmla="*/ 1 h 144"/>
                <a:gd name="T48" fmla="*/ 1 w 179"/>
                <a:gd name="T49" fmla="*/ 1 h 144"/>
                <a:gd name="T50" fmla="*/ 1 w 179"/>
                <a:gd name="T51" fmla="*/ 1 h 144"/>
                <a:gd name="T52" fmla="*/ 1 w 179"/>
                <a:gd name="T53" fmla="*/ 1 h 144"/>
                <a:gd name="T54" fmla="*/ 1 w 179"/>
                <a:gd name="T55" fmla="*/ 1 h 144"/>
                <a:gd name="T56" fmla="*/ 0 w 179"/>
                <a:gd name="T57" fmla="*/ 1 h 1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79"/>
                <a:gd name="T88" fmla="*/ 0 h 144"/>
                <a:gd name="T89" fmla="*/ 179 w 179"/>
                <a:gd name="T90" fmla="*/ 144 h 14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79" h="144">
                  <a:moveTo>
                    <a:pt x="0" y="72"/>
                  </a:moveTo>
                  <a:lnTo>
                    <a:pt x="16" y="58"/>
                  </a:lnTo>
                  <a:lnTo>
                    <a:pt x="32" y="46"/>
                  </a:lnTo>
                  <a:lnTo>
                    <a:pt x="48" y="34"/>
                  </a:lnTo>
                  <a:lnTo>
                    <a:pt x="66" y="22"/>
                  </a:lnTo>
                  <a:lnTo>
                    <a:pt x="88" y="14"/>
                  </a:lnTo>
                  <a:lnTo>
                    <a:pt x="111" y="6"/>
                  </a:lnTo>
                  <a:lnTo>
                    <a:pt x="127" y="4"/>
                  </a:lnTo>
                  <a:lnTo>
                    <a:pt x="143" y="2"/>
                  </a:lnTo>
                  <a:lnTo>
                    <a:pt x="159" y="0"/>
                  </a:lnTo>
                  <a:lnTo>
                    <a:pt x="179" y="0"/>
                  </a:lnTo>
                  <a:lnTo>
                    <a:pt x="167" y="16"/>
                  </a:lnTo>
                  <a:lnTo>
                    <a:pt x="159" y="32"/>
                  </a:lnTo>
                  <a:lnTo>
                    <a:pt x="153" y="52"/>
                  </a:lnTo>
                  <a:lnTo>
                    <a:pt x="153" y="72"/>
                  </a:lnTo>
                  <a:lnTo>
                    <a:pt x="153" y="92"/>
                  </a:lnTo>
                  <a:lnTo>
                    <a:pt x="159" y="112"/>
                  </a:lnTo>
                  <a:lnTo>
                    <a:pt x="167" y="128"/>
                  </a:lnTo>
                  <a:lnTo>
                    <a:pt x="179" y="144"/>
                  </a:lnTo>
                  <a:lnTo>
                    <a:pt x="159" y="144"/>
                  </a:lnTo>
                  <a:lnTo>
                    <a:pt x="143" y="142"/>
                  </a:lnTo>
                  <a:lnTo>
                    <a:pt x="127" y="140"/>
                  </a:lnTo>
                  <a:lnTo>
                    <a:pt x="111" y="138"/>
                  </a:lnTo>
                  <a:lnTo>
                    <a:pt x="88" y="130"/>
                  </a:lnTo>
                  <a:lnTo>
                    <a:pt x="66" y="122"/>
                  </a:lnTo>
                  <a:lnTo>
                    <a:pt x="48" y="110"/>
                  </a:lnTo>
                  <a:lnTo>
                    <a:pt x="32" y="98"/>
                  </a:lnTo>
                  <a:lnTo>
                    <a:pt x="16" y="86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CC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8" name="Line 171"/>
            <p:cNvSpPr>
              <a:spLocks noChangeShapeType="1"/>
            </p:cNvSpPr>
            <p:nvPr/>
          </p:nvSpPr>
          <p:spPr bwMode="auto">
            <a:xfrm>
              <a:off x="2806" y="1945"/>
              <a:ext cx="2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9" name="Oval 172"/>
            <p:cNvSpPr>
              <a:spLocks noChangeArrowheads="1"/>
            </p:cNvSpPr>
            <p:nvPr/>
          </p:nvSpPr>
          <p:spPr bwMode="auto">
            <a:xfrm>
              <a:off x="2825" y="1936"/>
              <a:ext cx="18" cy="18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70" name="Line 173"/>
            <p:cNvSpPr>
              <a:spLocks noChangeShapeType="1"/>
            </p:cNvSpPr>
            <p:nvPr/>
          </p:nvSpPr>
          <p:spPr bwMode="auto">
            <a:xfrm flipH="1">
              <a:off x="2999" y="1926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71" name="Rectangle 174"/>
            <p:cNvSpPr>
              <a:spLocks noChangeArrowheads="1"/>
            </p:cNvSpPr>
            <p:nvPr/>
          </p:nvSpPr>
          <p:spPr bwMode="auto">
            <a:xfrm>
              <a:off x="2648" y="1911"/>
              <a:ext cx="34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AvantGarde" charset="0"/>
                </a:rPr>
                <a:t>Z</a:t>
              </a:r>
              <a:endParaRPr lang="en-US" sz="2400"/>
            </a:p>
          </p:txBody>
        </p:sp>
      </p:grpSp>
      <p:sp>
        <p:nvSpPr>
          <p:cNvPr id="33895" name="Line 175"/>
          <p:cNvSpPr>
            <a:spLocks noChangeShapeType="1"/>
          </p:cNvSpPr>
          <p:nvPr/>
        </p:nvSpPr>
        <p:spPr bwMode="auto">
          <a:xfrm flipV="1">
            <a:off x="6626225" y="3730625"/>
            <a:ext cx="1588" cy="1050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6" name="Line 176"/>
          <p:cNvSpPr>
            <a:spLocks noChangeShapeType="1"/>
          </p:cNvSpPr>
          <p:nvPr/>
        </p:nvSpPr>
        <p:spPr bwMode="auto">
          <a:xfrm flipH="1">
            <a:off x="5713413" y="3733800"/>
            <a:ext cx="9159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7" name="Freeform 177"/>
          <p:cNvSpPr>
            <a:spLocks/>
          </p:cNvSpPr>
          <p:nvPr/>
        </p:nvSpPr>
        <p:spPr bwMode="auto">
          <a:xfrm>
            <a:off x="6599238" y="4741863"/>
            <a:ext cx="52387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1"/>
              <a:gd name="T17" fmla="*/ 66 w 66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8" name="Freeform 178"/>
          <p:cNvSpPr>
            <a:spLocks/>
          </p:cNvSpPr>
          <p:nvPr/>
        </p:nvSpPr>
        <p:spPr bwMode="auto">
          <a:xfrm>
            <a:off x="4284663" y="4640263"/>
            <a:ext cx="1597025" cy="455612"/>
          </a:xfrm>
          <a:custGeom>
            <a:avLst/>
            <a:gdLst>
              <a:gd name="T0" fmla="*/ 0 w 2012"/>
              <a:gd name="T1" fmla="*/ 0 h 574"/>
              <a:gd name="T2" fmla="*/ 2147483647 w 2012"/>
              <a:gd name="T3" fmla="*/ 0 h 574"/>
              <a:gd name="T4" fmla="*/ 2147483647 w 2012"/>
              <a:gd name="T5" fmla="*/ 2147483647 h 574"/>
              <a:gd name="T6" fmla="*/ 2147483647 w 2012"/>
              <a:gd name="T7" fmla="*/ 0 h 574"/>
              <a:gd name="T8" fmla="*/ 2147483647 w 2012"/>
              <a:gd name="T9" fmla="*/ 0 h 574"/>
              <a:gd name="T10" fmla="*/ 2147483647 w 2012"/>
              <a:gd name="T11" fmla="*/ 2147483647 h 574"/>
              <a:gd name="T12" fmla="*/ 2147483647 w 2012"/>
              <a:gd name="T13" fmla="*/ 2147483647 h 574"/>
              <a:gd name="T14" fmla="*/ 0 w 2012"/>
              <a:gd name="T15" fmla="*/ 0 h 5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2"/>
              <a:gd name="T25" fmla="*/ 0 h 574"/>
              <a:gd name="T26" fmla="*/ 2012 w 2012"/>
              <a:gd name="T27" fmla="*/ 574 h 57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2" h="574">
                <a:moveTo>
                  <a:pt x="0" y="0"/>
                </a:moveTo>
                <a:lnTo>
                  <a:pt x="880" y="0"/>
                </a:lnTo>
                <a:lnTo>
                  <a:pt x="1006" y="144"/>
                </a:lnTo>
                <a:lnTo>
                  <a:pt x="1132" y="0"/>
                </a:lnTo>
                <a:lnTo>
                  <a:pt x="2012" y="0"/>
                </a:lnTo>
                <a:lnTo>
                  <a:pt x="1509" y="574"/>
                </a:lnTo>
                <a:lnTo>
                  <a:pt x="503" y="5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9" name="Freeform 179"/>
          <p:cNvSpPr>
            <a:spLocks/>
          </p:cNvSpPr>
          <p:nvPr/>
        </p:nvSpPr>
        <p:spPr bwMode="auto">
          <a:xfrm>
            <a:off x="4291013" y="4646613"/>
            <a:ext cx="1597025" cy="455612"/>
          </a:xfrm>
          <a:custGeom>
            <a:avLst/>
            <a:gdLst>
              <a:gd name="T0" fmla="*/ 0 w 2012"/>
              <a:gd name="T1" fmla="*/ 0 h 574"/>
              <a:gd name="T2" fmla="*/ 2147483647 w 2012"/>
              <a:gd name="T3" fmla="*/ 0 h 574"/>
              <a:gd name="T4" fmla="*/ 2147483647 w 2012"/>
              <a:gd name="T5" fmla="*/ 2147483647 h 574"/>
              <a:gd name="T6" fmla="*/ 2147483647 w 2012"/>
              <a:gd name="T7" fmla="*/ 0 h 574"/>
              <a:gd name="T8" fmla="*/ 2147483647 w 2012"/>
              <a:gd name="T9" fmla="*/ 0 h 574"/>
              <a:gd name="T10" fmla="*/ 2147483647 w 2012"/>
              <a:gd name="T11" fmla="*/ 2147483647 h 574"/>
              <a:gd name="T12" fmla="*/ 2147483647 w 2012"/>
              <a:gd name="T13" fmla="*/ 2147483647 h 574"/>
              <a:gd name="T14" fmla="*/ 0 w 2012"/>
              <a:gd name="T15" fmla="*/ 0 h 5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2"/>
              <a:gd name="T25" fmla="*/ 0 h 574"/>
              <a:gd name="T26" fmla="*/ 2012 w 2012"/>
              <a:gd name="T27" fmla="*/ 574 h 57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2" h="574">
                <a:moveTo>
                  <a:pt x="0" y="0"/>
                </a:moveTo>
                <a:lnTo>
                  <a:pt x="880" y="0"/>
                </a:lnTo>
                <a:lnTo>
                  <a:pt x="1006" y="144"/>
                </a:lnTo>
                <a:lnTo>
                  <a:pt x="1132" y="0"/>
                </a:lnTo>
                <a:lnTo>
                  <a:pt x="2012" y="0"/>
                </a:lnTo>
                <a:lnTo>
                  <a:pt x="1509" y="574"/>
                </a:lnTo>
                <a:lnTo>
                  <a:pt x="503" y="574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00" name="Rectangle 180"/>
          <p:cNvSpPr>
            <a:spLocks noChangeArrowheads="1"/>
          </p:cNvSpPr>
          <p:nvPr/>
        </p:nvSpPr>
        <p:spPr bwMode="auto">
          <a:xfrm>
            <a:off x="4902200" y="4781550"/>
            <a:ext cx="3127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Helvetica" charset="0"/>
              </a:rPr>
              <a:t>ALU</a:t>
            </a:r>
            <a:endParaRPr lang="en-US" sz="2400"/>
          </a:p>
        </p:txBody>
      </p:sp>
      <p:sp>
        <p:nvSpPr>
          <p:cNvPr id="33901" name="Rectangle 181"/>
          <p:cNvSpPr>
            <a:spLocks noChangeArrowheads="1"/>
          </p:cNvSpPr>
          <p:nvPr/>
        </p:nvSpPr>
        <p:spPr bwMode="auto">
          <a:xfrm>
            <a:off x="4578350" y="4691063"/>
            <a:ext cx="58738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</a:rPr>
              <a:t>A</a:t>
            </a:r>
            <a:endParaRPr lang="en-US" sz="2400"/>
          </a:p>
        </p:txBody>
      </p:sp>
      <p:sp>
        <p:nvSpPr>
          <p:cNvPr id="33902" name="Rectangle 182"/>
          <p:cNvSpPr>
            <a:spLocks noChangeArrowheads="1"/>
          </p:cNvSpPr>
          <p:nvPr/>
        </p:nvSpPr>
        <p:spPr bwMode="auto">
          <a:xfrm>
            <a:off x="5548313" y="4691063"/>
            <a:ext cx="58737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</a:rPr>
              <a:t>B</a:t>
            </a:r>
            <a:endParaRPr lang="en-US" sz="2400"/>
          </a:p>
        </p:txBody>
      </p:sp>
      <p:sp>
        <p:nvSpPr>
          <p:cNvPr id="33903" name="Rectangle 183"/>
          <p:cNvSpPr>
            <a:spLocks noChangeArrowheads="1"/>
          </p:cNvSpPr>
          <p:nvPr/>
        </p:nvSpPr>
        <p:spPr bwMode="auto">
          <a:xfrm>
            <a:off x="4881563" y="3455988"/>
            <a:ext cx="984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JT</a:t>
            </a:r>
            <a:endParaRPr lang="en-US" sz="2400"/>
          </a:p>
        </p:txBody>
      </p:sp>
      <p:sp>
        <p:nvSpPr>
          <p:cNvPr id="33904" name="Freeform 184"/>
          <p:cNvSpPr>
            <a:spLocks/>
          </p:cNvSpPr>
          <p:nvPr/>
        </p:nvSpPr>
        <p:spPr bwMode="auto">
          <a:xfrm>
            <a:off x="4778375" y="3479800"/>
            <a:ext cx="73025" cy="52388"/>
          </a:xfrm>
          <a:custGeom>
            <a:avLst/>
            <a:gdLst>
              <a:gd name="T0" fmla="*/ 2147483647 w 91"/>
              <a:gd name="T1" fmla="*/ 2147483647 h 66"/>
              <a:gd name="T2" fmla="*/ 0 w 91"/>
              <a:gd name="T3" fmla="*/ 2147483647 h 66"/>
              <a:gd name="T4" fmla="*/ 2147483647 w 91"/>
              <a:gd name="T5" fmla="*/ 2147483647 h 66"/>
              <a:gd name="T6" fmla="*/ 0 w 91"/>
              <a:gd name="T7" fmla="*/ 0 h 66"/>
              <a:gd name="T8" fmla="*/ 2147483647 w 91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"/>
              <a:gd name="T16" fmla="*/ 0 h 66"/>
              <a:gd name="T17" fmla="*/ 91 w 91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" h="66">
                <a:moveTo>
                  <a:pt x="91" y="34"/>
                </a:moveTo>
                <a:lnTo>
                  <a:pt x="0" y="66"/>
                </a:lnTo>
                <a:lnTo>
                  <a:pt x="45" y="34"/>
                </a:lnTo>
                <a:lnTo>
                  <a:pt x="0" y="0"/>
                </a:lnTo>
                <a:lnTo>
                  <a:pt x="91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5" name="Line 185"/>
          <p:cNvSpPr>
            <a:spLocks noChangeShapeType="1"/>
          </p:cNvSpPr>
          <p:nvPr/>
        </p:nvSpPr>
        <p:spPr bwMode="auto">
          <a:xfrm flipH="1">
            <a:off x="4695825" y="3506788"/>
            <a:ext cx="1222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6" name="Freeform 186"/>
          <p:cNvSpPr>
            <a:spLocks/>
          </p:cNvSpPr>
          <p:nvPr/>
        </p:nvSpPr>
        <p:spPr bwMode="auto">
          <a:xfrm>
            <a:off x="3522663" y="3975100"/>
            <a:ext cx="52387" cy="73025"/>
          </a:xfrm>
          <a:custGeom>
            <a:avLst/>
            <a:gdLst>
              <a:gd name="T0" fmla="*/ 2147483647 w 65"/>
              <a:gd name="T1" fmla="*/ 2147483647 h 92"/>
              <a:gd name="T2" fmla="*/ 0 w 65"/>
              <a:gd name="T3" fmla="*/ 0 h 92"/>
              <a:gd name="T4" fmla="*/ 2147483647 w 65"/>
              <a:gd name="T5" fmla="*/ 2147483647 h 92"/>
              <a:gd name="T6" fmla="*/ 2147483647 w 65"/>
              <a:gd name="T7" fmla="*/ 0 h 92"/>
              <a:gd name="T8" fmla="*/ 2147483647 w 65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92"/>
              <a:gd name="T17" fmla="*/ 65 w 65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92">
                <a:moveTo>
                  <a:pt x="33" y="92"/>
                </a:moveTo>
                <a:lnTo>
                  <a:pt x="0" y="0"/>
                </a:lnTo>
                <a:lnTo>
                  <a:pt x="33" y="46"/>
                </a:lnTo>
                <a:lnTo>
                  <a:pt x="65" y="0"/>
                </a:lnTo>
                <a:lnTo>
                  <a:pt x="33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7" name="Line 187"/>
          <p:cNvSpPr>
            <a:spLocks noChangeShapeType="1"/>
          </p:cNvSpPr>
          <p:nvPr/>
        </p:nvSpPr>
        <p:spPr bwMode="auto">
          <a:xfrm flipV="1">
            <a:off x="3549650" y="2335213"/>
            <a:ext cx="1588" cy="16795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8" name="Rectangle 188"/>
          <p:cNvSpPr>
            <a:spLocks noChangeArrowheads="1"/>
          </p:cNvSpPr>
          <p:nvPr/>
        </p:nvSpPr>
        <p:spPr bwMode="auto">
          <a:xfrm>
            <a:off x="4549775" y="3128963"/>
            <a:ext cx="1428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WA</a:t>
            </a:r>
            <a:endParaRPr lang="en-US" sz="2400"/>
          </a:p>
        </p:txBody>
      </p:sp>
      <p:sp>
        <p:nvSpPr>
          <p:cNvPr id="33909" name="Rectangle 189"/>
          <p:cNvSpPr>
            <a:spLocks noChangeArrowheads="1"/>
          </p:cNvSpPr>
          <p:nvPr/>
        </p:nvSpPr>
        <p:spPr bwMode="auto">
          <a:xfrm>
            <a:off x="6061075" y="3100388"/>
            <a:ext cx="147638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WD</a:t>
            </a:r>
            <a:endParaRPr lang="en-US" sz="2400"/>
          </a:p>
        </p:txBody>
      </p:sp>
      <p:sp>
        <p:nvSpPr>
          <p:cNvPr id="33910" name="Rectangle 190"/>
          <p:cNvSpPr>
            <a:spLocks noChangeArrowheads="1"/>
          </p:cNvSpPr>
          <p:nvPr/>
        </p:nvSpPr>
        <p:spPr bwMode="auto">
          <a:xfrm>
            <a:off x="6061075" y="3271838"/>
            <a:ext cx="1428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WE</a:t>
            </a:r>
            <a:endParaRPr lang="en-US" sz="2400"/>
          </a:p>
        </p:txBody>
      </p:sp>
      <p:sp>
        <p:nvSpPr>
          <p:cNvPr id="33911" name="Freeform 195"/>
          <p:cNvSpPr>
            <a:spLocks/>
          </p:cNvSpPr>
          <p:nvPr/>
        </p:nvSpPr>
        <p:spPr bwMode="auto">
          <a:xfrm>
            <a:off x="6232525" y="3111500"/>
            <a:ext cx="69850" cy="53975"/>
          </a:xfrm>
          <a:custGeom>
            <a:avLst/>
            <a:gdLst>
              <a:gd name="T0" fmla="*/ 0 w 90"/>
              <a:gd name="T1" fmla="*/ 2147483647 h 68"/>
              <a:gd name="T2" fmla="*/ 2147483647 w 90"/>
              <a:gd name="T3" fmla="*/ 0 h 68"/>
              <a:gd name="T4" fmla="*/ 2147483647 w 90"/>
              <a:gd name="T5" fmla="*/ 2147483647 h 68"/>
              <a:gd name="T6" fmla="*/ 2147483647 w 90"/>
              <a:gd name="T7" fmla="*/ 2147483647 h 68"/>
              <a:gd name="T8" fmla="*/ 0 w 90"/>
              <a:gd name="T9" fmla="*/ 2147483647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8"/>
              <a:gd name="T17" fmla="*/ 90 w 90"/>
              <a:gd name="T18" fmla="*/ 68 h 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8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8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2" name="Freeform 196"/>
          <p:cNvSpPr>
            <a:spLocks/>
          </p:cNvSpPr>
          <p:nvPr/>
        </p:nvSpPr>
        <p:spPr bwMode="auto">
          <a:xfrm>
            <a:off x="3019425" y="1968500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3" name="Line 197"/>
          <p:cNvSpPr>
            <a:spLocks noChangeShapeType="1"/>
          </p:cNvSpPr>
          <p:nvPr/>
        </p:nvSpPr>
        <p:spPr bwMode="auto">
          <a:xfrm flipH="1">
            <a:off x="1835150" y="1995488"/>
            <a:ext cx="12239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914" name="Group 202"/>
          <p:cNvGrpSpPr>
            <a:grpSpLocks/>
          </p:cNvGrpSpPr>
          <p:nvPr/>
        </p:nvGrpSpPr>
        <p:grpSpPr bwMode="auto">
          <a:xfrm>
            <a:off x="3978275" y="4860925"/>
            <a:ext cx="512763" cy="106363"/>
            <a:chOff x="2648" y="2834"/>
            <a:chExt cx="323" cy="67"/>
          </a:xfrm>
        </p:grpSpPr>
        <p:sp>
          <p:nvSpPr>
            <p:cNvPr id="34059" name="Freeform 203"/>
            <p:cNvSpPr>
              <a:spLocks/>
            </p:cNvSpPr>
            <p:nvPr/>
          </p:nvSpPr>
          <p:spPr bwMode="auto">
            <a:xfrm>
              <a:off x="2925" y="2844"/>
              <a:ext cx="46" cy="32"/>
            </a:xfrm>
            <a:custGeom>
              <a:avLst/>
              <a:gdLst>
                <a:gd name="T0" fmla="*/ 1 w 92"/>
                <a:gd name="T1" fmla="*/ 0 h 66"/>
                <a:gd name="T2" fmla="*/ 0 w 92"/>
                <a:gd name="T3" fmla="*/ 0 h 66"/>
                <a:gd name="T4" fmla="*/ 1 w 92"/>
                <a:gd name="T5" fmla="*/ 0 h 66"/>
                <a:gd name="T6" fmla="*/ 0 w 92"/>
                <a:gd name="T7" fmla="*/ 0 h 66"/>
                <a:gd name="T8" fmla="*/ 1 w 92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0" name="Line 204"/>
            <p:cNvSpPr>
              <a:spLocks noChangeShapeType="1"/>
            </p:cNvSpPr>
            <p:nvPr/>
          </p:nvSpPr>
          <p:spPr bwMode="auto">
            <a:xfrm flipH="1">
              <a:off x="2843" y="2861"/>
              <a:ext cx="1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1" name="Rectangle 205"/>
            <p:cNvSpPr>
              <a:spLocks noChangeArrowheads="1"/>
            </p:cNvSpPr>
            <p:nvPr/>
          </p:nvSpPr>
          <p:spPr bwMode="auto">
            <a:xfrm>
              <a:off x="2648" y="2834"/>
              <a:ext cx="184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ALUFN</a:t>
              </a:r>
              <a:endParaRPr lang="en-US" sz="2400"/>
            </a:p>
          </p:txBody>
        </p:sp>
      </p:grpSp>
      <p:grpSp>
        <p:nvGrpSpPr>
          <p:cNvPr id="33915" name="Group 206"/>
          <p:cNvGrpSpPr>
            <a:grpSpLocks/>
          </p:cNvGrpSpPr>
          <p:nvPr/>
        </p:nvGrpSpPr>
        <p:grpSpPr bwMode="auto">
          <a:xfrm>
            <a:off x="2436813" y="4048125"/>
            <a:ext cx="1284287" cy="284163"/>
            <a:chOff x="1677" y="2322"/>
            <a:chExt cx="809" cy="179"/>
          </a:xfrm>
        </p:grpSpPr>
        <p:sp>
          <p:nvSpPr>
            <p:cNvPr id="34057" name="Rectangle 207"/>
            <p:cNvSpPr>
              <a:spLocks noChangeArrowheads="1"/>
            </p:cNvSpPr>
            <p:nvPr/>
          </p:nvSpPr>
          <p:spPr bwMode="auto">
            <a:xfrm>
              <a:off x="1677" y="2322"/>
              <a:ext cx="809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8" name="Rectangle 208"/>
            <p:cNvSpPr>
              <a:spLocks noChangeArrowheads="1"/>
            </p:cNvSpPr>
            <p:nvPr/>
          </p:nvSpPr>
          <p:spPr bwMode="auto">
            <a:xfrm>
              <a:off x="1822" y="2361"/>
              <a:ext cx="6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vantGarde" charset="0"/>
                </a:rPr>
                <a:t>Control Logic</a:t>
              </a:r>
              <a:endParaRPr lang="en-US" sz="2400"/>
            </a:p>
          </p:txBody>
        </p:sp>
      </p:grpSp>
      <p:grpSp>
        <p:nvGrpSpPr>
          <p:cNvPr id="33916" name="Group 209"/>
          <p:cNvGrpSpPr>
            <a:grpSpLocks/>
          </p:cNvGrpSpPr>
          <p:nvPr/>
        </p:nvGrpSpPr>
        <p:grpSpPr bwMode="auto">
          <a:xfrm>
            <a:off x="3179763" y="3773488"/>
            <a:ext cx="69850" cy="274637"/>
            <a:chOff x="2145" y="2149"/>
            <a:chExt cx="44" cy="173"/>
          </a:xfrm>
        </p:grpSpPr>
        <p:sp>
          <p:nvSpPr>
            <p:cNvPr id="34054" name="Freeform 210"/>
            <p:cNvSpPr>
              <a:spLocks/>
            </p:cNvSpPr>
            <p:nvPr/>
          </p:nvSpPr>
          <p:spPr bwMode="auto">
            <a:xfrm>
              <a:off x="2153" y="2276"/>
              <a:ext cx="33" cy="46"/>
            </a:xfrm>
            <a:custGeom>
              <a:avLst/>
              <a:gdLst>
                <a:gd name="T0" fmla="*/ 1 w 66"/>
                <a:gd name="T1" fmla="*/ 1 h 92"/>
                <a:gd name="T2" fmla="*/ 0 w 66"/>
                <a:gd name="T3" fmla="*/ 0 h 92"/>
                <a:gd name="T4" fmla="*/ 1 w 66"/>
                <a:gd name="T5" fmla="*/ 1 h 92"/>
                <a:gd name="T6" fmla="*/ 1 w 66"/>
                <a:gd name="T7" fmla="*/ 0 h 92"/>
                <a:gd name="T8" fmla="*/ 1 w 66"/>
                <a:gd name="T9" fmla="*/ 1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2"/>
                <a:gd name="T17" fmla="*/ 66 w 66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2">
                  <a:moveTo>
                    <a:pt x="34" y="92"/>
                  </a:moveTo>
                  <a:lnTo>
                    <a:pt x="0" y="0"/>
                  </a:lnTo>
                  <a:lnTo>
                    <a:pt x="34" y="46"/>
                  </a:lnTo>
                  <a:lnTo>
                    <a:pt x="66" y="0"/>
                  </a:lnTo>
                  <a:lnTo>
                    <a:pt x="34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55" name="Line 211"/>
            <p:cNvSpPr>
              <a:spLocks noChangeShapeType="1"/>
            </p:cNvSpPr>
            <p:nvPr/>
          </p:nvSpPr>
          <p:spPr bwMode="auto">
            <a:xfrm>
              <a:off x="2170" y="2230"/>
              <a:ext cx="1" cy="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56" name="Rectangle 212"/>
            <p:cNvSpPr>
              <a:spLocks noChangeArrowheads="1"/>
            </p:cNvSpPr>
            <p:nvPr/>
          </p:nvSpPr>
          <p:spPr bwMode="auto">
            <a:xfrm>
              <a:off x="2145" y="2149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>
                  <a:solidFill>
                    <a:srgbClr val="000000"/>
                  </a:solidFill>
                  <a:latin typeface="AvantGarde" charset="0"/>
                </a:rPr>
                <a:t>Z</a:t>
              </a:r>
              <a:endParaRPr lang="en-US" sz="2400"/>
            </a:p>
          </p:txBody>
        </p:sp>
      </p:grpSp>
      <p:sp>
        <p:nvSpPr>
          <p:cNvPr id="33917" name="Line 213"/>
          <p:cNvSpPr>
            <a:spLocks noChangeShapeType="1"/>
          </p:cNvSpPr>
          <p:nvPr/>
        </p:nvSpPr>
        <p:spPr bwMode="auto">
          <a:xfrm>
            <a:off x="2890838" y="4500563"/>
            <a:ext cx="61912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8" name="Line 214"/>
          <p:cNvSpPr>
            <a:spLocks noChangeShapeType="1"/>
          </p:cNvSpPr>
          <p:nvPr/>
        </p:nvSpPr>
        <p:spPr bwMode="auto">
          <a:xfrm>
            <a:off x="2946400" y="4560888"/>
            <a:ext cx="1412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9" name="Freeform 215"/>
          <p:cNvSpPr>
            <a:spLocks/>
          </p:cNvSpPr>
          <p:nvPr/>
        </p:nvSpPr>
        <p:spPr bwMode="auto">
          <a:xfrm>
            <a:off x="3048000" y="4533900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0" name="Line 216"/>
          <p:cNvSpPr>
            <a:spLocks noChangeShapeType="1"/>
          </p:cNvSpPr>
          <p:nvPr/>
        </p:nvSpPr>
        <p:spPr bwMode="auto">
          <a:xfrm>
            <a:off x="2890838" y="4643438"/>
            <a:ext cx="61912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1" name="Line 217"/>
          <p:cNvSpPr>
            <a:spLocks noChangeShapeType="1"/>
          </p:cNvSpPr>
          <p:nvPr/>
        </p:nvSpPr>
        <p:spPr bwMode="auto">
          <a:xfrm>
            <a:off x="2946400" y="4703763"/>
            <a:ext cx="1412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2" name="Freeform 218"/>
          <p:cNvSpPr>
            <a:spLocks/>
          </p:cNvSpPr>
          <p:nvPr/>
        </p:nvSpPr>
        <p:spPr bwMode="auto">
          <a:xfrm>
            <a:off x="3048000" y="4676775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923" name="Group 219"/>
          <p:cNvGrpSpPr>
            <a:grpSpLocks/>
          </p:cNvGrpSpPr>
          <p:nvPr/>
        </p:nvGrpSpPr>
        <p:grpSpPr bwMode="auto">
          <a:xfrm>
            <a:off x="2890838" y="4772025"/>
            <a:ext cx="552450" cy="136525"/>
            <a:chOff x="1963" y="2778"/>
            <a:chExt cx="348" cy="86"/>
          </a:xfrm>
        </p:grpSpPr>
        <p:sp>
          <p:nvSpPr>
            <p:cNvPr id="34050" name="Line 220"/>
            <p:cNvSpPr>
              <a:spLocks noChangeShapeType="1"/>
            </p:cNvSpPr>
            <p:nvPr/>
          </p:nvSpPr>
          <p:spPr bwMode="auto">
            <a:xfrm>
              <a:off x="1963" y="2787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51" name="Line 221"/>
            <p:cNvSpPr>
              <a:spLocks noChangeShapeType="1"/>
            </p:cNvSpPr>
            <p:nvPr/>
          </p:nvSpPr>
          <p:spPr bwMode="auto">
            <a:xfrm>
              <a:off x="1998" y="2825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52" name="Freeform 222"/>
            <p:cNvSpPr>
              <a:spLocks/>
            </p:cNvSpPr>
            <p:nvPr/>
          </p:nvSpPr>
          <p:spPr bwMode="auto">
            <a:xfrm>
              <a:off x="2062" y="2808"/>
              <a:ext cx="46" cy="33"/>
            </a:xfrm>
            <a:custGeom>
              <a:avLst/>
              <a:gdLst>
                <a:gd name="T0" fmla="*/ 1 w 92"/>
                <a:gd name="T1" fmla="*/ 1 h 66"/>
                <a:gd name="T2" fmla="*/ 0 w 92"/>
                <a:gd name="T3" fmla="*/ 1 h 66"/>
                <a:gd name="T4" fmla="*/ 1 w 92"/>
                <a:gd name="T5" fmla="*/ 1 h 66"/>
                <a:gd name="T6" fmla="*/ 0 w 92"/>
                <a:gd name="T7" fmla="*/ 0 h 66"/>
                <a:gd name="T8" fmla="*/ 1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53" name="Rectangle 223"/>
            <p:cNvSpPr>
              <a:spLocks noChangeArrowheads="1"/>
            </p:cNvSpPr>
            <p:nvPr/>
          </p:nvSpPr>
          <p:spPr bwMode="auto">
            <a:xfrm>
              <a:off x="2127" y="2778"/>
              <a:ext cx="18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>
                  <a:solidFill>
                    <a:srgbClr val="000000"/>
                  </a:solidFill>
                  <a:latin typeface="AvantGarde" charset="0"/>
                </a:rPr>
                <a:t>ASEL</a:t>
              </a:r>
              <a:endParaRPr lang="en-US" sz="2400"/>
            </a:p>
          </p:txBody>
        </p:sp>
      </p:grpSp>
      <p:grpSp>
        <p:nvGrpSpPr>
          <p:cNvPr id="33924" name="Group 224"/>
          <p:cNvGrpSpPr>
            <a:grpSpLocks/>
          </p:cNvGrpSpPr>
          <p:nvPr/>
        </p:nvGrpSpPr>
        <p:grpSpPr bwMode="auto">
          <a:xfrm>
            <a:off x="2890838" y="4929188"/>
            <a:ext cx="552450" cy="149225"/>
            <a:chOff x="1963" y="2877"/>
            <a:chExt cx="348" cy="94"/>
          </a:xfrm>
        </p:grpSpPr>
        <p:sp>
          <p:nvSpPr>
            <p:cNvPr id="34046" name="Line 225"/>
            <p:cNvSpPr>
              <a:spLocks noChangeShapeType="1"/>
            </p:cNvSpPr>
            <p:nvPr/>
          </p:nvSpPr>
          <p:spPr bwMode="auto">
            <a:xfrm>
              <a:off x="1963" y="2877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47" name="Line 226"/>
            <p:cNvSpPr>
              <a:spLocks noChangeShapeType="1"/>
            </p:cNvSpPr>
            <p:nvPr/>
          </p:nvSpPr>
          <p:spPr bwMode="auto">
            <a:xfrm>
              <a:off x="1998" y="2914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48" name="Freeform 227"/>
            <p:cNvSpPr>
              <a:spLocks/>
            </p:cNvSpPr>
            <p:nvPr/>
          </p:nvSpPr>
          <p:spPr bwMode="auto">
            <a:xfrm>
              <a:off x="2062" y="2897"/>
              <a:ext cx="46" cy="33"/>
            </a:xfrm>
            <a:custGeom>
              <a:avLst/>
              <a:gdLst>
                <a:gd name="T0" fmla="*/ 1 w 92"/>
                <a:gd name="T1" fmla="*/ 1 h 66"/>
                <a:gd name="T2" fmla="*/ 0 w 92"/>
                <a:gd name="T3" fmla="*/ 1 h 66"/>
                <a:gd name="T4" fmla="*/ 1 w 92"/>
                <a:gd name="T5" fmla="*/ 1 h 66"/>
                <a:gd name="T6" fmla="*/ 0 w 92"/>
                <a:gd name="T7" fmla="*/ 0 h 66"/>
                <a:gd name="T8" fmla="*/ 1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49" name="Rectangle 228"/>
            <p:cNvSpPr>
              <a:spLocks noChangeArrowheads="1"/>
            </p:cNvSpPr>
            <p:nvPr/>
          </p:nvSpPr>
          <p:spPr bwMode="auto">
            <a:xfrm>
              <a:off x="2127" y="2885"/>
              <a:ext cx="18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>
                  <a:solidFill>
                    <a:srgbClr val="000000"/>
                  </a:solidFill>
                  <a:latin typeface="AvantGarde" charset="0"/>
                </a:rPr>
                <a:t>BSEL</a:t>
              </a:r>
              <a:endParaRPr lang="en-US" sz="2400"/>
            </a:p>
          </p:txBody>
        </p:sp>
      </p:grpSp>
      <p:sp>
        <p:nvSpPr>
          <p:cNvPr id="33925" name="Line 229"/>
          <p:cNvSpPr>
            <a:spLocks noChangeShapeType="1"/>
          </p:cNvSpPr>
          <p:nvPr/>
        </p:nvSpPr>
        <p:spPr bwMode="auto">
          <a:xfrm>
            <a:off x="2890838" y="5070475"/>
            <a:ext cx="61912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6" name="Line 230"/>
          <p:cNvSpPr>
            <a:spLocks noChangeShapeType="1"/>
          </p:cNvSpPr>
          <p:nvPr/>
        </p:nvSpPr>
        <p:spPr bwMode="auto">
          <a:xfrm>
            <a:off x="2946400" y="5130800"/>
            <a:ext cx="1412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7" name="Freeform 231"/>
          <p:cNvSpPr>
            <a:spLocks/>
          </p:cNvSpPr>
          <p:nvPr/>
        </p:nvSpPr>
        <p:spPr bwMode="auto">
          <a:xfrm>
            <a:off x="3048000" y="5103813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8" name="Line 232"/>
          <p:cNvSpPr>
            <a:spLocks noChangeShapeType="1"/>
          </p:cNvSpPr>
          <p:nvPr/>
        </p:nvSpPr>
        <p:spPr bwMode="auto">
          <a:xfrm>
            <a:off x="2890838" y="5213350"/>
            <a:ext cx="61912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9" name="Line 233"/>
          <p:cNvSpPr>
            <a:spLocks noChangeShapeType="1"/>
          </p:cNvSpPr>
          <p:nvPr/>
        </p:nvSpPr>
        <p:spPr bwMode="auto">
          <a:xfrm>
            <a:off x="2946400" y="5273675"/>
            <a:ext cx="1412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0" name="Freeform 234"/>
          <p:cNvSpPr>
            <a:spLocks/>
          </p:cNvSpPr>
          <p:nvPr/>
        </p:nvSpPr>
        <p:spPr bwMode="auto">
          <a:xfrm>
            <a:off x="3048000" y="5246688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1" name="Line 235"/>
          <p:cNvSpPr>
            <a:spLocks noChangeShapeType="1"/>
          </p:cNvSpPr>
          <p:nvPr/>
        </p:nvSpPr>
        <p:spPr bwMode="auto">
          <a:xfrm>
            <a:off x="2890838" y="5356225"/>
            <a:ext cx="61912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2" name="Line 236"/>
          <p:cNvSpPr>
            <a:spLocks noChangeShapeType="1"/>
          </p:cNvSpPr>
          <p:nvPr/>
        </p:nvSpPr>
        <p:spPr bwMode="auto">
          <a:xfrm>
            <a:off x="2946400" y="5416550"/>
            <a:ext cx="1412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3" name="Freeform 237"/>
          <p:cNvSpPr>
            <a:spLocks/>
          </p:cNvSpPr>
          <p:nvPr/>
        </p:nvSpPr>
        <p:spPr bwMode="auto">
          <a:xfrm>
            <a:off x="3048000" y="5389563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4" name="Rectangle 238"/>
          <p:cNvSpPr>
            <a:spLocks noChangeArrowheads="1"/>
          </p:cNvSpPr>
          <p:nvPr/>
        </p:nvSpPr>
        <p:spPr bwMode="auto">
          <a:xfrm>
            <a:off x="3151188" y="4486275"/>
            <a:ext cx="3746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PCSEL</a:t>
            </a:r>
            <a:endParaRPr lang="en-US" sz="2400"/>
          </a:p>
        </p:txBody>
      </p:sp>
      <p:sp>
        <p:nvSpPr>
          <p:cNvPr id="33935" name="Rectangle 239"/>
          <p:cNvSpPr>
            <a:spLocks noChangeArrowheads="1"/>
          </p:cNvSpPr>
          <p:nvPr/>
        </p:nvSpPr>
        <p:spPr bwMode="auto">
          <a:xfrm>
            <a:off x="3151188" y="4629150"/>
            <a:ext cx="4381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RA2SEL</a:t>
            </a:r>
            <a:endParaRPr lang="en-US" sz="2400"/>
          </a:p>
        </p:txBody>
      </p:sp>
      <p:sp>
        <p:nvSpPr>
          <p:cNvPr id="33936" name="Rectangle 240"/>
          <p:cNvSpPr>
            <a:spLocks noChangeArrowheads="1"/>
          </p:cNvSpPr>
          <p:nvPr/>
        </p:nvSpPr>
        <p:spPr bwMode="auto">
          <a:xfrm>
            <a:off x="3151188" y="5056188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WDSEL</a:t>
            </a:r>
            <a:endParaRPr lang="en-US" sz="2400"/>
          </a:p>
        </p:txBody>
      </p:sp>
      <p:sp>
        <p:nvSpPr>
          <p:cNvPr id="33937" name="Rectangle 241"/>
          <p:cNvSpPr>
            <a:spLocks noChangeArrowheads="1"/>
          </p:cNvSpPr>
          <p:nvPr/>
        </p:nvSpPr>
        <p:spPr bwMode="auto">
          <a:xfrm>
            <a:off x="3151188" y="5199063"/>
            <a:ext cx="3746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ALUFN</a:t>
            </a:r>
            <a:endParaRPr lang="en-US" sz="2400"/>
          </a:p>
        </p:txBody>
      </p:sp>
      <p:sp>
        <p:nvSpPr>
          <p:cNvPr id="33938" name="Rectangle 242"/>
          <p:cNvSpPr>
            <a:spLocks noChangeArrowheads="1"/>
          </p:cNvSpPr>
          <p:nvPr/>
        </p:nvSpPr>
        <p:spPr bwMode="auto">
          <a:xfrm>
            <a:off x="3151188" y="5316538"/>
            <a:ext cx="6191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MWR, MOE</a:t>
            </a:r>
            <a:endParaRPr lang="en-US" sz="2400"/>
          </a:p>
        </p:txBody>
      </p:sp>
      <p:sp>
        <p:nvSpPr>
          <p:cNvPr id="33939" name="Line 243"/>
          <p:cNvSpPr>
            <a:spLocks noChangeShapeType="1"/>
          </p:cNvSpPr>
          <p:nvPr/>
        </p:nvSpPr>
        <p:spPr bwMode="auto">
          <a:xfrm>
            <a:off x="2894013" y="4329113"/>
            <a:ext cx="1587" cy="1346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0" name="Line 244"/>
          <p:cNvSpPr>
            <a:spLocks noChangeShapeType="1"/>
          </p:cNvSpPr>
          <p:nvPr/>
        </p:nvSpPr>
        <p:spPr bwMode="auto">
          <a:xfrm>
            <a:off x="6600825" y="5387975"/>
            <a:ext cx="1588" cy="258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1" name="Line 245"/>
          <p:cNvSpPr>
            <a:spLocks noChangeShapeType="1"/>
          </p:cNvSpPr>
          <p:nvPr/>
        </p:nvSpPr>
        <p:spPr bwMode="auto">
          <a:xfrm flipH="1">
            <a:off x="5197475" y="5643563"/>
            <a:ext cx="14065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2" name="Line 246"/>
          <p:cNvSpPr>
            <a:spLocks noChangeShapeType="1"/>
          </p:cNvSpPr>
          <p:nvPr/>
        </p:nvSpPr>
        <p:spPr bwMode="auto">
          <a:xfrm>
            <a:off x="5200650" y="5640388"/>
            <a:ext cx="1588" cy="3698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3" name="Freeform 247"/>
          <p:cNvSpPr>
            <a:spLocks/>
          </p:cNvSpPr>
          <p:nvPr/>
        </p:nvSpPr>
        <p:spPr bwMode="auto">
          <a:xfrm>
            <a:off x="5173663" y="5970588"/>
            <a:ext cx="52387" cy="73025"/>
          </a:xfrm>
          <a:custGeom>
            <a:avLst/>
            <a:gdLst>
              <a:gd name="T0" fmla="*/ 2147483647 w 65"/>
              <a:gd name="T1" fmla="*/ 2147483647 h 91"/>
              <a:gd name="T2" fmla="*/ 0 w 65"/>
              <a:gd name="T3" fmla="*/ 0 h 91"/>
              <a:gd name="T4" fmla="*/ 2147483647 w 65"/>
              <a:gd name="T5" fmla="*/ 2147483647 h 91"/>
              <a:gd name="T6" fmla="*/ 2147483647 w 65"/>
              <a:gd name="T7" fmla="*/ 0 h 91"/>
              <a:gd name="T8" fmla="*/ 2147483647 w 65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91"/>
              <a:gd name="T17" fmla="*/ 65 w 65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5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4" name="Rectangle 248"/>
          <p:cNvSpPr>
            <a:spLocks noChangeArrowheads="1"/>
          </p:cNvSpPr>
          <p:nvPr/>
        </p:nvSpPr>
        <p:spPr bwMode="auto">
          <a:xfrm>
            <a:off x="4435475" y="5715000"/>
            <a:ext cx="2889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PC+4</a:t>
            </a:r>
            <a:endParaRPr lang="en-US" sz="900">
              <a:latin typeface="AvantGarde" charset="0"/>
            </a:endParaRPr>
          </a:p>
        </p:txBody>
      </p:sp>
      <p:sp>
        <p:nvSpPr>
          <p:cNvPr id="33945" name="Rectangle 249"/>
          <p:cNvSpPr>
            <a:spLocks noChangeArrowheads="1"/>
          </p:cNvSpPr>
          <p:nvPr/>
        </p:nvSpPr>
        <p:spPr bwMode="auto">
          <a:xfrm>
            <a:off x="5575300" y="2713038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AvantGarde" charset="0"/>
              </a:rPr>
              <a:t>0</a:t>
            </a:r>
            <a:endParaRPr lang="en-US" sz="2400"/>
          </a:p>
        </p:txBody>
      </p:sp>
      <p:sp>
        <p:nvSpPr>
          <p:cNvPr id="33946" name="Rectangle 250"/>
          <p:cNvSpPr>
            <a:spLocks noChangeArrowheads="1"/>
          </p:cNvSpPr>
          <p:nvPr/>
        </p:nvSpPr>
        <p:spPr bwMode="auto">
          <a:xfrm>
            <a:off x="5803900" y="2713038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AvantGarde" charset="0"/>
              </a:rPr>
              <a:t>1</a:t>
            </a:r>
            <a:endParaRPr lang="en-US" sz="2400"/>
          </a:p>
        </p:txBody>
      </p:sp>
      <p:grpSp>
        <p:nvGrpSpPr>
          <p:cNvPr id="33947" name="Group 252"/>
          <p:cNvGrpSpPr>
            <a:grpSpLocks/>
          </p:cNvGrpSpPr>
          <p:nvPr/>
        </p:nvGrpSpPr>
        <p:grpSpPr bwMode="auto">
          <a:xfrm>
            <a:off x="1295400" y="1368425"/>
            <a:ext cx="969963" cy="114300"/>
            <a:chOff x="958" y="634"/>
            <a:chExt cx="611" cy="72"/>
          </a:xfrm>
        </p:grpSpPr>
        <p:sp>
          <p:nvSpPr>
            <p:cNvPr id="34040" name="Freeform 253"/>
            <p:cNvSpPr>
              <a:spLocks/>
            </p:cNvSpPr>
            <p:nvPr/>
          </p:nvSpPr>
          <p:spPr bwMode="auto">
            <a:xfrm>
              <a:off x="958" y="634"/>
              <a:ext cx="611" cy="72"/>
            </a:xfrm>
            <a:custGeom>
              <a:avLst/>
              <a:gdLst>
                <a:gd name="T0" fmla="*/ 0 w 1222"/>
                <a:gd name="T1" fmla="*/ 0 h 143"/>
                <a:gd name="T2" fmla="*/ 1 w 1222"/>
                <a:gd name="T3" fmla="*/ 0 h 143"/>
                <a:gd name="T4" fmla="*/ 1 w 1222"/>
                <a:gd name="T5" fmla="*/ 1 h 143"/>
                <a:gd name="T6" fmla="*/ 1 w 1222"/>
                <a:gd name="T7" fmla="*/ 1 h 143"/>
                <a:gd name="T8" fmla="*/ 0 w 1222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2"/>
                <a:gd name="T16" fmla="*/ 0 h 143"/>
                <a:gd name="T17" fmla="*/ 1222 w 1222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2" h="143">
                  <a:moveTo>
                    <a:pt x="0" y="0"/>
                  </a:moveTo>
                  <a:lnTo>
                    <a:pt x="1222" y="0"/>
                  </a:lnTo>
                  <a:lnTo>
                    <a:pt x="1150" y="143"/>
                  </a:lnTo>
                  <a:lnTo>
                    <a:pt x="72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1" name="Rectangle 254"/>
            <p:cNvSpPr>
              <a:spLocks noChangeArrowheads="1"/>
            </p:cNvSpPr>
            <p:nvPr/>
          </p:nvSpPr>
          <p:spPr bwMode="auto">
            <a:xfrm>
              <a:off x="1498" y="643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AvantGarde" charset="0"/>
                </a:rPr>
                <a:t>0</a:t>
              </a:r>
              <a:endParaRPr lang="en-US" sz="2400"/>
            </a:p>
          </p:txBody>
        </p:sp>
        <p:sp>
          <p:nvSpPr>
            <p:cNvPr id="34042" name="Rectangle 255"/>
            <p:cNvSpPr>
              <a:spLocks noChangeArrowheads="1"/>
            </p:cNvSpPr>
            <p:nvPr/>
          </p:nvSpPr>
          <p:spPr bwMode="auto">
            <a:xfrm>
              <a:off x="1381" y="643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AvantGarde" charset="0"/>
                </a:rPr>
                <a:t>1</a:t>
              </a:r>
              <a:endParaRPr lang="en-US" sz="2400"/>
            </a:p>
          </p:txBody>
        </p:sp>
        <p:sp>
          <p:nvSpPr>
            <p:cNvPr id="34043" name="Rectangle 256"/>
            <p:cNvSpPr>
              <a:spLocks noChangeArrowheads="1"/>
            </p:cNvSpPr>
            <p:nvPr/>
          </p:nvSpPr>
          <p:spPr bwMode="auto">
            <a:xfrm>
              <a:off x="1248" y="643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AvantGarde" charset="0"/>
                </a:rPr>
                <a:t>2</a:t>
              </a:r>
              <a:endParaRPr lang="en-US" sz="2400"/>
            </a:p>
          </p:txBody>
        </p:sp>
        <p:sp>
          <p:nvSpPr>
            <p:cNvPr id="34044" name="Rectangle 257"/>
            <p:cNvSpPr>
              <a:spLocks noChangeArrowheads="1"/>
            </p:cNvSpPr>
            <p:nvPr/>
          </p:nvSpPr>
          <p:spPr bwMode="auto">
            <a:xfrm>
              <a:off x="1120" y="647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AvantGarde" charset="0"/>
                </a:rPr>
                <a:t>3</a:t>
              </a:r>
              <a:endParaRPr lang="en-US" sz="2400"/>
            </a:p>
          </p:txBody>
        </p:sp>
        <p:sp>
          <p:nvSpPr>
            <p:cNvPr id="34045" name="Rectangle 258"/>
            <p:cNvSpPr>
              <a:spLocks noChangeArrowheads="1"/>
            </p:cNvSpPr>
            <p:nvPr/>
          </p:nvSpPr>
          <p:spPr bwMode="auto">
            <a:xfrm>
              <a:off x="995" y="647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AvantGarde" charset="0"/>
                </a:rPr>
                <a:t>4</a:t>
              </a:r>
              <a:endParaRPr lang="en-US" sz="2400"/>
            </a:p>
          </p:txBody>
        </p:sp>
      </p:grpSp>
      <p:sp>
        <p:nvSpPr>
          <p:cNvPr id="33948" name="Rectangle 259"/>
          <p:cNvSpPr>
            <a:spLocks noChangeArrowheads="1"/>
          </p:cNvSpPr>
          <p:nvPr/>
        </p:nvSpPr>
        <p:spPr bwMode="auto">
          <a:xfrm>
            <a:off x="1219200" y="1020763"/>
            <a:ext cx="2254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800"/>
              <a:t>XAdr</a:t>
            </a:r>
          </a:p>
        </p:txBody>
      </p:sp>
      <p:sp>
        <p:nvSpPr>
          <p:cNvPr id="33949" name="Rectangle 260"/>
          <p:cNvSpPr>
            <a:spLocks noChangeArrowheads="1"/>
          </p:cNvSpPr>
          <p:nvPr/>
        </p:nvSpPr>
        <p:spPr bwMode="auto">
          <a:xfrm>
            <a:off x="1447800" y="777875"/>
            <a:ext cx="266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FF3300"/>
                </a:solidFill>
              </a:rPr>
              <a:t>ILL</a:t>
            </a:r>
          </a:p>
        </p:txBody>
      </p:sp>
      <p:sp>
        <p:nvSpPr>
          <p:cNvPr id="33950" name="Rectangle 261"/>
          <p:cNvSpPr>
            <a:spLocks noChangeArrowheads="1"/>
          </p:cNvSpPr>
          <p:nvPr/>
        </p:nvSpPr>
        <p:spPr bwMode="auto">
          <a:xfrm>
            <a:off x="1447800" y="930275"/>
            <a:ext cx="257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FF3300"/>
                </a:solidFill>
              </a:rPr>
              <a:t>OP</a:t>
            </a:r>
          </a:p>
        </p:txBody>
      </p:sp>
      <p:sp>
        <p:nvSpPr>
          <p:cNvPr id="33951" name="Freeform 262"/>
          <p:cNvSpPr>
            <a:spLocks/>
          </p:cNvSpPr>
          <p:nvPr/>
        </p:nvSpPr>
        <p:spPr bwMode="auto">
          <a:xfrm>
            <a:off x="1354138" y="12954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52" name="Line 263"/>
          <p:cNvSpPr>
            <a:spLocks noChangeShapeType="1"/>
          </p:cNvSpPr>
          <p:nvPr/>
        </p:nvSpPr>
        <p:spPr bwMode="auto">
          <a:xfrm>
            <a:off x="1381125" y="1166813"/>
            <a:ext cx="1588" cy="1682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3" name="Freeform 264"/>
          <p:cNvSpPr>
            <a:spLocks/>
          </p:cNvSpPr>
          <p:nvPr/>
        </p:nvSpPr>
        <p:spPr bwMode="auto">
          <a:xfrm>
            <a:off x="1554163" y="12954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54" name="Freeform 266"/>
          <p:cNvSpPr>
            <a:spLocks/>
          </p:cNvSpPr>
          <p:nvPr/>
        </p:nvSpPr>
        <p:spPr bwMode="auto">
          <a:xfrm>
            <a:off x="4446588" y="3165475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5" name="Freeform 268"/>
          <p:cNvSpPr>
            <a:spLocks/>
          </p:cNvSpPr>
          <p:nvPr/>
        </p:nvSpPr>
        <p:spPr bwMode="auto">
          <a:xfrm>
            <a:off x="4235450" y="297815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6" name="Line 269"/>
          <p:cNvSpPr>
            <a:spLocks noChangeShapeType="1"/>
          </p:cNvSpPr>
          <p:nvPr/>
        </p:nvSpPr>
        <p:spPr bwMode="auto">
          <a:xfrm flipV="1">
            <a:off x="4262438" y="2905125"/>
            <a:ext cx="1587" cy="11271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7" name="Rectangle 270"/>
          <p:cNvSpPr>
            <a:spLocks noChangeArrowheads="1"/>
          </p:cNvSpPr>
          <p:nvPr/>
        </p:nvSpPr>
        <p:spPr bwMode="auto">
          <a:xfrm>
            <a:off x="3962400" y="2667000"/>
            <a:ext cx="641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FF0000"/>
                </a:solidFill>
              </a:rPr>
              <a:t>WASEL</a:t>
            </a:r>
            <a:endParaRPr lang="en-US" sz="1400"/>
          </a:p>
        </p:txBody>
      </p:sp>
      <p:sp>
        <p:nvSpPr>
          <p:cNvPr id="33958" name="Line 271"/>
          <p:cNvSpPr>
            <a:spLocks noChangeShapeType="1"/>
          </p:cNvSpPr>
          <p:nvPr/>
        </p:nvSpPr>
        <p:spPr bwMode="auto">
          <a:xfrm>
            <a:off x="2890838" y="5668963"/>
            <a:ext cx="61912" cy="61912"/>
          </a:xfrm>
          <a:prstGeom prst="line">
            <a:avLst/>
          </a:prstGeom>
          <a:noFill/>
          <a:ln w="79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9" name="Line 272"/>
          <p:cNvSpPr>
            <a:spLocks noChangeShapeType="1"/>
          </p:cNvSpPr>
          <p:nvPr/>
        </p:nvSpPr>
        <p:spPr bwMode="auto">
          <a:xfrm>
            <a:off x="2946400" y="5729288"/>
            <a:ext cx="141288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0" name="Freeform 273"/>
          <p:cNvSpPr>
            <a:spLocks/>
          </p:cNvSpPr>
          <p:nvPr/>
        </p:nvSpPr>
        <p:spPr bwMode="auto">
          <a:xfrm>
            <a:off x="3048000" y="5702300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61" name="Rectangle 274"/>
          <p:cNvSpPr>
            <a:spLocks noChangeArrowheads="1"/>
          </p:cNvSpPr>
          <p:nvPr/>
        </p:nvSpPr>
        <p:spPr bwMode="auto">
          <a:xfrm>
            <a:off x="3151188" y="5657850"/>
            <a:ext cx="4000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latin typeface="AvantGarde" charset="0"/>
              </a:rPr>
              <a:t>WASEL</a:t>
            </a:r>
            <a:endParaRPr lang="en-US" sz="2400"/>
          </a:p>
        </p:txBody>
      </p:sp>
      <p:sp>
        <p:nvSpPr>
          <p:cNvPr id="33962" name="Freeform 275"/>
          <p:cNvSpPr>
            <a:spLocks/>
          </p:cNvSpPr>
          <p:nvPr/>
        </p:nvSpPr>
        <p:spPr bwMode="auto">
          <a:xfrm>
            <a:off x="2822575" y="397510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63" name="Line 276"/>
          <p:cNvSpPr>
            <a:spLocks noChangeShapeType="1"/>
          </p:cNvSpPr>
          <p:nvPr/>
        </p:nvSpPr>
        <p:spPr bwMode="auto">
          <a:xfrm>
            <a:off x="2849563" y="3902075"/>
            <a:ext cx="1587" cy="11271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4" name="Rectangle 277"/>
          <p:cNvSpPr>
            <a:spLocks noChangeArrowheads="1"/>
          </p:cNvSpPr>
          <p:nvPr/>
        </p:nvSpPr>
        <p:spPr bwMode="auto">
          <a:xfrm>
            <a:off x="2743200" y="3763963"/>
            <a:ext cx="18097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800"/>
              <a:t>IRQ</a:t>
            </a:r>
          </a:p>
        </p:txBody>
      </p:sp>
      <p:sp>
        <p:nvSpPr>
          <p:cNvPr id="33965" name="Freeform 278"/>
          <p:cNvSpPr>
            <a:spLocks/>
          </p:cNvSpPr>
          <p:nvPr/>
        </p:nvSpPr>
        <p:spPr bwMode="auto">
          <a:xfrm>
            <a:off x="4662488" y="3889375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6" name="Line 279"/>
          <p:cNvSpPr>
            <a:spLocks noChangeShapeType="1"/>
          </p:cNvSpPr>
          <p:nvPr/>
        </p:nvSpPr>
        <p:spPr bwMode="auto">
          <a:xfrm flipV="1">
            <a:off x="4689475" y="3389313"/>
            <a:ext cx="1588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7" name="Line 280"/>
          <p:cNvSpPr>
            <a:spLocks noChangeShapeType="1"/>
          </p:cNvSpPr>
          <p:nvPr/>
        </p:nvSpPr>
        <p:spPr bwMode="auto">
          <a:xfrm>
            <a:off x="4516438" y="3276600"/>
            <a:ext cx="80962" cy="381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8" name="Line 281"/>
          <p:cNvSpPr>
            <a:spLocks noChangeShapeType="1"/>
          </p:cNvSpPr>
          <p:nvPr/>
        </p:nvSpPr>
        <p:spPr bwMode="auto">
          <a:xfrm flipH="1">
            <a:off x="4521200" y="3311525"/>
            <a:ext cx="76200" cy="444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969" name="Group 283"/>
          <p:cNvGrpSpPr>
            <a:grpSpLocks/>
          </p:cNvGrpSpPr>
          <p:nvPr/>
        </p:nvGrpSpPr>
        <p:grpSpPr bwMode="auto">
          <a:xfrm>
            <a:off x="6238875" y="3265488"/>
            <a:ext cx="509588" cy="106362"/>
            <a:chOff x="4072" y="1829"/>
            <a:chExt cx="321" cy="67"/>
          </a:xfrm>
        </p:grpSpPr>
        <p:sp>
          <p:nvSpPr>
            <p:cNvPr id="34034" name="Freeform 284"/>
            <p:cNvSpPr>
              <a:spLocks/>
            </p:cNvSpPr>
            <p:nvPr/>
          </p:nvSpPr>
          <p:spPr bwMode="auto">
            <a:xfrm>
              <a:off x="4072" y="1842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6"/>
                <a:gd name="T17" fmla="*/ 90 w 9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5" name="Line 285"/>
            <p:cNvSpPr>
              <a:spLocks noChangeShapeType="1"/>
            </p:cNvSpPr>
            <p:nvPr/>
          </p:nvSpPr>
          <p:spPr bwMode="auto">
            <a:xfrm>
              <a:off x="4093" y="1859"/>
              <a:ext cx="12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6" name="Rectangle 286"/>
            <p:cNvSpPr>
              <a:spLocks noChangeArrowheads="1"/>
            </p:cNvSpPr>
            <p:nvPr/>
          </p:nvSpPr>
          <p:spPr bwMode="auto">
            <a:xfrm>
              <a:off x="4236" y="1829"/>
              <a:ext cx="5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W</a:t>
              </a:r>
              <a:endParaRPr lang="en-US" sz="2400"/>
            </a:p>
          </p:txBody>
        </p:sp>
        <p:sp>
          <p:nvSpPr>
            <p:cNvPr id="34037" name="Rectangle 287"/>
            <p:cNvSpPr>
              <a:spLocks noChangeArrowheads="1"/>
            </p:cNvSpPr>
            <p:nvPr/>
          </p:nvSpPr>
          <p:spPr bwMode="auto">
            <a:xfrm>
              <a:off x="4286" y="1829"/>
              <a:ext cx="3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E</a:t>
              </a:r>
              <a:endParaRPr lang="en-US" sz="2400"/>
            </a:p>
          </p:txBody>
        </p:sp>
        <p:sp>
          <p:nvSpPr>
            <p:cNvPr id="34038" name="Rectangle 288"/>
            <p:cNvSpPr>
              <a:spLocks noChangeArrowheads="1"/>
            </p:cNvSpPr>
            <p:nvPr/>
          </p:nvSpPr>
          <p:spPr bwMode="auto">
            <a:xfrm>
              <a:off x="4321" y="1829"/>
              <a:ext cx="40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R</a:t>
              </a:r>
              <a:endParaRPr lang="en-US" sz="2400"/>
            </a:p>
          </p:txBody>
        </p:sp>
        <p:sp>
          <p:nvSpPr>
            <p:cNvPr id="34039" name="Rectangle 289"/>
            <p:cNvSpPr>
              <a:spLocks noChangeArrowheads="1"/>
            </p:cNvSpPr>
            <p:nvPr/>
          </p:nvSpPr>
          <p:spPr bwMode="auto">
            <a:xfrm>
              <a:off x="4359" y="1829"/>
              <a:ext cx="34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F</a:t>
              </a:r>
              <a:endParaRPr lang="en-US" sz="2400"/>
            </a:p>
          </p:txBody>
        </p:sp>
      </p:grpSp>
      <p:grpSp>
        <p:nvGrpSpPr>
          <p:cNvPr id="33970" name="Group 290"/>
          <p:cNvGrpSpPr>
            <a:grpSpLocks/>
          </p:cNvGrpSpPr>
          <p:nvPr/>
        </p:nvGrpSpPr>
        <p:grpSpPr bwMode="auto">
          <a:xfrm>
            <a:off x="2890838" y="5483225"/>
            <a:ext cx="596900" cy="136525"/>
            <a:chOff x="1963" y="3226"/>
            <a:chExt cx="376" cy="86"/>
          </a:xfrm>
        </p:grpSpPr>
        <p:sp>
          <p:nvSpPr>
            <p:cNvPr id="34030" name="Line 291"/>
            <p:cNvSpPr>
              <a:spLocks noChangeShapeType="1"/>
            </p:cNvSpPr>
            <p:nvPr/>
          </p:nvSpPr>
          <p:spPr bwMode="auto">
            <a:xfrm>
              <a:off x="1963" y="3236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1" name="Line 292"/>
            <p:cNvSpPr>
              <a:spLocks noChangeShapeType="1"/>
            </p:cNvSpPr>
            <p:nvPr/>
          </p:nvSpPr>
          <p:spPr bwMode="auto">
            <a:xfrm>
              <a:off x="1998" y="3273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2" name="Freeform 293"/>
            <p:cNvSpPr>
              <a:spLocks/>
            </p:cNvSpPr>
            <p:nvPr/>
          </p:nvSpPr>
          <p:spPr bwMode="auto">
            <a:xfrm>
              <a:off x="2062" y="3257"/>
              <a:ext cx="46" cy="32"/>
            </a:xfrm>
            <a:custGeom>
              <a:avLst/>
              <a:gdLst>
                <a:gd name="T0" fmla="*/ 1 w 92"/>
                <a:gd name="T1" fmla="*/ 0 h 66"/>
                <a:gd name="T2" fmla="*/ 0 w 92"/>
                <a:gd name="T3" fmla="*/ 0 h 66"/>
                <a:gd name="T4" fmla="*/ 1 w 92"/>
                <a:gd name="T5" fmla="*/ 0 h 66"/>
                <a:gd name="T6" fmla="*/ 0 w 92"/>
                <a:gd name="T7" fmla="*/ 0 h 66"/>
                <a:gd name="T8" fmla="*/ 1 w 92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3" name="Rectangle 294"/>
            <p:cNvSpPr>
              <a:spLocks noChangeArrowheads="1"/>
            </p:cNvSpPr>
            <p:nvPr/>
          </p:nvSpPr>
          <p:spPr bwMode="auto">
            <a:xfrm>
              <a:off x="2127" y="3226"/>
              <a:ext cx="21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>
                  <a:solidFill>
                    <a:srgbClr val="000000"/>
                  </a:solidFill>
                  <a:latin typeface="AvantGarde" charset="0"/>
                </a:rPr>
                <a:t>WERF</a:t>
              </a:r>
              <a:endParaRPr lang="en-US" sz="2400"/>
            </a:p>
          </p:txBody>
        </p:sp>
      </p:grpSp>
      <p:grpSp>
        <p:nvGrpSpPr>
          <p:cNvPr id="33971" name="Group 295"/>
          <p:cNvGrpSpPr>
            <a:grpSpLocks/>
          </p:cNvGrpSpPr>
          <p:nvPr/>
        </p:nvGrpSpPr>
        <p:grpSpPr bwMode="auto">
          <a:xfrm>
            <a:off x="2151063" y="1676400"/>
            <a:ext cx="114300" cy="155575"/>
            <a:chOff x="1497" y="828"/>
            <a:chExt cx="72" cy="98"/>
          </a:xfrm>
        </p:grpSpPr>
        <p:sp>
          <p:nvSpPr>
            <p:cNvPr id="34028" name="Line 296"/>
            <p:cNvSpPr>
              <a:spLocks noChangeShapeType="1"/>
            </p:cNvSpPr>
            <p:nvPr/>
          </p:nvSpPr>
          <p:spPr bwMode="auto">
            <a:xfrm>
              <a:off x="1497" y="828"/>
              <a:ext cx="1" cy="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9" name="Rectangle 297"/>
            <p:cNvSpPr>
              <a:spLocks noChangeArrowheads="1"/>
            </p:cNvSpPr>
            <p:nvPr/>
          </p:nvSpPr>
          <p:spPr bwMode="auto">
            <a:xfrm>
              <a:off x="1516" y="853"/>
              <a:ext cx="5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AvantGarde" charset="0"/>
                </a:rPr>
                <a:t>00</a:t>
              </a:r>
              <a:endParaRPr lang="en-US" sz="2400"/>
            </a:p>
          </p:txBody>
        </p:sp>
      </p:grpSp>
      <p:grpSp>
        <p:nvGrpSpPr>
          <p:cNvPr id="33972" name="Group 315"/>
          <p:cNvGrpSpPr>
            <a:grpSpLocks/>
          </p:cNvGrpSpPr>
          <p:nvPr/>
        </p:nvGrpSpPr>
        <p:grpSpPr bwMode="auto">
          <a:xfrm>
            <a:off x="1581150" y="1166813"/>
            <a:ext cx="5878513" cy="5192712"/>
            <a:chOff x="1581150" y="1166813"/>
            <a:chExt cx="5878513" cy="5192712"/>
          </a:xfrm>
        </p:grpSpPr>
        <p:sp>
          <p:nvSpPr>
            <p:cNvPr id="34013" name="Line 91"/>
            <p:cNvSpPr>
              <a:spLocks noChangeShapeType="1"/>
            </p:cNvSpPr>
            <p:nvPr/>
          </p:nvSpPr>
          <p:spPr bwMode="auto">
            <a:xfrm flipV="1">
              <a:off x="1838325" y="1822450"/>
              <a:ext cx="1588" cy="3683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4" name="Line 198"/>
            <p:cNvSpPr>
              <a:spLocks noChangeShapeType="1"/>
            </p:cNvSpPr>
            <p:nvPr/>
          </p:nvSpPr>
          <p:spPr bwMode="auto">
            <a:xfrm flipV="1">
              <a:off x="4948238" y="5867400"/>
              <a:ext cx="3175" cy="142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015" name="Group 314"/>
            <p:cNvGrpSpPr>
              <a:grpSpLocks/>
            </p:cNvGrpSpPr>
            <p:nvPr/>
          </p:nvGrpSpPr>
          <p:grpSpPr bwMode="auto">
            <a:xfrm>
              <a:off x="1581150" y="1166813"/>
              <a:ext cx="5878513" cy="5192712"/>
              <a:chOff x="1581150" y="1166813"/>
              <a:chExt cx="5878513" cy="5192712"/>
            </a:xfrm>
          </p:grpSpPr>
          <p:sp>
            <p:nvSpPr>
              <p:cNvPr id="34018" name="Line 105"/>
              <p:cNvSpPr>
                <a:spLocks noChangeShapeType="1"/>
              </p:cNvSpPr>
              <p:nvPr/>
            </p:nvSpPr>
            <p:spPr bwMode="auto">
              <a:xfrm>
                <a:off x="1838325" y="4025900"/>
                <a:ext cx="1588" cy="8445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19" name="Line 106"/>
              <p:cNvSpPr>
                <a:spLocks noChangeShapeType="1"/>
              </p:cNvSpPr>
              <p:nvPr/>
            </p:nvSpPr>
            <p:spPr bwMode="auto">
              <a:xfrm flipV="1">
                <a:off x="1838325" y="2478088"/>
                <a:ext cx="1588" cy="165893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0" name="Line 191"/>
              <p:cNvSpPr>
                <a:spLocks noChangeShapeType="1"/>
              </p:cNvSpPr>
              <p:nvPr/>
            </p:nvSpPr>
            <p:spPr bwMode="auto">
              <a:xfrm>
                <a:off x="6264275" y="3136900"/>
                <a:ext cx="11953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1" name="Line 192"/>
              <p:cNvSpPr>
                <a:spLocks noChangeShapeType="1"/>
              </p:cNvSpPr>
              <p:nvPr/>
            </p:nvSpPr>
            <p:spPr bwMode="auto">
              <a:xfrm>
                <a:off x="7456488" y="3136900"/>
                <a:ext cx="1587" cy="32194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2" name="Line 193"/>
              <p:cNvSpPr>
                <a:spLocks noChangeShapeType="1"/>
              </p:cNvSpPr>
              <p:nvPr/>
            </p:nvSpPr>
            <p:spPr bwMode="auto">
              <a:xfrm flipH="1">
                <a:off x="5083175" y="6351588"/>
                <a:ext cx="23764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3" name="Line 194"/>
              <p:cNvSpPr>
                <a:spLocks noChangeShapeType="1"/>
              </p:cNvSpPr>
              <p:nvPr/>
            </p:nvSpPr>
            <p:spPr bwMode="auto">
              <a:xfrm flipV="1">
                <a:off x="5084763" y="6156325"/>
                <a:ext cx="6350" cy="2032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4" name="Line 199"/>
              <p:cNvSpPr>
                <a:spLocks noChangeShapeType="1"/>
              </p:cNvSpPr>
              <p:nvPr/>
            </p:nvSpPr>
            <p:spPr bwMode="auto">
              <a:xfrm flipH="1">
                <a:off x="1838325" y="5868988"/>
                <a:ext cx="3117850" cy="476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5" name="Line 200"/>
              <p:cNvSpPr>
                <a:spLocks noChangeShapeType="1"/>
              </p:cNvSpPr>
              <p:nvPr/>
            </p:nvSpPr>
            <p:spPr bwMode="auto">
              <a:xfrm flipH="1" flipV="1">
                <a:off x="1839913" y="4833938"/>
                <a:ext cx="3175" cy="1044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6" name="Freeform 201"/>
              <p:cNvSpPr>
                <a:spLocks/>
              </p:cNvSpPr>
              <p:nvPr/>
            </p:nvSpPr>
            <p:spPr bwMode="auto">
              <a:xfrm>
                <a:off x="4924425" y="5969000"/>
                <a:ext cx="52388" cy="74613"/>
              </a:xfrm>
              <a:custGeom>
                <a:avLst/>
                <a:gdLst>
                  <a:gd name="T0" fmla="*/ 2147483647 w 66"/>
                  <a:gd name="T1" fmla="*/ 2147483647 h 93"/>
                  <a:gd name="T2" fmla="*/ 0 w 66"/>
                  <a:gd name="T3" fmla="*/ 0 h 93"/>
                  <a:gd name="T4" fmla="*/ 2147483647 w 66"/>
                  <a:gd name="T5" fmla="*/ 2147483647 h 93"/>
                  <a:gd name="T6" fmla="*/ 2147483647 w 66"/>
                  <a:gd name="T7" fmla="*/ 2147483647 h 93"/>
                  <a:gd name="T8" fmla="*/ 2147483647 w 66"/>
                  <a:gd name="T9" fmla="*/ 2147483647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93"/>
                  <a:gd name="T17" fmla="*/ 66 w 66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93">
                    <a:moveTo>
                      <a:pt x="32" y="93"/>
                    </a:moveTo>
                    <a:lnTo>
                      <a:pt x="0" y="0"/>
                    </a:lnTo>
                    <a:lnTo>
                      <a:pt x="32" y="47"/>
                    </a:lnTo>
                    <a:lnTo>
                      <a:pt x="66" y="2"/>
                    </a:lnTo>
                    <a:lnTo>
                      <a:pt x="32" y="93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7" name="Line 265"/>
              <p:cNvSpPr>
                <a:spLocks noChangeShapeType="1"/>
              </p:cNvSpPr>
              <p:nvPr/>
            </p:nvSpPr>
            <p:spPr bwMode="auto">
              <a:xfrm>
                <a:off x="1581150" y="1166813"/>
                <a:ext cx="1588" cy="168275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016" name="Line 267"/>
            <p:cNvSpPr>
              <a:spLocks noChangeShapeType="1"/>
            </p:cNvSpPr>
            <p:nvPr/>
          </p:nvSpPr>
          <p:spPr bwMode="auto">
            <a:xfrm>
              <a:off x="4316413" y="3192463"/>
              <a:ext cx="169862" cy="15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7" name="Line 298"/>
            <p:cNvSpPr>
              <a:spLocks noChangeShapeType="1"/>
            </p:cNvSpPr>
            <p:nvPr/>
          </p:nvSpPr>
          <p:spPr bwMode="auto">
            <a:xfrm>
              <a:off x="4037013" y="3074988"/>
              <a:ext cx="157162" cy="15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973" name="Rectangle 299"/>
          <p:cNvSpPr>
            <a:spLocks noChangeArrowheads="1"/>
          </p:cNvSpPr>
          <p:nvPr/>
        </p:nvSpPr>
        <p:spPr bwMode="auto">
          <a:xfrm>
            <a:off x="4648200" y="914400"/>
            <a:ext cx="43243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FF3300"/>
                </a:solidFill>
                <a:latin typeface="Lucida Sans Typewriter" charset="0"/>
                <a:cs typeface="Lucida Sans Typewriter" charset="0"/>
              </a:rPr>
              <a:t>if (bad opcode) {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Sans Typewriter" charset="0"/>
                <a:cs typeface="Lucida Sans Typewriter" charset="0"/>
              </a:rPr>
              <a:t>   // Reg[XP] </a:t>
            </a:r>
            <a:r>
              <a:rPr lang="en-US" sz="1600">
                <a:solidFill>
                  <a:srgbClr val="000000"/>
                </a:solidFill>
                <a:latin typeface="Lucida Sans Typewriter" charset="0"/>
                <a:cs typeface="Lucida Sans Typewriter" charset="0"/>
                <a:sym typeface="Symbol" charset="0"/>
              </a:rPr>
              <a:t>←</a:t>
            </a:r>
            <a:r>
              <a:rPr lang="en-US" sz="1600">
                <a:solidFill>
                  <a:srgbClr val="000000"/>
                </a:solidFill>
                <a:latin typeface="Lucida Sans Typewriter" charset="0"/>
                <a:cs typeface="Lucida Sans Typewriter" charset="0"/>
              </a:rPr>
              <a:t> PC+4;  PC </a:t>
            </a:r>
            <a:r>
              <a:rPr lang="en-US" sz="1600">
                <a:solidFill>
                  <a:srgbClr val="000000"/>
                </a:solidFill>
                <a:latin typeface="Lucida Sans Typewriter" charset="0"/>
                <a:cs typeface="Lucida Sans Typewriter" charset="0"/>
                <a:sym typeface="Symbol" charset="0"/>
              </a:rPr>
              <a:t>←</a:t>
            </a:r>
            <a:r>
              <a:rPr lang="ja-JP" altLang="en-US" sz="1600">
                <a:solidFill>
                  <a:srgbClr val="000000"/>
                </a:solidFill>
                <a:latin typeface="Lucida Sans Typewriter" charset="0"/>
                <a:cs typeface="Lucida Sans Typewriter" charset="0"/>
              </a:rPr>
              <a:t>“</a:t>
            </a:r>
            <a:r>
              <a:rPr lang="en-US" altLang="ja-JP" sz="1600">
                <a:solidFill>
                  <a:srgbClr val="000000"/>
                </a:solidFill>
                <a:latin typeface="Lucida Sans Typewriter" charset="0"/>
                <a:cs typeface="Lucida Sans Typewriter" charset="0"/>
              </a:rPr>
              <a:t>Illop</a:t>
            </a:r>
            <a:r>
              <a:rPr lang="ja-JP" altLang="en-US" sz="1600">
                <a:solidFill>
                  <a:srgbClr val="000000"/>
                </a:solidFill>
                <a:latin typeface="Lucida Sans Typewriter" charset="0"/>
                <a:cs typeface="Lucida Sans Typewriter" charset="0"/>
              </a:rPr>
              <a:t>”</a:t>
            </a:r>
            <a:endParaRPr lang="en-US" altLang="ja-JP" sz="1600">
              <a:solidFill>
                <a:srgbClr val="000000"/>
              </a:solidFill>
              <a:latin typeface="Lucida Sans Typewriter" charset="0"/>
              <a:cs typeface="Lucida Sans Typewriter" charset="0"/>
            </a:endParaRP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Sans Typewriter" charset="0"/>
                <a:cs typeface="Lucida Sans Typewriter" charset="0"/>
              </a:rPr>
              <a:t>   </a:t>
            </a:r>
            <a:r>
              <a:rPr lang="en-US" sz="1600">
                <a:solidFill>
                  <a:srgbClr val="FF3300"/>
                </a:solidFill>
                <a:latin typeface="Lucida Sans Typewriter" charset="0"/>
                <a:cs typeface="Lucida Sans Typewriter" charset="0"/>
              </a:rPr>
              <a:t>PCSEL = 3,</a:t>
            </a:r>
          </a:p>
          <a:p>
            <a:pPr eaLnBrk="0" hangingPunct="0"/>
            <a:r>
              <a:rPr lang="en-US" sz="1600">
                <a:solidFill>
                  <a:srgbClr val="FF3300"/>
                </a:solidFill>
                <a:latin typeface="Lucida Sans Typewriter" charset="0"/>
                <a:cs typeface="Lucida Sans Typewriter" charset="0"/>
              </a:rPr>
              <a:t>   WASEL = 1, WDSEL = 0, WERF = 1,</a:t>
            </a:r>
          </a:p>
          <a:p>
            <a:pPr eaLnBrk="0" hangingPunct="0"/>
            <a:r>
              <a:rPr lang="en-US" sz="1600">
                <a:solidFill>
                  <a:srgbClr val="FF3300"/>
                </a:solidFill>
                <a:latin typeface="Lucida Sans Typewriter" charset="0"/>
                <a:cs typeface="Lucida Sans Typewriter" charset="0"/>
              </a:rPr>
              <a:t>   WR = 0</a:t>
            </a:r>
          </a:p>
          <a:p>
            <a:pPr eaLnBrk="0" hangingPunct="0"/>
            <a:r>
              <a:rPr lang="en-US" sz="1600">
                <a:solidFill>
                  <a:srgbClr val="FF3300"/>
                </a:solidFill>
                <a:latin typeface="Lucida Sans Typewriter" charset="0"/>
                <a:cs typeface="Lucida Sans Typewriter" charset="0"/>
              </a:rPr>
              <a:t>}</a:t>
            </a:r>
          </a:p>
        </p:txBody>
      </p:sp>
      <p:grpSp>
        <p:nvGrpSpPr>
          <p:cNvPr id="33974" name="Group 300"/>
          <p:cNvGrpSpPr>
            <a:grpSpLocks/>
          </p:cNvGrpSpPr>
          <p:nvPr/>
        </p:nvGrpSpPr>
        <p:grpSpPr bwMode="auto">
          <a:xfrm>
            <a:off x="914400" y="1384300"/>
            <a:ext cx="454025" cy="106363"/>
            <a:chOff x="690" y="644"/>
            <a:chExt cx="286" cy="67"/>
          </a:xfrm>
        </p:grpSpPr>
        <p:sp>
          <p:nvSpPr>
            <p:cNvPr id="34010" name="Rectangle 301"/>
            <p:cNvSpPr>
              <a:spLocks noChangeArrowheads="1"/>
            </p:cNvSpPr>
            <p:nvPr/>
          </p:nvSpPr>
          <p:spPr bwMode="auto">
            <a:xfrm>
              <a:off x="690" y="644"/>
              <a:ext cx="184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PCSEL</a:t>
              </a:r>
              <a:endParaRPr lang="en-US" sz="2400"/>
            </a:p>
          </p:txBody>
        </p:sp>
        <p:sp>
          <p:nvSpPr>
            <p:cNvPr id="34011" name="Freeform 302"/>
            <p:cNvSpPr>
              <a:spLocks/>
            </p:cNvSpPr>
            <p:nvPr/>
          </p:nvSpPr>
          <p:spPr bwMode="auto">
            <a:xfrm>
              <a:off x="931" y="653"/>
              <a:ext cx="45" cy="33"/>
            </a:xfrm>
            <a:custGeom>
              <a:avLst/>
              <a:gdLst>
                <a:gd name="T0" fmla="*/ 0 w 92"/>
                <a:gd name="T1" fmla="*/ 1 h 65"/>
                <a:gd name="T2" fmla="*/ 0 w 92"/>
                <a:gd name="T3" fmla="*/ 1 h 65"/>
                <a:gd name="T4" fmla="*/ 0 w 92"/>
                <a:gd name="T5" fmla="*/ 1 h 65"/>
                <a:gd name="T6" fmla="*/ 0 w 92"/>
                <a:gd name="T7" fmla="*/ 0 h 65"/>
                <a:gd name="T8" fmla="*/ 0 w 92"/>
                <a:gd name="T9" fmla="*/ 1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5"/>
                <a:gd name="T17" fmla="*/ 92 w 9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5">
                  <a:moveTo>
                    <a:pt x="92" y="34"/>
                  </a:moveTo>
                  <a:lnTo>
                    <a:pt x="0" y="65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2" name="Line 303"/>
            <p:cNvSpPr>
              <a:spLocks noChangeShapeType="1"/>
            </p:cNvSpPr>
            <p:nvPr/>
          </p:nvSpPr>
          <p:spPr bwMode="auto">
            <a:xfrm flipH="1">
              <a:off x="885" y="670"/>
              <a:ext cx="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975" name="Text Box 304"/>
          <p:cNvSpPr txBox="1">
            <a:spLocks noChangeArrowheads="1"/>
          </p:cNvSpPr>
          <p:nvPr/>
        </p:nvSpPr>
        <p:spPr bwMode="auto">
          <a:xfrm>
            <a:off x="319088" y="311150"/>
            <a:ext cx="15792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solidFill>
                  <a:srgbClr val="FF3300"/>
                </a:solidFill>
                <a:latin typeface="Lucida Sans Typewriter" charset="0"/>
                <a:cs typeface="Lucida Sans Typewriter" charset="0"/>
              </a:rPr>
              <a:t>0x80000004</a:t>
            </a:r>
            <a:endParaRPr lang="en-US" sz="1800" dirty="0">
              <a:solidFill>
                <a:srgbClr val="FF3300"/>
              </a:solidFill>
              <a:latin typeface="Lucida Sans Typewriter" charset="0"/>
              <a:cs typeface="Lucida Sans Typewriter" charset="0"/>
            </a:endParaRPr>
          </a:p>
        </p:txBody>
      </p:sp>
      <p:sp>
        <p:nvSpPr>
          <p:cNvPr id="33976" name="Freeform 305"/>
          <p:cNvSpPr>
            <a:spLocks/>
          </p:cNvSpPr>
          <p:nvPr/>
        </p:nvSpPr>
        <p:spPr bwMode="auto">
          <a:xfrm>
            <a:off x="990600" y="609600"/>
            <a:ext cx="381000" cy="228600"/>
          </a:xfrm>
          <a:custGeom>
            <a:avLst/>
            <a:gdLst>
              <a:gd name="T0" fmla="*/ 0 w 384"/>
              <a:gd name="T1" fmla="*/ 0 h 144"/>
              <a:gd name="T2" fmla="*/ 2147483647 w 384"/>
              <a:gd name="T3" fmla="*/ 2147483647 h 144"/>
              <a:gd name="T4" fmla="*/ 2147483647 w 384"/>
              <a:gd name="T5" fmla="*/ 0 h 144"/>
              <a:gd name="T6" fmla="*/ 2147483647 w 384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44"/>
              <a:gd name="T14" fmla="*/ 384 w 384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44">
                <a:moveTo>
                  <a:pt x="0" y="0"/>
                </a:moveTo>
                <a:cubicBezTo>
                  <a:pt x="76" y="72"/>
                  <a:pt x="152" y="144"/>
                  <a:pt x="192" y="144"/>
                </a:cubicBezTo>
                <a:cubicBezTo>
                  <a:pt x="232" y="144"/>
                  <a:pt x="208" y="0"/>
                  <a:pt x="240" y="0"/>
                </a:cubicBezTo>
                <a:cubicBezTo>
                  <a:pt x="272" y="0"/>
                  <a:pt x="328" y="72"/>
                  <a:pt x="384" y="144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977" name="Text Box 307"/>
          <p:cNvSpPr txBox="1">
            <a:spLocks noChangeArrowheads="1"/>
          </p:cNvSpPr>
          <p:nvPr/>
        </p:nvSpPr>
        <p:spPr bwMode="auto">
          <a:xfrm>
            <a:off x="228600" y="1758950"/>
            <a:ext cx="12192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solidFill>
                  <a:srgbClr val="3366FF"/>
                </a:solidFill>
                <a:latin typeface="Comic Sans MS" charset="0"/>
                <a:cs typeface="Comic Sans MS" charset="0"/>
              </a:rPr>
              <a:t>Look!  The supervisor bit is on!</a:t>
            </a:r>
          </a:p>
          <a:p>
            <a:pPr eaLnBrk="1" hangingPunct="1"/>
            <a:r>
              <a:rPr lang="en-US" sz="1400" i="1">
                <a:solidFill>
                  <a:srgbClr val="3366FF"/>
                </a:solidFill>
                <a:latin typeface="Comic Sans MS" charset="0"/>
                <a:cs typeface="Comic Sans MS" charset="0"/>
              </a:rPr>
              <a:t>So the processor enters kernel mode before first instruction of handler is fetched.</a:t>
            </a:r>
          </a:p>
        </p:txBody>
      </p:sp>
      <p:sp>
        <p:nvSpPr>
          <p:cNvPr id="33978" name="Line 317"/>
          <p:cNvSpPr>
            <a:spLocks noChangeShapeType="1"/>
          </p:cNvSpPr>
          <p:nvPr/>
        </p:nvSpPr>
        <p:spPr bwMode="auto">
          <a:xfrm>
            <a:off x="558114" y="1474788"/>
            <a:ext cx="85725" cy="333375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979" name="Line 280"/>
          <p:cNvSpPr>
            <a:spLocks noChangeShapeType="1"/>
          </p:cNvSpPr>
          <p:nvPr/>
        </p:nvSpPr>
        <p:spPr bwMode="auto">
          <a:xfrm flipH="1">
            <a:off x="6977063" y="5257800"/>
            <a:ext cx="80962" cy="381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0" name="Line 281"/>
          <p:cNvSpPr>
            <a:spLocks noChangeShapeType="1"/>
          </p:cNvSpPr>
          <p:nvPr/>
        </p:nvSpPr>
        <p:spPr bwMode="auto">
          <a:xfrm>
            <a:off x="6981825" y="5292725"/>
            <a:ext cx="76200" cy="444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Exception Hardware</a:t>
            </a:r>
          </a:p>
        </p:txBody>
      </p:sp>
      <p:sp>
        <p:nvSpPr>
          <p:cNvPr id="33982" name="Rectangle 33"/>
          <p:cNvSpPr>
            <a:spLocks noChangeArrowheads="1"/>
          </p:cNvSpPr>
          <p:nvPr/>
        </p:nvSpPr>
        <p:spPr bwMode="auto">
          <a:xfrm>
            <a:off x="6908800" y="4833938"/>
            <a:ext cx="12858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</a:rPr>
              <a:t>WE</a:t>
            </a:r>
            <a:endParaRPr lang="en-US" sz="2400"/>
          </a:p>
        </p:txBody>
      </p:sp>
      <p:sp>
        <p:nvSpPr>
          <p:cNvPr id="33983" name="Freeform 35"/>
          <p:cNvSpPr>
            <a:spLocks/>
          </p:cNvSpPr>
          <p:nvPr/>
        </p:nvSpPr>
        <p:spPr bwMode="auto">
          <a:xfrm>
            <a:off x="7058025" y="4848225"/>
            <a:ext cx="69850" cy="52388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6"/>
              <a:gd name="T17" fmla="*/ 90 w 90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4" name="Line 36"/>
          <p:cNvSpPr>
            <a:spLocks noChangeShapeType="1"/>
          </p:cNvSpPr>
          <p:nvPr/>
        </p:nvSpPr>
        <p:spPr bwMode="auto">
          <a:xfrm>
            <a:off x="7089775" y="4875213"/>
            <a:ext cx="1412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5" name="Rectangle 251"/>
          <p:cNvSpPr>
            <a:spLocks noChangeArrowheads="1"/>
          </p:cNvSpPr>
          <p:nvPr/>
        </p:nvSpPr>
        <p:spPr bwMode="auto">
          <a:xfrm>
            <a:off x="7229475" y="4800600"/>
            <a:ext cx="287338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MWR</a:t>
            </a:r>
            <a:endParaRPr lang="en-US" sz="2400"/>
          </a:p>
        </p:txBody>
      </p:sp>
      <p:sp>
        <p:nvSpPr>
          <p:cNvPr id="33986" name="Rectangle 33"/>
          <p:cNvSpPr>
            <a:spLocks noChangeArrowheads="1"/>
          </p:cNvSpPr>
          <p:nvPr/>
        </p:nvSpPr>
        <p:spPr bwMode="auto">
          <a:xfrm>
            <a:off x="6899275" y="4941888"/>
            <a:ext cx="13017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</a:rPr>
              <a:t>OE</a:t>
            </a:r>
            <a:endParaRPr lang="en-US" sz="2400"/>
          </a:p>
        </p:txBody>
      </p:sp>
      <p:sp>
        <p:nvSpPr>
          <p:cNvPr id="33987" name="Line 36"/>
          <p:cNvSpPr>
            <a:spLocks noChangeShapeType="1"/>
          </p:cNvSpPr>
          <p:nvPr/>
        </p:nvSpPr>
        <p:spPr bwMode="auto">
          <a:xfrm>
            <a:off x="7080250" y="4983163"/>
            <a:ext cx="1412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8" name="Rectangle 251"/>
          <p:cNvSpPr>
            <a:spLocks noChangeArrowheads="1"/>
          </p:cNvSpPr>
          <p:nvPr/>
        </p:nvSpPr>
        <p:spPr bwMode="auto">
          <a:xfrm>
            <a:off x="7219950" y="4908550"/>
            <a:ext cx="268288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MOE</a:t>
            </a:r>
            <a:endParaRPr lang="en-US" sz="2400"/>
          </a:p>
        </p:txBody>
      </p:sp>
      <p:sp>
        <p:nvSpPr>
          <p:cNvPr id="33989" name="Freeform 35"/>
          <p:cNvSpPr>
            <a:spLocks/>
          </p:cNvSpPr>
          <p:nvPr/>
        </p:nvSpPr>
        <p:spPr bwMode="auto">
          <a:xfrm>
            <a:off x="7048500" y="4959350"/>
            <a:ext cx="69850" cy="52388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6"/>
              <a:gd name="T17" fmla="*/ 90 w 90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990" name="Group 319"/>
          <p:cNvGrpSpPr>
            <a:grpSpLocks/>
          </p:cNvGrpSpPr>
          <p:nvPr/>
        </p:nvGrpSpPr>
        <p:grpSpPr bwMode="auto">
          <a:xfrm>
            <a:off x="381000" y="762000"/>
            <a:ext cx="361950" cy="762000"/>
            <a:chOff x="4313593" y="3009422"/>
            <a:chExt cx="999529" cy="2212823"/>
          </a:xfrm>
        </p:grpSpPr>
        <p:cxnSp>
          <p:nvCxnSpPr>
            <p:cNvPr id="321" name="Straight Connector 320"/>
            <p:cNvCxnSpPr/>
            <p:nvPr/>
          </p:nvCxnSpPr>
          <p:spPr>
            <a:xfrm>
              <a:off x="4642387" y="3682489"/>
              <a:ext cx="157820" cy="673067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4800207" y="4355556"/>
              <a:ext cx="276184" cy="815980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flipH="1">
              <a:off x="4585395" y="4355556"/>
              <a:ext cx="214812" cy="815980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994" name="Group 323"/>
            <p:cNvGrpSpPr>
              <a:grpSpLocks/>
            </p:cNvGrpSpPr>
            <p:nvPr/>
          </p:nvGrpSpPr>
          <p:grpSpPr bwMode="auto">
            <a:xfrm>
              <a:off x="5070041" y="5090881"/>
              <a:ext cx="243081" cy="123489"/>
              <a:chOff x="5001195" y="2583125"/>
              <a:chExt cx="243081" cy="123489"/>
            </a:xfrm>
          </p:grpSpPr>
          <p:cxnSp>
            <p:nvCxnSpPr>
              <p:cNvPr id="338" name="Straight Connector 337"/>
              <p:cNvCxnSpPr/>
              <p:nvPr/>
            </p:nvCxnSpPr>
            <p:spPr>
              <a:xfrm>
                <a:off x="5003164" y="2691441"/>
                <a:ext cx="241112" cy="9220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9" name="Freeform 338"/>
              <p:cNvSpPr/>
              <p:nvPr/>
            </p:nvSpPr>
            <p:spPr>
              <a:xfrm>
                <a:off x="5011932" y="2585408"/>
                <a:ext cx="223577" cy="119862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3995" name="Group 324"/>
            <p:cNvGrpSpPr>
              <a:grpSpLocks/>
            </p:cNvGrpSpPr>
            <p:nvPr/>
          </p:nvGrpSpPr>
          <p:grpSpPr bwMode="auto">
            <a:xfrm>
              <a:off x="4342836" y="5082028"/>
              <a:ext cx="252852" cy="140217"/>
              <a:chOff x="4273990" y="2574272"/>
              <a:chExt cx="252852" cy="140217"/>
            </a:xfrm>
          </p:grpSpPr>
          <p:cxnSp>
            <p:nvCxnSpPr>
              <p:cNvPr id="336" name="Straight Connector 335"/>
              <p:cNvCxnSpPr/>
              <p:nvPr/>
            </p:nvCxnSpPr>
            <p:spPr>
              <a:xfrm flipH="1">
                <a:off x="4292973" y="2677609"/>
                <a:ext cx="232345" cy="36880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Freeform 336"/>
              <p:cNvSpPr/>
              <p:nvPr/>
            </p:nvSpPr>
            <p:spPr>
              <a:xfrm>
                <a:off x="4275437" y="2576189"/>
                <a:ext cx="249881" cy="138300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26" name="Straight Connector 325"/>
            <p:cNvCxnSpPr/>
            <p:nvPr/>
          </p:nvCxnSpPr>
          <p:spPr>
            <a:xfrm flipV="1">
              <a:off x="4673073" y="3530359"/>
              <a:ext cx="355097" cy="225891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flipV="1">
              <a:off x="5041320" y="3193824"/>
              <a:ext cx="140285" cy="331923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flipH="1">
              <a:off x="4598548" y="3751641"/>
              <a:ext cx="43839" cy="295043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4594163" y="4046684"/>
              <a:ext cx="175356" cy="290432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Freeform 329"/>
            <p:cNvSpPr/>
            <p:nvPr/>
          </p:nvSpPr>
          <p:spPr>
            <a:xfrm rot="19139357">
              <a:off x="5124616" y="3009422"/>
              <a:ext cx="162203" cy="129081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27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Freeform 330"/>
            <p:cNvSpPr/>
            <p:nvPr/>
          </p:nvSpPr>
          <p:spPr>
            <a:xfrm rot="18043755">
              <a:off x="4582499" y="4333141"/>
              <a:ext cx="207451" cy="113981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27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4002" name="Group 331"/>
            <p:cNvGrpSpPr>
              <a:grpSpLocks/>
            </p:cNvGrpSpPr>
            <p:nvPr/>
          </p:nvGrpSpPr>
          <p:grpSpPr bwMode="auto">
            <a:xfrm rot="-1581421">
              <a:off x="4313593" y="3250132"/>
              <a:ext cx="527419" cy="407801"/>
              <a:chOff x="4555897" y="729676"/>
              <a:chExt cx="527419" cy="407801"/>
            </a:xfrm>
          </p:grpSpPr>
          <p:sp>
            <p:nvSpPr>
              <p:cNvPr id="333" name="Oval 332"/>
              <p:cNvSpPr/>
              <p:nvPr/>
            </p:nvSpPr>
            <p:spPr>
              <a:xfrm>
                <a:off x="4562161" y="726839"/>
                <a:ext cx="350712" cy="405684"/>
              </a:xfrm>
              <a:prstGeom prst="ellipse">
                <a:avLst/>
              </a:pr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4" name="Freeform 333"/>
              <p:cNvSpPr/>
              <p:nvPr/>
            </p:nvSpPr>
            <p:spPr>
              <a:xfrm>
                <a:off x="4575381" y="742958"/>
                <a:ext cx="504148" cy="230502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5" name="Freeform 334"/>
              <p:cNvSpPr/>
              <p:nvPr/>
            </p:nvSpPr>
            <p:spPr>
              <a:xfrm>
                <a:off x="4550423" y="719721"/>
                <a:ext cx="306873" cy="230502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270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253314" y="2910840"/>
            <a:ext cx="8305800" cy="34747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228600" y="1127125"/>
            <a:ext cx="8305800" cy="16459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34818" name="Text Box 5"/>
          <p:cNvSpPr txBox="1">
            <a:spLocks noChangeArrowheads="1"/>
          </p:cNvSpPr>
          <p:nvPr/>
        </p:nvSpPr>
        <p:spPr bwMode="auto">
          <a:xfrm>
            <a:off x="364925" y="1143000"/>
            <a:ext cx="8474275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hardware interrupt vectors are in low memory</a:t>
            </a:r>
          </a:p>
          <a:p>
            <a:pPr eaLnBrk="1" hangingPunct="1"/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. 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0</a:t>
            </a:r>
            <a:endParaRPr lang="en-US" sz="14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 BR(</a:t>
            </a:r>
            <a:r>
              <a:rPr lang="en-US" sz="14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I_Reset</a:t>
            </a:r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)  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when Beta first starts</a:t>
            </a:r>
          </a:p>
          <a:p>
            <a:pPr eaLnBrk="1" hangingPunct="1"/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 BR(</a:t>
            </a:r>
            <a:r>
              <a:rPr lang="en-US" sz="14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I_IllOp</a:t>
            </a:r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)  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on Illegal Instruction (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eg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SVC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eaLnBrk="1" hangingPunct="1"/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 BR(</a:t>
            </a:r>
            <a:r>
              <a:rPr lang="en-US" sz="14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I_Clk</a:t>
            </a:r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)    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on timer interrupt</a:t>
            </a:r>
          </a:p>
          <a:p>
            <a:pPr eaLnBrk="1" hangingPunct="1"/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 BR(</a:t>
            </a:r>
            <a:r>
              <a:rPr lang="en-US" sz="14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I_Kbd</a:t>
            </a:r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)    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on keyboard interrupt, use RDCHAR() to get character</a:t>
            </a:r>
          </a:p>
          <a:p>
            <a:pPr eaLnBrk="1" hangingPunct="1"/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 BR(</a:t>
            </a:r>
            <a:r>
              <a:rPr lang="en-US" sz="14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I_Mouse</a:t>
            </a:r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)  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on mouse interrupt, use CLICK() to get </a:t>
            </a:r>
            <a:r>
              <a:rPr lang="en-US" sz="1400" dirty="0" err="1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coords</a:t>
            </a:r>
            <a:endParaRPr lang="en-US" sz="1400" dirty="0" smtClean="0">
              <a:solidFill>
                <a:srgbClr val="C00000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eaLnBrk="1" hangingPunct="1"/>
            <a:endParaRPr lang="en-US" sz="14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start of kernel-mode storage</a:t>
            </a:r>
          </a:p>
          <a:p>
            <a:pPr eaLnBrk="1" hangingPunct="1"/>
            <a:endParaRPr lang="en-US" sz="14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de-DE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KStack</a:t>
            </a:r>
            <a:r>
              <a:rPr lang="de-DE" sz="1400" dirty="0">
                <a:latin typeface="Lucida Sans Typewriter" charset="0"/>
                <a:ea typeface="Lucida Sans Typewriter" charset="0"/>
                <a:cs typeface="Lucida Sans Typewriter" charset="0"/>
              </a:rPr>
              <a:t>: </a:t>
            </a:r>
            <a:endParaRPr lang="de-DE" sz="1400" dirty="0" smtClean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de-DE" sz="14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de-DE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LONG</a:t>
            </a:r>
            <a:r>
              <a:rPr lang="de-DE" sz="1400" dirty="0">
                <a:latin typeface="Lucida Sans Typewriter" charset="0"/>
                <a:ea typeface="Lucida Sans Typewriter" charset="0"/>
                <a:cs typeface="Lucida Sans Typewriter" charset="0"/>
              </a:rPr>
              <a:t>(.+4)     </a:t>
            </a:r>
            <a:r>
              <a:rPr lang="de-DE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</a:t>
            </a:r>
            <a:r>
              <a:rPr lang="de-DE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Pointer </a:t>
            </a:r>
            <a:r>
              <a:rPr lang="de-DE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to</a:t>
            </a:r>
            <a:r>
              <a:rPr lang="de-DE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...    </a:t>
            </a:r>
            <a:r>
              <a:rPr lang="de-DE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                                                                  </a:t>
            </a:r>
          </a:p>
          <a:p>
            <a:r>
              <a:rPr lang="de-DE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 STORAGE(256</a:t>
            </a:r>
            <a:r>
              <a:rPr lang="de-DE" sz="1400" dirty="0">
                <a:latin typeface="Lucida Sans Typewriter" charset="0"/>
                <a:ea typeface="Lucida Sans Typewriter" charset="0"/>
                <a:cs typeface="Lucida Sans Typewriter" charset="0"/>
              </a:rPr>
              <a:t>)  </a:t>
            </a:r>
            <a:r>
              <a:rPr lang="de-DE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 </a:t>
            </a:r>
            <a:r>
              <a:rPr lang="de-DE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... </a:t>
            </a:r>
            <a:r>
              <a:rPr lang="de-DE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the</a:t>
            </a:r>
            <a:r>
              <a:rPr lang="de-DE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de-DE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kernel</a:t>
            </a:r>
            <a:r>
              <a:rPr lang="de-DE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de-DE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stack</a:t>
            </a:r>
            <a:r>
              <a:rPr lang="de-DE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</a:t>
            </a:r>
          </a:p>
          <a:p>
            <a:r>
              <a:rPr lang="de-DE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endParaRPr lang="en-US" sz="1400" dirty="0" smtClean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Here's the SAVED STATE of the interrupted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user-mode process</a:t>
            </a:r>
            <a:endParaRPr lang="en-US" sz="1400" dirty="0">
              <a:solidFill>
                <a:srgbClr val="C00000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filled by interrupt handlers </a:t>
            </a:r>
          </a:p>
          <a:p>
            <a:pPr eaLnBrk="1" hangingPunct="1"/>
            <a:r>
              <a:rPr lang="en-US" sz="14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UserMState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: </a:t>
            </a:r>
            <a:endParaRPr lang="en-US" sz="1400" dirty="0" smtClean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 STORAGE(32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)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R0-R30...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(PC is in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XP/R30!)</a:t>
            </a:r>
          </a:p>
          <a:p>
            <a:pPr eaLnBrk="1" hangingPunct="1"/>
            <a:endParaRPr lang="en-US" sz="1400" dirty="0">
              <a:solidFill>
                <a:srgbClr val="C00000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N = 16          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max number of processes</a:t>
            </a:r>
          </a:p>
          <a:p>
            <a:pPr eaLnBrk="1" hangingPunct="1"/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Cur:</a:t>
            </a:r>
          </a:p>
          <a:p>
            <a:pPr eaLnBrk="1" hangingPunct="1"/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LONG(0)     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index (0 to N-1) into </a:t>
            </a:r>
            <a:r>
              <a:rPr lang="en-US" sz="1400" dirty="0" err="1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ProcTbl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for current process</a:t>
            </a:r>
          </a:p>
          <a:p>
            <a:pPr eaLnBrk="1" hangingPunct="1"/>
            <a:r>
              <a:rPr lang="en-US" sz="14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ProcTbl</a:t>
            </a:r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eaLnBrk="1" hangingPunct="1"/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STORAGE(N*</a:t>
            </a:r>
            <a:r>
              <a:rPr lang="en-US" sz="14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PCB_Size</a:t>
            </a:r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)  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</a:t>
            </a:r>
            <a:r>
              <a:rPr lang="en-US" sz="1400" dirty="0" err="1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PCB_Size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# bytes to hold complete state</a:t>
            </a:r>
            <a:endParaRPr lang="en-US" sz="1400" dirty="0">
              <a:solidFill>
                <a:srgbClr val="C00000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348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Exception Handling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51294" y="1219200"/>
            <a:ext cx="2811706" cy="859980"/>
            <a:chOff x="5875094" y="1243012"/>
            <a:chExt cx="2811706" cy="859980"/>
          </a:xfrm>
        </p:grpSpPr>
        <p:sp>
          <p:nvSpPr>
            <p:cNvPr id="34820" name="Text Box 17"/>
            <p:cNvSpPr txBox="1">
              <a:spLocks noChangeArrowheads="1"/>
            </p:cNvSpPr>
            <p:nvPr/>
          </p:nvSpPr>
          <p:spPr bwMode="auto">
            <a:xfrm>
              <a:off x="6461125" y="1243012"/>
              <a:ext cx="2225675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i="1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This is where the HW sets the PC during an </a:t>
              </a:r>
              <a:r>
                <a:rPr lang="en-US" sz="1400" i="1" dirty="0" smtClean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illegal </a:t>
              </a:r>
              <a:r>
                <a:rPr lang="en-US" sz="1400" i="1" dirty="0" err="1" smtClean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opcode</a:t>
              </a:r>
              <a:r>
                <a:rPr lang="en-US" sz="1400" i="1" dirty="0" smtClean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 exception</a:t>
              </a:r>
              <a:endParaRPr lang="en-US" sz="1400" i="1" dirty="0">
                <a:solidFill>
                  <a:srgbClr val="3366FF"/>
                </a:solidFill>
                <a:latin typeface="Comic Sans MS" charset="0"/>
                <a:cs typeface="Comic Sans MS" charset="0"/>
              </a:endParaRPr>
            </a:p>
          </p:txBody>
        </p:sp>
        <p:sp>
          <p:nvSpPr>
            <p:cNvPr id="34822" name="Line 29"/>
            <p:cNvSpPr>
              <a:spLocks noChangeShapeType="1"/>
            </p:cNvSpPr>
            <p:nvPr/>
          </p:nvSpPr>
          <p:spPr bwMode="auto">
            <a:xfrm flipV="1">
              <a:off x="6315075" y="1441450"/>
              <a:ext cx="146050" cy="22225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 flipH="1">
              <a:off x="5875094" y="1391345"/>
              <a:ext cx="489566" cy="711647"/>
              <a:chOff x="7029890" y="822266"/>
              <a:chExt cx="1314829" cy="1911273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flipH="1">
                <a:off x="7488572" y="1225550"/>
                <a:ext cx="277478" cy="64152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7488572" y="1867075"/>
                <a:ext cx="275479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7272124" y="1867075"/>
                <a:ext cx="216447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66"/>
              <p:cNvGrpSpPr/>
              <p:nvPr/>
            </p:nvGrpSpPr>
            <p:grpSpPr>
              <a:xfrm>
                <a:off x="7757095" y="260217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81" name="Straight Connector 80"/>
                <p:cNvCxnSpPr/>
                <p:nvPr/>
              </p:nvCxnSpPr>
              <p:spPr>
                <a:xfrm>
                  <a:off x="3566095" y="2691049"/>
                  <a:ext cx="243081" cy="1281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Freeform 81"/>
                <p:cNvSpPr/>
                <p:nvPr/>
              </p:nvSpPr>
              <p:spPr>
                <a:xfrm>
                  <a:off x="35758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7029890" y="259332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 flipH="1">
                  <a:off x="2855617" y="2675140"/>
                  <a:ext cx="236125" cy="393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Freeform 79"/>
                <p:cNvSpPr/>
                <p:nvPr/>
              </p:nvSpPr>
              <p:spPr>
                <a:xfrm>
                  <a:off x="28388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7740650" y="1339850"/>
                <a:ext cx="234950" cy="33020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981950" y="1689100"/>
                <a:ext cx="228600" cy="33655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7286066" y="1314450"/>
                <a:ext cx="416484" cy="24424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7283310" y="1558693"/>
                <a:ext cx="171590" cy="28915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Freeform 72"/>
              <p:cNvSpPr/>
              <p:nvPr/>
            </p:nvSpPr>
            <p:spPr>
              <a:xfrm rot="5052553">
                <a:off x="8199559" y="2032015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 rot="18043755">
                <a:off x="7270838" y="1844064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 rot="2703838">
                <a:off x="7648346" y="882075"/>
                <a:ext cx="527419" cy="407801"/>
                <a:chOff x="3120797" y="729676"/>
                <a:chExt cx="527419" cy="407801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3133629" y="732556"/>
                  <a:ext cx="352584" cy="40492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>
                  <a:off x="31446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 77"/>
                <p:cNvSpPr/>
                <p:nvPr/>
              </p:nvSpPr>
              <p:spPr>
                <a:xfrm>
                  <a:off x="31207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8" grpId="0" animBg="1"/>
      <p:bldP spid="2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304800" y="2819400"/>
            <a:ext cx="8305800" cy="30175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304800" y="1127125"/>
            <a:ext cx="8305800" cy="16459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34818" name="Text Box 5"/>
          <p:cNvSpPr txBox="1">
            <a:spLocks noChangeArrowheads="1"/>
          </p:cNvSpPr>
          <p:nvPr/>
        </p:nvSpPr>
        <p:spPr bwMode="auto">
          <a:xfrm>
            <a:off x="730250" y="1295400"/>
            <a:ext cx="770275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Macro to extract and right-adjust a bit field from RA, and leave it</a:t>
            </a:r>
          </a:p>
          <a:p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in RB.  The bit field M:N, where M &gt;= N.</a:t>
            </a: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.macro 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extract_field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(RA, M, N, RB) {</a:t>
            </a:r>
          </a:p>
          <a:p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  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SHLC(RA, 31-M, RB)    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Shift left, to mask out high bits</a:t>
            </a:r>
          </a:p>
          <a:p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  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SHRC(RB, 31-(M-N), RB)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Shift right, to mask out low bits.</a:t>
            </a: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  <a:p>
            <a:pPr eaLnBrk="1" hangingPunct="1"/>
            <a:endParaRPr lang="en-US" sz="1400" dirty="0" smtClean="0">
              <a:latin typeface="Lucida Sans Typewriter" charset="0"/>
              <a:cs typeface="Lucida Sans Typewriter" charset="0"/>
            </a:endParaRP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.macro 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save_all_regs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(WHERE) 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save_all_regs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(WHERE, r31)</a:t>
            </a: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.macro 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save_all_regs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(WHERE, 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base_reg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) {</a:t>
            </a:r>
          </a:p>
          <a:p>
            <a:r>
              <a:rPr lang="de-DE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de-DE" sz="1400" dirty="0">
                <a:latin typeface="Lucida Sans Typewriter" charset="0"/>
                <a:ea typeface="Lucida Sans Typewriter" charset="0"/>
                <a:cs typeface="Lucida Sans Typewriter" charset="0"/>
              </a:rPr>
              <a:t>ST(r0,WHERE,base_reg</a:t>
            </a:r>
            <a:r>
              <a:rPr lang="de-DE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r>
              <a:rPr lang="de-DE" sz="14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de-DE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...</a:t>
            </a:r>
          </a:p>
          <a:p>
            <a:r>
              <a:rPr lang="de-DE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 ST(r30,WHERE+120,base_reg)</a:t>
            </a:r>
            <a:endParaRPr lang="is-IS" sz="1400" dirty="0" smtClean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eaLnBrk="1" hangingPunct="1"/>
            <a:r>
              <a:rPr lang="is-I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  <a:p>
            <a:pPr eaLnBrk="1" hangingPunct="1"/>
            <a:endParaRPr lang="is-IS" sz="14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.macro 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restore_all_regs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(WHERE) 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restore_all_regs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(WHERE, r31)</a:t>
            </a: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.macro 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restore_all_regs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(WHERE, 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base_reg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) {</a:t>
            </a:r>
          </a:p>
          <a:p>
            <a:r>
              <a:rPr lang="de-DE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 LD(base_reg,WHERE,r0)</a:t>
            </a:r>
          </a:p>
          <a:p>
            <a:r>
              <a:rPr lang="de-DE" sz="14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de-DE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...</a:t>
            </a:r>
          </a:p>
          <a:p>
            <a:r>
              <a:rPr lang="de-DE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 LD(base_reg,WHERE+120,r30)</a:t>
            </a:r>
            <a:endParaRPr lang="de-DE" sz="14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eaLnBrk="1" hangingPunct="1"/>
            <a:r>
              <a:rPr lang="is-I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  <a:endParaRPr lang="en-US" sz="1400" dirty="0"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76200" y="87313"/>
            <a:ext cx="2569934" cy="3385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+mj-lt"/>
              </a:rPr>
              <a:t>Code is from </a:t>
            </a:r>
            <a:r>
              <a:rPr lang="en-US" sz="1600" dirty="0" err="1" smtClean="0">
                <a:latin typeface="+mj-lt"/>
              </a:rPr>
              <a:t>beta.uasm</a:t>
            </a:r>
            <a:endParaRPr lang="en-US" sz="1600" dirty="0" smtClean="0">
              <a:latin typeface="+mj-lt"/>
            </a:endParaRPr>
          </a:p>
        </p:txBody>
      </p:sp>
      <p:sp>
        <p:nvSpPr>
          <p:cNvPr id="348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 charset="0"/>
                <a:ea typeface="ＭＳ Ｐゴシック" charset="0"/>
              </a:rPr>
              <a:t>Useful Macros</a:t>
            </a:r>
            <a:endParaRPr lang="en-US" dirty="0">
              <a:latin typeface="Trebuchet MS" charset="0"/>
              <a:ea typeface="ＭＳ Ｐゴシック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248400" y="4707592"/>
            <a:ext cx="2276475" cy="1520825"/>
            <a:chOff x="7019925" y="3916362"/>
            <a:chExt cx="2276475" cy="1520825"/>
          </a:xfrm>
        </p:grpSpPr>
        <p:sp>
          <p:nvSpPr>
            <p:cNvPr id="34821" name="Text Box 28"/>
            <p:cNvSpPr txBox="1">
              <a:spLocks noChangeArrowheads="1"/>
            </p:cNvSpPr>
            <p:nvPr/>
          </p:nvSpPr>
          <p:spPr bwMode="auto">
            <a:xfrm>
              <a:off x="7467600" y="3916362"/>
              <a:ext cx="1828800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i="1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Macros can be used like an in-lined procedure call</a:t>
              </a:r>
            </a:p>
          </p:txBody>
        </p:sp>
        <p:sp>
          <p:nvSpPr>
            <p:cNvPr id="34823" name="Line 30"/>
            <p:cNvSpPr>
              <a:spLocks noChangeShapeType="1"/>
            </p:cNvSpPr>
            <p:nvPr/>
          </p:nvSpPr>
          <p:spPr bwMode="auto">
            <a:xfrm flipV="1">
              <a:off x="7369175" y="4329112"/>
              <a:ext cx="157163" cy="363538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34826" name="Group 43"/>
            <p:cNvGrpSpPr>
              <a:grpSpLocks/>
            </p:cNvGrpSpPr>
            <p:nvPr/>
          </p:nvGrpSpPr>
          <p:grpSpPr bwMode="auto">
            <a:xfrm flipH="1">
              <a:off x="7019925" y="4710112"/>
              <a:ext cx="355600" cy="727075"/>
              <a:chOff x="5740840" y="729676"/>
              <a:chExt cx="970286" cy="1984813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6199993" y="1141374"/>
                <a:ext cx="0" cy="70638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199993" y="1847758"/>
                <a:ext cx="272892" cy="81472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5983412" y="1847758"/>
                <a:ext cx="216582" cy="81472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830" name="Group 47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566605" y="2688488"/>
                  <a:ext cx="242571" cy="13002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Freeform 62"/>
                <p:cNvSpPr/>
                <p:nvPr/>
              </p:nvSpPr>
              <p:spPr>
                <a:xfrm>
                  <a:off x="3575268" y="2584479"/>
                  <a:ext cx="225244" cy="121343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4831" name="Group 48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 flipH="1">
                  <a:off x="2856216" y="2675487"/>
                  <a:ext cx="233907" cy="39002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Freeform 60"/>
                <p:cNvSpPr/>
                <p:nvPr/>
              </p:nvSpPr>
              <p:spPr>
                <a:xfrm>
                  <a:off x="2838890" y="2575812"/>
                  <a:ext cx="246901" cy="138677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50" name="Straight Connector 49"/>
              <p:cNvCxnSpPr/>
              <p:nvPr/>
            </p:nvCxnSpPr>
            <p:spPr>
              <a:xfrm>
                <a:off x="6204323" y="1219380"/>
                <a:ext cx="311878" cy="22968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6256303" y="1462065"/>
                <a:ext cx="259898" cy="36835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5948758" y="1228047"/>
                <a:ext cx="242572" cy="23835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957422" y="1462065"/>
                <a:ext cx="207918" cy="36835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Freeform 53"/>
              <p:cNvSpPr/>
              <p:nvPr/>
            </p:nvSpPr>
            <p:spPr>
              <a:xfrm rot="5400000">
                <a:off x="6223779" y="1823954"/>
                <a:ext cx="160344" cy="129949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 rot="18043755">
                <a:off x="5981197" y="1823951"/>
                <a:ext cx="208015" cy="116953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4838" name="Group 55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3133441" y="734011"/>
                  <a:ext cx="355193" cy="403029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3146435" y="751346"/>
                  <a:ext cx="502469" cy="225350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" name="Freeform 58"/>
                <p:cNvSpPr/>
                <p:nvPr/>
              </p:nvSpPr>
              <p:spPr>
                <a:xfrm>
                  <a:off x="3120445" y="729676"/>
                  <a:ext cx="307547" cy="221018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1269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8" grpId="0" animBg="1"/>
      <p:bldP spid="2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5"/>
          <p:cNvSpPr>
            <a:spLocks noChangeArrowheads="1"/>
          </p:cNvSpPr>
          <p:nvPr/>
        </p:nvSpPr>
        <p:spPr bwMode="auto">
          <a:xfrm>
            <a:off x="3965168" y="4867275"/>
            <a:ext cx="1371600" cy="36576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91" name="Rectangle 5"/>
          <p:cNvSpPr>
            <a:spLocks noChangeArrowheads="1"/>
          </p:cNvSpPr>
          <p:nvPr/>
        </p:nvSpPr>
        <p:spPr bwMode="auto">
          <a:xfrm>
            <a:off x="2147976" y="4853146"/>
            <a:ext cx="1371600" cy="36576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354228" y="3010929"/>
            <a:ext cx="8305800" cy="914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329514" y="2401329"/>
            <a:ext cx="830580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75" name="Rectangle 5"/>
          <p:cNvSpPr>
            <a:spLocks noChangeArrowheads="1"/>
          </p:cNvSpPr>
          <p:nvPr/>
        </p:nvSpPr>
        <p:spPr bwMode="auto">
          <a:xfrm>
            <a:off x="304800" y="1791729"/>
            <a:ext cx="830580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35841" name="Text Box 5"/>
          <p:cNvSpPr txBox="1">
            <a:spLocks noChangeArrowheads="1"/>
          </p:cNvSpPr>
          <p:nvPr/>
        </p:nvSpPr>
        <p:spPr bwMode="auto">
          <a:xfrm>
            <a:off x="304800" y="1295400"/>
            <a:ext cx="6542176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///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Handler for Illegal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Instructions</a:t>
            </a:r>
            <a:endParaRPr lang="en-US" sz="1400" dirty="0">
              <a:solidFill>
                <a:srgbClr val="C00000"/>
              </a:solidFill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 err="1">
                <a:latin typeface="Lucida Sans Typewriter" charset="0"/>
                <a:cs typeface="Lucida Sans Typewriter" charset="0"/>
              </a:rPr>
              <a:t>I_IllOp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:</a:t>
            </a:r>
          </a:p>
          <a:p>
            <a:pPr eaLnBrk="1" hangingPunct="1"/>
            <a:r>
              <a:rPr lang="en-US" sz="1400" dirty="0" smtClean="0">
                <a:latin typeface="Lucida Sans Typewriter" charset="0"/>
                <a:cs typeface="Lucida Sans Typewriter" charset="0"/>
              </a:rPr>
              <a:t>    </a:t>
            </a:r>
            <a:r>
              <a:rPr lang="en-US" sz="1400" dirty="0" err="1" smtClean="0">
                <a:latin typeface="Lucida Sans Typewriter" charset="0"/>
                <a:cs typeface="Lucida Sans Typewriter" charset="0"/>
              </a:rPr>
              <a:t>save_all_regs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(</a:t>
            </a:r>
            <a:r>
              <a:rPr lang="en-US" sz="1400" dirty="0" err="1" smtClean="0">
                <a:latin typeface="Lucida Sans Typewriter" charset="0"/>
                <a:cs typeface="Lucida Sans Typewriter" charset="0"/>
              </a:rPr>
              <a:t>UserMState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)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 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Save the machine state.</a:t>
            </a:r>
          </a:p>
          <a:p>
            <a:pPr eaLnBrk="1" hangingPunct="1"/>
            <a:r>
              <a:rPr lang="en-US" sz="1400" dirty="0" smtClean="0">
                <a:latin typeface="Lucida Sans Typewriter" charset="0"/>
                <a:cs typeface="Lucida Sans Typewriter" charset="0"/>
              </a:rPr>
              <a:t>    LD(</a:t>
            </a:r>
            <a:r>
              <a:rPr lang="en-US" sz="1400" dirty="0" err="1" smtClean="0">
                <a:latin typeface="Lucida Sans Typewriter" charset="0"/>
                <a:cs typeface="Lucida Sans Typewriter" charset="0"/>
              </a:rPr>
              <a:t>KStack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, SP)	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Install kernel stack pointer.</a:t>
            </a: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 smtClean="0">
                <a:latin typeface="Lucida Sans Typewriter" charset="0"/>
                <a:cs typeface="Lucida Sans Typewriter" charset="0"/>
              </a:rPr>
              <a:t>    ADDC(XP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, -4, r0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)   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Fetch the illegal instruction</a:t>
            </a:r>
          </a:p>
          <a:p>
            <a:pPr eaLnBrk="1" hangingPunct="1"/>
            <a:r>
              <a:rPr lang="en-US" sz="1400" dirty="0" smtClean="0">
                <a:latin typeface="Lucida Sans Typewriter" charset="0"/>
                <a:cs typeface="Lucida Sans Typewriter" charset="0"/>
              </a:rPr>
              <a:t>    BR(</a:t>
            </a:r>
            <a:r>
              <a:rPr lang="en-US" sz="1400" dirty="0" err="1" smtClean="0">
                <a:latin typeface="Lucida Sans Typewriter" charset="0"/>
                <a:cs typeface="Lucida Sans Typewriter" charset="0"/>
              </a:rPr>
              <a:t>ReadUserMem,LP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) 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interpret </a:t>
            </a:r>
            <a:r>
              <a:rPr lang="en-US" sz="1400" dirty="0" err="1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addr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 in user context </a:t>
            </a: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 smtClean="0">
                <a:latin typeface="Lucida Sans Typewriter" charset="0"/>
                <a:cs typeface="Lucida Sans Typewriter" charset="0"/>
              </a:rPr>
              <a:t>    SHRC(r0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, 26, 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r1)   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Extract the 6-bit OPCODE</a:t>
            </a:r>
          </a:p>
          <a:p>
            <a:pPr eaLnBrk="1" hangingPunct="1"/>
            <a:r>
              <a:rPr lang="en-US" sz="1400" dirty="0" smtClean="0">
                <a:latin typeface="Lucida Sans Typewriter" charset="0"/>
                <a:cs typeface="Lucida Sans Typewriter" charset="0"/>
              </a:rPr>
              <a:t>    MULC(r1, 4, r1)    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Make it a WORD (4-byte) index</a:t>
            </a:r>
          </a:p>
          <a:p>
            <a:pPr eaLnBrk="1" hangingPunct="1"/>
            <a:r>
              <a:rPr lang="en-US" sz="1400" dirty="0" smtClean="0">
                <a:latin typeface="Lucida Sans Typewriter" charset="0"/>
                <a:cs typeface="Lucida Sans Typewriter" charset="0"/>
              </a:rPr>
              <a:t>    LD(r1, 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UUOTbl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, 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r1)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Fetch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UUOTbl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[OPCODE]</a:t>
            </a:r>
          </a:p>
          <a:p>
            <a:pPr eaLnBrk="1" hangingPunct="1"/>
            <a:r>
              <a:rPr lang="en-US" sz="1400" dirty="0" smtClean="0">
                <a:latin typeface="Lucida Sans Typewriter" charset="0"/>
                <a:cs typeface="Lucida Sans Typewriter" charset="0"/>
              </a:rPr>
              <a:t>    JMP(r1)            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and dispatch to the UUO handler.</a:t>
            </a: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.macro UUO(ADR)	LONG(ADR+0x80000000)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Auxiliary Macros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.macro BAD()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UUOError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</a:t>
            </a: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 err="1">
                <a:latin typeface="Lucida Sans Typewriter" charset="0"/>
                <a:cs typeface="Lucida Sans Typewriter" charset="0"/>
              </a:rPr>
              <a:t>UUOTbl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: BAD()	UUO(SVC_UUO)     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UUO(</a:t>
            </a:r>
            <a:r>
              <a:rPr lang="en-US" sz="1400" dirty="0" err="1" smtClean="0">
                <a:latin typeface="Lucida Sans Typewriter" charset="0"/>
                <a:cs typeface="Lucida Sans Typewriter" charset="0"/>
              </a:rPr>
              <a:t>swapreg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) BAD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()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    BAD()    BAD()            BAD()        BAD()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    BAD()	BAD()            BAD()        BAD()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… more table follows …</a:t>
            </a: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</p:txBody>
      </p:sp>
      <p:sp>
        <p:nvSpPr>
          <p:cNvPr id="358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charset="0"/>
                <a:ea typeface="ＭＳ Ｐゴシック" charset="0"/>
              </a:rPr>
              <a:t>Illop</a:t>
            </a:r>
            <a:r>
              <a:rPr lang="en-US" dirty="0">
                <a:latin typeface="Trebuchet MS" charset="0"/>
                <a:ea typeface="ＭＳ Ｐゴシック" charset="0"/>
              </a:rPr>
              <a:t> Handler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77000" y="1476375"/>
            <a:ext cx="2438401" cy="1190625"/>
            <a:chOff x="6629400" y="1828800"/>
            <a:chExt cx="2438401" cy="1190625"/>
          </a:xfrm>
        </p:grpSpPr>
        <p:sp>
          <p:nvSpPr>
            <p:cNvPr id="35842" name="Text Box 13"/>
            <p:cNvSpPr txBox="1">
              <a:spLocks noChangeArrowheads="1"/>
            </p:cNvSpPr>
            <p:nvPr/>
          </p:nvSpPr>
          <p:spPr bwMode="auto">
            <a:xfrm>
              <a:off x="7239001" y="1828800"/>
              <a:ext cx="18288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i="1" dirty="0" smtClean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So kernel code can</a:t>
              </a:r>
              <a:r>
                <a:rPr lang="en-US" sz="1400" i="1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 </a:t>
              </a:r>
              <a:r>
                <a:rPr lang="en-US" sz="1400" i="1" dirty="0" smtClean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make subroutine calls!</a:t>
              </a:r>
            </a:p>
          </p:txBody>
        </p:sp>
        <p:sp>
          <p:nvSpPr>
            <p:cNvPr id="35843" name="Line 14"/>
            <p:cNvSpPr>
              <a:spLocks noChangeShapeType="1"/>
            </p:cNvSpPr>
            <p:nvPr/>
          </p:nvSpPr>
          <p:spPr bwMode="auto">
            <a:xfrm flipV="1">
              <a:off x="7037388" y="2114550"/>
              <a:ext cx="122237" cy="9525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35849" name="Group 30"/>
            <p:cNvGrpSpPr>
              <a:grpSpLocks/>
            </p:cNvGrpSpPr>
            <p:nvPr/>
          </p:nvGrpSpPr>
          <p:grpSpPr bwMode="auto">
            <a:xfrm flipH="1">
              <a:off x="6629400" y="2362200"/>
              <a:ext cx="409575" cy="657225"/>
              <a:chOff x="2838890" y="729676"/>
              <a:chExt cx="1234915" cy="1984813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3298393" y="1141980"/>
                <a:ext cx="0" cy="70475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298393" y="1846734"/>
                <a:ext cx="272829" cy="81981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3083000" y="1846734"/>
                <a:ext cx="215394" cy="81981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893" name="Group 34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>
                  <a:off x="3566439" y="2690518"/>
                  <a:ext cx="244109" cy="9588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Freeform 49"/>
                <p:cNvSpPr/>
                <p:nvPr/>
              </p:nvSpPr>
              <p:spPr>
                <a:xfrm>
                  <a:off x="3576012" y="2585046"/>
                  <a:ext cx="224963" cy="119853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5894" name="Group 35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2858036" y="2676135"/>
                  <a:ext cx="234535" cy="3835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Freeform 47"/>
                <p:cNvSpPr/>
                <p:nvPr/>
              </p:nvSpPr>
              <p:spPr>
                <a:xfrm>
                  <a:off x="2838890" y="2575459"/>
                  <a:ext cx="253681" cy="139030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37" name="Straight Connector 36"/>
              <p:cNvCxnSpPr/>
              <p:nvPr/>
            </p:nvCxnSpPr>
            <p:spPr>
              <a:xfrm>
                <a:off x="3303178" y="1218688"/>
                <a:ext cx="311124" cy="23012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endCxn id="41" idx="0"/>
              </p:cNvCxnSpPr>
              <p:nvPr/>
            </p:nvCxnSpPr>
            <p:spPr>
              <a:xfrm flipV="1">
                <a:off x="3633448" y="1165953"/>
                <a:ext cx="282402" cy="26847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3097361" y="1228276"/>
                <a:ext cx="191460" cy="31162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092573" y="1539903"/>
                <a:ext cx="172314" cy="28765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Freeform 40"/>
              <p:cNvSpPr/>
              <p:nvPr/>
            </p:nvSpPr>
            <p:spPr>
              <a:xfrm>
                <a:off x="3911064" y="1046095"/>
                <a:ext cx="162741" cy="12944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 rot="18043755">
                <a:off x="3080442" y="1825252"/>
                <a:ext cx="206151" cy="11487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5901" name="Group 42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3135652" y="734472"/>
                  <a:ext cx="349413" cy="402715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3145225" y="753649"/>
                  <a:ext cx="502580" cy="220535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" name="Freeform 45"/>
                <p:cNvSpPr/>
                <p:nvPr/>
              </p:nvSpPr>
              <p:spPr>
                <a:xfrm>
                  <a:off x="3121291" y="729676"/>
                  <a:ext cx="306336" cy="225330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4" name="Group 3"/>
          <p:cNvGrpSpPr/>
          <p:nvPr/>
        </p:nvGrpSpPr>
        <p:grpSpPr>
          <a:xfrm>
            <a:off x="6324600" y="4508500"/>
            <a:ext cx="1752600" cy="1816100"/>
            <a:chOff x="6324600" y="4356100"/>
            <a:chExt cx="1752600" cy="1816100"/>
          </a:xfrm>
        </p:grpSpPr>
        <p:sp>
          <p:nvSpPr>
            <p:cNvPr id="35844" name="Text Box 22"/>
            <p:cNvSpPr txBox="1">
              <a:spLocks noChangeArrowheads="1"/>
            </p:cNvSpPr>
            <p:nvPr/>
          </p:nvSpPr>
          <p:spPr bwMode="auto">
            <a:xfrm>
              <a:off x="6934200" y="4356100"/>
              <a:ext cx="1143000" cy="181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i="1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This is a 64-entry dispatch table.  Each entry is an address of a </a:t>
              </a:r>
              <a:r>
                <a:rPr lang="ja-JP" altLang="en-US" sz="1400" i="1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“</a:t>
              </a:r>
              <a:r>
                <a:rPr lang="en-US" altLang="ja-JP" sz="1400" i="1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handler</a:t>
              </a:r>
              <a:r>
                <a:rPr lang="ja-JP" altLang="en-US" sz="1400" i="1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”</a:t>
              </a:r>
              <a:endParaRPr lang="en-US" sz="1400" i="1" dirty="0">
                <a:solidFill>
                  <a:srgbClr val="3366FF"/>
                </a:solidFill>
                <a:latin typeface="Comic Sans MS" charset="0"/>
                <a:cs typeface="Comic Sans MS" charset="0"/>
              </a:endParaRPr>
            </a:p>
          </p:txBody>
        </p:sp>
        <p:sp>
          <p:nvSpPr>
            <p:cNvPr id="35845" name="Line 23"/>
            <p:cNvSpPr>
              <a:spLocks noChangeShapeType="1"/>
            </p:cNvSpPr>
            <p:nvPr/>
          </p:nvSpPr>
          <p:spPr bwMode="auto">
            <a:xfrm flipV="1">
              <a:off x="6781800" y="4933950"/>
              <a:ext cx="122238" cy="9525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35850" name="Group 50"/>
            <p:cNvGrpSpPr>
              <a:grpSpLocks/>
            </p:cNvGrpSpPr>
            <p:nvPr/>
          </p:nvGrpSpPr>
          <p:grpSpPr bwMode="auto">
            <a:xfrm flipH="1">
              <a:off x="6324600" y="5029200"/>
              <a:ext cx="409575" cy="657225"/>
              <a:chOff x="2838890" y="729676"/>
              <a:chExt cx="1234915" cy="1984813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3298393" y="1141980"/>
                <a:ext cx="0" cy="70475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298393" y="1846734"/>
                <a:ext cx="272829" cy="81981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083000" y="1846734"/>
                <a:ext cx="215394" cy="81981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874" name="Group 54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>
                  <a:off x="3566439" y="2690518"/>
                  <a:ext cx="244109" cy="9588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Freeform 69"/>
                <p:cNvSpPr/>
                <p:nvPr/>
              </p:nvSpPr>
              <p:spPr>
                <a:xfrm>
                  <a:off x="3576012" y="2585046"/>
                  <a:ext cx="224963" cy="119853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5875" name="Group 55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 flipH="1">
                  <a:off x="2858036" y="2676135"/>
                  <a:ext cx="234535" cy="3835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Freeform 67"/>
                <p:cNvSpPr/>
                <p:nvPr/>
              </p:nvSpPr>
              <p:spPr>
                <a:xfrm>
                  <a:off x="2838890" y="2575459"/>
                  <a:ext cx="253681" cy="139030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57" name="Straight Connector 56"/>
              <p:cNvCxnSpPr/>
              <p:nvPr/>
            </p:nvCxnSpPr>
            <p:spPr>
              <a:xfrm>
                <a:off x="3303178" y="1218688"/>
                <a:ext cx="311124" cy="23012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endCxn id="61" idx="0"/>
              </p:cNvCxnSpPr>
              <p:nvPr/>
            </p:nvCxnSpPr>
            <p:spPr>
              <a:xfrm flipV="1">
                <a:off x="3633448" y="1165953"/>
                <a:ext cx="282402" cy="26847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3097361" y="1228276"/>
                <a:ext cx="191460" cy="31162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092573" y="1539903"/>
                <a:ext cx="172314" cy="28765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Freeform 60"/>
              <p:cNvSpPr/>
              <p:nvPr/>
            </p:nvSpPr>
            <p:spPr>
              <a:xfrm>
                <a:off x="3911064" y="1046095"/>
                <a:ext cx="162741" cy="12944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" name="Freeform 61"/>
              <p:cNvSpPr/>
              <p:nvPr/>
            </p:nvSpPr>
            <p:spPr>
              <a:xfrm rot="18043755">
                <a:off x="3080442" y="1825252"/>
                <a:ext cx="206151" cy="11487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5882" name="Group 62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3135652" y="734472"/>
                  <a:ext cx="349413" cy="402715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5" name="Freeform 64"/>
                <p:cNvSpPr/>
                <p:nvPr/>
              </p:nvSpPr>
              <p:spPr>
                <a:xfrm>
                  <a:off x="3145225" y="753649"/>
                  <a:ext cx="502580" cy="220535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6" name="Freeform 65"/>
                <p:cNvSpPr/>
                <p:nvPr/>
              </p:nvSpPr>
              <p:spPr>
                <a:xfrm>
                  <a:off x="3121291" y="729676"/>
                  <a:ext cx="306336" cy="225330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" name="Group 2"/>
          <p:cNvGrpSpPr/>
          <p:nvPr/>
        </p:nvGrpSpPr>
        <p:grpSpPr>
          <a:xfrm>
            <a:off x="3429000" y="4343400"/>
            <a:ext cx="1981200" cy="533400"/>
            <a:chOff x="3429000" y="4419600"/>
            <a:chExt cx="1981200" cy="533400"/>
          </a:xfrm>
        </p:grpSpPr>
        <p:sp>
          <p:nvSpPr>
            <p:cNvPr id="35846" name="Text Box 24"/>
            <p:cNvSpPr txBox="1">
              <a:spLocks noChangeArrowheads="1"/>
            </p:cNvSpPr>
            <p:nvPr/>
          </p:nvSpPr>
          <p:spPr bwMode="auto">
            <a:xfrm>
              <a:off x="3733800" y="4495800"/>
              <a:ext cx="1676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supervisor bit…</a:t>
              </a:r>
            </a:p>
          </p:txBody>
        </p:sp>
        <p:sp>
          <p:nvSpPr>
            <p:cNvPr id="35847" name="Line 32"/>
            <p:cNvSpPr>
              <a:spLocks noChangeShapeType="1"/>
            </p:cNvSpPr>
            <p:nvPr/>
          </p:nvSpPr>
          <p:spPr bwMode="auto">
            <a:xfrm>
              <a:off x="3733800" y="4572000"/>
              <a:ext cx="85725" cy="49213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35851" name="Group 70"/>
            <p:cNvGrpSpPr>
              <a:grpSpLocks/>
            </p:cNvGrpSpPr>
            <p:nvPr/>
          </p:nvGrpSpPr>
          <p:grpSpPr bwMode="auto">
            <a:xfrm flipH="1">
              <a:off x="3429000" y="4419600"/>
              <a:ext cx="254000" cy="533400"/>
              <a:chOff x="4313593" y="3009422"/>
              <a:chExt cx="999529" cy="2212823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644685" y="3681172"/>
                <a:ext cx="156178" cy="671750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800863" y="4352922"/>
                <a:ext cx="274870" cy="81663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4582214" y="4352922"/>
                <a:ext cx="218649" cy="81663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855" name="Group 74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5000640" y="2694733"/>
                  <a:ext cx="243636" cy="13172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Freeform 89"/>
                <p:cNvSpPr/>
                <p:nvPr/>
              </p:nvSpPr>
              <p:spPr>
                <a:xfrm>
                  <a:off x="5013134" y="2582772"/>
                  <a:ext cx="224893" cy="125132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5856" name="Group 75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 flipH="1">
                  <a:off x="4294724" y="2674974"/>
                  <a:ext cx="231138" cy="39515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Freeform 87"/>
                <p:cNvSpPr/>
                <p:nvPr/>
              </p:nvSpPr>
              <p:spPr>
                <a:xfrm>
                  <a:off x="4275981" y="2576189"/>
                  <a:ext cx="249881" cy="138300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77" name="Straight Connector 76"/>
              <p:cNvCxnSpPr/>
              <p:nvPr/>
            </p:nvCxnSpPr>
            <p:spPr>
              <a:xfrm flipV="1">
                <a:off x="4675922" y="3529701"/>
                <a:ext cx="356080" cy="22391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5038252" y="3193824"/>
                <a:ext cx="143680" cy="329289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4600958" y="3753618"/>
                <a:ext cx="43727" cy="296358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594709" y="4049976"/>
                <a:ext cx="174918" cy="289774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Freeform 80"/>
              <p:cNvSpPr/>
              <p:nvPr/>
            </p:nvSpPr>
            <p:spPr>
              <a:xfrm rot="19139357">
                <a:off x="5125710" y="3009422"/>
                <a:ext cx="162423" cy="13171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18043755">
                <a:off x="4586334" y="4332921"/>
                <a:ext cx="204161" cy="112447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5863" name="Group 82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577839" y="726733"/>
                  <a:ext cx="349834" cy="395148"/>
                </a:xfrm>
                <a:prstGeom prst="ellipse">
                  <a:avLst/>
                </a:prstGeom>
                <a:noFill/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5" name="Freeform 84"/>
                <p:cNvSpPr/>
                <p:nvPr/>
              </p:nvSpPr>
              <p:spPr>
                <a:xfrm>
                  <a:off x="4580886" y="750196"/>
                  <a:ext cx="499763" cy="22391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6" name="Freeform 85"/>
                <p:cNvSpPr/>
                <p:nvPr/>
              </p:nvSpPr>
              <p:spPr>
                <a:xfrm>
                  <a:off x="4558906" y="731855"/>
                  <a:ext cx="306103" cy="217333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270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2" grpId="1" animBg="1"/>
      <p:bldP spid="91" grpId="0" animBg="1"/>
      <p:bldP spid="91" grpId="1" animBg="1"/>
      <p:bldP spid="83" grpId="0" animBg="1"/>
      <p:bldP spid="83" grpId="1" animBg="1"/>
      <p:bldP spid="76" grpId="0" animBg="1"/>
      <p:bldP spid="76" grpId="1" animBg="1"/>
      <p:bldP spid="75" grpId="0" animBg="1"/>
      <p:bldP spid="7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1600" y="4421658"/>
            <a:ext cx="6477000" cy="2743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dirty="0">
              <a:latin typeface="Lucida Sans Typewriter" charset="0"/>
              <a:cs typeface="Lucida Sans Typewriter" charset="0"/>
            </a:endParaRPr>
          </a:p>
          <a:p>
            <a:endParaRPr lang="en-US" dirty="0">
              <a:latin typeface="Lucida Sans Typewriter" charset="0"/>
              <a:cs typeface="Lucida Sans Typewriter" charset="0"/>
            </a:endParaRPr>
          </a:p>
          <a:p>
            <a:endParaRPr lang="en-US" dirty="0">
              <a:latin typeface="Lucida Sans Typewriter" charset="0"/>
              <a:cs typeface="Lucida Sans Typewriter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1600" y="3733800"/>
            <a:ext cx="647700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User Locations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We’ll need to use the </a:t>
            </a:r>
            <a:r>
              <a:rPr lang="en-US" sz="2000" dirty="0" err="1" smtClean="0">
                <a:latin typeface="+mj-lt"/>
              </a:rPr>
              <a:t>VtoP</a:t>
            </a:r>
            <a:r>
              <a:rPr lang="en-US" sz="2000" dirty="0" smtClean="0">
                <a:latin typeface="+mj-lt"/>
              </a:rPr>
              <a:t> routine from the previous lecture to translate a user-mode virtual address into the appropriate physical address.  </a:t>
            </a:r>
            <a:r>
              <a:rPr lang="en-US" sz="2000" dirty="0" err="1" smtClean="0">
                <a:latin typeface="+mj-lt"/>
              </a:rPr>
              <a:t>VtoP</a:t>
            </a:r>
            <a:r>
              <a:rPr lang="en-US" sz="2000" dirty="0" smtClean="0">
                <a:latin typeface="+mj-lt"/>
              </a:rPr>
              <a:t> will have to be modified slightly to find the correct context now that we have multiple processes.</a:t>
            </a:r>
            <a:endParaRPr lang="en-US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2666999"/>
            <a:ext cx="67361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expects user-mode virtual address in R0,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returns contents of that location in user’s virtual memory</a:t>
            </a:r>
          </a:p>
          <a:p>
            <a:r>
              <a:rPr lang="en-US" sz="14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ReadUserMem</a:t>
            </a:r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PUSH(LP)           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save registers we use below</a:t>
            </a:r>
          </a:p>
          <a:p>
            <a:endParaRPr lang="en-US" sz="1400" dirty="0" smtClean="0">
              <a:solidFill>
                <a:srgbClr val="C00000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PUSH(r0)</a:t>
            </a:r>
          </a:p>
          <a:p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 BR(</a:t>
            </a:r>
            <a:r>
              <a:rPr lang="en-US" sz="14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VtoP,LP</a:t>
            </a:r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)        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returns physical address in R0</a:t>
            </a: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DEALLOCATE(1)</a:t>
            </a: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LD(r0,0,r0)        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load the contents</a:t>
            </a:r>
          </a:p>
          <a:p>
            <a:endParaRPr lang="en-US" sz="1400" dirty="0" smtClean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 POP(LP)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    //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restore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regs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return to caller</a:t>
            </a:r>
            <a:endParaRPr lang="en-US" sz="1400" dirty="0" smtClean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JMP(LP)</a:t>
            </a:r>
            <a:endParaRPr lang="en-US" sz="1400" dirty="0"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18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91"/>
          <p:cNvSpPr txBox="1">
            <a:spLocks noChangeArrowheads="1"/>
          </p:cNvSpPr>
          <p:nvPr/>
        </p:nvSpPr>
        <p:spPr bwMode="auto">
          <a:xfrm>
            <a:off x="304800" y="4862513"/>
            <a:ext cx="8610600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+mj-lt"/>
              </a:rPr>
              <a:t>Goal: create illusion of large virtual address space</a:t>
            </a:r>
          </a:p>
          <a:p>
            <a:pPr>
              <a:buFontTx/>
              <a:buChar char="•"/>
              <a:defRPr/>
            </a:pPr>
            <a:r>
              <a:rPr lang="en-US" sz="1800" dirty="0" smtClean="0">
                <a:latin typeface="+mj-lt"/>
              </a:rPr>
              <a:t> divide address into (</a:t>
            </a:r>
            <a:r>
              <a:rPr lang="en-US" sz="1800" dirty="0" err="1" smtClean="0">
                <a:latin typeface="+mj-lt"/>
              </a:rPr>
              <a:t>VPN,offset</a:t>
            </a:r>
            <a:r>
              <a:rPr lang="en-US" sz="1800" dirty="0" smtClean="0">
                <a:latin typeface="+mj-lt"/>
              </a:rPr>
              <a:t>), </a:t>
            </a:r>
            <a:r>
              <a:rPr lang="en-US" sz="1800" dirty="0" smtClean="0">
                <a:solidFill>
                  <a:srgbClr val="CC0000"/>
                </a:solidFill>
                <a:latin typeface="+mj-lt"/>
              </a:rPr>
              <a:t>map</a:t>
            </a:r>
            <a:r>
              <a:rPr lang="en-US" sz="1800" dirty="0" smtClean="0">
                <a:latin typeface="+mj-lt"/>
              </a:rPr>
              <a:t> to (</a:t>
            </a:r>
            <a:r>
              <a:rPr lang="en-US" sz="1800" dirty="0" err="1" smtClean="0">
                <a:latin typeface="+mj-lt"/>
              </a:rPr>
              <a:t>PPN,offset</a:t>
            </a:r>
            <a:r>
              <a:rPr lang="en-US" sz="1800" dirty="0" smtClean="0">
                <a:latin typeface="+mj-lt"/>
              </a:rPr>
              <a:t>) </a:t>
            </a:r>
            <a:r>
              <a:rPr lang="en-US" sz="1800" dirty="0" smtClean="0">
                <a:solidFill>
                  <a:srgbClr val="CC0000"/>
                </a:solidFill>
                <a:latin typeface="+mj-lt"/>
              </a:rPr>
              <a:t>or page fault</a:t>
            </a:r>
          </a:p>
          <a:p>
            <a:pPr>
              <a:buFontTx/>
              <a:buChar char="•"/>
              <a:defRPr/>
            </a:pPr>
            <a:r>
              <a:rPr lang="en-US" sz="1800" dirty="0" smtClean="0">
                <a:latin typeface="+mj-lt"/>
              </a:rPr>
              <a:t> </a:t>
            </a:r>
            <a:r>
              <a:rPr lang="en-US" sz="1800" dirty="0" smtClean="0">
                <a:solidFill>
                  <a:srgbClr val="CC0000"/>
                </a:solidFill>
                <a:latin typeface="+mj-lt"/>
              </a:rPr>
              <a:t>use high address</a:t>
            </a:r>
            <a:r>
              <a:rPr lang="en-US" sz="1800" dirty="0" smtClean="0">
                <a:latin typeface="+mj-lt"/>
              </a:rPr>
              <a:t> bits to select page: keep related data on same page </a:t>
            </a:r>
          </a:p>
          <a:p>
            <a:pPr>
              <a:buFontTx/>
              <a:buChar char="•"/>
              <a:defRPr/>
            </a:pPr>
            <a:r>
              <a:rPr lang="en-US" sz="1800" dirty="0" smtClean="0">
                <a:latin typeface="+mj-lt"/>
              </a:rPr>
              <a:t> use cache (</a:t>
            </a:r>
            <a:r>
              <a:rPr lang="en-US" sz="1800" dirty="0" smtClean="0">
                <a:solidFill>
                  <a:srgbClr val="CC0000"/>
                </a:solidFill>
                <a:latin typeface="+mj-lt"/>
              </a:rPr>
              <a:t>TLB</a:t>
            </a:r>
            <a:r>
              <a:rPr lang="en-US" sz="1800" dirty="0" smtClean="0">
                <a:latin typeface="+mj-lt"/>
              </a:rPr>
              <a:t>) to speed up mapping mechanism—works well</a:t>
            </a:r>
          </a:p>
          <a:p>
            <a:pPr>
              <a:buFontTx/>
              <a:buChar char="•"/>
              <a:defRPr/>
            </a:pPr>
            <a:r>
              <a:rPr lang="en-US" sz="1800" dirty="0" smtClean="0">
                <a:latin typeface="+mj-lt"/>
              </a:rPr>
              <a:t> </a:t>
            </a:r>
            <a:r>
              <a:rPr lang="en-US" sz="1800" dirty="0" smtClean="0">
                <a:solidFill>
                  <a:srgbClr val="CC0000"/>
                </a:solidFill>
                <a:latin typeface="+mj-lt"/>
              </a:rPr>
              <a:t>long disk latencies</a:t>
            </a:r>
            <a:r>
              <a:rPr lang="en-US" sz="1800" dirty="0" smtClean="0">
                <a:latin typeface="+mj-lt"/>
              </a:rPr>
              <a:t>: keep working set in physical memory, use write-back</a:t>
            </a:r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2538413" y="1970088"/>
            <a:ext cx="4144962" cy="2673350"/>
            <a:chOff x="3007" y="2352"/>
            <a:chExt cx="2611" cy="1684"/>
          </a:xfrm>
        </p:grpSpPr>
        <p:sp>
          <p:nvSpPr>
            <p:cNvPr id="15378" name="Rectangle 95"/>
            <p:cNvSpPr>
              <a:spLocks noChangeArrowheads="1"/>
            </p:cNvSpPr>
            <p:nvPr/>
          </p:nvSpPr>
          <p:spPr bwMode="auto">
            <a:xfrm>
              <a:off x="3199" y="2728"/>
              <a:ext cx="289" cy="1105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15379" name="Rectangle 96"/>
            <p:cNvSpPr>
              <a:spLocks noChangeArrowheads="1"/>
            </p:cNvSpPr>
            <p:nvPr/>
          </p:nvSpPr>
          <p:spPr bwMode="auto">
            <a:xfrm>
              <a:off x="5155" y="2729"/>
              <a:ext cx="280" cy="93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</p:txBody>
        </p:sp>
        <p:grpSp>
          <p:nvGrpSpPr>
            <p:cNvPr id="15380" name="Group 97"/>
            <p:cNvGrpSpPr>
              <a:grpSpLocks/>
            </p:cNvGrpSpPr>
            <p:nvPr/>
          </p:nvGrpSpPr>
          <p:grpSpPr bwMode="auto">
            <a:xfrm>
              <a:off x="3199" y="2701"/>
              <a:ext cx="292" cy="1153"/>
              <a:chOff x="1016" y="2536"/>
              <a:chExt cx="292" cy="1153"/>
            </a:xfrm>
          </p:grpSpPr>
          <p:sp>
            <p:nvSpPr>
              <p:cNvPr id="15447" name="Freeform 98"/>
              <p:cNvSpPr>
                <a:spLocks/>
              </p:cNvSpPr>
              <p:nvPr/>
            </p:nvSpPr>
            <p:spPr bwMode="auto">
              <a:xfrm>
                <a:off x="1016" y="2536"/>
                <a:ext cx="289" cy="793"/>
              </a:xfrm>
              <a:custGeom>
                <a:avLst/>
                <a:gdLst>
                  <a:gd name="T0" fmla="*/ 0 w 289"/>
                  <a:gd name="T1" fmla="*/ 648 h 793"/>
                  <a:gd name="T2" fmla="*/ 0 w 289"/>
                  <a:gd name="T3" fmla="*/ 0 h 793"/>
                  <a:gd name="T4" fmla="*/ 288 w 289"/>
                  <a:gd name="T5" fmla="*/ 0 h 793"/>
                  <a:gd name="T6" fmla="*/ 288 w 289"/>
                  <a:gd name="T7" fmla="*/ 792 h 7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9"/>
                  <a:gd name="T13" fmla="*/ 0 h 793"/>
                  <a:gd name="T14" fmla="*/ 289 w 289"/>
                  <a:gd name="T15" fmla="*/ 793 h 7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9" h="793">
                    <a:moveTo>
                      <a:pt x="0" y="648"/>
                    </a:moveTo>
                    <a:lnTo>
                      <a:pt x="0" y="0"/>
                    </a:lnTo>
                    <a:lnTo>
                      <a:pt x="288" y="0"/>
                    </a:lnTo>
                    <a:lnTo>
                      <a:pt x="288" y="79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448" name="Arc 99"/>
              <p:cNvSpPr>
                <a:spLocks/>
              </p:cNvSpPr>
              <p:nvPr/>
            </p:nvSpPr>
            <p:spPr bwMode="auto">
              <a:xfrm>
                <a:off x="1016" y="3189"/>
                <a:ext cx="141" cy="68"/>
              </a:xfrm>
              <a:custGeom>
                <a:avLst/>
                <a:gdLst>
                  <a:gd name="T0" fmla="*/ 0 w 21754"/>
                  <a:gd name="T1" fmla="*/ 0 h 21600"/>
                  <a:gd name="T2" fmla="*/ 0 w 21754"/>
                  <a:gd name="T3" fmla="*/ 0 h 21600"/>
                  <a:gd name="T4" fmla="*/ 0 w 2175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54"/>
                  <a:gd name="T10" fmla="*/ 0 h 21600"/>
                  <a:gd name="T11" fmla="*/ 21754 w 2175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54" h="21600" fill="none" extrusionOk="0">
                    <a:moveTo>
                      <a:pt x="-1" y="0"/>
                    </a:moveTo>
                    <a:cubicBezTo>
                      <a:pt x="51" y="0"/>
                      <a:pt x="102" y="-1"/>
                      <a:pt x="154" y="-1"/>
                    </a:cubicBezTo>
                    <a:cubicBezTo>
                      <a:pt x="12083" y="-1"/>
                      <a:pt x="21754" y="9670"/>
                      <a:pt x="21754" y="21600"/>
                    </a:cubicBezTo>
                  </a:path>
                  <a:path w="21754" h="21600" stroke="0" extrusionOk="0">
                    <a:moveTo>
                      <a:pt x="-1" y="0"/>
                    </a:moveTo>
                    <a:cubicBezTo>
                      <a:pt x="51" y="0"/>
                      <a:pt x="102" y="-1"/>
                      <a:pt x="154" y="-1"/>
                    </a:cubicBezTo>
                    <a:cubicBezTo>
                      <a:pt x="12083" y="-1"/>
                      <a:pt x="21754" y="9670"/>
                      <a:pt x="21754" y="21600"/>
                    </a:cubicBezTo>
                    <a:lnTo>
                      <a:pt x="15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449" name="Arc 100"/>
              <p:cNvSpPr>
                <a:spLocks/>
              </p:cNvSpPr>
              <p:nvPr/>
            </p:nvSpPr>
            <p:spPr bwMode="auto">
              <a:xfrm>
                <a:off x="1165" y="3256"/>
                <a:ext cx="14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lnTo>
                      <a:pt x="21600" y="2159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450" name="Arc 101"/>
              <p:cNvSpPr>
                <a:spLocks/>
              </p:cNvSpPr>
              <p:nvPr/>
            </p:nvSpPr>
            <p:spPr bwMode="auto">
              <a:xfrm>
                <a:off x="1016" y="3261"/>
                <a:ext cx="141" cy="68"/>
              </a:xfrm>
              <a:custGeom>
                <a:avLst/>
                <a:gdLst>
                  <a:gd name="T0" fmla="*/ 0 w 21754"/>
                  <a:gd name="T1" fmla="*/ 0 h 21600"/>
                  <a:gd name="T2" fmla="*/ 0 w 21754"/>
                  <a:gd name="T3" fmla="*/ 0 h 21600"/>
                  <a:gd name="T4" fmla="*/ 0 w 2175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54"/>
                  <a:gd name="T10" fmla="*/ 0 h 21600"/>
                  <a:gd name="T11" fmla="*/ 21754 w 2175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54" h="21600" fill="none" extrusionOk="0">
                    <a:moveTo>
                      <a:pt x="-1" y="0"/>
                    </a:moveTo>
                    <a:cubicBezTo>
                      <a:pt x="51" y="0"/>
                      <a:pt x="102" y="-1"/>
                      <a:pt x="154" y="-1"/>
                    </a:cubicBezTo>
                    <a:cubicBezTo>
                      <a:pt x="12083" y="-1"/>
                      <a:pt x="21754" y="9670"/>
                      <a:pt x="21754" y="21600"/>
                    </a:cubicBezTo>
                  </a:path>
                  <a:path w="21754" h="21600" stroke="0" extrusionOk="0">
                    <a:moveTo>
                      <a:pt x="-1" y="0"/>
                    </a:moveTo>
                    <a:cubicBezTo>
                      <a:pt x="51" y="0"/>
                      <a:pt x="102" y="-1"/>
                      <a:pt x="154" y="-1"/>
                    </a:cubicBezTo>
                    <a:cubicBezTo>
                      <a:pt x="12083" y="-1"/>
                      <a:pt x="21754" y="9670"/>
                      <a:pt x="21754" y="21600"/>
                    </a:cubicBezTo>
                    <a:lnTo>
                      <a:pt x="15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451" name="Arc 102"/>
              <p:cNvSpPr>
                <a:spLocks/>
              </p:cNvSpPr>
              <p:nvPr/>
            </p:nvSpPr>
            <p:spPr bwMode="auto">
              <a:xfrm>
                <a:off x="1165" y="3328"/>
                <a:ext cx="14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lnTo>
                      <a:pt x="21600" y="2159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452" name="Freeform 103"/>
              <p:cNvSpPr>
                <a:spLocks/>
              </p:cNvSpPr>
              <p:nvPr/>
            </p:nvSpPr>
            <p:spPr bwMode="auto">
              <a:xfrm>
                <a:off x="1016" y="3256"/>
                <a:ext cx="289" cy="433"/>
              </a:xfrm>
              <a:custGeom>
                <a:avLst/>
                <a:gdLst>
                  <a:gd name="T0" fmla="*/ 0 w 289"/>
                  <a:gd name="T1" fmla="*/ 0 h 433"/>
                  <a:gd name="T2" fmla="*/ 0 w 289"/>
                  <a:gd name="T3" fmla="*/ 432 h 433"/>
                  <a:gd name="T4" fmla="*/ 288 w 289"/>
                  <a:gd name="T5" fmla="*/ 432 h 433"/>
                  <a:gd name="T6" fmla="*/ 0 60000 65536"/>
                  <a:gd name="T7" fmla="*/ 0 60000 65536"/>
                  <a:gd name="T8" fmla="*/ 0 60000 65536"/>
                  <a:gd name="T9" fmla="*/ 0 w 289"/>
                  <a:gd name="T10" fmla="*/ 0 h 433"/>
                  <a:gd name="T11" fmla="*/ 289 w 289"/>
                  <a:gd name="T12" fmla="*/ 433 h 4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9" h="433">
                    <a:moveTo>
                      <a:pt x="0" y="0"/>
                    </a:moveTo>
                    <a:lnTo>
                      <a:pt x="0" y="432"/>
                    </a:lnTo>
                    <a:lnTo>
                      <a:pt x="288" y="43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453" name="Line 104"/>
              <p:cNvSpPr>
                <a:spLocks noChangeShapeType="1"/>
              </p:cNvSpPr>
              <p:nvPr/>
            </p:nvSpPr>
            <p:spPr bwMode="auto">
              <a:xfrm>
                <a:off x="1308" y="3404"/>
                <a:ext cx="0" cy="2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5381" name="Line 105"/>
            <p:cNvSpPr>
              <a:spLocks noChangeShapeType="1"/>
            </p:cNvSpPr>
            <p:nvPr/>
          </p:nvSpPr>
          <p:spPr bwMode="auto">
            <a:xfrm>
              <a:off x="3203" y="2921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2" name="Line 106"/>
            <p:cNvSpPr>
              <a:spLocks noChangeShapeType="1"/>
            </p:cNvSpPr>
            <p:nvPr/>
          </p:nvSpPr>
          <p:spPr bwMode="auto">
            <a:xfrm>
              <a:off x="3203" y="3137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3" name="Line 107"/>
            <p:cNvSpPr>
              <a:spLocks noChangeShapeType="1"/>
            </p:cNvSpPr>
            <p:nvPr/>
          </p:nvSpPr>
          <p:spPr bwMode="auto">
            <a:xfrm>
              <a:off x="3203" y="3353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4" name="Line 108"/>
            <p:cNvSpPr>
              <a:spLocks noChangeShapeType="1"/>
            </p:cNvSpPr>
            <p:nvPr/>
          </p:nvSpPr>
          <p:spPr bwMode="auto">
            <a:xfrm>
              <a:off x="3203" y="3641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5" name="Freeform 109"/>
            <p:cNvSpPr>
              <a:spLocks/>
            </p:cNvSpPr>
            <p:nvPr/>
          </p:nvSpPr>
          <p:spPr bwMode="auto">
            <a:xfrm>
              <a:off x="5143" y="2701"/>
              <a:ext cx="289" cy="684"/>
            </a:xfrm>
            <a:custGeom>
              <a:avLst/>
              <a:gdLst>
                <a:gd name="T0" fmla="*/ 0 w 289"/>
                <a:gd name="T1" fmla="*/ 19 h 793"/>
                <a:gd name="T2" fmla="*/ 0 w 289"/>
                <a:gd name="T3" fmla="*/ 0 h 793"/>
                <a:gd name="T4" fmla="*/ 288 w 289"/>
                <a:gd name="T5" fmla="*/ 0 h 793"/>
                <a:gd name="T6" fmla="*/ 288 w 289"/>
                <a:gd name="T7" fmla="*/ 22 h 7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9"/>
                <a:gd name="T13" fmla="*/ 0 h 793"/>
                <a:gd name="T14" fmla="*/ 289 w 289"/>
                <a:gd name="T15" fmla="*/ 793 h 7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9" h="793">
                  <a:moveTo>
                    <a:pt x="0" y="648"/>
                  </a:moveTo>
                  <a:lnTo>
                    <a:pt x="0" y="0"/>
                  </a:lnTo>
                  <a:lnTo>
                    <a:pt x="288" y="0"/>
                  </a:lnTo>
                  <a:lnTo>
                    <a:pt x="288" y="7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6" name="Arc 110"/>
            <p:cNvSpPr>
              <a:spLocks/>
            </p:cNvSpPr>
            <p:nvPr/>
          </p:nvSpPr>
          <p:spPr bwMode="auto">
            <a:xfrm>
              <a:off x="5143" y="3265"/>
              <a:ext cx="141" cy="58"/>
            </a:xfrm>
            <a:custGeom>
              <a:avLst/>
              <a:gdLst>
                <a:gd name="T0" fmla="*/ 0 w 21754"/>
                <a:gd name="T1" fmla="*/ 0 h 21600"/>
                <a:gd name="T2" fmla="*/ 0 w 21754"/>
                <a:gd name="T3" fmla="*/ 0 h 21600"/>
                <a:gd name="T4" fmla="*/ 0 w 21754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54"/>
                <a:gd name="T10" fmla="*/ 0 h 21600"/>
                <a:gd name="T11" fmla="*/ 21754 w 2175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54" h="21600" fill="none" extrusionOk="0">
                  <a:moveTo>
                    <a:pt x="-1" y="0"/>
                  </a:moveTo>
                  <a:cubicBezTo>
                    <a:pt x="51" y="0"/>
                    <a:pt x="102" y="-1"/>
                    <a:pt x="154" y="-1"/>
                  </a:cubicBezTo>
                  <a:cubicBezTo>
                    <a:pt x="12083" y="-1"/>
                    <a:pt x="21754" y="9670"/>
                    <a:pt x="21754" y="21600"/>
                  </a:cubicBezTo>
                </a:path>
                <a:path w="21754" h="21600" stroke="0" extrusionOk="0">
                  <a:moveTo>
                    <a:pt x="-1" y="0"/>
                  </a:moveTo>
                  <a:cubicBezTo>
                    <a:pt x="51" y="0"/>
                    <a:pt x="102" y="-1"/>
                    <a:pt x="154" y="-1"/>
                  </a:cubicBezTo>
                  <a:cubicBezTo>
                    <a:pt x="12083" y="-1"/>
                    <a:pt x="21754" y="9670"/>
                    <a:pt x="21754" y="21600"/>
                  </a:cubicBezTo>
                  <a:lnTo>
                    <a:pt x="154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7" name="Arc 111"/>
            <p:cNvSpPr>
              <a:spLocks/>
            </p:cNvSpPr>
            <p:nvPr/>
          </p:nvSpPr>
          <p:spPr bwMode="auto">
            <a:xfrm>
              <a:off x="5292" y="3322"/>
              <a:ext cx="140" cy="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8" name="Arc 112"/>
            <p:cNvSpPr>
              <a:spLocks/>
            </p:cNvSpPr>
            <p:nvPr/>
          </p:nvSpPr>
          <p:spPr bwMode="auto">
            <a:xfrm>
              <a:off x="5143" y="3327"/>
              <a:ext cx="141" cy="58"/>
            </a:xfrm>
            <a:custGeom>
              <a:avLst/>
              <a:gdLst>
                <a:gd name="T0" fmla="*/ 0 w 21754"/>
                <a:gd name="T1" fmla="*/ 0 h 21600"/>
                <a:gd name="T2" fmla="*/ 0 w 21754"/>
                <a:gd name="T3" fmla="*/ 0 h 21600"/>
                <a:gd name="T4" fmla="*/ 0 w 21754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54"/>
                <a:gd name="T10" fmla="*/ 0 h 21600"/>
                <a:gd name="T11" fmla="*/ 21754 w 2175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54" h="21600" fill="none" extrusionOk="0">
                  <a:moveTo>
                    <a:pt x="-1" y="0"/>
                  </a:moveTo>
                  <a:cubicBezTo>
                    <a:pt x="51" y="0"/>
                    <a:pt x="102" y="-1"/>
                    <a:pt x="154" y="-1"/>
                  </a:cubicBezTo>
                  <a:cubicBezTo>
                    <a:pt x="12083" y="-1"/>
                    <a:pt x="21754" y="9670"/>
                    <a:pt x="21754" y="21600"/>
                  </a:cubicBezTo>
                </a:path>
                <a:path w="21754" h="21600" stroke="0" extrusionOk="0">
                  <a:moveTo>
                    <a:pt x="-1" y="0"/>
                  </a:moveTo>
                  <a:cubicBezTo>
                    <a:pt x="51" y="0"/>
                    <a:pt x="102" y="-1"/>
                    <a:pt x="154" y="-1"/>
                  </a:cubicBezTo>
                  <a:cubicBezTo>
                    <a:pt x="12083" y="-1"/>
                    <a:pt x="21754" y="9670"/>
                    <a:pt x="21754" y="21600"/>
                  </a:cubicBezTo>
                  <a:lnTo>
                    <a:pt x="154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9" name="Arc 113"/>
            <p:cNvSpPr>
              <a:spLocks/>
            </p:cNvSpPr>
            <p:nvPr/>
          </p:nvSpPr>
          <p:spPr bwMode="auto">
            <a:xfrm>
              <a:off x="5292" y="3384"/>
              <a:ext cx="140" cy="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90" name="Freeform 114"/>
            <p:cNvSpPr>
              <a:spLocks/>
            </p:cNvSpPr>
            <p:nvPr/>
          </p:nvSpPr>
          <p:spPr bwMode="auto">
            <a:xfrm>
              <a:off x="5143" y="3322"/>
              <a:ext cx="289" cy="374"/>
            </a:xfrm>
            <a:custGeom>
              <a:avLst/>
              <a:gdLst>
                <a:gd name="T0" fmla="*/ 0 w 289"/>
                <a:gd name="T1" fmla="*/ 0 h 433"/>
                <a:gd name="T2" fmla="*/ 0 w 289"/>
                <a:gd name="T3" fmla="*/ 12 h 433"/>
                <a:gd name="T4" fmla="*/ 288 w 289"/>
                <a:gd name="T5" fmla="*/ 12 h 433"/>
                <a:gd name="T6" fmla="*/ 0 60000 65536"/>
                <a:gd name="T7" fmla="*/ 0 60000 65536"/>
                <a:gd name="T8" fmla="*/ 0 60000 65536"/>
                <a:gd name="T9" fmla="*/ 0 w 289"/>
                <a:gd name="T10" fmla="*/ 0 h 433"/>
                <a:gd name="T11" fmla="*/ 289 w 289"/>
                <a:gd name="T12" fmla="*/ 433 h 4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9" h="433">
                  <a:moveTo>
                    <a:pt x="0" y="0"/>
                  </a:moveTo>
                  <a:lnTo>
                    <a:pt x="0" y="432"/>
                  </a:lnTo>
                  <a:lnTo>
                    <a:pt x="288" y="43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91" name="Line 115"/>
            <p:cNvSpPr>
              <a:spLocks noChangeShapeType="1"/>
            </p:cNvSpPr>
            <p:nvPr/>
          </p:nvSpPr>
          <p:spPr bwMode="auto">
            <a:xfrm>
              <a:off x="5435" y="3450"/>
              <a:ext cx="0" cy="2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92" name="Line 116"/>
            <p:cNvSpPr>
              <a:spLocks noChangeShapeType="1"/>
            </p:cNvSpPr>
            <p:nvPr/>
          </p:nvSpPr>
          <p:spPr bwMode="auto">
            <a:xfrm>
              <a:off x="5147" y="2921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93" name="Line 117"/>
            <p:cNvSpPr>
              <a:spLocks noChangeShapeType="1"/>
            </p:cNvSpPr>
            <p:nvPr/>
          </p:nvSpPr>
          <p:spPr bwMode="auto">
            <a:xfrm>
              <a:off x="5147" y="3137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94" name="Line 118"/>
            <p:cNvSpPr>
              <a:spLocks noChangeShapeType="1"/>
            </p:cNvSpPr>
            <p:nvPr/>
          </p:nvSpPr>
          <p:spPr bwMode="auto">
            <a:xfrm>
              <a:off x="5147" y="350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95" name="Rectangle 119"/>
            <p:cNvSpPr>
              <a:spLocks noChangeArrowheads="1"/>
            </p:cNvSpPr>
            <p:nvPr/>
          </p:nvSpPr>
          <p:spPr bwMode="auto">
            <a:xfrm>
              <a:off x="4011" y="2777"/>
              <a:ext cx="568" cy="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96" name="Line 120"/>
            <p:cNvSpPr>
              <a:spLocks noChangeShapeType="1"/>
            </p:cNvSpPr>
            <p:nvPr/>
          </p:nvSpPr>
          <p:spPr bwMode="auto">
            <a:xfrm>
              <a:off x="4011" y="2921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97" name="Line 121"/>
            <p:cNvSpPr>
              <a:spLocks noChangeShapeType="1"/>
            </p:cNvSpPr>
            <p:nvPr/>
          </p:nvSpPr>
          <p:spPr bwMode="auto">
            <a:xfrm>
              <a:off x="4011" y="3065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98" name="Line 122"/>
            <p:cNvSpPr>
              <a:spLocks noChangeShapeType="1"/>
            </p:cNvSpPr>
            <p:nvPr/>
          </p:nvSpPr>
          <p:spPr bwMode="auto">
            <a:xfrm>
              <a:off x="4011" y="3209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99" name="Line 123"/>
            <p:cNvSpPr>
              <a:spLocks noChangeShapeType="1"/>
            </p:cNvSpPr>
            <p:nvPr/>
          </p:nvSpPr>
          <p:spPr bwMode="auto">
            <a:xfrm>
              <a:off x="4011" y="3353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00" name="Line 124"/>
            <p:cNvSpPr>
              <a:spLocks noChangeShapeType="1"/>
            </p:cNvSpPr>
            <p:nvPr/>
          </p:nvSpPr>
          <p:spPr bwMode="auto">
            <a:xfrm>
              <a:off x="4299" y="2777"/>
              <a:ext cx="0" cy="1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01" name="Rectangle 125"/>
            <p:cNvSpPr>
              <a:spLocks noChangeArrowheads="1"/>
            </p:cNvSpPr>
            <p:nvPr/>
          </p:nvSpPr>
          <p:spPr bwMode="auto">
            <a:xfrm>
              <a:off x="3886" y="3820"/>
              <a:ext cx="84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PAGEMAP</a:t>
              </a:r>
            </a:p>
          </p:txBody>
        </p:sp>
        <p:sp>
          <p:nvSpPr>
            <p:cNvPr id="15402" name="Line 126"/>
            <p:cNvSpPr>
              <a:spLocks noChangeShapeType="1"/>
            </p:cNvSpPr>
            <p:nvPr/>
          </p:nvSpPr>
          <p:spPr bwMode="auto">
            <a:xfrm>
              <a:off x="3491" y="2849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03" name="Line 127"/>
            <p:cNvSpPr>
              <a:spLocks noChangeShapeType="1"/>
            </p:cNvSpPr>
            <p:nvPr/>
          </p:nvSpPr>
          <p:spPr bwMode="auto">
            <a:xfrm>
              <a:off x="3491" y="3065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04" name="Line 128"/>
            <p:cNvSpPr>
              <a:spLocks noChangeShapeType="1"/>
            </p:cNvSpPr>
            <p:nvPr/>
          </p:nvSpPr>
          <p:spPr bwMode="auto">
            <a:xfrm>
              <a:off x="3491" y="3281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05" name="Line 129"/>
            <p:cNvSpPr>
              <a:spLocks noChangeShapeType="1"/>
            </p:cNvSpPr>
            <p:nvPr/>
          </p:nvSpPr>
          <p:spPr bwMode="auto">
            <a:xfrm>
              <a:off x="3491" y="3785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06" name="Freeform 130"/>
            <p:cNvSpPr>
              <a:spLocks/>
            </p:cNvSpPr>
            <p:nvPr/>
          </p:nvSpPr>
          <p:spPr bwMode="auto">
            <a:xfrm>
              <a:off x="3895" y="2821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07" name="Line 131"/>
            <p:cNvSpPr>
              <a:spLocks noChangeShapeType="1"/>
            </p:cNvSpPr>
            <p:nvPr/>
          </p:nvSpPr>
          <p:spPr bwMode="auto">
            <a:xfrm>
              <a:off x="3851" y="2849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08" name="Line 132"/>
            <p:cNvSpPr>
              <a:spLocks noChangeShapeType="1"/>
            </p:cNvSpPr>
            <p:nvPr/>
          </p:nvSpPr>
          <p:spPr bwMode="auto">
            <a:xfrm>
              <a:off x="3635" y="2849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09" name="Freeform 133"/>
            <p:cNvSpPr>
              <a:spLocks/>
            </p:cNvSpPr>
            <p:nvPr/>
          </p:nvSpPr>
          <p:spPr bwMode="auto">
            <a:xfrm>
              <a:off x="3895" y="2965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10" name="Line 134"/>
            <p:cNvSpPr>
              <a:spLocks noChangeShapeType="1"/>
            </p:cNvSpPr>
            <p:nvPr/>
          </p:nvSpPr>
          <p:spPr bwMode="auto">
            <a:xfrm>
              <a:off x="3851" y="2993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11" name="Freeform 135"/>
            <p:cNvSpPr>
              <a:spLocks/>
            </p:cNvSpPr>
            <p:nvPr/>
          </p:nvSpPr>
          <p:spPr bwMode="auto">
            <a:xfrm>
              <a:off x="3895" y="3109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12" name="Line 136"/>
            <p:cNvSpPr>
              <a:spLocks noChangeShapeType="1"/>
            </p:cNvSpPr>
            <p:nvPr/>
          </p:nvSpPr>
          <p:spPr bwMode="auto">
            <a:xfrm>
              <a:off x="3851" y="3137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13" name="Freeform 137"/>
            <p:cNvSpPr>
              <a:spLocks/>
            </p:cNvSpPr>
            <p:nvPr/>
          </p:nvSpPr>
          <p:spPr bwMode="auto">
            <a:xfrm>
              <a:off x="3895" y="3253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14" name="Line 138"/>
            <p:cNvSpPr>
              <a:spLocks noChangeShapeType="1"/>
            </p:cNvSpPr>
            <p:nvPr/>
          </p:nvSpPr>
          <p:spPr bwMode="auto">
            <a:xfrm>
              <a:off x="3851" y="3281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15" name="Freeform 139"/>
            <p:cNvSpPr>
              <a:spLocks/>
            </p:cNvSpPr>
            <p:nvPr/>
          </p:nvSpPr>
          <p:spPr bwMode="auto">
            <a:xfrm>
              <a:off x="3895" y="3397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16" name="Line 140"/>
            <p:cNvSpPr>
              <a:spLocks noChangeShapeType="1"/>
            </p:cNvSpPr>
            <p:nvPr/>
          </p:nvSpPr>
          <p:spPr bwMode="auto">
            <a:xfrm>
              <a:off x="3851" y="3425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17" name="Line 141"/>
            <p:cNvSpPr>
              <a:spLocks noChangeShapeType="1"/>
            </p:cNvSpPr>
            <p:nvPr/>
          </p:nvSpPr>
          <p:spPr bwMode="auto">
            <a:xfrm flipV="1">
              <a:off x="3635" y="2989"/>
              <a:ext cx="208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18" name="Line 142"/>
            <p:cNvSpPr>
              <a:spLocks noChangeShapeType="1"/>
            </p:cNvSpPr>
            <p:nvPr/>
          </p:nvSpPr>
          <p:spPr bwMode="auto">
            <a:xfrm flipV="1">
              <a:off x="3635" y="3129"/>
              <a:ext cx="216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19" name="Line 143"/>
            <p:cNvSpPr>
              <a:spLocks noChangeShapeType="1"/>
            </p:cNvSpPr>
            <p:nvPr/>
          </p:nvSpPr>
          <p:spPr bwMode="auto">
            <a:xfrm flipV="1">
              <a:off x="3635" y="3709"/>
              <a:ext cx="208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20" name="Freeform 144"/>
            <p:cNvSpPr>
              <a:spLocks/>
            </p:cNvSpPr>
            <p:nvPr/>
          </p:nvSpPr>
          <p:spPr bwMode="auto">
            <a:xfrm>
              <a:off x="5047" y="2821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21" name="Line 145"/>
            <p:cNvSpPr>
              <a:spLocks noChangeShapeType="1"/>
            </p:cNvSpPr>
            <p:nvPr/>
          </p:nvSpPr>
          <p:spPr bwMode="auto">
            <a:xfrm>
              <a:off x="5003" y="2849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22" name="Freeform 146"/>
            <p:cNvSpPr>
              <a:spLocks/>
            </p:cNvSpPr>
            <p:nvPr/>
          </p:nvSpPr>
          <p:spPr bwMode="auto">
            <a:xfrm>
              <a:off x="5047" y="3205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23" name="Line 147"/>
            <p:cNvSpPr>
              <a:spLocks noChangeShapeType="1"/>
            </p:cNvSpPr>
            <p:nvPr/>
          </p:nvSpPr>
          <p:spPr bwMode="auto">
            <a:xfrm>
              <a:off x="4992" y="3216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24" name="Freeform 148"/>
            <p:cNvSpPr>
              <a:spLocks/>
            </p:cNvSpPr>
            <p:nvPr/>
          </p:nvSpPr>
          <p:spPr bwMode="auto">
            <a:xfrm>
              <a:off x="5047" y="3559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25" name="Line 149"/>
            <p:cNvSpPr>
              <a:spLocks noChangeShapeType="1"/>
            </p:cNvSpPr>
            <p:nvPr/>
          </p:nvSpPr>
          <p:spPr bwMode="auto">
            <a:xfrm>
              <a:off x="5003" y="3587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26" name="Line 150"/>
            <p:cNvSpPr>
              <a:spLocks noChangeShapeType="1"/>
            </p:cNvSpPr>
            <p:nvPr/>
          </p:nvSpPr>
          <p:spPr bwMode="auto">
            <a:xfrm>
              <a:off x="4499" y="2849"/>
              <a:ext cx="4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27" name="Line 151"/>
            <p:cNvSpPr>
              <a:spLocks noChangeShapeType="1"/>
            </p:cNvSpPr>
            <p:nvPr/>
          </p:nvSpPr>
          <p:spPr bwMode="auto">
            <a:xfrm>
              <a:off x="4512" y="3024"/>
              <a:ext cx="48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28" name="Line 152"/>
            <p:cNvSpPr>
              <a:spLocks noChangeShapeType="1"/>
            </p:cNvSpPr>
            <p:nvPr/>
          </p:nvSpPr>
          <p:spPr bwMode="auto">
            <a:xfrm>
              <a:off x="4499" y="3425"/>
              <a:ext cx="493" cy="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29" name="Line 153"/>
            <p:cNvSpPr>
              <a:spLocks noChangeShapeType="1"/>
            </p:cNvSpPr>
            <p:nvPr/>
          </p:nvSpPr>
          <p:spPr bwMode="auto">
            <a:xfrm>
              <a:off x="4011" y="3497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30" name="Line 154"/>
            <p:cNvSpPr>
              <a:spLocks noChangeShapeType="1"/>
            </p:cNvSpPr>
            <p:nvPr/>
          </p:nvSpPr>
          <p:spPr bwMode="auto">
            <a:xfrm>
              <a:off x="4011" y="3641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31" name="Freeform 155"/>
            <p:cNvSpPr>
              <a:spLocks/>
            </p:cNvSpPr>
            <p:nvPr/>
          </p:nvSpPr>
          <p:spPr bwMode="auto">
            <a:xfrm>
              <a:off x="3895" y="3541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32" name="Line 156"/>
            <p:cNvSpPr>
              <a:spLocks noChangeShapeType="1"/>
            </p:cNvSpPr>
            <p:nvPr/>
          </p:nvSpPr>
          <p:spPr bwMode="auto">
            <a:xfrm>
              <a:off x="3851" y="3569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33" name="Freeform 157"/>
            <p:cNvSpPr>
              <a:spLocks/>
            </p:cNvSpPr>
            <p:nvPr/>
          </p:nvSpPr>
          <p:spPr bwMode="auto">
            <a:xfrm>
              <a:off x="3895" y="3685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34" name="Line 158"/>
            <p:cNvSpPr>
              <a:spLocks noChangeShapeType="1"/>
            </p:cNvSpPr>
            <p:nvPr/>
          </p:nvSpPr>
          <p:spPr bwMode="auto">
            <a:xfrm>
              <a:off x="3851" y="3713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35" name="Freeform 159"/>
            <p:cNvSpPr>
              <a:spLocks/>
            </p:cNvSpPr>
            <p:nvPr/>
          </p:nvSpPr>
          <p:spPr bwMode="auto">
            <a:xfrm>
              <a:off x="5047" y="3037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36" name="Line 160"/>
            <p:cNvSpPr>
              <a:spLocks noChangeShapeType="1"/>
            </p:cNvSpPr>
            <p:nvPr/>
          </p:nvSpPr>
          <p:spPr bwMode="auto">
            <a:xfrm>
              <a:off x="5003" y="3065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37" name="Line 161"/>
            <p:cNvSpPr>
              <a:spLocks noChangeShapeType="1"/>
            </p:cNvSpPr>
            <p:nvPr/>
          </p:nvSpPr>
          <p:spPr bwMode="auto">
            <a:xfrm flipH="1">
              <a:off x="4491" y="3065"/>
              <a:ext cx="520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38" name="Rectangle 162"/>
            <p:cNvSpPr>
              <a:spLocks noChangeArrowheads="1"/>
            </p:cNvSpPr>
            <p:nvPr/>
          </p:nvSpPr>
          <p:spPr bwMode="auto">
            <a:xfrm>
              <a:off x="4334" y="3046"/>
              <a:ext cx="19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X</a:t>
              </a:r>
            </a:p>
          </p:txBody>
        </p:sp>
        <p:sp>
          <p:nvSpPr>
            <p:cNvPr id="15439" name="Rectangle 163"/>
            <p:cNvSpPr>
              <a:spLocks noChangeArrowheads="1"/>
            </p:cNvSpPr>
            <p:nvPr/>
          </p:nvSpPr>
          <p:spPr bwMode="auto">
            <a:xfrm>
              <a:off x="4334" y="3190"/>
              <a:ext cx="19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X</a:t>
              </a:r>
            </a:p>
          </p:txBody>
        </p:sp>
        <p:sp>
          <p:nvSpPr>
            <p:cNvPr id="15440" name="Rectangle 164"/>
            <p:cNvSpPr>
              <a:spLocks noChangeArrowheads="1"/>
            </p:cNvSpPr>
            <p:nvPr/>
          </p:nvSpPr>
          <p:spPr bwMode="auto">
            <a:xfrm>
              <a:off x="4334" y="3622"/>
              <a:ext cx="19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X</a:t>
              </a:r>
            </a:p>
          </p:txBody>
        </p:sp>
        <p:sp>
          <p:nvSpPr>
            <p:cNvPr id="15441" name="Line 165"/>
            <p:cNvSpPr>
              <a:spLocks noChangeShapeType="1"/>
            </p:cNvSpPr>
            <p:nvPr/>
          </p:nvSpPr>
          <p:spPr bwMode="auto">
            <a:xfrm>
              <a:off x="4139" y="2777"/>
              <a:ext cx="0" cy="1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42" name="Rectangle 166"/>
            <p:cNvSpPr>
              <a:spLocks noChangeArrowheads="1"/>
            </p:cNvSpPr>
            <p:nvPr/>
          </p:nvSpPr>
          <p:spPr bwMode="auto">
            <a:xfrm>
              <a:off x="3958" y="2596"/>
              <a:ext cx="231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D</a:t>
              </a:r>
            </a:p>
          </p:txBody>
        </p:sp>
        <p:sp>
          <p:nvSpPr>
            <p:cNvPr id="15443" name="Rectangle 167"/>
            <p:cNvSpPr>
              <a:spLocks noChangeArrowheads="1"/>
            </p:cNvSpPr>
            <p:nvPr/>
          </p:nvSpPr>
          <p:spPr bwMode="auto">
            <a:xfrm>
              <a:off x="4102" y="2596"/>
              <a:ext cx="22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R</a:t>
              </a:r>
            </a:p>
          </p:txBody>
        </p:sp>
        <p:sp>
          <p:nvSpPr>
            <p:cNvPr id="15444" name="Rectangle 168"/>
            <p:cNvSpPr>
              <a:spLocks noChangeArrowheads="1"/>
            </p:cNvSpPr>
            <p:nvPr/>
          </p:nvSpPr>
          <p:spPr bwMode="auto">
            <a:xfrm>
              <a:off x="3007" y="2368"/>
              <a:ext cx="689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Virtual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Memory</a:t>
              </a:r>
            </a:p>
          </p:txBody>
        </p:sp>
        <p:sp>
          <p:nvSpPr>
            <p:cNvPr id="15445" name="Rectangle 169"/>
            <p:cNvSpPr>
              <a:spLocks noChangeArrowheads="1"/>
            </p:cNvSpPr>
            <p:nvPr/>
          </p:nvSpPr>
          <p:spPr bwMode="auto">
            <a:xfrm>
              <a:off x="4913" y="2352"/>
              <a:ext cx="705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Physical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Memory</a:t>
              </a:r>
            </a:p>
          </p:txBody>
        </p:sp>
        <p:sp>
          <p:nvSpPr>
            <p:cNvPr id="15446" name="Rectangle 170"/>
            <p:cNvSpPr>
              <a:spLocks noChangeArrowheads="1"/>
            </p:cNvSpPr>
            <p:nvPr/>
          </p:nvSpPr>
          <p:spPr bwMode="auto">
            <a:xfrm>
              <a:off x="4257" y="2600"/>
              <a:ext cx="403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PPN</a:t>
              </a:r>
            </a:p>
          </p:txBody>
        </p:sp>
      </p:grpSp>
      <p:grpSp>
        <p:nvGrpSpPr>
          <p:cNvPr id="15363" name="Group 171"/>
          <p:cNvGrpSpPr>
            <a:grpSpLocks/>
          </p:cNvGrpSpPr>
          <p:nvPr/>
        </p:nvGrpSpPr>
        <p:grpSpPr bwMode="auto">
          <a:xfrm>
            <a:off x="2514600" y="1143000"/>
            <a:ext cx="4265613" cy="549275"/>
            <a:chOff x="2830" y="1632"/>
            <a:chExt cx="2687" cy="346"/>
          </a:xfrm>
        </p:grpSpPr>
        <p:grpSp>
          <p:nvGrpSpPr>
            <p:cNvPr id="15365" name="Group 172"/>
            <p:cNvGrpSpPr>
              <a:grpSpLocks/>
            </p:cNvGrpSpPr>
            <p:nvPr/>
          </p:nvGrpSpPr>
          <p:grpSpPr bwMode="auto">
            <a:xfrm>
              <a:off x="2830" y="1680"/>
              <a:ext cx="491" cy="280"/>
              <a:chOff x="386" y="3364"/>
              <a:chExt cx="491" cy="280"/>
            </a:xfrm>
          </p:grpSpPr>
          <p:sp>
            <p:nvSpPr>
              <p:cNvPr id="15376" name="AutoShape 173"/>
              <p:cNvSpPr>
                <a:spLocks noChangeArrowheads="1"/>
              </p:cNvSpPr>
              <p:nvPr/>
            </p:nvSpPr>
            <p:spPr bwMode="auto">
              <a:xfrm>
                <a:off x="388" y="3364"/>
                <a:ext cx="472" cy="280"/>
              </a:xfrm>
              <a:prstGeom prst="roundRect">
                <a:avLst>
                  <a:gd name="adj" fmla="val 12495"/>
                </a:avLst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377" name="Rectangle 174"/>
              <p:cNvSpPr>
                <a:spLocks noChangeArrowheads="1"/>
              </p:cNvSpPr>
              <p:nvPr/>
            </p:nvSpPr>
            <p:spPr bwMode="auto">
              <a:xfrm>
                <a:off x="386" y="3394"/>
                <a:ext cx="491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2000" dirty="0">
                    <a:latin typeface="+mj-lt"/>
                  </a:rPr>
                  <a:t>CPU</a:t>
                </a:r>
              </a:p>
            </p:txBody>
          </p:sp>
        </p:grpSp>
        <p:grpSp>
          <p:nvGrpSpPr>
            <p:cNvPr id="15366" name="Group 175"/>
            <p:cNvGrpSpPr>
              <a:grpSpLocks/>
            </p:cNvGrpSpPr>
            <p:nvPr/>
          </p:nvGrpSpPr>
          <p:grpSpPr bwMode="auto">
            <a:xfrm>
              <a:off x="4992" y="1728"/>
              <a:ext cx="525" cy="234"/>
              <a:chOff x="3076" y="3394"/>
              <a:chExt cx="525" cy="234"/>
            </a:xfrm>
          </p:grpSpPr>
          <p:sp>
            <p:nvSpPr>
              <p:cNvPr id="15374" name="Rectangle 176"/>
              <p:cNvSpPr>
                <a:spLocks noChangeArrowheads="1"/>
              </p:cNvSpPr>
              <p:nvPr/>
            </p:nvSpPr>
            <p:spPr bwMode="auto">
              <a:xfrm>
                <a:off x="3076" y="3394"/>
                <a:ext cx="520" cy="232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375" name="Rectangle 177"/>
              <p:cNvSpPr>
                <a:spLocks noChangeArrowheads="1"/>
              </p:cNvSpPr>
              <p:nvPr/>
            </p:nvSpPr>
            <p:spPr bwMode="auto">
              <a:xfrm>
                <a:off x="3111" y="3394"/>
                <a:ext cx="490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2000">
                    <a:latin typeface="+mj-lt"/>
                  </a:rPr>
                  <a:t>RAM</a:t>
                </a:r>
              </a:p>
            </p:txBody>
          </p:sp>
        </p:grpSp>
        <p:grpSp>
          <p:nvGrpSpPr>
            <p:cNvPr id="15367" name="Group 178"/>
            <p:cNvGrpSpPr>
              <a:grpSpLocks/>
            </p:cNvGrpSpPr>
            <p:nvPr/>
          </p:nvGrpSpPr>
          <p:grpSpPr bwMode="auto">
            <a:xfrm>
              <a:off x="3848" y="1650"/>
              <a:ext cx="568" cy="328"/>
              <a:chOff x="1684" y="3316"/>
              <a:chExt cx="568" cy="328"/>
            </a:xfrm>
          </p:grpSpPr>
          <p:sp>
            <p:nvSpPr>
              <p:cNvPr id="15372" name="Rectangle 179"/>
              <p:cNvSpPr>
                <a:spLocks noChangeArrowheads="1"/>
              </p:cNvSpPr>
              <p:nvPr/>
            </p:nvSpPr>
            <p:spPr bwMode="auto">
              <a:xfrm>
                <a:off x="1684" y="3316"/>
                <a:ext cx="568" cy="328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373" name="Rectangle 180"/>
              <p:cNvSpPr>
                <a:spLocks noChangeArrowheads="1"/>
              </p:cNvSpPr>
              <p:nvPr/>
            </p:nvSpPr>
            <p:spPr bwMode="auto">
              <a:xfrm>
                <a:off x="1712" y="3352"/>
                <a:ext cx="538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2000" dirty="0">
                    <a:latin typeface="+mj-lt"/>
                  </a:rPr>
                  <a:t>MMU</a:t>
                </a:r>
              </a:p>
            </p:txBody>
          </p:sp>
        </p:grpSp>
        <p:sp>
          <p:nvSpPr>
            <p:cNvPr id="15368" name="Line 181"/>
            <p:cNvSpPr>
              <a:spLocks noChangeShapeType="1"/>
            </p:cNvSpPr>
            <p:nvPr/>
          </p:nvSpPr>
          <p:spPr bwMode="auto">
            <a:xfrm>
              <a:off x="3312" y="183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69" name="Line 182"/>
            <p:cNvSpPr>
              <a:spLocks noChangeShapeType="1"/>
            </p:cNvSpPr>
            <p:nvPr/>
          </p:nvSpPr>
          <p:spPr bwMode="auto">
            <a:xfrm>
              <a:off x="4416" y="1838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70" name="Rectangle 183"/>
            <p:cNvSpPr>
              <a:spLocks noChangeArrowheads="1"/>
            </p:cNvSpPr>
            <p:nvPr/>
          </p:nvSpPr>
          <p:spPr bwMode="auto">
            <a:xfrm>
              <a:off x="3408" y="1632"/>
              <a:ext cx="333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2000">
                  <a:latin typeface="+mj-lt"/>
                </a:rPr>
                <a:t>VA</a:t>
              </a:r>
            </a:p>
          </p:txBody>
        </p:sp>
        <p:sp>
          <p:nvSpPr>
            <p:cNvPr id="15371" name="Rectangle 184"/>
            <p:cNvSpPr>
              <a:spLocks noChangeArrowheads="1"/>
            </p:cNvSpPr>
            <p:nvPr/>
          </p:nvSpPr>
          <p:spPr bwMode="auto">
            <a:xfrm>
              <a:off x="4499" y="1632"/>
              <a:ext cx="325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2000">
                  <a:latin typeface="+mj-lt"/>
                </a:rPr>
                <a:t>PA</a:t>
              </a:r>
            </a:p>
          </p:txBody>
        </p:sp>
      </p:grpSp>
      <p:sp>
        <p:nvSpPr>
          <p:cNvPr id="153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Review: Virtual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5"/>
          <p:cNvSpPr txBox="1">
            <a:spLocks noChangeArrowheads="1"/>
          </p:cNvSpPr>
          <p:nvPr/>
        </p:nvSpPr>
        <p:spPr bwMode="auto">
          <a:xfrm>
            <a:off x="381000" y="1425575"/>
            <a:ext cx="770275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Here's the handler for truly unused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opcodes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 (not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SVCs or </a:t>
            </a:r>
            <a:r>
              <a:rPr lang="en-US" sz="1400" dirty="0" err="1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swapreg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):</a:t>
            </a:r>
          </a:p>
          <a:p>
            <a:pPr eaLnBrk="1" hangingPunct="1"/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Illegal instruction is in R0, it’s address is </a:t>
            </a:r>
            <a:r>
              <a:rPr lang="en-US" sz="1400" dirty="0" err="1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Reg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[XP]-4</a:t>
            </a:r>
            <a:endParaRPr lang="en-US" sz="1400" dirty="0">
              <a:solidFill>
                <a:srgbClr val="C00000"/>
              </a:solidFill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 err="1">
                <a:latin typeface="Lucida Sans Typewriter" charset="0"/>
                <a:cs typeface="Lucida Sans Typewriter" charset="0"/>
              </a:rPr>
              <a:t>UUOError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: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CALL(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KWrMsg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Type out an error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msg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,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.text "Illegal instruction </a:t>
            </a:r>
            <a:r>
              <a:rPr lang="ja-JP" altLang="en-US" sz="1400" dirty="0">
                <a:latin typeface="Lucida Sans Typewriter" charset="0"/>
                <a:cs typeface="Lucida Sans Typewriter" charset="0"/>
              </a:rPr>
              <a:t>”</a:t>
            </a:r>
            <a:endParaRPr lang="en-US" altLang="ja-JP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 smtClean="0">
                <a:latin typeface="Lucida Sans Typewriter" charset="0"/>
                <a:cs typeface="Lucida Sans Typewriter" charset="0"/>
              </a:rPr>
              <a:t>    ADDC(XP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, -4, r0) 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Fetch the illegal instruction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BR(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ReadUserMem,LP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interpret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addr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 in user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context</a:t>
            </a:r>
          </a:p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   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CALL(</a:t>
            </a:r>
            <a:r>
              <a:rPr lang="en-US" sz="1400" dirty="0" err="1" smtClean="0">
                <a:latin typeface="Lucida Sans Typewriter" charset="0"/>
                <a:cs typeface="Lucida Sans Typewriter" charset="0"/>
              </a:rPr>
              <a:t>KHexPrt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</a:t>
            </a:r>
          </a:p>
          <a:p>
            <a:pPr eaLnBrk="1" hangingPunct="1"/>
            <a:r>
              <a:rPr lang="en-US" sz="1400" dirty="0" smtClean="0">
                <a:latin typeface="Lucida Sans Typewriter" charset="0"/>
                <a:cs typeface="Lucida Sans Typewriter" charset="0"/>
              </a:rPr>
              <a:t>    CALL(</a:t>
            </a:r>
            <a:r>
              <a:rPr lang="en-US" sz="1400" dirty="0" err="1" smtClean="0">
                <a:latin typeface="Lucida Sans Typewriter" charset="0"/>
                <a:cs typeface="Lucida Sans Typewriter" charset="0"/>
              </a:rPr>
              <a:t>KWrMsg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</a:t>
            </a:r>
          </a:p>
          <a:p>
            <a:pPr eaLnBrk="1" hangingPunct="1"/>
            <a:r>
              <a:rPr lang="en-US" sz="1400" dirty="0" smtClean="0">
                <a:latin typeface="Lucida Sans Typewriter" charset="0"/>
                <a:cs typeface="Lucida Sans Typewriter" charset="0"/>
              </a:rPr>
              <a:t>    .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text " at location 0x</a:t>
            </a:r>
            <a:r>
              <a:rPr lang="ja-JP" altLang="en-US" sz="1400" dirty="0">
                <a:latin typeface="Lucida Sans Typewriter" charset="0"/>
                <a:cs typeface="Lucida Sans Typewriter" charset="0"/>
              </a:rPr>
              <a:t>”</a:t>
            </a:r>
            <a:endParaRPr lang="en-US" altLang="ja-JP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 smtClean="0">
                <a:latin typeface="Lucida Sans Typewriter" charset="0"/>
                <a:cs typeface="Lucida Sans Typewriter" charset="0"/>
              </a:rPr>
              <a:t>    MOVE(xp,r0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</a:t>
            </a:r>
          </a:p>
          <a:p>
            <a:pPr eaLnBrk="1" hangingPunct="1"/>
            <a:r>
              <a:rPr lang="en-US" sz="1400" dirty="0" smtClean="0">
                <a:latin typeface="Lucida Sans Typewriter" charset="0"/>
                <a:cs typeface="Lucida Sans Typewriter" charset="0"/>
              </a:rPr>
              <a:t>    CALL(</a:t>
            </a:r>
            <a:r>
              <a:rPr lang="en-US" sz="1400" dirty="0" err="1" smtClean="0">
                <a:latin typeface="Lucida Sans Typewriter" charset="0"/>
                <a:cs typeface="Lucida Sans Typewriter" charset="0"/>
              </a:rPr>
              <a:t>KHexPrt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</a:t>
            </a:r>
          </a:p>
          <a:p>
            <a:pPr eaLnBrk="1" hangingPunct="1"/>
            <a:r>
              <a:rPr lang="en-US" sz="1400" dirty="0" smtClean="0">
                <a:latin typeface="Lucida Sans Typewriter" charset="0"/>
                <a:cs typeface="Lucida Sans Typewriter" charset="0"/>
              </a:rPr>
              <a:t>    CALL(</a:t>
            </a:r>
            <a:r>
              <a:rPr lang="en-US" sz="1400" dirty="0" err="1" smtClean="0">
                <a:latin typeface="Lucida Sans Typewriter" charset="0"/>
                <a:cs typeface="Lucida Sans Typewriter" charset="0"/>
              </a:rPr>
              <a:t>KWrMsg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</a:t>
            </a:r>
          </a:p>
          <a:p>
            <a:pPr eaLnBrk="1" hangingPunct="1"/>
            <a:r>
              <a:rPr lang="en-US" sz="1400" dirty="0" smtClean="0">
                <a:latin typeface="Lucida Sans Typewriter" charset="0"/>
                <a:cs typeface="Lucida Sans Typewriter" charset="0"/>
              </a:rPr>
              <a:t>    .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text "! .....</a:t>
            </a:r>
            <a:r>
              <a:rPr lang="ja-JP" altLang="en-US" sz="1400" dirty="0">
                <a:latin typeface="Lucida Sans Typewriter" charset="0"/>
                <a:cs typeface="Lucida Sans Typewriter" charset="0"/>
              </a:rPr>
              <a:t>”</a:t>
            </a:r>
            <a:endParaRPr lang="en-US" altLang="ja-JP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 smtClean="0">
                <a:latin typeface="Lucida Sans Typewriter" charset="0"/>
                <a:cs typeface="Lucida Sans Typewriter" charset="0"/>
              </a:rPr>
              <a:t>    HALT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()		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Then crash system.</a:t>
            </a: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</p:txBody>
      </p:sp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Handler for Actual Illops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733800" y="3352800"/>
            <a:ext cx="4425950" cy="1384300"/>
            <a:chOff x="4114800" y="2981325"/>
            <a:chExt cx="4425950" cy="1384300"/>
          </a:xfrm>
        </p:grpSpPr>
        <p:sp>
          <p:nvSpPr>
            <p:cNvPr id="36866" name="Text Box 16"/>
            <p:cNvSpPr txBox="1">
              <a:spLocks noChangeArrowheads="1"/>
            </p:cNvSpPr>
            <p:nvPr/>
          </p:nvSpPr>
          <p:spPr bwMode="auto">
            <a:xfrm>
              <a:off x="4838700" y="2981325"/>
              <a:ext cx="3702050" cy="138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i="1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These kernel utility routines (</a:t>
              </a:r>
              <a:r>
                <a:rPr lang="en-US" sz="1400" i="1" dirty="0" err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Kxxx</a:t>
              </a:r>
              <a:r>
                <a:rPr lang="en-US" sz="1400" i="1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) don’</a:t>
              </a:r>
              <a:r>
                <a:rPr lang="en-US" altLang="ja-JP" sz="1400" i="1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t follow our usual calling convention – they take their </a:t>
              </a:r>
              <a:r>
                <a:rPr lang="en-US" altLang="ja-JP" sz="1400" i="1" dirty="0" err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args</a:t>
              </a:r>
              <a:r>
                <a:rPr lang="en-US" altLang="ja-JP" sz="1400" i="1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 in registers or from words immediately following the procedure call!  They adjust LP to skip past any </a:t>
              </a:r>
              <a:r>
                <a:rPr lang="en-US" altLang="ja-JP" sz="1400" i="1" dirty="0" err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args</a:t>
              </a:r>
              <a:r>
                <a:rPr lang="en-US" altLang="ja-JP" sz="1400" i="1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 before returning.</a:t>
              </a:r>
              <a:endParaRPr lang="en-US" sz="1400" i="1" dirty="0">
                <a:solidFill>
                  <a:srgbClr val="3366FF"/>
                </a:solidFill>
                <a:latin typeface="Comic Sans MS" charset="0"/>
                <a:cs typeface="Comic Sans MS" charset="0"/>
              </a:endParaRPr>
            </a:p>
          </p:txBody>
        </p:sp>
        <p:sp>
          <p:nvSpPr>
            <p:cNvPr id="36867" name="Line 17"/>
            <p:cNvSpPr>
              <a:spLocks noChangeShapeType="1"/>
            </p:cNvSpPr>
            <p:nvPr/>
          </p:nvSpPr>
          <p:spPr bwMode="auto">
            <a:xfrm>
              <a:off x="4548188" y="3062288"/>
              <a:ext cx="249237" cy="53975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36869" name="Group 12"/>
            <p:cNvGrpSpPr>
              <a:grpSpLocks/>
            </p:cNvGrpSpPr>
            <p:nvPr/>
          </p:nvGrpSpPr>
          <p:grpSpPr bwMode="auto">
            <a:xfrm flipH="1">
              <a:off x="4114800" y="3048000"/>
              <a:ext cx="409575" cy="657225"/>
              <a:chOff x="2838890" y="729676"/>
              <a:chExt cx="1234915" cy="1984813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3298393" y="1141980"/>
                <a:ext cx="0" cy="70475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298393" y="1846734"/>
                <a:ext cx="272829" cy="81981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3083000" y="1846734"/>
                <a:ext cx="215394" cy="81981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873" name="Group 16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3566439" y="2690518"/>
                  <a:ext cx="244109" cy="9588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Freeform 31"/>
                <p:cNvSpPr/>
                <p:nvPr/>
              </p:nvSpPr>
              <p:spPr>
                <a:xfrm>
                  <a:off x="3576012" y="2585046"/>
                  <a:ext cx="224963" cy="119853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6874" name="Group 17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2858036" y="2676135"/>
                  <a:ext cx="234535" cy="3835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Freeform 29"/>
                <p:cNvSpPr/>
                <p:nvPr/>
              </p:nvSpPr>
              <p:spPr>
                <a:xfrm>
                  <a:off x="2838890" y="2575459"/>
                  <a:ext cx="253681" cy="139030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9" name="Straight Connector 18"/>
              <p:cNvCxnSpPr/>
              <p:nvPr/>
            </p:nvCxnSpPr>
            <p:spPr>
              <a:xfrm>
                <a:off x="3303178" y="1218688"/>
                <a:ext cx="311124" cy="23012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endCxn id="23" idx="0"/>
              </p:cNvCxnSpPr>
              <p:nvPr/>
            </p:nvCxnSpPr>
            <p:spPr>
              <a:xfrm flipV="1">
                <a:off x="3633448" y="1165953"/>
                <a:ext cx="282402" cy="26847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3097361" y="1228276"/>
                <a:ext cx="191460" cy="31162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092573" y="1539903"/>
                <a:ext cx="172314" cy="28765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Freeform 22"/>
              <p:cNvSpPr/>
              <p:nvPr/>
            </p:nvSpPr>
            <p:spPr>
              <a:xfrm>
                <a:off x="3911064" y="1046095"/>
                <a:ext cx="162741" cy="12944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18043755">
                <a:off x="3080442" y="1825252"/>
                <a:ext cx="206151" cy="11487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6881" name="Group 24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3135652" y="734472"/>
                  <a:ext cx="349413" cy="402715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>
                  <a:off x="3145225" y="753649"/>
                  <a:ext cx="502580" cy="220535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8" name="Freeform 27"/>
                <p:cNvSpPr/>
                <p:nvPr/>
              </p:nvSpPr>
              <p:spPr>
                <a:xfrm>
                  <a:off x="3121291" y="729676"/>
                  <a:ext cx="306336" cy="225330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7576" y="4495800"/>
            <a:ext cx="7747749" cy="18288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1103" y="3200400"/>
            <a:ext cx="7747749" cy="82296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4630" y="2349843"/>
            <a:ext cx="7747749" cy="82296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524000"/>
            <a:ext cx="7747749" cy="18288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Emulated Instruction: </a:t>
            </a:r>
            <a:r>
              <a:rPr lang="en-US" dirty="0" err="1" smtClean="0"/>
              <a:t>swapreg</a:t>
            </a:r>
            <a:r>
              <a:rPr lang="en-US" dirty="0" smtClean="0"/>
              <a:t>(</a:t>
            </a:r>
            <a:r>
              <a:rPr lang="en-US" dirty="0" err="1" smtClean="0"/>
              <a:t>Ra,Rc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224439"/>
            <a:ext cx="759534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swapreg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(RA,RC) swaps the contents of the two named registers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</a:t>
            </a:r>
          </a:p>
          <a:p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.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macro 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swapreg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(RA,RC) </a:t>
            </a:r>
            <a:r>
              <a:rPr lang="en-US" sz="14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betaopc</a:t>
            </a:r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(0x02,RA,0,RC)</a:t>
            </a:r>
          </a:p>
          <a:p>
            <a:endParaRPr lang="en-US" sz="1400" dirty="0" smtClean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</a:t>
            </a:r>
            <a:r>
              <a:rPr lang="en-US" sz="1400" dirty="0" err="1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swapreg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 instruction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is in R0, it’s address is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Reg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[XP]-4</a:t>
            </a:r>
          </a:p>
          <a:p>
            <a:r>
              <a:rPr lang="en-US" sz="14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swapreg</a:t>
            </a:r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14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extract_field</a:t>
            </a:r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(r0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, 25, 21, r1)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extract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rc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field</a:t>
            </a:r>
          </a:p>
          <a:p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 MULC(r1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, 4, r1) </a:t>
            </a:r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convert to byte offset into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regs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array </a:t>
            </a:r>
            <a:endParaRPr lang="en-US" sz="1400" dirty="0" smtClean="0">
              <a:solidFill>
                <a:srgbClr val="C00000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14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extract_field</a:t>
            </a:r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(r0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, 20, 16, r2)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extract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ra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field</a:t>
            </a:r>
          </a:p>
          <a:p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 MULC(r2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, 4, r2) </a:t>
            </a:r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convert to byte offset into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regs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array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endParaRPr lang="en-US" sz="1400" dirty="0" smtClean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 LD(r1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14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UserMState</a:t>
            </a:r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r3)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r3 &lt;-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regs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rc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 </a:t>
            </a:r>
            <a:endParaRPr lang="en-US" sz="1400" dirty="0" smtClean="0">
              <a:solidFill>
                <a:srgbClr val="C00000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 LD(r2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14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UserMState</a:t>
            </a:r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r4)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r4 &lt;-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regs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ra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 </a:t>
            </a:r>
            <a:endParaRPr lang="en-US" sz="1400" dirty="0" smtClean="0">
              <a:solidFill>
                <a:srgbClr val="C00000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 ST(r4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14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UserMState</a:t>
            </a:r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r1)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regs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rc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 &lt;- old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regs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ra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 </a:t>
            </a:r>
            <a:endParaRPr lang="en-US" sz="1400" dirty="0" smtClean="0">
              <a:solidFill>
                <a:srgbClr val="C00000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 ST(r3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14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UserMState</a:t>
            </a:r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r2)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regs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ra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 &lt;- old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regs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rc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</a:p>
          <a:p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all done!  Resume execution of user-mode program</a:t>
            </a:r>
          </a:p>
          <a:p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 BR(</a:t>
            </a:r>
            <a:r>
              <a:rPr lang="en-US" sz="14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I_Rtn</a:t>
            </a:r>
            <a:r>
              <a:rPr lang="en-US" sz="1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)             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defined in the next section!</a:t>
            </a:r>
            <a:endParaRPr lang="en-US" sz="1400" dirty="0">
              <a:solidFill>
                <a:srgbClr val="C00000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98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6" grpId="0" animBg="1"/>
      <p:bldP spid="6" grpId="1" animBg="1"/>
      <p:bldP spid="5" grpId="0" animBg="1"/>
      <p:bldP spid="5" grpId="1" animBg="1"/>
      <p:bldP spid="4" grpId="0" animBg="1"/>
      <p:bldP spid="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669925" y="990600"/>
            <a:ext cx="74263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 smtClean="0">
                <a:latin typeface="+mj-lt"/>
              </a:rPr>
              <a:t>User-mode programs need to communicate with OS code:</a:t>
            </a:r>
          </a:p>
          <a:p>
            <a:pPr marL="339725" lvl="4" eaLnBrk="1" hangingPunct="1">
              <a:defRPr/>
            </a:pPr>
            <a:r>
              <a:rPr lang="en-US" sz="2000" dirty="0" smtClean="0">
                <a:latin typeface="+mj-lt"/>
              </a:rPr>
              <a:t> Access virtual I/O devices</a:t>
            </a:r>
          </a:p>
          <a:p>
            <a:pPr marL="339725" lvl="4" eaLnBrk="1" hangingPunct="1">
              <a:defRPr/>
            </a:pPr>
            <a:r>
              <a:rPr lang="en-US" sz="2000" dirty="0" smtClean="0">
                <a:latin typeface="+mj-lt"/>
              </a:rPr>
              <a:t> Communicate with other processes</a:t>
            </a:r>
          </a:p>
          <a:p>
            <a:pPr marL="339725" lvl="4" eaLnBrk="1" hangingPunct="1">
              <a:defRPr/>
            </a:pPr>
            <a:r>
              <a:rPr lang="en-US" sz="2000" dirty="0" smtClean="0">
                <a:latin typeface="+mj-lt"/>
              </a:rPr>
              <a:t>  …</a:t>
            </a:r>
          </a:p>
        </p:txBody>
      </p:sp>
      <p:sp>
        <p:nvSpPr>
          <p:cNvPr id="959493" name="Text Box 5"/>
          <p:cNvSpPr txBox="1">
            <a:spLocks noChangeArrowheads="1"/>
          </p:cNvSpPr>
          <p:nvPr/>
        </p:nvSpPr>
        <p:spPr bwMode="auto">
          <a:xfrm>
            <a:off x="381000" y="4191000"/>
            <a:ext cx="7610475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 smtClean="0">
                <a:latin typeface="+mj-lt"/>
              </a:rPr>
              <a:t>Solution:</a:t>
            </a:r>
          </a:p>
          <a:p>
            <a:pPr eaLnBrk="1" hangingPunct="1">
              <a:defRPr/>
            </a:pPr>
            <a:r>
              <a:rPr lang="en-US" sz="2000" i="1" dirty="0" smtClean="0">
                <a:latin typeface="+mj-lt"/>
              </a:rPr>
              <a:t>Abstraction</a:t>
            </a:r>
            <a:r>
              <a:rPr lang="en-US" sz="2000" dirty="0" smtClean="0">
                <a:latin typeface="+mj-lt"/>
              </a:rPr>
              <a:t>: a supervisor call (SVC) with </a:t>
            </a:r>
            <a:r>
              <a:rPr lang="en-US" sz="2000" dirty="0" err="1" smtClean="0">
                <a:latin typeface="+mj-lt"/>
              </a:rPr>
              <a:t>args</a:t>
            </a:r>
            <a:r>
              <a:rPr lang="en-US" sz="2000" dirty="0" smtClean="0">
                <a:latin typeface="+mj-lt"/>
              </a:rPr>
              <a:t> in registers – </a:t>
            </a:r>
          </a:p>
          <a:p>
            <a:pPr eaLnBrk="1" hangingPunct="1">
              <a:defRPr/>
            </a:pPr>
            <a:r>
              <a:rPr lang="en-US" sz="2000" dirty="0" smtClean="0">
                <a:latin typeface="+mj-lt"/>
              </a:rPr>
              <a:t>                   result in R0 or maybe user-mode memory</a:t>
            </a:r>
          </a:p>
          <a:p>
            <a:pPr eaLnBrk="1" hangingPunct="1">
              <a:defRPr/>
            </a:pPr>
            <a:r>
              <a:rPr lang="en-US" sz="2000" i="1" dirty="0" smtClean="0">
                <a:latin typeface="+mj-lt"/>
              </a:rPr>
              <a:t>Implementation</a:t>
            </a:r>
            <a:r>
              <a:rPr lang="en-US" sz="2000" dirty="0" smtClean="0">
                <a:latin typeface="+mj-lt"/>
              </a:rPr>
              <a:t>:</a:t>
            </a:r>
          </a:p>
          <a:p>
            <a:pPr eaLnBrk="1" hangingPunct="1">
              <a:defRPr/>
            </a:pPr>
            <a:r>
              <a:rPr lang="en-US" sz="2000" dirty="0" smtClean="0">
                <a:latin typeface="+mj-lt"/>
              </a:rPr>
              <a:t>                   use </a:t>
            </a:r>
            <a:r>
              <a:rPr lang="en-US" sz="2000" i="1" dirty="0" smtClean="0">
                <a:latin typeface="+mj-lt"/>
              </a:rPr>
              <a:t>illegal instructions</a:t>
            </a:r>
            <a:r>
              <a:rPr lang="en-US" sz="2000" dirty="0" smtClean="0">
                <a:latin typeface="+mj-lt"/>
              </a:rPr>
              <a:t> to cause an exception --  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+mj-lt"/>
              </a:rPr>
              <a:t>             OS code will recognize these particular illegal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              instructions as a user-mode SVCs</a:t>
            </a:r>
          </a:p>
          <a:p>
            <a:pPr eaLnBrk="1" hangingPunct="1">
              <a:defRPr/>
            </a:pPr>
            <a:endParaRPr lang="en-US" sz="2000" dirty="0" smtClean="0">
              <a:latin typeface="+mj-lt"/>
            </a:endParaRPr>
          </a:p>
        </p:txBody>
      </p:sp>
      <p:sp>
        <p:nvSpPr>
          <p:cNvPr id="959494" name="Text Box 6"/>
          <p:cNvSpPr txBox="1">
            <a:spLocks noChangeArrowheads="1"/>
          </p:cNvSpPr>
          <p:nvPr/>
        </p:nvSpPr>
        <p:spPr bwMode="auto">
          <a:xfrm>
            <a:off x="4003675" y="2238375"/>
            <a:ext cx="36591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i="1">
                <a:solidFill>
                  <a:srgbClr val="3366FF"/>
                </a:solidFill>
                <a:latin typeface="Comic Sans MS" charset="0"/>
                <a:cs typeface="Comic Sans MS" charset="0"/>
              </a:rPr>
              <a:t>But if OS Kernel is in another context (ie, not in user-mode address space) how do we get to it?</a:t>
            </a:r>
          </a:p>
        </p:txBody>
      </p:sp>
      <p:sp>
        <p:nvSpPr>
          <p:cNvPr id="959496" name="Line 8"/>
          <p:cNvSpPr>
            <a:spLocks noChangeShapeType="1"/>
          </p:cNvSpPr>
          <p:nvPr/>
        </p:nvSpPr>
        <p:spPr bwMode="auto">
          <a:xfrm flipV="1">
            <a:off x="3733800" y="2438400"/>
            <a:ext cx="269875" cy="22860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59513" name="Text Box 25"/>
          <p:cNvSpPr txBox="1">
            <a:spLocks noChangeArrowheads="1"/>
          </p:cNvSpPr>
          <p:nvPr/>
        </p:nvSpPr>
        <p:spPr bwMode="auto">
          <a:xfrm>
            <a:off x="7927975" y="4495800"/>
            <a:ext cx="9874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solidFill>
                  <a:srgbClr val="3366FF"/>
                </a:solidFill>
                <a:latin typeface="Comic Sans MS" charset="0"/>
                <a:cs typeface="Comic Sans MS" charset="0"/>
              </a:rPr>
              <a:t>Okay… show me how it works!</a:t>
            </a:r>
          </a:p>
        </p:txBody>
      </p:sp>
      <p:sp>
        <p:nvSpPr>
          <p:cNvPr id="959514" name="Line 26"/>
          <p:cNvSpPr>
            <a:spLocks noChangeShapeType="1"/>
          </p:cNvSpPr>
          <p:nvPr/>
        </p:nvSpPr>
        <p:spPr bwMode="auto">
          <a:xfrm flipH="1" flipV="1">
            <a:off x="8070850" y="5410200"/>
            <a:ext cx="82550" cy="30480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17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Communicating with the OS</a:t>
            </a: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590800" y="2362200"/>
            <a:ext cx="1044575" cy="1679575"/>
            <a:chOff x="6026434" y="3307400"/>
            <a:chExt cx="1234915" cy="1984813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484366" y="3718246"/>
              <a:ext cx="0" cy="707253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484366" y="4425499"/>
              <a:ext cx="275886" cy="816063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268538" y="4425499"/>
              <a:ext cx="215828" cy="816063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76" name="Group 20"/>
            <p:cNvGrpSpPr>
              <a:grpSpLocks/>
            </p:cNvGrpSpPr>
            <p:nvPr/>
          </p:nvGrpSpPr>
          <p:grpSpPr bwMode="auto">
            <a:xfrm>
              <a:off x="6753639" y="5160849"/>
              <a:ext cx="243081" cy="123489"/>
              <a:chOff x="3566095" y="2583125"/>
              <a:chExt cx="243081" cy="123489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3565201" y="2691977"/>
                <a:ext cx="243981" cy="1313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Freeform 35"/>
              <p:cNvSpPr/>
              <p:nvPr/>
            </p:nvSpPr>
            <p:spPr>
              <a:xfrm>
                <a:off x="3574585" y="2583169"/>
                <a:ext cx="227090" cy="123816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1777" name="Group 21"/>
            <p:cNvGrpSpPr>
              <a:grpSpLocks/>
            </p:cNvGrpSpPr>
            <p:nvPr/>
          </p:nvGrpSpPr>
          <p:grpSpPr bwMode="auto">
            <a:xfrm>
              <a:off x="6026434" y="5151996"/>
              <a:ext cx="252852" cy="140217"/>
              <a:chOff x="2838890" y="2574272"/>
              <a:chExt cx="252852" cy="140217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H="1">
                <a:off x="2855782" y="2675093"/>
                <a:ext cx="236474" cy="3939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reeform 33"/>
              <p:cNvSpPr/>
              <p:nvPr/>
            </p:nvSpPr>
            <p:spPr>
              <a:xfrm>
                <a:off x="2838890" y="2573789"/>
                <a:ext cx="251488" cy="138825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>
              <a:off x="6491873" y="3795161"/>
              <a:ext cx="309668" cy="230749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27" idx="0"/>
            </p:cNvCxnSpPr>
            <p:nvPr/>
          </p:nvCxnSpPr>
          <p:spPr>
            <a:xfrm flipV="1">
              <a:off x="6820309" y="3742633"/>
              <a:ext cx="281516" cy="270145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6084614" y="3806417"/>
              <a:ext cx="390368" cy="133197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6084614" y="3624445"/>
              <a:ext cx="106975" cy="300161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6"/>
            <p:cNvSpPr/>
            <p:nvPr/>
          </p:nvSpPr>
          <p:spPr>
            <a:xfrm>
              <a:off x="7099947" y="3626321"/>
              <a:ext cx="161402" cy="129445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381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5816398">
              <a:off x="6159727" y="3491225"/>
              <a:ext cx="204485" cy="114482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381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1784" name="Group 28"/>
            <p:cNvGrpSpPr>
              <a:grpSpLocks/>
            </p:cNvGrpSpPr>
            <p:nvPr/>
          </p:nvGrpSpPr>
          <p:grpSpPr bwMode="auto">
            <a:xfrm>
              <a:off x="6308341" y="3307400"/>
              <a:ext cx="527419" cy="407801"/>
              <a:chOff x="3120797" y="729676"/>
              <a:chExt cx="527419" cy="407801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3133544" y="733428"/>
                <a:ext cx="352833" cy="403341"/>
              </a:xfrm>
              <a:prstGeom prst="ellipse">
                <a:avLst/>
              </a:pr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3144804" y="752188"/>
                <a:ext cx="502974" cy="223245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3120406" y="729676"/>
                <a:ext cx="307790" cy="223245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31753" name="Group 36"/>
          <p:cNvGrpSpPr>
            <a:grpSpLocks/>
          </p:cNvGrpSpPr>
          <p:nvPr/>
        </p:nvGrpSpPr>
        <p:grpSpPr bwMode="auto">
          <a:xfrm flipH="1">
            <a:off x="8077200" y="5791200"/>
            <a:ext cx="319088" cy="650875"/>
            <a:chOff x="5740840" y="729676"/>
            <a:chExt cx="970286" cy="1984813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6199434" y="1141163"/>
              <a:ext cx="0" cy="706787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199434" y="1847950"/>
              <a:ext cx="275154" cy="818129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982204" y="1847950"/>
              <a:ext cx="217229" cy="818129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57" name="Group 40"/>
            <p:cNvGrpSpPr>
              <a:grpSpLocks/>
            </p:cNvGrpSpPr>
            <p:nvPr/>
          </p:nvGrpSpPr>
          <p:grpSpPr bwMode="auto">
            <a:xfrm>
              <a:off x="6468045" y="2583125"/>
              <a:ext cx="243081" cy="123489"/>
              <a:chOff x="3566095" y="2583125"/>
              <a:chExt cx="243081" cy="123489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3567813" y="2690287"/>
                <a:ext cx="241363" cy="9682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Freeform 55"/>
              <p:cNvSpPr/>
              <p:nvPr/>
            </p:nvSpPr>
            <p:spPr>
              <a:xfrm>
                <a:off x="3577468" y="2583784"/>
                <a:ext cx="222054" cy="121025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1758" name="Group 41"/>
            <p:cNvGrpSpPr>
              <a:grpSpLocks/>
            </p:cNvGrpSpPr>
            <p:nvPr/>
          </p:nvGrpSpPr>
          <p:grpSpPr bwMode="auto">
            <a:xfrm>
              <a:off x="5740840" y="2574272"/>
              <a:ext cx="252852" cy="140217"/>
              <a:chOff x="2838890" y="2574272"/>
              <a:chExt cx="252852" cy="140217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H="1">
                <a:off x="2853373" y="2675761"/>
                <a:ext cx="236535" cy="38728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Freeform 53"/>
              <p:cNvSpPr/>
              <p:nvPr/>
            </p:nvSpPr>
            <p:spPr>
              <a:xfrm>
                <a:off x="2838890" y="2574101"/>
                <a:ext cx="251018" cy="140388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43" name="Straight Connector 42"/>
            <p:cNvCxnSpPr/>
            <p:nvPr/>
          </p:nvCxnSpPr>
          <p:spPr>
            <a:xfrm>
              <a:off x="6204259" y="1218619"/>
              <a:ext cx="308946" cy="227526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6252532" y="1460670"/>
              <a:ext cx="260673" cy="367917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948415" y="1228301"/>
              <a:ext cx="241364" cy="237208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958069" y="1460670"/>
              <a:ext cx="207572" cy="367917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 46"/>
            <p:cNvSpPr/>
            <p:nvPr/>
          </p:nvSpPr>
          <p:spPr>
            <a:xfrm rot="5400000">
              <a:off x="6223345" y="1823932"/>
              <a:ext cx="159752" cy="130335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27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 rot="18043755">
              <a:off x="5981919" y="1823911"/>
              <a:ext cx="203322" cy="115855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27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1765" name="Group 48"/>
            <p:cNvGrpSpPr>
              <a:grpSpLocks/>
            </p:cNvGrpSpPr>
            <p:nvPr/>
          </p:nvGrpSpPr>
          <p:grpSpPr bwMode="auto">
            <a:xfrm>
              <a:off x="6022747" y="729676"/>
              <a:ext cx="527419" cy="407801"/>
              <a:chOff x="3120797" y="729676"/>
              <a:chExt cx="527419" cy="40780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133356" y="734519"/>
                <a:ext cx="352390" cy="401803"/>
              </a:xfrm>
              <a:prstGeom prst="ellipse">
                <a:avLst/>
              </a:pr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3143010" y="753883"/>
                <a:ext cx="506863" cy="222687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3118872" y="729676"/>
                <a:ext cx="308946" cy="222687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270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3" grpId="0" uiExpand="1" build="p"/>
      <p:bldP spid="959494" grpId="0"/>
      <p:bldP spid="9595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5"/>
          <p:cNvSpPr>
            <a:spLocks noChangeArrowheads="1"/>
          </p:cNvSpPr>
          <p:nvPr/>
        </p:nvSpPr>
        <p:spPr bwMode="auto">
          <a:xfrm>
            <a:off x="542925" y="3352800"/>
            <a:ext cx="7381875" cy="24384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68" name="AutoShape 6"/>
          <p:cNvSpPr>
            <a:spLocks noChangeArrowheads="1"/>
          </p:cNvSpPr>
          <p:nvPr/>
        </p:nvSpPr>
        <p:spPr bwMode="auto">
          <a:xfrm>
            <a:off x="1622425" y="5181600"/>
            <a:ext cx="968375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  <a:ea typeface="ＭＳ Ｐゴシック" charset="0"/>
                <a:cs typeface="ＭＳ Ｐゴシック" charset="0"/>
              </a:rPr>
              <a:t>Timer</a:t>
            </a:r>
            <a:br>
              <a:rPr lang="en-US" sz="1400">
                <a:latin typeface="+mn-lt"/>
                <a:ea typeface="ＭＳ Ｐゴシック" charset="0"/>
                <a:cs typeface="ＭＳ Ｐゴシック" charset="0"/>
              </a:rPr>
            </a:br>
            <a:r>
              <a:rPr lang="en-US" sz="1400">
                <a:latin typeface="+mn-lt"/>
                <a:ea typeface="ＭＳ Ｐゴシック" charset="0"/>
                <a:cs typeface="ＭＳ Ｐゴシック" charset="0"/>
              </a:rPr>
              <a:t>Handler</a:t>
            </a:r>
          </a:p>
        </p:txBody>
      </p:sp>
      <p:sp>
        <p:nvSpPr>
          <p:cNvPr id="16387" name="Rectangle 10"/>
          <p:cNvSpPr>
            <a:spLocks noChangeArrowheads="1"/>
          </p:cNvSpPr>
          <p:nvPr/>
        </p:nvSpPr>
        <p:spPr bwMode="auto">
          <a:xfrm rot="-5400000">
            <a:off x="-153193" y="4420393"/>
            <a:ext cx="9017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>
            <a:spAutoFit/>
          </a:bodyPr>
          <a:lstStyle>
            <a:lvl1pPr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1316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1316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1316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1316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300">
                <a:solidFill>
                  <a:srgbClr val="000000"/>
                </a:solidFill>
              </a:rPr>
              <a:t>KERNEL</a:t>
            </a:r>
          </a:p>
        </p:txBody>
      </p:sp>
      <p:grpSp>
        <p:nvGrpSpPr>
          <p:cNvPr id="16388" name="Group 17"/>
          <p:cNvGrpSpPr>
            <a:grpSpLocks/>
          </p:cNvGrpSpPr>
          <p:nvPr/>
        </p:nvGrpSpPr>
        <p:grpSpPr bwMode="auto">
          <a:xfrm>
            <a:off x="609600" y="3390900"/>
            <a:ext cx="1431925" cy="430213"/>
            <a:chOff x="838200" y="3390900"/>
            <a:chExt cx="1431925" cy="430213"/>
          </a:xfrm>
        </p:grpSpPr>
        <p:sp>
          <p:nvSpPr>
            <p:cNvPr id="36895" name="Rectangle 42"/>
            <p:cNvSpPr>
              <a:spLocks noChangeArrowheads="1"/>
            </p:cNvSpPr>
            <p:nvPr/>
          </p:nvSpPr>
          <p:spPr bwMode="auto">
            <a:xfrm>
              <a:off x="1219200" y="3429000"/>
              <a:ext cx="1050925" cy="39211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100">
                  <a:latin typeface="+mn-lt"/>
                  <a:ea typeface="ＭＳ Ｐゴシック" charset="0"/>
                  <a:cs typeface="ＭＳ Ｐゴシック" charset="0"/>
                </a:rPr>
                <a:t>MState</a:t>
              </a:r>
            </a:p>
            <a:p>
              <a:pPr>
                <a:defRPr/>
              </a:pPr>
              <a:r>
                <a:rPr lang="en-US" sz="1100">
                  <a:latin typeface="+mn-lt"/>
                  <a:ea typeface="ＭＳ Ｐゴシック" charset="0"/>
                  <a:cs typeface="ＭＳ Ｐゴシック" charset="0"/>
                </a:rPr>
                <a:t>DPYNUM=0</a:t>
              </a:r>
            </a:p>
          </p:txBody>
        </p:sp>
        <p:sp>
          <p:nvSpPr>
            <p:cNvPr id="36900" name="Rectangle 47"/>
            <p:cNvSpPr>
              <a:spLocks noChangeArrowheads="1"/>
            </p:cNvSpPr>
            <p:nvPr/>
          </p:nvSpPr>
          <p:spPr bwMode="auto">
            <a:xfrm>
              <a:off x="838200" y="3390900"/>
              <a:ext cx="450850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  <a:defRPr/>
              </a:pPr>
              <a:r>
                <a:rPr lang="en-US" sz="130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rPr>
                <a:t>P1:</a:t>
              </a:r>
            </a:p>
          </p:txBody>
        </p:sp>
      </p:grpSp>
      <p:grpSp>
        <p:nvGrpSpPr>
          <p:cNvPr id="16389" name="Group 2"/>
          <p:cNvGrpSpPr>
            <a:grpSpLocks/>
          </p:cNvGrpSpPr>
          <p:nvPr/>
        </p:nvGrpSpPr>
        <p:grpSpPr bwMode="auto">
          <a:xfrm>
            <a:off x="533400" y="1371600"/>
            <a:ext cx="1828800" cy="1524000"/>
            <a:chOff x="228600" y="1524000"/>
            <a:chExt cx="1828800" cy="1524000"/>
          </a:xfrm>
        </p:grpSpPr>
        <p:sp>
          <p:nvSpPr>
            <p:cNvPr id="16433" name="Rectangle 9"/>
            <p:cNvSpPr>
              <a:spLocks noChangeArrowheads="1"/>
            </p:cNvSpPr>
            <p:nvPr/>
          </p:nvSpPr>
          <p:spPr bwMode="auto">
            <a:xfrm>
              <a:off x="238125" y="1524000"/>
              <a:ext cx="1819275" cy="152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34" name="Rectangle 11"/>
            <p:cNvSpPr>
              <a:spLocks noChangeArrowheads="1"/>
            </p:cNvSpPr>
            <p:nvPr/>
          </p:nvSpPr>
          <p:spPr bwMode="auto">
            <a:xfrm>
              <a:off x="228600" y="2743200"/>
              <a:ext cx="423863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1125" tIns="55562" rIns="111125" bIns="55562">
              <a:spAutoFit/>
            </a:bodyPr>
            <a:lstStyle>
              <a:lvl1pPr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16435" name="Rectangle 51"/>
            <p:cNvSpPr>
              <a:spLocks noChangeArrowheads="1"/>
            </p:cNvSpPr>
            <p:nvPr/>
          </p:nvSpPr>
          <p:spPr bwMode="auto">
            <a:xfrm>
              <a:off x="231775" y="1600200"/>
              <a:ext cx="1749425" cy="119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5657850" indent="-50863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loop:SVC(0)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...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SVC(1)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...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BR(loop)</a:t>
              </a:r>
            </a:p>
          </p:txBody>
        </p:sp>
      </p:grpSp>
      <p:sp>
        <p:nvSpPr>
          <p:cNvPr id="163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OS Organization: Supervisor Calls</a:t>
            </a:r>
          </a:p>
        </p:txBody>
      </p:sp>
      <p:grpSp>
        <p:nvGrpSpPr>
          <p:cNvPr id="16391" name="Group 59"/>
          <p:cNvGrpSpPr>
            <a:grpSpLocks/>
          </p:cNvGrpSpPr>
          <p:nvPr/>
        </p:nvGrpSpPr>
        <p:grpSpPr bwMode="auto">
          <a:xfrm>
            <a:off x="2819400" y="1371600"/>
            <a:ext cx="1828800" cy="1524000"/>
            <a:chOff x="228600" y="1524000"/>
            <a:chExt cx="1828800" cy="1524000"/>
          </a:xfrm>
        </p:grpSpPr>
        <p:sp>
          <p:nvSpPr>
            <p:cNvPr id="16430" name="Rectangle 9"/>
            <p:cNvSpPr>
              <a:spLocks noChangeArrowheads="1"/>
            </p:cNvSpPr>
            <p:nvPr/>
          </p:nvSpPr>
          <p:spPr bwMode="auto">
            <a:xfrm>
              <a:off x="238125" y="1524000"/>
              <a:ext cx="1819275" cy="152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31" name="Rectangle 11"/>
            <p:cNvSpPr>
              <a:spLocks noChangeArrowheads="1"/>
            </p:cNvSpPr>
            <p:nvPr/>
          </p:nvSpPr>
          <p:spPr bwMode="auto">
            <a:xfrm>
              <a:off x="228600" y="2743200"/>
              <a:ext cx="428334" cy="29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1125" tIns="55562" rIns="111125" bIns="55562">
              <a:spAutoFit/>
            </a:bodyPr>
            <a:lstStyle>
              <a:lvl1pPr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16432" name="Rectangle 51"/>
            <p:cNvSpPr>
              <a:spLocks noChangeArrowheads="1"/>
            </p:cNvSpPr>
            <p:nvPr/>
          </p:nvSpPr>
          <p:spPr bwMode="auto">
            <a:xfrm>
              <a:off x="231775" y="1600200"/>
              <a:ext cx="1749425" cy="119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5657850" indent="-50863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loop:SVC(2)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...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SVC(3)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...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BR(loop)</a:t>
              </a:r>
            </a:p>
          </p:txBody>
        </p:sp>
      </p:grpSp>
      <p:grpSp>
        <p:nvGrpSpPr>
          <p:cNvPr id="16392" name="Group 63"/>
          <p:cNvGrpSpPr>
            <a:grpSpLocks/>
          </p:cNvGrpSpPr>
          <p:nvPr/>
        </p:nvGrpSpPr>
        <p:grpSpPr bwMode="auto">
          <a:xfrm>
            <a:off x="5791200" y="1371600"/>
            <a:ext cx="1828800" cy="1524000"/>
            <a:chOff x="228600" y="1524000"/>
            <a:chExt cx="1828800" cy="1524000"/>
          </a:xfrm>
        </p:grpSpPr>
        <p:sp>
          <p:nvSpPr>
            <p:cNvPr id="16427" name="Rectangle 9"/>
            <p:cNvSpPr>
              <a:spLocks noChangeArrowheads="1"/>
            </p:cNvSpPr>
            <p:nvPr/>
          </p:nvSpPr>
          <p:spPr bwMode="auto">
            <a:xfrm>
              <a:off x="238125" y="1524000"/>
              <a:ext cx="1819275" cy="152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28" name="Rectangle 11"/>
            <p:cNvSpPr>
              <a:spLocks noChangeArrowheads="1"/>
            </p:cNvSpPr>
            <p:nvPr/>
          </p:nvSpPr>
          <p:spPr bwMode="auto">
            <a:xfrm>
              <a:off x="228600" y="2743200"/>
              <a:ext cx="456011" cy="29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1125" tIns="55562" rIns="111125" bIns="55562">
              <a:spAutoFit/>
            </a:bodyPr>
            <a:lstStyle>
              <a:lvl1pPr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PN</a:t>
              </a:r>
            </a:p>
          </p:txBody>
        </p:sp>
        <p:sp>
          <p:nvSpPr>
            <p:cNvPr id="16429" name="Rectangle 51"/>
            <p:cNvSpPr>
              <a:spLocks noChangeArrowheads="1"/>
            </p:cNvSpPr>
            <p:nvPr/>
          </p:nvSpPr>
          <p:spPr bwMode="auto">
            <a:xfrm>
              <a:off x="231775" y="1600200"/>
              <a:ext cx="1749425" cy="119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5657850" indent="-50863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loop:SVC(3)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...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SVC(1)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...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BR(loop)</a:t>
              </a:r>
            </a:p>
          </p:txBody>
        </p:sp>
      </p:grpSp>
      <p:sp>
        <p:nvSpPr>
          <p:cNvPr id="6" name="Right Brace 5"/>
          <p:cNvSpPr/>
          <p:nvPr/>
        </p:nvSpPr>
        <p:spPr>
          <a:xfrm>
            <a:off x="8077200" y="1371600"/>
            <a:ext cx="228600" cy="1524000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05800" y="1806575"/>
            <a:ext cx="865188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User</a:t>
            </a:r>
          </a:p>
          <a:p>
            <a:pPr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Mode</a:t>
            </a:r>
          </a:p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PC[31]=0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33400" y="3124200"/>
            <a:ext cx="70866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ight Brace 72"/>
          <p:cNvSpPr/>
          <p:nvPr/>
        </p:nvSpPr>
        <p:spPr>
          <a:xfrm>
            <a:off x="8077200" y="3352800"/>
            <a:ext cx="228600" cy="2438400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305800" y="4092575"/>
            <a:ext cx="928688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Kernel</a:t>
            </a:r>
          </a:p>
          <a:p>
            <a:pPr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Mode</a:t>
            </a:r>
          </a:p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PC[31]=1</a:t>
            </a:r>
          </a:p>
        </p:txBody>
      </p:sp>
      <p:sp>
        <p:nvSpPr>
          <p:cNvPr id="16398" name="Rectangle 10"/>
          <p:cNvSpPr>
            <a:spLocks noChangeArrowheads="1"/>
          </p:cNvSpPr>
          <p:nvPr/>
        </p:nvSpPr>
        <p:spPr bwMode="auto">
          <a:xfrm rot="-5400000">
            <a:off x="-588168" y="2055018"/>
            <a:ext cx="17716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>
            <a:spAutoFit/>
          </a:bodyPr>
          <a:lstStyle>
            <a:lvl1pPr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1316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1316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1316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1316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300">
                <a:solidFill>
                  <a:srgbClr val="000000"/>
                </a:solidFill>
              </a:rPr>
              <a:t>USER PROCESSES</a:t>
            </a:r>
          </a:p>
        </p:txBody>
      </p:sp>
      <p:pic>
        <p:nvPicPr>
          <p:cNvPr id="16399" name="Picture 76" descr="Anonymous-Time-icon-8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6053138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2079625" y="5791200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AutoShape 6"/>
          <p:cNvSpPr>
            <a:spLocks noChangeArrowheads="1"/>
          </p:cNvSpPr>
          <p:nvPr/>
        </p:nvSpPr>
        <p:spPr bwMode="auto">
          <a:xfrm>
            <a:off x="1622425" y="4495800"/>
            <a:ext cx="968375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  <a:ea typeface="ＭＳ Ｐゴシック" charset="0"/>
                <a:cs typeface="ＭＳ Ｐゴシック" charset="0"/>
              </a:rPr>
              <a:t>Scheduler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2079625" y="4953000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03" name="Group 89"/>
          <p:cNvGrpSpPr>
            <a:grpSpLocks/>
          </p:cNvGrpSpPr>
          <p:nvPr/>
        </p:nvGrpSpPr>
        <p:grpSpPr bwMode="auto">
          <a:xfrm>
            <a:off x="2819400" y="3379788"/>
            <a:ext cx="1431925" cy="430212"/>
            <a:chOff x="838200" y="3390900"/>
            <a:chExt cx="1431925" cy="430213"/>
          </a:xfrm>
        </p:grpSpPr>
        <p:sp>
          <p:nvSpPr>
            <p:cNvPr id="91" name="Rectangle 42"/>
            <p:cNvSpPr>
              <a:spLocks noChangeArrowheads="1"/>
            </p:cNvSpPr>
            <p:nvPr/>
          </p:nvSpPr>
          <p:spPr bwMode="auto">
            <a:xfrm>
              <a:off x="1219200" y="3429000"/>
              <a:ext cx="1050925" cy="39211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100">
                  <a:latin typeface="+mn-lt"/>
                  <a:ea typeface="ＭＳ Ｐゴシック" charset="0"/>
                  <a:cs typeface="ＭＳ Ｐゴシック" charset="0"/>
                </a:rPr>
                <a:t>MState</a:t>
              </a:r>
            </a:p>
            <a:p>
              <a:pPr>
                <a:defRPr/>
              </a:pPr>
              <a:r>
                <a:rPr lang="en-US" sz="1100">
                  <a:latin typeface="+mn-lt"/>
                  <a:ea typeface="ＭＳ Ｐゴシック" charset="0"/>
                  <a:cs typeface="ＭＳ Ｐゴシック" charset="0"/>
                </a:rPr>
                <a:t>DPYNUM=1</a:t>
              </a:r>
            </a:p>
          </p:txBody>
        </p:sp>
        <p:sp>
          <p:nvSpPr>
            <p:cNvPr id="92" name="Rectangle 47"/>
            <p:cNvSpPr>
              <a:spLocks noChangeArrowheads="1"/>
            </p:cNvSpPr>
            <p:nvPr/>
          </p:nvSpPr>
          <p:spPr bwMode="auto">
            <a:xfrm>
              <a:off x="838200" y="3390900"/>
              <a:ext cx="450850" cy="295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  <a:defRPr/>
              </a:pPr>
              <a:r>
                <a:rPr lang="en-US" sz="130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rPr>
                <a:t>P2:</a:t>
              </a:r>
            </a:p>
          </p:txBody>
        </p:sp>
      </p:grpSp>
      <p:grpSp>
        <p:nvGrpSpPr>
          <p:cNvPr id="16404" name="Group 92"/>
          <p:cNvGrpSpPr>
            <a:grpSpLocks/>
          </p:cNvGrpSpPr>
          <p:nvPr/>
        </p:nvGrpSpPr>
        <p:grpSpPr bwMode="auto">
          <a:xfrm>
            <a:off x="5791200" y="3379788"/>
            <a:ext cx="1447800" cy="430212"/>
            <a:chOff x="822325" y="3390900"/>
            <a:chExt cx="1447800" cy="430213"/>
          </a:xfrm>
        </p:grpSpPr>
        <p:sp>
          <p:nvSpPr>
            <p:cNvPr id="94" name="Rectangle 42"/>
            <p:cNvSpPr>
              <a:spLocks noChangeArrowheads="1"/>
            </p:cNvSpPr>
            <p:nvPr/>
          </p:nvSpPr>
          <p:spPr bwMode="auto">
            <a:xfrm>
              <a:off x="1219200" y="3429000"/>
              <a:ext cx="1050925" cy="39211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100">
                  <a:latin typeface="+mn-lt"/>
                  <a:ea typeface="ＭＳ Ｐゴシック" charset="0"/>
                  <a:cs typeface="ＭＳ Ｐゴシック" charset="0"/>
                </a:rPr>
                <a:t>MState</a:t>
              </a:r>
            </a:p>
            <a:p>
              <a:pPr>
                <a:defRPr/>
              </a:pPr>
              <a:r>
                <a:rPr lang="en-US" sz="1100">
                  <a:latin typeface="+mn-lt"/>
                  <a:ea typeface="ＭＳ Ｐゴシック" charset="0"/>
                  <a:cs typeface="ＭＳ Ｐゴシック" charset="0"/>
                </a:rPr>
                <a:t>DPYNUM=27</a:t>
              </a:r>
            </a:p>
          </p:txBody>
        </p:sp>
        <p:sp>
          <p:nvSpPr>
            <p:cNvPr id="95" name="Rectangle 47"/>
            <p:cNvSpPr>
              <a:spLocks noChangeArrowheads="1"/>
            </p:cNvSpPr>
            <p:nvPr/>
          </p:nvSpPr>
          <p:spPr bwMode="auto">
            <a:xfrm>
              <a:off x="822325" y="3390900"/>
              <a:ext cx="466725" cy="295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  <a:defRPr/>
              </a:pPr>
              <a:r>
                <a:rPr lang="en-US" sz="130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rPr>
                <a:t>PN: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968875" y="1905000"/>
            <a:ext cx="441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is-IS" altLang="en-US" sz="2000">
                <a:latin typeface="Bookman Old Style" charset="0"/>
              </a:rPr>
              <a:t>…</a:t>
            </a:r>
            <a:endParaRPr lang="en-US" altLang="en-US" sz="2000">
              <a:latin typeface="Bookman Old Style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953000" y="3352800"/>
            <a:ext cx="441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is-IS" altLang="en-US" sz="2000">
                <a:latin typeface="Bookman Old Style" charset="0"/>
              </a:rPr>
              <a:t>…</a:t>
            </a:r>
            <a:endParaRPr lang="en-US" altLang="en-US" sz="2000">
              <a:latin typeface="Bookman Old Style" charset="0"/>
            </a:endParaRPr>
          </a:p>
        </p:txBody>
      </p:sp>
      <p:sp>
        <p:nvSpPr>
          <p:cNvPr id="106" name="AutoShape 6"/>
          <p:cNvSpPr>
            <a:spLocks noChangeArrowheads="1"/>
          </p:cNvSpPr>
          <p:nvPr/>
        </p:nvSpPr>
        <p:spPr bwMode="auto">
          <a:xfrm>
            <a:off x="685800" y="4495800"/>
            <a:ext cx="762000" cy="1143000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  <a:ea typeface="ＭＳ Ｐゴシック" charset="0"/>
                <a:cs typeface="ＭＳ Ｐゴシック" charset="0"/>
              </a:rPr>
              <a:t>Saved</a:t>
            </a:r>
          </a:p>
          <a:p>
            <a:pPr algn="ctr">
              <a:defRPr/>
            </a:pPr>
            <a:r>
              <a:rPr lang="en-US" sz="1400">
                <a:latin typeface="+mn-lt"/>
                <a:ea typeface="ＭＳ Ｐゴシック" charset="0"/>
                <a:cs typeface="ＭＳ Ｐゴシック" charset="0"/>
              </a:rPr>
              <a:t>Regs</a:t>
            </a:r>
          </a:p>
          <a:p>
            <a:pPr algn="ctr">
              <a:defRPr/>
            </a:pPr>
            <a:r>
              <a:rPr lang="en-US" sz="1400">
                <a:latin typeface="+mn-lt"/>
                <a:ea typeface="ＭＳ Ｐゴシック" charset="0"/>
                <a:cs typeface="ＭＳ Ｐゴシック" charset="0"/>
              </a:rPr>
              <a:t>(Mstate)</a:t>
            </a:r>
          </a:p>
        </p:txBody>
      </p:sp>
      <p:sp>
        <p:nvSpPr>
          <p:cNvPr id="107" name="AutoShape 6"/>
          <p:cNvSpPr>
            <a:spLocks noChangeArrowheads="1"/>
          </p:cNvSpPr>
          <p:nvPr/>
        </p:nvSpPr>
        <p:spPr bwMode="auto">
          <a:xfrm>
            <a:off x="5867400" y="5181600"/>
            <a:ext cx="1143000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  <a:ea typeface="ＭＳ Ｐゴシック" charset="0"/>
                <a:cs typeface="ＭＳ Ｐゴシック" charset="0"/>
              </a:rPr>
              <a:t>Illegal Op</a:t>
            </a:r>
            <a:br>
              <a:rPr lang="en-US" sz="1400">
                <a:latin typeface="+mn-lt"/>
                <a:ea typeface="ＭＳ Ｐゴシック" charset="0"/>
                <a:cs typeface="ＭＳ Ｐゴシック" charset="0"/>
              </a:rPr>
            </a:br>
            <a:r>
              <a:rPr lang="en-US" sz="1400">
                <a:latin typeface="+mn-lt"/>
                <a:ea typeface="ＭＳ Ｐゴシック" charset="0"/>
                <a:cs typeface="ＭＳ Ｐゴシック" charset="0"/>
              </a:rPr>
              <a:t>Handler</a:t>
            </a:r>
          </a:p>
        </p:txBody>
      </p:sp>
      <p:sp>
        <p:nvSpPr>
          <p:cNvPr id="108" name="AutoShape 6"/>
          <p:cNvSpPr>
            <a:spLocks noChangeArrowheads="1"/>
          </p:cNvSpPr>
          <p:nvPr/>
        </p:nvSpPr>
        <p:spPr bwMode="auto">
          <a:xfrm>
            <a:off x="5334000" y="4495800"/>
            <a:ext cx="685800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  <a:ea typeface="ＭＳ Ｐゴシック" charset="0"/>
                <a:cs typeface="ＭＳ Ｐゴシック" charset="0"/>
              </a:rPr>
              <a:t>Yield</a:t>
            </a:r>
          </a:p>
        </p:txBody>
      </p:sp>
      <p:sp>
        <p:nvSpPr>
          <p:cNvPr id="110" name="AutoShape 6"/>
          <p:cNvSpPr>
            <a:spLocks noChangeArrowheads="1"/>
          </p:cNvSpPr>
          <p:nvPr/>
        </p:nvSpPr>
        <p:spPr bwMode="auto">
          <a:xfrm>
            <a:off x="6096000" y="4495800"/>
            <a:ext cx="685800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  <a:ea typeface="ＭＳ Ｐゴシック" charset="0"/>
                <a:cs typeface="ＭＳ Ｐゴシック" charset="0"/>
              </a:rPr>
              <a:t>WrCh</a:t>
            </a:r>
          </a:p>
        </p:txBody>
      </p:sp>
      <p:sp>
        <p:nvSpPr>
          <p:cNvPr id="111" name="AutoShape 6"/>
          <p:cNvSpPr>
            <a:spLocks noChangeArrowheads="1"/>
          </p:cNvSpPr>
          <p:nvPr/>
        </p:nvSpPr>
        <p:spPr bwMode="auto">
          <a:xfrm>
            <a:off x="6858000" y="4495800"/>
            <a:ext cx="685800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  <a:ea typeface="ＭＳ Ｐゴシック" charset="0"/>
                <a:cs typeface="ＭＳ Ｐゴシック" charset="0"/>
              </a:rPr>
              <a:t>GetKey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481888" y="4468813"/>
            <a:ext cx="441325" cy="4016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is-IS" altLang="en-US" sz="2000">
                <a:latin typeface="Bookman Old Style" charset="0"/>
              </a:rPr>
              <a:t>…</a:t>
            </a:r>
            <a:endParaRPr lang="en-US" altLang="en-US" sz="2000">
              <a:latin typeface="Bookman Old Style" charset="0"/>
            </a:endParaRPr>
          </a:p>
        </p:txBody>
      </p:sp>
      <p:cxnSp>
        <p:nvCxnSpPr>
          <p:cNvPr id="113" name="Straight Arrow Connector 112"/>
          <p:cNvCxnSpPr>
            <a:endCxn id="108" idx="2"/>
          </p:cNvCxnSpPr>
          <p:nvPr/>
        </p:nvCxnSpPr>
        <p:spPr>
          <a:xfrm flipH="1" flipV="1">
            <a:off x="5676900" y="4970463"/>
            <a:ext cx="723900" cy="21113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110" idx="2"/>
          </p:cNvCxnSpPr>
          <p:nvPr/>
        </p:nvCxnSpPr>
        <p:spPr>
          <a:xfrm flipV="1">
            <a:off x="6438900" y="4970463"/>
            <a:ext cx="0" cy="1936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7" idx="0"/>
          </p:cNvCxnSpPr>
          <p:nvPr/>
        </p:nvCxnSpPr>
        <p:spPr>
          <a:xfrm flipV="1">
            <a:off x="6438900" y="4970463"/>
            <a:ext cx="762000" cy="21113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ight Brace 67"/>
          <p:cNvSpPr/>
          <p:nvPr/>
        </p:nvSpPr>
        <p:spPr>
          <a:xfrm rot="5400000">
            <a:off x="3924300" y="1333500"/>
            <a:ext cx="228600" cy="5334000"/>
          </a:xfrm>
          <a:prstGeom prst="rightBrace">
            <a:avLst>
              <a:gd name="adj1" fmla="val 8333"/>
              <a:gd name="adj2" fmla="val 86565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2085975" y="4191000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Up Arrow 49"/>
          <p:cNvSpPr/>
          <p:nvPr/>
        </p:nvSpPr>
        <p:spPr>
          <a:xfrm rot="16200000">
            <a:off x="3505200" y="3200400"/>
            <a:ext cx="228600" cy="4648200"/>
          </a:xfrm>
          <a:prstGeom prst="upArrow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Up Arrow 50"/>
          <p:cNvSpPr/>
          <p:nvPr/>
        </p:nvSpPr>
        <p:spPr>
          <a:xfrm rot="5400000" flipH="1">
            <a:off x="3505200" y="2971800"/>
            <a:ext cx="228600" cy="4648200"/>
          </a:xfrm>
          <a:prstGeom prst="upArrow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U-Turn Arrow 1"/>
          <p:cNvSpPr/>
          <p:nvPr/>
        </p:nvSpPr>
        <p:spPr>
          <a:xfrm flipH="1" flipV="1">
            <a:off x="6629400" y="2057400"/>
            <a:ext cx="990600" cy="4191000"/>
          </a:xfrm>
          <a:prstGeom prst="uturnArrow">
            <a:avLst>
              <a:gd name="adj1" fmla="val 14316"/>
              <a:gd name="adj2" fmla="val 15490"/>
              <a:gd name="adj3" fmla="val 17877"/>
              <a:gd name="adj4" fmla="val 29098"/>
              <a:gd name="adj5" fmla="val 13450"/>
            </a:avLst>
          </a:prstGeom>
          <a:solidFill>
            <a:srgbClr val="FF00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Up Arrow 52"/>
          <p:cNvSpPr/>
          <p:nvPr/>
        </p:nvSpPr>
        <p:spPr>
          <a:xfrm flipV="1">
            <a:off x="6172200" y="5715000"/>
            <a:ext cx="228600" cy="457200"/>
          </a:xfrm>
          <a:prstGeom prst="upArrow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Left-Right Arrow 2"/>
          <p:cNvSpPr/>
          <p:nvPr/>
        </p:nvSpPr>
        <p:spPr>
          <a:xfrm>
            <a:off x="1371600" y="4572000"/>
            <a:ext cx="4800600" cy="228600"/>
          </a:xfrm>
          <a:prstGeom prst="leftRightArrow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0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3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3113088"/>
            <a:ext cx="7467600" cy="8493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248400" y="1219200"/>
            <a:ext cx="544513" cy="37623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xxx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889" name="Text Box 4"/>
          <p:cNvSpPr txBox="1">
            <a:spLocks noChangeArrowheads="1"/>
          </p:cNvSpPr>
          <p:nvPr/>
        </p:nvSpPr>
        <p:spPr bwMode="auto">
          <a:xfrm>
            <a:off x="685800" y="2403475"/>
            <a:ext cx="6928500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Sub-handler for SVCs, called from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I_IllOp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 on SVC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opcode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:</a:t>
            </a:r>
          </a:p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SVC instruction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is in R0, it’s address is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Reg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[XP]-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4</a:t>
            </a:r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SVC_UUO:</a:t>
            </a:r>
          </a:p>
          <a:p>
            <a:pPr eaLnBrk="1" hangingPunct="1"/>
            <a:r>
              <a:rPr lang="en-US" sz="1400" dirty="0" smtClean="0">
                <a:latin typeface="Lucida Sans Typewriter" charset="0"/>
                <a:cs typeface="Lucida Sans Typewriter" charset="0"/>
              </a:rPr>
              <a:t>    ANDC(r0,0x7,r1)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Pick out low bits,</a:t>
            </a:r>
          </a:p>
          <a:p>
            <a:pPr eaLnBrk="1" hangingPunct="1"/>
            <a:r>
              <a:rPr lang="en-US" sz="1400" dirty="0" smtClean="0">
                <a:latin typeface="Lucida Sans Typewriter" charset="0"/>
                <a:cs typeface="Lucida Sans Typewriter" charset="0"/>
              </a:rPr>
              <a:t>    SHLC(r1,2,r1)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		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   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make a word index,</a:t>
            </a:r>
          </a:p>
          <a:p>
            <a:pPr eaLnBrk="1" hangingPunct="1"/>
            <a:r>
              <a:rPr lang="en-US" sz="1400" dirty="0" smtClean="0">
                <a:latin typeface="Lucida Sans Typewriter" charset="0"/>
                <a:cs typeface="Lucida Sans Typewriter" charset="0"/>
              </a:rPr>
              <a:t>    LD(r1,SVCTbl,r1)    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and fetch the table entry.</a:t>
            </a:r>
          </a:p>
          <a:p>
            <a:pPr eaLnBrk="1" hangingPunct="1"/>
            <a:r>
              <a:rPr lang="en-US" sz="1400" dirty="0" smtClean="0">
                <a:latin typeface="Lucida Sans Typewriter" charset="0"/>
                <a:cs typeface="Lucida Sans Typewriter" charset="0"/>
              </a:rPr>
              <a:t>    JMP(r1)</a:t>
            </a:r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 err="1">
                <a:latin typeface="Lucida Sans Typewriter" charset="0"/>
                <a:cs typeface="Lucida Sans Typewriter" charset="0"/>
              </a:rPr>
              <a:t>SVCTbl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: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HaltH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SVC(0): User-mode HALT instruction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WrMsgH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SVC(1): Write message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WrChH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SVC(2): Write Character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GetKeyH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SVC(3): Get Key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HexPrtH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SVC(4): Hex Print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WaitH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SVC(5): Wait(S), S in R3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SignalH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SVC(6): Signal(S), S in R3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YieldH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SVC(7): Yield()</a:t>
            </a: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</p:txBody>
      </p:sp>
      <p:sp>
        <p:nvSpPr>
          <p:cNvPr id="37890" name="Text Box 5"/>
          <p:cNvSpPr txBox="1">
            <a:spLocks noChangeArrowheads="1"/>
          </p:cNvSpPr>
          <p:nvPr/>
        </p:nvSpPr>
        <p:spPr bwMode="auto">
          <a:xfrm>
            <a:off x="1431925" y="11953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 b="1">
              <a:latin typeface="Tekton Pro" charset="0"/>
            </a:endParaRPr>
          </a:p>
        </p:txBody>
      </p:sp>
      <p:sp>
        <p:nvSpPr>
          <p:cNvPr id="37891" name="Rectangle 6"/>
          <p:cNvSpPr>
            <a:spLocks noChangeArrowheads="1"/>
          </p:cNvSpPr>
          <p:nvPr/>
        </p:nvSpPr>
        <p:spPr bwMode="auto">
          <a:xfrm>
            <a:off x="2346325" y="1222653"/>
            <a:ext cx="3902075" cy="36933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dirty="0">
                <a:latin typeface="Courier New" charset="0"/>
              </a:rPr>
              <a:t>000001-</a:t>
            </a:r>
            <a:r>
              <a:rPr lang="en-US" dirty="0" smtClean="0">
                <a:latin typeface="Courier New" charset="0"/>
              </a:rPr>
              <a:t>--------------------</a:t>
            </a:r>
            <a:endParaRPr lang="en-US" dirty="0">
              <a:latin typeface="Courier New" charset="0"/>
            </a:endParaRPr>
          </a:p>
        </p:txBody>
      </p:sp>
      <p:sp>
        <p:nvSpPr>
          <p:cNvPr id="37892" name="AutoShape 9"/>
          <p:cNvSpPr>
            <a:spLocks/>
          </p:cNvSpPr>
          <p:nvPr/>
        </p:nvSpPr>
        <p:spPr bwMode="auto">
          <a:xfrm rot="5400000">
            <a:off x="2710657" y="1358106"/>
            <a:ext cx="171450" cy="808037"/>
          </a:xfrm>
          <a:prstGeom prst="rightBrace">
            <a:avLst>
              <a:gd name="adj1" fmla="val 392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3" name="AutoShape 10"/>
          <p:cNvSpPr>
            <a:spLocks/>
          </p:cNvSpPr>
          <p:nvPr/>
        </p:nvSpPr>
        <p:spPr bwMode="auto">
          <a:xfrm rot="5400000">
            <a:off x="6437312" y="1487487"/>
            <a:ext cx="166688" cy="544513"/>
          </a:xfrm>
          <a:prstGeom prst="rightBrace">
            <a:avLst>
              <a:gd name="adj1" fmla="val 207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5847" name="Text Box 11"/>
          <p:cNvSpPr txBox="1">
            <a:spLocks noChangeArrowheads="1"/>
          </p:cNvSpPr>
          <p:nvPr/>
        </p:nvSpPr>
        <p:spPr bwMode="auto">
          <a:xfrm>
            <a:off x="2133600" y="1843088"/>
            <a:ext cx="1528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latin typeface="+mj-lt"/>
              </a:rPr>
              <a:t>SVC opcode</a:t>
            </a:r>
          </a:p>
        </p:txBody>
      </p:sp>
      <p:sp>
        <p:nvSpPr>
          <p:cNvPr id="35848" name="Text Box 12"/>
          <p:cNvSpPr txBox="1">
            <a:spLocks noChangeArrowheads="1"/>
          </p:cNvSpPr>
          <p:nvPr/>
        </p:nvSpPr>
        <p:spPr bwMode="auto">
          <a:xfrm>
            <a:off x="5903913" y="1828800"/>
            <a:ext cx="1357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latin typeface="+mj-lt"/>
              </a:rPr>
              <a:t>SVC index</a:t>
            </a:r>
          </a:p>
        </p:txBody>
      </p:sp>
      <p:sp>
        <p:nvSpPr>
          <p:cNvPr id="35849" name="Text Box 13"/>
          <p:cNvSpPr txBox="1">
            <a:spLocks noChangeArrowheads="1"/>
          </p:cNvSpPr>
          <p:nvPr/>
        </p:nvSpPr>
        <p:spPr bwMode="auto">
          <a:xfrm>
            <a:off x="3124200" y="838200"/>
            <a:ext cx="281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latin typeface="+mj-lt"/>
              </a:rPr>
              <a:t>SVC Instruction format</a:t>
            </a:r>
          </a:p>
        </p:txBody>
      </p:sp>
      <p:sp>
        <p:nvSpPr>
          <p:cNvPr id="37897" name="Text Box 21"/>
          <p:cNvSpPr txBox="1">
            <a:spLocks noChangeArrowheads="1"/>
          </p:cNvSpPr>
          <p:nvPr/>
        </p:nvSpPr>
        <p:spPr bwMode="auto">
          <a:xfrm>
            <a:off x="381000" y="4756150"/>
            <a:ext cx="91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solidFill>
                  <a:srgbClr val="3366FF"/>
                </a:solidFill>
                <a:latin typeface="Comic Sans MS" charset="0"/>
                <a:cs typeface="Comic Sans MS" charset="0"/>
              </a:rPr>
              <a:t>Another dispatch table!</a:t>
            </a:r>
          </a:p>
        </p:txBody>
      </p:sp>
      <p:sp>
        <p:nvSpPr>
          <p:cNvPr id="37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Handler for SVCs</a:t>
            </a:r>
          </a:p>
        </p:txBody>
      </p:sp>
      <p:grpSp>
        <p:nvGrpSpPr>
          <p:cNvPr id="37899" name="Group 19"/>
          <p:cNvGrpSpPr>
            <a:grpSpLocks/>
          </p:cNvGrpSpPr>
          <p:nvPr/>
        </p:nvGrpSpPr>
        <p:grpSpPr bwMode="auto">
          <a:xfrm>
            <a:off x="838200" y="5562600"/>
            <a:ext cx="466725" cy="955675"/>
            <a:chOff x="5740840" y="729676"/>
            <a:chExt cx="970286" cy="1984813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199582" y="1138508"/>
              <a:ext cx="0" cy="708863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199582" y="1847371"/>
              <a:ext cx="273923" cy="817664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981762" y="1847371"/>
              <a:ext cx="217819" cy="817664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903" name="Group 23"/>
            <p:cNvGrpSpPr>
              <a:grpSpLocks/>
            </p:cNvGrpSpPr>
            <p:nvPr/>
          </p:nvGrpSpPr>
          <p:grpSpPr bwMode="auto">
            <a:xfrm>
              <a:off x="6468045" y="2583125"/>
              <a:ext cx="243081" cy="123489"/>
              <a:chOff x="3566095" y="2583125"/>
              <a:chExt cx="243081" cy="12348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3564954" y="2691411"/>
                <a:ext cx="244222" cy="1318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reeform 38"/>
              <p:cNvSpPr/>
              <p:nvPr/>
            </p:nvSpPr>
            <p:spPr>
              <a:xfrm>
                <a:off x="3574856" y="2582608"/>
                <a:ext cx="227720" cy="125288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7904" name="Group 24"/>
            <p:cNvGrpSpPr>
              <a:grpSpLocks/>
            </p:cNvGrpSpPr>
            <p:nvPr/>
          </p:nvGrpSpPr>
          <p:grpSpPr bwMode="auto">
            <a:xfrm>
              <a:off x="5740840" y="2574272"/>
              <a:ext cx="252852" cy="140217"/>
              <a:chOff x="2838890" y="2574272"/>
              <a:chExt cx="252852" cy="140217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H="1">
                <a:off x="2855393" y="2674925"/>
                <a:ext cx="237622" cy="3956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reeform 36"/>
              <p:cNvSpPr/>
              <p:nvPr/>
            </p:nvSpPr>
            <p:spPr>
              <a:xfrm>
                <a:off x="2838890" y="2572719"/>
                <a:ext cx="250823" cy="141770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26" name="Straight Connector 25"/>
            <p:cNvCxnSpPr/>
            <p:nvPr/>
          </p:nvCxnSpPr>
          <p:spPr>
            <a:xfrm>
              <a:off x="6206182" y="1217637"/>
              <a:ext cx="310227" cy="230792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6255686" y="1461617"/>
              <a:ext cx="260724" cy="365972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5948759" y="1227529"/>
              <a:ext cx="240920" cy="240682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955360" y="1461617"/>
              <a:ext cx="211219" cy="365972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 rot="5400000">
              <a:off x="6226062" y="1820929"/>
              <a:ext cx="158258" cy="132012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rot="18043755">
              <a:off x="5980214" y="1825884"/>
              <a:ext cx="207714" cy="112210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7911" name="Group 31"/>
            <p:cNvGrpSpPr>
              <a:grpSpLocks/>
            </p:cNvGrpSpPr>
            <p:nvPr/>
          </p:nvGrpSpPr>
          <p:grpSpPr bwMode="auto">
            <a:xfrm>
              <a:off x="6022747" y="729676"/>
              <a:ext cx="527419" cy="407801"/>
              <a:chOff x="3120797" y="729676"/>
              <a:chExt cx="527419" cy="407801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3132618" y="732974"/>
                <a:ext cx="353130" cy="405533"/>
              </a:xfrm>
              <a:prstGeom prst="ellipse">
                <a:avLst/>
              </a:pr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3142518" y="752756"/>
                <a:ext cx="504946" cy="224198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3119417" y="729676"/>
                <a:ext cx="310228" cy="224198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905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28600" y="2286000"/>
            <a:ext cx="8610600" cy="201168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5334000"/>
            <a:ext cx="86106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702551" y="1066800"/>
            <a:ext cx="7755649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Alternate return from interrupt handler which BACKS UP PC,</a:t>
            </a:r>
          </a:p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and calls the scheduler prior to returning.  This causes</a:t>
            </a:r>
          </a:p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the trapped SVC to be re-executed when the process is</a:t>
            </a:r>
          </a:p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eventually rescheduled...</a:t>
            </a: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 err="1" smtClean="0">
                <a:latin typeface="Lucida Sans Typewriter" charset="0"/>
                <a:cs typeface="Lucida Sans Typewriter" charset="0"/>
              </a:rPr>
              <a:t>HaltH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:</a:t>
            </a:r>
          </a:p>
          <a:p>
            <a:pPr eaLnBrk="1" hangingPunct="1"/>
            <a:r>
              <a:rPr lang="en-US" sz="1400" dirty="0" err="1" smtClean="0">
                <a:latin typeface="Lucida Sans Typewriter" charset="0"/>
                <a:cs typeface="Lucida Sans Typewriter" charset="0"/>
              </a:rPr>
              <a:t>I_Wait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:	</a:t>
            </a:r>
            <a:endParaRPr lang="en-US" sz="1400" dirty="0" smtClean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   LD(</a:t>
            </a:r>
            <a:r>
              <a:rPr lang="en-US" sz="1400" dirty="0" err="1" smtClean="0">
                <a:latin typeface="Lucida Sans Typewriter" charset="0"/>
                <a:cs typeface="Lucida Sans Typewriter" charset="0"/>
              </a:rPr>
              <a:t>UserMState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+(4*XP), r0)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Grab XP from saved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MState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,</a:t>
            </a:r>
          </a:p>
          <a:p>
            <a:pPr eaLnBrk="1" hangingPunct="1"/>
            <a:r>
              <a:rPr lang="en-US" sz="1400" dirty="0" smtClean="0">
                <a:latin typeface="Lucida Sans Typewriter" charset="0"/>
                <a:cs typeface="Lucida Sans Typewriter" charset="0"/>
              </a:rPr>
              <a:t>    SUBC(r0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, 4, r0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)           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back it up to point to</a:t>
            </a:r>
          </a:p>
          <a:p>
            <a:pPr eaLnBrk="1" hangingPunct="1"/>
            <a:r>
              <a:rPr lang="en-US" sz="1400" dirty="0" smtClean="0">
                <a:latin typeface="Lucida Sans Typewriter" charset="0"/>
                <a:cs typeface="Lucida Sans Typewriter" charset="0"/>
              </a:rPr>
              <a:t>    ST(r0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, 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UserMState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+(4*XP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)) 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SVC instruction</a:t>
            </a:r>
          </a:p>
          <a:p>
            <a:pPr eaLnBrk="1" hangingPunct="1"/>
            <a:r>
              <a:rPr lang="en-US" sz="1400" dirty="0" err="1">
                <a:latin typeface="Lucida Sans Typewriter" charset="0"/>
                <a:cs typeface="Lucida Sans Typewriter" charset="0"/>
              </a:rPr>
              <a:t>YieldH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:</a:t>
            </a:r>
          </a:p>
          <a:p>
            <a:pPr eaLnBrk="1" hangingPunct="1"/>
            <a:r>
              <a:rPr lang="en-US" sz="1400" dirty="0" smtClean="0">
                <a:latin typeface="Lucida Sans Typewriter" charset="0"/>
                <a:cs typeface="Lucida Sans Typewriter" charset="0"/>
              </a:rPr>
              <a:t>    CALL(Scheduler)           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Switch current process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,</a:t>
            </a:r>
          </a:p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   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BR(</a:t>
            </a:r>
            <a:r>
              <a:rPr lang="en-US" sz="1400" dirty="0" err="1" smtClean="0">
                <a:latin typeface="Lucida Sans Typewriter" charset="0"/>
                <a:cs typeface="Lucida Sans Typewriter" charset="0"/>
              </a:rPr>
              <a:t>I_Rtn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)</a:t>
            </a:r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 smtClean="0">
                <a:latin typeface="Lucida Sans Typewriter" charset="0"/>
                <a:cs typeface="Lucida Sans Typewriter" charset="0"/>
              </a:rPr>
              <a:t>                        </a:t>
            </a:r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Here's the common exit sequence from Kernel interrupt handlers:</a:t>
            </a:r>
          </a:p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Restore registers, and jump back to the interrupted user-mode</a:t>
            </a:r>
          </a:p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program.</a:t>
            </a: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 err="1">
                <a:latin typeface="Lucida Sans Typewriter" charset="0"/>
                <a:cs typeface="Lucida Sans Typewriter" charset="0"/>
              </a:rPr>
              <a:t>I_Rtn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:	</a:t>
            </a:r>
            <a:endParaRPr lang="en-US" sz="1400" dirty="0" smtClean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   </a:t>
            </a:r>
            <a:r>
              <a:rPr lang="en-US" sz="1400" dirty="0" err="1" smtClean="0">
                <a:latin typeface="Lucida Sans Typewriter" charset="0"/>
                <a:cs typeface="Lucida Sans Typewriter" charset="0"/>
              </a:rPr>
              <a:t>restore_all_regs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(</a:t>
            </a:r>
            <a:r>
              <a:rPr lang="en-US" sz="1400" dirty="0" err="1" smtClean="0">
                <a:latin typeface="Lucida Sans Typewriter" charset="0"/>
                <a:cs typeface="Lucida Sans Typewriter" charset="0"/>
              </a:rPr>
              <a:t>UserMState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)</a:t>
            </a:r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 smtClean="0">
                <a:latin typeface="Lucida Sans Typewriter" charset="0"/>
                <a:cs typeface="Lucida Sans Typewriter" charset="0"/>
              </a:rPr>
              <a:t>    JMP(XP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	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         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Good place for debugging breakpoint!</a:t>
            </a:r>
          </a:p>
        </p:txBody>
      </p:sp>
      <p:sp>
        <p:nvSpPr>
          <p:cNvPr id="389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Returning to User-mode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 animBg="1"/>
      <p:bldP spid="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990600"/>
            <a:ext cx="7467600" cy="8493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SVCs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9600" y="2590800"/>
            <a:ext cx="7467600" cy="3200400"/>
            <a:chOff x="609600" y="2590800"/>
            <a:chExt cx="7467600" cy="3200400"/>
          </a:xfrm>
        </p:grpSpPr>
        <p:sp>
          <p:nvSpPr>
            <p:cNvPr id="5" name="Rectangle 4"/>
            <p:cNvSpPr/>
            <p:nvPr/>
          </p:nvSpPr>
          <p:spPr>
            <a:xfrm>
              <a:off x="609600" y="2590800"/>
              <a:ext cx="7467600" cy="2286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5334000"/>
              <a:ext cx="74676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107750" y="1246763"/>
            <a:ext cx="6928500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>
                <a:latin typeface="Lucida Sans Typewriter" charset="0"/>
                <a:cs typeface="Lucida Sans Typewriter" charset="0"/>
              </a:rPr>
              <a:t>.macro </a:t>
            </a:r>
            <a:r>
              <a:rPr lang="en-US" sz="1400" dirty="0" err="1" smtClean="0">
                <a:latin typeface="Lucida Sans Typewriter" charset="0"/>
                <a:cs typeface="Lucida Sans Typewriter" charset="0"/>
              </a:rPr>
              <a:t>GetTOD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() SVC(8)   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return time of today in R0</a:t>
            </a:r>
          </a:p>
          <a:p>
            <a:pPr eaLnBrk="1" hangingPunct="1"/>
            <a:r>
              <a:rPr lang="en-US" sz="1400" dirty="0" smtClean="0">
                <a:latin typeface="Lucida Sans Typewriter" charset="0"/>
                <a:cs typeface="Lucida Sans Typewriter" charset="0"/>
              </a:rPr>
              <a:t>.macro </a:t>
            </a:r>
            <a:r>
              <a:rPr lang="en-US" sz="1400" dirty="0" err="1" smtClean="0">
                <a:latin typeface="Lucida Sans Typewriter" charset="0"/>
                <a:cs typeface="Lucida Sans Typewriter" charset="0"/>
              </a:rPr>
              <a:t>SetTOD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() SVC(9)   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set time of day to value in R0</a:t>
            </a:r>
          </a:p>
          <a:p>
            <a:pPr eaLnBrk="1" hangingPunct="1"/>
            <a:endParaRPr lang="en-US" sz="1400" dirty="0">
              <a:solidFill>
                <a:srgbClr val="C00000"/>
              </a:solidFill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Sub-handler for SVCs, called from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I_IllOp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 on SVC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opcode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:</a:t>
            </a:r>
          </a:p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SVC instruction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is in R0, it’s address is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Reg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[XP]-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4</a:t>
            </a:r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SVC_UUO:</a:t>
            </a:r>
          </a:p>
          <a:p>
            <a:pPr eaLnBrk="1" hangingPunct="1"/>
            <a:r>
              <a:rPr lang="en-US" sz="1400" dirty="0" smtClean="0">
                <a:latin typeface="Lucida Sans Typewriter" charset="0"/>
                <a:cs typeface="Lucida Sans Typewriter" charset="0"/>
              </a:rPr>
              <a:t>    ANDC(r0,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0xF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,r1)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Pick out low bits,</a:t>
            </a:r>
          </a:p>
          <a:p>
            <a:pPr eaLnBrk="1" hangingPunct="1"/>
            <a:r>
              <a:rPr lang="en-US" sz="1400" dirty="0" smtClean="0">
                <a:latin typeface="Lucida Sans Typewriter" charset="0"/>
                <a:cs typeface="Lucida Sans Typewriter" charset="0"/>
              </a:rPr>
              <a:t>    SHLC(r1,2,r1)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		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   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make a word index,</a:t>
            </a:r>
          </a:p>
          <a:p>
            <a:pPr eaLnBrk="1" hangingPunct="1"/>
            <a:r>
              <a:rPr lang="en-US" sz="1400" dirty="0" smtClean="0">
                <a:latin typeface="Lucida Sans Typewriter" charset="0"/>
                <a:cs typeface="Lucida Sans Typewriter" charset="0"/>
              </a:rPr>
              <a:t>    LD(r1,SVCTbl,r1)    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and fetch the table entry.</a:t>
            </a:r>
          </a:p>
          <a:p>
            <a:pPr eaLnBrk="1" hangingPunct="1"/>
            <a:r>
              <a:rPr lang="en-US" sz="1400" dirty="0" smtClean="0">
                <a:latin typeface="Lucida Sans Typewriter" charset="0"/>
                <a:cs typeface="Lucida Sans Typewriter" charset="0"/>
              </a:rPr>
              <a:t>    JMP(r1)</a:t>
            </a:r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 err="1">
                <a:latin typeface="Lucida Sans Typewriter" charset="0"/>
                <a:cs typeface="Lucida Sans Typewriter" charset="0"/>
              </a:rPr>
              <a:t>SVCTbl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: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HaltH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SVC(0): User-mode HALT instruction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WrMsgH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SVC(1): Write message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WrChH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SVC(2): Write Character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GetKeyH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SVC(3): Get Key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HexPrtH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SVC(4): Hex Print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WaitH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SVC(5): Wait(S), S in R3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SignalH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SVC(6): Signal(S), S in R3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YieldH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SVC(7): Yield()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	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UUO(</a:t>
            </a:r>
            <a:r>
              <a:rPr lang="en-US" sz="1400" dirty="0" err="1" smtClean="0">
                <a:latin typeface="Lucida Sans Typewriter" charset="0"/>
                <a:cs typeface="Lucida Sans Typewriter" charset="0"/>
              </a:rPr>
              <a:t>GetTOD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)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SVC(8): return time of day</a:t>
            </a:r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	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UUO(</a:t>
            </a:r>
            <a:r>
              <a:rPr lang="en-US" sz="1400" dirty="0" err="1" smtClean="0">
                <a:latin typeface="Lucida Sans Typewriter" charset="0"/>
                <a:cs typeface="Lucida Sans Typewriter" charset="0"/>
              </a:rPr>
              <a:t>SetTOD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)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</a:t>
            </a:r>
            <a:r>
              <a:rPr lang="en-US" sz="1400" dirty="0" smtClean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SVC(9): set time of day</a:t>
            </a:r>
            <a:endParaRPr lang="en-US" sz="1400" dirty="0">
              <a:solidFill>
                <a:srgbClr val="C00000"/>
              </a:solidFill>
              <a:latin typeface="Lucida Sans Typewriter" charset="0"/>
              <a:cs typeface="Lucida Sans Typewriter" charset="0"/>
            </a:endParaRP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09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SVC Handlers</a:t>
            </a:r>
            <a:endParaRPr 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86651" y="1295400"/>
            <a:ext cx="759534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>
                <a:latin typeface="Lucida Sans Typewriter" charset="0"/>
                <a:cs typeface="Lucida Sans Typewriter" charset="0"/>
              </a:rPr>
              <a:t>// return the current time of day in R0</a:t>
            </a:r>
          </a:p>
          <a:p>
            <a:pPr eaLnBrk="1" hangingPunct="1"/>
            <a:r>
              <a:rPr lang="en-US" sz="1400" dirty="0" err="1" smtClean="0">
                <a:latin typeface="Lucida Sans Typewriter" charset="0"/>
                <a:cs typeface="Lucida Sans Typewriter" charset="0"/>
              </a:rPr>
              <a:t>GetTOD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: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   LD(TimeOfDay,r0)       // load OS time of day value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   ST(r0,UserMState+4*0)  // store into user’s R0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   BR(</a:t>
            </a:r>
            <a:r>
              <a:rPr lang="en-US" sz="1400" dirty="0" err="1" smtClean="0">
                <a:latin typeface="Lucida Sans Typewriter" charset="0"/>
                <a:cs typeface="Lucida Sans Typewriter" charset="0"/>
              </a:rPr>
              <a:t>I_Rtn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)              // resume execution with updated R0 value</a:t>
            </a:r>
            <a:endParaRPr lang="en-US" sz="1400" dirty="0">
              <a:latin typeface="Lucida Sans Typewriter" charset="0"/>
              <a:cs typeface="Lucida Sans Typewriter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86651" y="2691824"/>
            <a:ext cx="695094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>
                <a:latin typeface="Lucida Sans Typewriter" charset="0"/>
                <a:cs typeface="Lucida Sans Typewriter" charset="0"/>
              </a:rPr>
              <a:t>// set the current time of day from the value in user’s R0</a:t>
            </a:r>
          </a:p>
          <a:p>
            <a:pPr eaLnBrk="1" hangingPunct="1"/>
            <a:r>
              <a:rPr lang="en-US" sz="1400" dirty="0" err="1" smtClean="0">
                <a:latin typeface="Lucida Sans Typewriter" charset="0"/>
                <a:cs typeface="Lucida Sans Typewriter" charset="0"/>
              </a:rPr>
              <a:t>SetTOD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: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   LD(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UserMState+4*0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,r0)  // load value in (saved) user’s R0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   ST(r0,TimeOfCay)       // store to OS time of day value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   BR(</a:t>
            </a:r>
            <a:r>
              <a:rPr lang="en-US" sz="1400" dirty="0" err="1" smtClean="0">
                <a:latin typeface="Lucida Sans Typewriter" charset="0"/>
                <a:cs typeface="Lucida Sans Typewriter" charset="0"/>
              </a:rPr>
              <a:t>I_Rtn</a:t>
            </a:r>
            <a:r>
              <a:rPr lang="en-US" sz="1400" dirty="0" smtClean="0">
                <a:latin typeface="Lucida Sans Typewriter" charset="0"/>
                <a:cs typeface="Lucida Sans Typewriter" charset="0"/>
              </a:rPr>
              <a:t>)              // resume execution</a:t>
            </a:r>
            <a:endParaRPr lang="en-US" sz="1400" dirty="0">
              <a:latin typeface="Lucida Sans Typewriter" charset="0"/>
              <a:cs typeface="Lucida Sans Typewriter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133600" y="4267200"/>
            <a:ext cx="6172200" cy="1984813"/>
            <a:chOff x="2133600" y="4267200"/>
            <a:chExt cx="6172200" cy="1984813"/>
          </a:xfrm>
        </p:grpSpPr>
        <p:grpSp>
          <p:nvGrpSpPr>
            <p:cNvPr id="5" name="Group 4"/>
            <p:cNvGrpSpPr/>
            <p:nvPr/>
          </p:nvGrpSpPr>
          <p:grpSpPr>
            <a:xfrm>
              <a:off x="2133600" y="4267200"/>
              <a:ext cx="970286" cy="1984813"/>
              <a:chOff x="5740840" y="729676"/>
              <a:chExt cx="970286" cy="1984813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6199522" y="1139747"/>
                <a:ext cx="0" cy="708277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6199522" y="1848025"/>
                <a:ext cx="275479" cy="81648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5983074" y="1848025"/>
                <a:ext cx="216447" cy="81648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/>
              <p:cNvGrpSpPr/>
              <p:nvPr/>
            </p:nvGrpSpPr>
            <p:grpSpPr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3566095" y="2691049"/>
                  <a:ext cx="243081" cy="12810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Freeform 23"/>
                <p:cNvSpPr/>
                <p:nvPr/>
              </p:nvSpPr>
              <p:spPr>
                <a:xfrm>
                  <a:off x="35758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2855617" y="2675140"/>
                  <a:ext cx="236125" cy="39349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Freeform 21"/>
                <p:cNvSpPr/>
                <p:nvPr/>
              </p:nvSpPr>
              <p:spPr>
                <a:xfrm>
                  <a:off x="28388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6206361" y="1217359"/>
                <a:ext cx="308739" cy="23044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6254750" y="1460500"/>
                <a:ext cx="260350" cy="368300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5949950" y="1228377"/>
                <a:ext cx="239886" cy="23847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956300" y="1460500"/>
                <a:ext cx="209550" cy="368300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 14"/>
              <p:cNvSpPr/>
              <p:nvPr/>
            </p:nvSpPr>
            <p:spPr>
              <a:xfrm rot="5400000">
                <a:off x="6224709" y="1822466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 rot="18043755">
                <a:off x="5981788" y="1825014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3133629" y="732556"/>
                  <a:ext cx="352584" cy="404921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31446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>
                  <a:off x="31207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3200400" y="4267200"/>
              <a:ext cx="51054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3266FF"/>
                  </a:solidFill>
                  <a:latin typeface="Comic Sans MS" charset="0"/>
                  <a:ea typeface="Comic Sans MS" charset="0"/>
                  <a:cs typeface="Comic Sans MS" charset="0"/>
                </a:rPr>
                <a:t>SVCs provide controlled access to OS</a:t>
              </a:r>
              <a:r>
                <a:rPr lang="en-US" sz="2000" i="1" dirty="0">
                  <a:solidFill>
                    <a:srgbClr val="3266FF"/>
                  </a:solidFill>
                  <a:latin typeface="Comic Sans MS" charset="0"/>
                  <a:ea typeface="Comic Sans MS" charset="0"/>
                  <a:cs typeface="Comic Sans MS" charset="0"/>
                </a:rPr>
                <a:t> </a:t>
              </a:r>
              <a:r>
                <a:rPr lang="en-US" sz="2000" i="1" dirty="0" smtClean="0">
                  <a:solidFill>
                    <a:srgbClr val="3266FF"/>
                  </a:solidFill>
                  <a:latin typeface="Comic Sans MS" charset="0"/>
                  <a:ea typeface="Comic Sans MS" charset="0"/>
                  <a:cs typeface="Comic Sans MS" charset="0"/>
                </a:rPr>
                <a:t>services and data values and offer “atomic” (uninterrupted) execution of instruction sequences.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30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MMU Address Translation</a:t>
            </a:r>
            <a:endParaRPr lang="en-US" dirty="0"/>
          </a:p>
        </p:txBody>
      </p:sp>
      <p:sp>
        <p:nvSpPr>
          <p:cNvPr id="47" name="Rectangle 57"/>
          <p:cNvSpPr>
            <a:spLocks noChangeArrowheads="1"/>
          </p:cNvSpPr>
          <p:nvPr/>
        </p:nvSpPr>
        <p:spPr bwMode="auto">
          <a:xfrm>
            <a:off x="3563937" y="1219200"/>
            <a:ext cx="1863725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latin typeface="+mj-lt"/>
              </a:rPr>
              <a:t>32</a:t>
            </a:r>
          </a:p>
        </p:txBody>
      </p:sp>
      <p:sp>
        <p:nvSpPr>
          <p:cNvPr id="48" name="Text Box 72"/>
          <p:cNvSpPr txBox="1">
            <a:spLocks noChangeArrowheads="1"/>
          </p:cNvSpPr>
          <p:nvPr/>
        </p:nvSpPr>
        <p:spPr bwMode="auto">
          <a:xfrm>
            <a:off x="3311525" y="914400"/>
            <a:ext cx="236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1" dirty="0" smtClean="0">
                <a:latin typeface="+mj-lt"/>
              </a:rPr>
              <a:t>32-bit virtual address</a:t>
            </a:r>
          </a:p>
        </p:txBody>
      </p:sp>
      <p:grpSp>
        <p:nvGrpSpPr>
          <p:cNvPr id="49" name="Group 128"/>
          <p:cNvGrpSpPr>
            <a:grpSpLocks/>
          </p:cNvGrpSpPr>
          <p:nvPr/>
        </p:nvGrpSpPr>
        <p:grpSpPr bwMode="auto">
          <a:xfrm>
            <a:off x="5638800" y="1600202"/>
            <a:ext cx="3352800" cy="990601"/>
            <a:chOff x="3552" y="1344"/>
            <a:chExt cx="2112" cy="624"/>
          </a:xfrm>
        </p:grpSpPr>
        <p:sp>
          <p:nvSpPr>
            <p:cNvPr id="50" name="Oval 112"/>
            <p:cNvSpPr>
              <a:spLocks noChangeArrowheads="1"/>
            </p:cNvSpPr>
            <p:nvPr/>
          </p:nvSpPr>
          <p:spPr bwMode="auto">
            <a:xfrm>
              <a:off x="4320" y="1488"/>
              <a:ext cx="240" cy="2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j-lt"/>
                </a:rPr>
                <a:t>3</a:t>
              </a:r>
            </a:p>
          </p:txBody>
        </p:sp>
        <p:sp>
          <p:nvSpPr>
            <p:cNvPr id="51" name="Text Box 113"/>
            <p:cNvSpPr txBox="1">
              <a:spLocks noChangeArrowheads="1"/>
            </p:cNvSpPr>
            <p:nvPr/>
          </p:nvSpPr>
          <p:spPr bwMode="auto">
            <a:xfrm>
              <a:off x="4387" y="1561"/>
              <a:ext cx="127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+mj-lt"/>
                </a:rPr>
                <a:t>Page fault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+mj-lt"/>
                </a:rPr>
                <a:t>(handled by SW)</a:t>
              </a:r>
            </a:p>
          </p:txBody>
        </p:sp>
        <p:sp>
          <p:nvSpPr>
            <p:cNvPr id="52" name="Line 114"/>
            <p:cNvSpPr>
              <a:spLocks noChangeShapeType="1"/>
            </p:cNvSpPr>
            <p:nvPr/>
          </p:nvSpPr>
          <p:spPr bwMode="auto">
            <a:xfrm>
              <a:off x="3552" y="1344"/>
              <a:ext cx="720" cy="336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A6A6A6"/>
                </a:solidFill>
                <a:latin typeface="+mj-lt"/>
              </a:endParaRPr>
            </a:p>
          </p:txBody>
        </p:sp>
      </p:grpSp>
      <p:sp>
        <p:nvSpPr>
          <p:cNvPr id="53" name="Line 107"/>
          <p:cNvSpPr>
            <a:spLocks noChangeShapeType="1"/>
          </p:cNvSpPr>
          <p:nvPr/>
        </p:nvSpPr>
        <p:spPr bwMode="auto">
          <a:xfrm flipH="1">
            <a:off x="2286000" y="1600200"/>
            <a:ext cx="11430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4" name="Oval 109"/>
          <p:cNvSpPr>
            <a:spLocks noChangeArrowheads="1"/>
          </p:cNvSpPr>
          <p:nvPr/>
        </p:nvSpPr>
        <p:spPr bwMode="auto">
          <a:xfrm>
            <a:off x="3048000" y="1828800"/>
            <a:ext cx="381000" cy="381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+mj-lt"/>
              </a:rPr>
              <a:t>1</a:t>
            </a:r>
          </a:p>
        </p:txBody>
      </p:sp>
      <p:sp>
        <p:nvSpPr>
          <p:cNvPr id="58" name="Text Box 199"/>
          <p:cNvSpPr txBox="1">
            <a:spLocks noChangeArrowheads="1"/>
          </p:cNvSpPr>
          <p:nvPr/>
        </p:nvSpPr>
        <p:spPr bwMode="auto">
          <a:xfrm>
            <a:off x="3575050" y="213360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600" i="1" smtClean="0">
              <a:latin typeface="+mj-lt"/>
            </a:endParaRPr>
          </a:p>
        </p:txBody>
      </p:sp>
      <p:sp>
        <p:nvSpPr>
          <p:cNvPr id="60" name="Rectangle 169"/>
          <p:cNvSpPr>
            <a:spLocks noChangeArrowheads="1"/>
          </p:cNvSpPr>
          <p:nvPr/>
        </p:nvSpPr>
        <p:spPr bwMode="auto">
          <a:xfrm>
            <a:off x="7391400" y="3068638"/>
            <a:ext cx="838200" cy="990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1" name="Line 170"/>
          <p:cNvSpPr>
            <a:spLocks noChangeShapeType="1"/>
          </p:cNvSpPr>
          <p:nvPr/>
        </p:nvSpPr>
        <p:spPr bwMode="auto">
          <a:xfrm>
            <a:off x="7391400" y="31448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2" name="Line 171"/>
          <p:cNvSpPr>
            <a:spLocks noChangeShapeType="1"/>
          </p:cNvSpPr>
          <p:nvPr/>
        </p:nvSpPr>
        <p:spPr bwMode="auto">
          <a:xfrm>
            <a:off x="7391400" y="32210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3" name="Line 172"/>
          <p:cNvSpPr>
            <a:spLocks noChangeShapeType="1"/>
          </p:cNvSpPr>
          <p:nvPr/>
        </p:nvSpPr>
        <p:spPr bwMode="auto">
          <a:xfrm>
            <a:off x="7391400" y="32972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4" name="Line 173"/>
          <p:cNvSpPr>
            <a:spLocks noChangeShapeType="1"/>
          </p:cNvSpPr>
          <p:nvPr/>
        </p:nvSpPr>
        <p:spPr bwMode="auto">
          <a:xfrm>
            <a:off x="7391400" y="33734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5" name="Line 174"/>
          <p:cNvSpPr>
            <a:spLocks noChangeShapeType="1"/>
          </p:cNvSpPr>
          <p:nvPr/>
        </p:nvSpPr>
        <p:spPr bwMode="auto">
          <a:xfrm>
            <a:off x="7391400" y="34496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6" name="Line 175"/>
          <p:cNvSpPr>
            <a:spLocks noChangeShapeType="1"/>
          </p:cNvSpPr>
          <p:nvPr/>
        </p:nvSpPr>
        <p:spPr bwMode="auto">
          <a:xfrm>
            <a:off x="7391400" y="35258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7" name="Line 176"/>
          <p:cNvSpPr>
            <a:spLocks noChangeShapeType="1"/>
          </p:cNvSpPr>
          <p:nvPr/>
        </p:nvSpPr>
        <p:spPr bwMode="auto">
          <a:xfrm>
            <a:off x="7391400" y="36020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8" name="Line 177"/>
          <p:cNvSpPr>
            <a:spLocks noChangeShapeType="1"/>
          </p:cNvSpPr>
          <p:nvPr/>
        </p:nvSpPr>
        <p:spPr bwMode="auto">
          <a:xfrm>
            <a:off x="7391400" y="36782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9" name="Line 178"/>
          <p:cNvSpPr>
            <a:spLocks noChangeShapeType="1"/>
          </p:cNvSpPr>
          <p:nvPr/>
        </p:nvSpPr>
        <p:spPr bwMode="auto">
          <a:xfrm>
            <a:off x="7391400" y="37544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0" name="Line 179"/>
          <p:cNvSpPr>
            <a:spLocks noChangeShapeType="1"/>
          </p:cNvSpPr>
          <p:nvPr/>
        </p:nvSpPr>
        <p:spPr bwMode="auto">
          <a:xfrm>
            <a:off x="7391400" y="38306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1" name="Line 180"/>
          <p:cNvSpPr>
            <a:spLocks noChangeShapeType="1"/>
          </p:cNvSpPr>
          <p:nvPr/>
        </p:nvSpPr>
        <p:spPr bwMode="auto">
          <a:xfrm>
            <a:off x="7391400" y="39068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" name="Line 181"/>
          <p:cNvSpPr>
            <a:spLocks noChangeShapeType="1"/>
          </p:cNvSpPr>
          <p:nvPr/>
        </p:nvSpPr>
        <p:spPr bwMode="auto">
          <a:xfrm>
            <a:off x="7391400" y="39830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3" name="Rectangle 198"/>
          <p:cNvSpPr>
            <a:spLocks noChangeArrowheads="1"/>
          </p:cNvSpPr>
          <p:nvPr/>
        </p:nvSpPr>
        <p:spPr bwMode="auto">
          <a:xfrm>
            <a:off x="7391400" y="3754438"/>
            <a:ext cx="838200" cy="76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4" name="Text Box 207"/>
          <p:cNvSpPr txBox="1">
            <a:spLocks noChangeArrowheads="1"/>
          </p:cNvSpPr>
          <p:nvPr/>
        </p:nvSpPr>
        <p:spPr bwMode="auto">
          <a:xfrm>
            <a:off x="7546975" y="4038600"/>
            <a:ext cx="715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1" smtClean="0">
                <a:latin typeface="+mj-lt"/>
              </a:rPr>
              <a:t>Data</a:t>
            </a:r>
          </a:p>
        </p:txBody>
      </p:sp>
      <p:sp>
        <p:nvSpPr>
          <p:cNvPr id="75" name="Freeform 239"/>
          <p:cNvSpPr>
            <a:spLocks/>
          </p:cNvSpPr>
          <p:nvPr/>
        </p:nvSpPr>
        <p:spPr bwMode="auto">
          <a:xfrm>
            <a:off x="2590800" y="3771900"/>
            <a:ext cx="6096000" cy="922327"/>
          </a:xfrm>
          <a:custGeom>
            <a:avLst/>
            <a:gdLst>
              <a:gd name="T0" fmla="*/ 0 w 2880"/>
              <a:gd name="T1" fmla="*/ 2147483647 h 672"/>
              <a:gd name="T2" fmla="*/ 0 w 2880"/>
              <a:gd name="T3" fmla="*/ 2147483647 h 672"/>
              <a:gd name="T4" fmla="*/ 2147483647 w 2880"/>
              <a:gd name="T5" fmla="*/ 2147483647 h 672"/>
              <a:gd name="T6" fmla="*/ 2147483647 w 2880"/>
              <a:gd name="T7" fmla="*/ 0 h 672"/>
              <a:gd name="T8" fmla="*/ 2147483647 w 2880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0"/>
              <a:gd name="T16" fmla="*/ 0 h 672"/>
              <a:gd name="T17" fmla="*/ 2880 w 2880"/>
              <a:gd name="T18" fmla="*/ 672 h 672"/>
              <a:gd name="connsiteX0" fmla="*/ 0 w 10015"/>
              <a:gd name="connsiteY0" fmla="*/ 23326 h 26183"/>
              <a:gd name="connsiteX1" fmla="*/ 0 w 10015"/>
              <a:gd name="connsiteY1" fmla="*/ 26183 h 26183"/>
              <a:gd name="connsiteX2" fmla="*/ 10000 w 10015"/>
              <a:gd name="connsiteY2" fmla="*/ 26183 h 26183"/>
              <a:gd name="connsiteX3" fmla="*/ 10015 w 10015"/>
              <a:gd name="connsiteY3" fmla="*/ 0 h 26183"/>
              <a:gd name="connsiteX4" fmla="*/ 9167 w 10015"/>
              <a:gd name="connsiteY4" fmla="*/ 16183 h 26183"/>
              <a:gd name="connsiteX0" fmla="*/ 0 w 10015"/>
              <a:gd name="connsiteY0" fmla="*/ 23326 h 26183"/>
              <a:gd name="connsiteX1" fmla="*/ 0 w 10015"/>
              <a:gd name="connsiteY1" fmla="*/ 26183 h 26183"/>
              <a:gd name="connsiteX2" fmla="*/ 10000 w 10015"/>
              <a:gd name="connsiteY2" fmla="*/ 26183 h 26183"/>
              <a:gd name="connsiteX3" fmla="*/ 10015 w 10015"/>
              <a:gd name="connsiteY3" fmla="*/ 0 h 26183"/>
              <a:gd name="connsiteX4" fmla="*/ 9241 w 10015"/>
              <a:gd name="connsiteY4" fmla="*/ 184 h 26183"/>
              <a:gd name="connsiteX0" fmla="*/ 0 w 10015"/>
              <a:gd name="connsiteY0" fmla="*/ 23326 h 26183"/>
              <a:gd name="connsiteX1" fmla="*/ 0 w 10015"/>
              <a:gd name="connsiteY1" fmla="*/ 26183 h 26183"/>
              <a:gd name="connsiteX2" fmla="*/ 10000 w 10015"/>
              <a:gd name="connsiteY2" fmla="*/ 26183 h 26183"/>
              <a:gd name="connsiteX3" fmla="*/ 10015 w 10015"/>
              <a:gd name="connsiteY3" fmla="*/ 0 h 26183"/>
              <a:gd name="connsiteX4" fmla="*/ 9226 w 10015"/>
              <a:gd name="connsiteY4" fmla="*/ 5333 h 26183"/>
              <a:gd name="connsiteX0" fmla="*/ 0 w 10001"/>
              <a:gd name="connsiteY0" fmla="*/ 18177 h 21034"/>
              <a:gd name="connsiteX1" fmla="*/ 0 w 10001"/>
              <a:gd name="connsiteY1" fmla="*/ 21034 h 21034"/>
              <a:gd name="connsiteX2" fmla="*/ 10000 w 10001"/>
              <a:gd name="connsiteY2" fmla="*/ 21034 h 21034"/>
              <a:gd name="connsiteX3" fmla="*/ 10000 w 10001"/>
              <a:gd name="connsiteY3" fmla="*/ 0 h 21034"/>
              <a:gd name="connsiteX4" fmla="*/ 9226 w 10001"/>
              <a:gd name="connsiteY4" fmla="*/ 184 h 21034"/>
              <a:gd name="connsiteX0" fmla="*/ 0 w 10001"/>
              <a:gd name="connsiteY0" fmla="*/ 18177 h 24819"/>
              <a:gd name="connsiteX1" fmla="*/ 0 w 10001"/>
              <a:gd name="connsiteY1" fmla="*/ 24819 h 24819"/>
              <a:gd name="connsiteX2" fmla="*/ 10000 w 10001"/>
              <a:gd name="connsiteY2" fmla="*/ 21034 h 24819"/>
              <a:gd name="connsiteX3" fmla="*/ 10000 w 10001"/>
              <a:gd name="connsiteY3" fmla="*/ 0 h 24819"/>
              <a:gd name="connsiteX4" fmla="*/ 9226 w 10001"/>
              <a:gd name="connsiteY4" fmla="*/ 184 h 24819"/>
              <a:gd name="connsiteX0" fmla="*/ 0 w 10001"/>
              <a:gd name="connsiteY0" fmla="*/ 18177 h 24991"/>
              <a:gd name="connsiteX1" fmla="*/ 0 w 10001"/>
              <a:gd name="connsiteY1" fmla="*/ 24819 h 24991"/>
              <a:gd name="connsiteX2" fmla="*/ 10000 w 10001"/>
              <a:gd name="connsiteY2" fmla="*/ 24991 h 24991"/>
              <a:gd name="connsiteX3" fmla="*/ 10000 w 10001"/>
              <a:gd name="connsiteY3" fmla="*/ 0 h 24991"/>
              <a:gd name="connsiteX4" fmla="*/ 9226 w 10001"/>
              <a:gd name="connsiteY4" fmla="*/ 184 h 2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" h="24991">
                <a:moveTo>
                  <a:pt x="0" y="18177"/>
                </a:moveTo>
                <a:lnTo>
                  <a:pt x="0" y="24819"/>
                </a:lnTo>
                <a:cubicBezTo>
                  <a:pt x="3333" y="24819"/>
                  <a:pt x="6667" y="24991"/>
                  <a:pt x="10000" y="24991"/>
                </a:cubicBezTo>
                <a:cubicBezTo>
                  <a:pt x="10005" y="16263"/>
                  <a:pt x="9995" y="8728"/>
                  <a:pt x="10000" y="0"/>
                </a:cubicBezTo>
                <a:cubicBezTo>
                  <a:pt x="9722" y="0"/>
                  <a:pt x="9504" y="184"/>
                  <a:pt x="9226" y="184"/>
                </a:cubicBezTo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11" name="Rectangle 209"/>
          <p:cNvSpPr>
            <a:spLocks noChangeArrowheads="1"/>
          </p:cNvSpPr>
          <p:nvPr/>
        </p:nvSpPr>
        <p:spPr bwMode="auto">
          <a:xfrm>
            <a:off x="990600" y="2470151"/>
            <a:ext cx="1295400" cy="304800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2" name="Line 210"/>
          <p:cNvSpPr>
            <a:spLocks noChangeShapeType="1"/>
          </p:cNvSpPr>
          <p:nvPr/>
        </p:nvSpPr>
        <p:spPr bwMode="auto">
          <a:xfrm>
            <a:off x="1828800" y="247015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3" name="AutoShape 211"/>
          <p:cNvSpPr>
            <a:spLocks/>
          </p:cNvSpPr>
          <p:nvPr/>
        </p:nvSpPr>
        <p:spPr bwMode="auto">
          <a:xfrm rot="5400000">
            <a:off x="930275" y="2149475"/>
            <a:ext cx="120650" cy="16764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4" name="Freeform 212"/>
          <p:cNvSpPr>
            <a:spLocks/>
          </p:cNvSpPr>
          <p:nvPr/>
        </p:nvSpPr>
        <p:spPr bwMode="auto">
          <a:xfrm>
            <a:off x="1355725" y="3079751"/>
            <a:ext cx="168275" cy="1289050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18 h 960"/>
              <a:gd name="T4" fmla="*/ 0 w 912"/>
              <a:gd name="T5" fmla="*/ 18 h 960"/>
              <a:gd name="T6" fmla="*/ 0 60000 65536"/>
              <a:gd name="T7" fmla="*/ 0 60000 65536"/>
              <a:gd name="T8" fmla="*/ 0 60000 65536"/>
              <a:gd name="T9" fmla="*/ 0 w 912"/>
              <a:gd name="T10" fmla="*/ 0 h 960"/>
              <a:gd name="T11" fmla="*/ 912 w 912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960">
                <a:moveTo>
                  <a:pt x="0" y="0"/>
                </a:moveTo>
                <a:lnTo>
                  <a:pt x="0" y="960"/>
                </a:lnTo>
                <a:lnTo>
                  <a:pt x="912" y="9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5" name="Text Box 213"/>
          <p:cNvSpPr txBox="1">
            <a:spLocks noChangeArrowheads="1"/>
          </p:cNvSpPr>
          <p:nvPr/>
        </p:nvSpPr>
        <p:spPr bwMode="auto">
          <a:xfrm>
            <a:off x="381000" y="3157538"/>
            <a:ext cx="91924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VPN +</a:t>
            </a:r>
          </a:p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context</a:t>
            </a:r>
          </a:p>
        </p:txBody>
      </p:sp>
      <p:sp>
        <p:nvSpPr>
          <p:cNvPr id="116" name="Rectangle 214"/>
          <p:cNvSpPr>
            <a:spLocks noChangeArrowheads="1"/>
          </p:cNvSpPr>
          <p:nvPr/>
        </p:nvSpPr>
        <p:spPr bwMode="auto">
          <a:xfrm>
            <a:off x="1676400" y="3983038"/>
            <a:ext cx="533400" cy="7620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7" name="Line 215"/>
          <p:cNvSpPr>
            <a:spLocks noChangeShapeType="1"/>
          </p:cNvSpPr>
          <p:nvPr/>
        </p:nvSpPr>
        <p:spPr bwMode="auto">
          <a:xfrm>
            <a:off x="1676400" y="4059238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8" name="Line 216"/>
          <p:cNvSpPr>
            <a:spLocks noChangeShapeType="1"/>
          </p:cNvSpPr>
          <p:nvPr/>
        </p:nvSpPr>
        <p:spPr bwMode="auto">
          <a:xfrm>
            <a:off x="1676400" y="4135438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9" name="Line 217"/>
          <p:cNvSpPr>
            <a:spLocks noChangeShapeType="1"/>
          </p:cNvSpPr>
          <p:nvPr/>
        </p:nvSpPr>
        <p:spPr bwMode="auto">
          <a:xfrm>
            <a:off x="1676400" y="4211638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0" name="Line 218"/>
          <p:cNvSpPr>
            <a:spLocks noChangeShapeType="1"/>
          </p:cNvSpPr>
          <p:nvPr/>
        </p:nvSpPr>
        <p:spPr bwMode="auto">
          <a:xfrm>
            <a:off x="1676400" y="4287838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1" name="Line 219"/>
          <p:cNvSpPr>
            <a:spLocks noChangeShapeType="1"/>
          </p:cNvSpPr>
          <p:nvPr/>
        </p:nvSpPr>
        <p:spPr bwMode="auto">
          <a:xfrm>
            <a:off x="1676400" y="4364038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2" name="Line 220"/>
          <p:cNvSpPr>
            <a:spLocks noChangeShapeType="1"/>
          </p:cNvSpPr>
          <p:nvPr/>
        </p:nvSpPr>
        <p:spPr bwMode="auto">
          <a:xfrm>
            <a:off x="1676400" y="4440238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3" name="Line 221"/>
          <p:cNvSpPr>
            <a:spLocks noChangeShapeType="1"/>
          </p:cNvSpPr>
          <p:nvPr/>
        </p:nvSpPr>
        <p:spPr bwMode="auto">
          <a:xfrm>
            <a:off x="1676400" y="4516438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4" name="Line 222"/>
          <p:cNvSpPr>
            <a:spLocks noChangeShapeType="1"/>
          </p:cNvSpPr>
          <p:nvPr/>
        </p:nvSpPr>
        <p:spPr bwMode="auto">
          <a:xfrm>
            <a:off x="1676400" y="4592638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5" name="Line 223"/>
          <p:cNvSpPr>
            <a:spLocks noChangeShapeType="1"/>
          </p:cNvSpPr>
          <p:nvPr/>
        </p:nvSpPr>
        <p:spPr bwMode="auto">
          <a:xfrm>
            <a:off x="1676400" y="4668838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6" name="Line 224"/>
          <p:cNvSpPr>
            <a:spLocks noChangeShapeType="1"/>
          </p:cNvSpPr>
          <p:nvPr/>
        </p:nvSpPr>
        <p:spPr bwMode="auto">
          <a:xfrm>
            <a:off x="1905000" y="3983038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7" name="Rectangle 229"/>
          <p:cNvSpPr>
            <a:spLocks noChangeArrowheads="1"/>
          </p:cNvSpPr>
          <p:nvPr/>
        </p:nvSpPr>
        <p:spPr bwMode="auto">
          <a:xfrm>
            <a:off x="1116013" y="24399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20</a:t>
            </a:r>
          </a:p>
        </p:txBody>
      </p:sp>
      <p:sp>
        <p:nvSpPr>
          <p:cNvPr id="128" name="Rectangle 230"/>
          <p:cNvSpPr>
            <a:spLocks noChangeArrowheads="1"/>
          </p:cNvSpPr>
          <p:nvPr/>
        </p:nvSpPr>
        <p:spPr bwMode="auto">
          <a:xfrm>
            <a:off x="1828800" y="2439988"/>
            <a:ext cx="503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000000"/>
                </a:solidFill>
                <a:latin typeface="+mj-lt"/>
              </a:rPr>
              <a:t>12</a:t>
            </a:r>
          </a:p>
        </p:txBody>
      </p:sp>
      <p:sp>
        <p:nvSpPr>
          <p:cNvPr id="129" name="Rectangle 233"/>
          <p:cNvSpPr>
            <a:spLocks noChangeArrowheads="1"/>
          </p:cNvSpPr>
          <p:nvPr/>
        </p:nvSpPr>
        <p:spPr bwMode="auto">
          <a:xfrm>
            <a:off x="2373313" y="4267201"/>
            <a:ext cx="381000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30" name="Freeform 234"/>
          <p:cNvSpPr>
            <a:spLocks/>
          </p:cNvSpPr>
          <p:nvPr/>
        </p:nvSpPr>
        <p:spPr bwMode="auto">
          <a:xfrm>
            <a:off x="2133600" y="2774951"/>
            <a:ext cx="571500" cy="1593850"/>
          </a:xfrm>
          <a:custGeom>
            <a:avLst/>
            <a:gdLst>
              <a:gd name="T0" fmla="*/ 0 w 753"/>
              <a:gd name="T1" fmla="*/ 0 h 329"/>
              <a:gd name="T2" fmla="*/ 0 w 753"/>
              <a:gd name="T3" fmla="*/ 2147483647 h 329"/>
              <a:gd name="T4" fmla="*/ 0 w 753"/>
              <a:gd name="T5" fmla="*/ 2147483647 h 329"/>
              <a:gd name="T6" fmla="*/ 0 w 753"/>
              <a:gd name="T7" fmla="*/ 2147483647 h 329"/>
              <a:gd name="T8" fmla="*/ 0 w 753"/>
              <a:gd name="T9" fmla="*/ 2147483647 h 329"/>
              <a:gd name="T10" fmla="*/ 0 w 753"/>
              <a:gd name="T11" fmla="*/ 2147483647 h 3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53"/>
              <a:gd name="T19" fmla="*/ 0 h 329"/>
              <a:gd name="T20" fmla="*/ 753 w 753"/>
              <a:gd name="T21" fmla="*/ 329 h 3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53" h="329">
                <a:moveTo>
                  <a:pt x="16" y="0"/>
                </a:moveTo>
                <a:cubicBezTo>
                  <a:pt x="0" y="39"/>
                  <a:pt x="27" y="72"/>
                  <a:pt x="64" y="94"/>
                </a:cubicBezTo>
                <a:cubicBezTo>
                  <a:pt x="101" y="116"/>
                  <a:pt x="153" y="128"/>
                  <a:pt x="238" y="132"/>
                </a:cubicBezTo>
                <a:cubicBezTo>
                  <a:pt x="323" y="136"/>
                  <a:pt x="495" y="108"/>
                  <a:pt x="576" y="115"/>
                </a:cubicBezTo>
                <a:cubicBezTo>
                  <a:pt x="657" y="122"/>
                  <a:pt x="695" y="137"/>
                  <a:pt x="724" y="173"/>
                </a:cubicBezTo>
                <a:cubicBezTo>
                  <a:pt x="753" y="209"/>
                  <a:pt x="743" y="297"/>
                  <a:pt x="748" y="329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A6A6A6"/>
              </a:solidFill>
              <a:latin typeface="+mj-lt"/>
            </a:endParaRPr>
          </a:p>
        </p:txBody>
      </p:sp>
      <p:sp>
        <p:nvSpPr>
          <p:cNvPr id="131" name="Line 236"/>
          <p:cNvSpPr>
            <a:spLocks noChangeShapeType="1"/>
          </p:cNvSpPr>
          <p:nvPr/>
        </p:nvSpPr>
        <p:spPr bwMode="auto">
          <a:xfrm>
            <a:off x="2600325" y="4267201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32" name="Line 237"/>
          <p:cNvSpPr>
            <a:spLocks noChangeShapeType="1"/>
          </p:cNvSpPr>
          <p:nvPr/>
        </p:nvSpPr>
        <p:spPr bwMode="auto">
          <a:xfrm>
            <a:off x="2057400" y="4332288"/>
            <a:ext cx="466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33" name="AutoShape 241"/>
          <p:cNvSpPr>
            <a:spLocks/>
          </p:cNvSpPr>
          <p:nvPr/>
        </p:nvSpPr>
        <p:spPr bwMode="auto">
          <a:xfrm>
            <a:off x="1524000" y="4167188"/>
            <a:ext cx="76200" cy="393700"/>
          </a:xfrm>
          <a:prstGeom prst="leftBrace">
            <a:avLst>
              <a:gd name="adj1" fmla="val 57971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819400" y="5077361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Access to the state for a particular MMU context is controlled by two registers:</a:t>
            </a:r>
          </a:p>
          <a:p>
            <a:pPr marL="574675" indent="-290513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Context #, used by TLB</a:t>
            </a:r>
          </a:p>
          <a:p>
            <a:pPr marL="574675" indent="-290513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PDIR, used by multi-level page map</a:t>
            </a:r>
            <a:endParaRPr lang="en-US" sz="2000" dirty="0">
              <a:latin typeface="+mj-lt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256358" y="4731603"/>
            <a:ext cx="1359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latin typeface="+mj-lt"/>
              </a:rPr>
              <a:t>Translation</a:t>
            </a:r>
          </a:p>
          <a:p>
            <a:r>
              <a:rPr lang="en-US" sz="1600" i="1" dirty="0">
                <a:solidFill>
                  <a:srgbClr val="000000"/>
                </a:solidFill>
                <a:latin typeface="+mj-lt"/>
              </a:rPr>
              <a:t>Look-aside</a:t>
            </a:r>
          </a:p>
          <a:p>
            <a:pPr algn="ctr"/>
            <a:r>
              <a:rPr lang="en-US" sz="1600" i="1" dirty="0">
                <a:solidFill>
                  <a:srgbClr val="000000"/>
                </a:solidFill>
                <a:latin typeface="+mj-lt"/>
              </a:rPr>
              <a:t>Buffer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52800" y="1676400"/>
            <a:ext cx="4038600" cy="2946976"/>
            <a:chOff x="3352800" y="1676400"/>
            <a:chExt cx="4038600" cy="2946976"/>
          </a:xfrm>
        </p:grpSpPr>
        <p:sp>
          <p:nvSpPr>
            <p:cNvPr id="56" name="Line 108"/>
            <p:cNvSpPr>
              <a:spLocks noChangeShapeType="1"/>
            </p:cNvSpPr>
            <p:nvPr/>
          </p:nvSpPr>
          <p:spPr bwMode="auto">
            <a:xfrm>
              <a:off x="4572000" y="1676400"/>
              <a:ext cx="0" cy="4572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7" name="Oval 110"/>
            <p:cNvSpPr>
              <a:spLocks noChangeArrowheads="1"/>
            </p:cNvSpPr>
            <p:nvPr/>
          </p:nvSpPr>
          <p:spPr bwMode="auto">
            <a:xfrm>
              <a:off x="4800600" y="1828800"/>
              <a:ext cx="381000" cy="381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j-lt"/>
                </a:rPr>
                <a:t>2</a:t>
              </a:r>
            </a:p>
          </p:txBody>
        </p:sp>
        <p:sp>
          <p:nvSpPr>
            <p:cNvPr id="77" name="Rectangle 130"/>
            <p:cNvSpPr>
              <a:spLocks noChangeArrowheads="1"/>
            </p:cNvSpPr>
            <p:nvPr/>
          </p:nvSpPr>
          <p:spPr bwMode="auto">
            <a:xfrm>
              <a:off x="5257800" y="3201989"/>
              <a:ext cx="3810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" name="Rectangle 131"/>
            <p:cNvSpPr>
              <a:spLocks noChangeArrowheads="1"/>
            </p:cNvSpPr>
            <p:nvPr/>
          </p:nvSpPr>
          <p:spPr bwMode="auto">
            <a:xfrm>
              <a:off x="4267200" y="3049589"/>
              <a:ext cx="838200" cy="99060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9" name="Line 132"/>
            <p:cNvSpPr>
              <a:spLocks noChangeShapeType="1"/>
            </p:cNvSpPr>
            <p:nvPr/>
          </p:nvSpPr>
          <p:spPr bwMode="auto">
            <a:xfrm>
              <a:off x="4267200" y="3125789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0" name="Line 133"/>
            <p:cNvSpPr>
              <a:spLocks noChangeShapeType="1"/>
            </p:cNvSpPr>
            <p:nvPr/>
          </p:nvSpPr>
          <p:spPr bwMode="auto">
            <a:xfrm>
              <a:off x="4267200" y="3201989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1" name="Line 134"/>
            <p:cNvSpPr>
              <a:spLocks noChangeShapeType="1"/>
            </p:cNvSpPr>
            <p:nvPr/>
          </p:nvSpPr>
          <p:spPr bwMode="auto">
            <a:xfrm>
              <a:off x="4267200" y="3278189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2" name="Line 135"/>
            <p:cNvSpPr>
              <a:spLocks noChangeShapeType="1"/>
            </p:cNvSpPr>
            <p:nvPr/>
          </p:nvSpPr>
          <p:spPr bwMode="auto">
            <a:xfrm>
              <a:off x="4267200" y="3354389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3" name="Line 136"/>
            <p:cNvSpPr>
              <a:spLocks noChangeShapeType="1"/>
            </p:cNvSpPr>
            <p:nvPr/>
          </p:nvSpPr>
          <p:spPr bwMode="auto">
            <a:xfrm>
              <a:off x="4267200" y="3430589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4" name="Line 137"/>
            <p:cNvSpPr>
              <a:spLocks noChangeShapeType="1"/>
            </p:cNvSpPr>
            <p:nvPr/>
          </p:nvSpPr>
          <p:spPr bwMode="auto">
            <a:xfrm>
              <a:off x="4267200" y="3506789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5" name="Line 138"/>
            <p:cNvSpPr>
              <a:spLocks noChangeShapeType="1"/>
            </p:cNvSpPr>
            <p:nvPr/>
          </p:nvSpPr>
          <p:spPr bwMode="auto">
            <a:xfrm>
              <a:off x="4267200" y="3582989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" name="Line 139"/>
            <p:cNvSpPr>
              <a:spLocks noChangeShapeType="1"/>
            </p:cNvSpPr>
            <p:nvPr/>
          </p:nvSpPr>
          <p:spPr bwMode="auto">
            <a:xfrm>
              <a:off x="4267200" y="3659189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7" name="Line 140"/>
            <p:cNvSpPr>
              <a:spLocks noChangeShapeType="1"/>
            </p:cNvSpPr>
            <p:nvPr/>
          </p:nvSpPr>
          <p:spPr bwMode="auto">
            <a:xfrm>
              <a:off x="4267200" y="3735389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8" name="Line 141"/>
            <p:cNvSpPr>
              <a:spLocks noChangeShapeType="1"/>
            </p:cNvSpPr>
            <p:nvPr/>
          </p:nvSpPr>
          <p:spPr bwMode="auto">
            <a:xfrm>
              <a:off x="4267200" y="3811589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9" name="Line 142"/>
            <p:cNvSpPr>
              <a:spLocks noChangeShapeType="1"/>
            </p:cNvSpPr>
            <p:nvPr/>
          </p:nvSpPr>
          <p:spPr bwMode="auto">
            <a:xfrm>
              <a:off x="4267200" y="3887789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0" name="Line 143"/>
            <p:cNvSpPr>
              <a:spLocks noChangeShapeType="1"/>
            </p:cNvSpPr>
            <p:nvPr/>
          </p:nvSpPr>
          <p:spPr bwMode="auto">
            <a:xfrm>
              <a:off x="4267200" y="3963989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1" name="Line 144"/>
            <p:cNvSpPr>
              <a:spLocks noChangeShapeType="1"/>
            </p:cNvSpPr>
            <p:nvPr/>
          </p:nvSpPr>
          <p:spPr bwMode="auto">
            <a:xfrm>
              <a:off x="4419600" y="3049589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2" name="Line 145"/>
            <p:cNvSpPr>
              <a:spLocks noChangeShapeType="1"/>
            </p:cNvSpPr>
            <p:nvPr/>
          </p:nvSpPr>
          <p:spPr bwMode="auto">
            <a:xfrm>
              <a:off x="4572000" y="3049589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3" name="Rectangle 146"/>
            <p:cNvSpPr>
              <a:spLocks noChangeArrowheads="1"/>
            </p:cNvSpPr>
            <p:nvPr/>
          </p:nvSpPr>
          <p:spPr bwMode="auto">
            <a:xfrm>
              <a:off x="4419600" y="3278189"/>
              <a:ext cx="152400" cy="5334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4" name="Rectangle 182"/>
            <p:cNvSpPr>
              <a:spLocks noChangeArrowheads="1"/>
            </p:cNvSpPr>
            <p:nvPr/>
          </p:nvSpPr>
          <p:spPr bwMode="auto">
            <a:xfrm>
              <a:off x="3651250" y="2439989"/>
              <a:ext cx="539750" cy="3048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dirty="0">
                  <a:latin typeface="+mj-lt"/>
                </a:rPr>
                <a:t>10</a:t>
              </a:r>
            </a:p>
          </p:txBody>
        </p:sp>
        <p:sp>
          <p:nvSpPr>
            <p:cNvPr id="95" name="Rectangle 184"/>
            <p:cNvSpPr>
              <a:spLocks noChangeArrowheads="1"/>
            </p:cNvSpPr>
            <p:nvPr/>
          </p:nvSpPr>
          <p:spPr bwMode="auto">
            <a:xfrm>
              <a:off x="4724400" y="2438401"/>
              <a:ext cx="685800" cy="3048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latin typeface="+mj-lt"/>
                </a:rPr>
                <a:t>12</a:t>
              </a:r>
            </a:p>
          </p:txBody>
        </p:sp>
        <p:sp>
          <p:nvSpPr>
            <p:cNvPr id="96" name="Line 185"/>
            <p:cNvSpPr>
              <a:spLocks noChangeShapeType="1"/>
            </p:cNvSpPr>
            <p:nvPr/>
          </p:nvSpPr>
          <p:spPr bwMode="auto">
            <a:xfrm>
              <a:off x="5018088" y="3252789"/>
              <a:ext cx="35242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7" name="Line 186"/>
            <p:cNvSpPr>
              <a:spLocks noChangeShapeType="1"/>
            </p:cNvSpPr>
            <p:nvPr/>
          </p:nvSpPr>
          <p:spPr bwMode="auto">
            <a:xfrm>
              <a:off x="5040313" y="3101976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8" name="Line 187"/>
            <p:cNvSpPr>
              <a:spLocks noChangeShapeType="1"/>
            </p:cNvSpPr>
            <p:nvPr/>
          </p:nvSpPr>
          <p:spPr bwMode="auto">
            <a:xfrm>
              <a:off x="5040313" y="3178176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9" name="Line 188"/>
            <p:cNvSpPr>
              <a:spLocks noChangeShapeType="1"/>
            </p:cNvSpPr>
            <p:nvPr/>
          </p:nvSpPr>
          <p:spPr bwMode="auto">
            <a:xfrm>
              <a:off x="5040313" y="3838576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00" name="Line 189"/>
            <p:cNvSpPr>
              <a:spLocks noChangeShapeType="1"/>
            </p:cNvSpPr>
            <p:nvPr/>
          </p:nvSpPr>
          <p:spPr bwMode="auto">
            <a:xfrm>
              <a:off x="5040313" y="3914776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02" name="Line 191"/>
            <p:cNvSpPr>
              <a:spLocks noChangeShapeType="1"/>
            </p:cNvSpPr>
            <p:nvPr/>
          </p:nvSpPr>
          <p:spPr bwMode="auto">
            <a:xfrm>
              <a:off x="5486400" y="3201989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03" name="Freeform 192"/>
            <p:cNvSpPr>
              <a:spLocks/>
            </p:cNvSpPr>
            <p:nvPr/>
          </p:nvSpPr>
          <p:spPr bwMode="auto">
            <a:xfrm>
              <a:off x="5486400" y="3409951"/>
              <a:ext cx="381000" cy="126999"/>
            </a:xfrm>
            <a:custGeom>
              <a:avLst/>
              <a:gdLst>
                <a:gd name="T0" fmla="*/ 0 w 288"/>
                <a:gd name="T1" fmla="*/ 0 h 192"/>
                <a:gd name="T2" fmla="*/ 0 w 288"/>
                <a:gd name="T3" fmla="*/ 3623 h 192"/>
                <a:gd name="T4" fmla="*/ 288 w 288"/>
                <a:gd name="T5" fmla="*/ 3623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0"/>
                  </a:moveTo>
                  <a:lnTo>
                    <a:pt x="0" y="192"/>
                  </a:lnTo>
                  <a:lnTo>
                    <a:pt x="28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04" name="Rectangle 200"/>
            <p:cNvSpPr>
              <a:spLocks noChangeArrowheads="1"/>
            </p:cNvSpPr>
            <p:nvPr/>
          </p:nvSpPr>
          <p:spPr bwMode="auto">
            <a:xfrm>
              <a:off x="3352800" y="2897189"/>
              <a:ext cx="6096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000">
                  <a:latin typeface="+mj-lt"/>
                </a:rPr>
                <a:t>PDIR</a:t>
              </a:r>
            </a:p>
          </p:txBody>
        </p:sp>
        <p:sp>
          <p:nvSpPr>
            <p:cNvPr id="105" name="Line 201"/>
            <p:cNvSpPr>
              <a:spLocks noChangeShapeType="1"/>
            </p:cNvSpPr>
            <p:nvPr/>
          </p:nvSpPr>
          <p:spPr bwMode="auto">
            <a:xfrm>
              <a:off x="3810000" y="2897189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06" name="Line 202"/>
            <p:cNvSpPr>
              <a:spLocks noChangeShapeType="1"/>
            </p:cNvSpPr>
            <p:nvPr/>
          </p:nvSpPr>
          <p:spPr bwMode="auto">
            <a:xfrm>
              <a:off x="3879850" y="2744789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07" name="Freeform 203"/>
            <p:cNvSpPr>
              <a:spLocks/>
            </p:cNvSpPr>
            <p:nvPr/>
          </p:nvSpPr>
          <p:spPr bwMode="auto">
            <a:xfrm>
              <a:off x="3810000" y="3106739"/>
              <a:ext cx="469900" cy="125411"/>
            </a:xfrm>
            <a:custGeom>
              <a:avLst/>
              <a:gdLst>
                <a:gd name="T0" fmla="*/ 0 w 288"/>
                <a:gd name="T1" fmla="*/ 0 h 192"/>
                <a:gd name="T2" fmla="*/ 0 w 288"/>
                <a:gd name="T3" fmla="*/ 1 h 192"/>
                <a:gd name="T4" fmla="*/ 287365 w 288"/>
                <a:gd name="T5" fmla="*/ 1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0"/>
                  </a:moveTo>
                  <a:lnTo>
                    <a:pt x="0" y="192"/>
                  </a:lnTo>
                  <a:lnTo>
                    <a:pt x="28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08" name="Line 204"/>
            <p:cNvSpPr>
              <a:spLocks noChangeShapeType="1"/>
            </p:cNvSpPr>
            <p:nvPr/>
          </p:nvSpPr>
          <p:spPr bwMode="auto">
            <a:xfrm>
              <a:off x="5041900" y="4006851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09" name="Text Box 240"/>
            <p:cNvSpPr txBox="1">
              <a:spLocks noChangeArrowheads="1"/>
            </p:cNvSpPr>
            <p:nvPr/>
          </p:nvSpPr>
          <p:spPr bwMode="auto">
            <a:xfrm>
              <a:off x="4178300" y="2838450"/>
              <a:ext cx="8385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+mn-lt"/>
                </a:rPr>
                <a:t>D   R    PPN</a:t>
              </a:r>
            </a:p>
          </p:txBody>
        </p:sp>
        <p:sp>
          <p:nvSpPr>
            <p:cNvPr id="134" name="Rectangle 182"/>
            <p:cNvSpPr>
              <a:spLocks noChangeArrowheads="1"/>
            </p:cNvSpPr>
            <p:nvPr/>
          </p:nvSpPr>
          <p:spPr bwMode="auto">
            <a:xfrm>
              <a:off x="4191000" y="2438401"/>
              <a:ext cx="539750" cy="3048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latin typeface="+mj-lt"/>
                </a:rPr>
                <a:t>10</a:t>
              </a:r>
            </a:p>
          </p:txBody>
        </p:sp>
        <p:sp>
          <p:nvSpPr>
            <p:cNvPr id="135" name="Rectangle 131"/>
            <p:cNvSpPr>
              <a:spLocks noChangeArrowheads="1"/>
            </p:cNvSpPr>
            <p:nvPr/>
          </p:nvSpPr>
          <p:spPr bwMode="auto">
            <a:xfrm>
              <a:off x="5867400" y="3048000"/>
              <a:ext cx="838200" cy="99060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36" name="Line 132"/>
            <p:cNvSpPr>
              <a:spLocks noChangeShapeType="1"/>
            </p:cNvSpPr>
            <p:nvPr/>
          </p:nvSpPr>
          <p:spPr bwMode="auto">
            <a:xfrm>
              <a:off x="5867400" y="3124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37" name="Line 133"/>
            <p:cNvSpPr>
              <a:spLocks noChangeShapeType="1"/>
            </p:cNvSpPr>
            <p:nvPr/>
          </p:nvSpPr>
          <p:spPr bwMode="auto">
            <a:xfrm>
              <a:off x="5867400" y="3200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38" name="Line 134"/>
            <p:cNvSpPr>
              <a:spLocks noChangeShapeType="1"/>
            </p:cNvSpPr>
            <p:nvPr/>
          </p:nvSpPr>
          <p:spPr bwMode="auto">
            <a:xfrm>
              <a:off x="5867400" y="32766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39" name="Line 135"/>
            <p:cNvSpPr>
              <a:spLocks noChangeShapeType="1"/>
            </p:cNvSpPr>
            <p:nvPr/>
          </p:nvSpPr>
          <p:spPr bwMode="auto">
            <a:xfrm>
              <a:off x="5867400" y="33528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0" name="Line 136"/>
            <p:cNvSpPr>
              <a:spLocks noChangeShapeType="1"/>
            </p:cNvSpPr>
            <p:nvPr/>
          </p:nvSpPr>
          <p:spPr bwMode="auto">
            <a:xfrm>
              <a:off x="5867400" y="34290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1" name="Line 137"/>
            <p:cNvSpPr>
              <a:spLocks noChangeShapeType="1"/>
            </p:cNvSpPr>
            <p:nvPr/>
          </p:nvSpPr>
          <p:spPr bwMode="auto">
            <a:xfrm>
              <a:off x="5867400" y="3505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2" name="Line 138"/>
            <p:cNvSpPr>
              <a:spLocks noChangeShapeType="1"/>
            </p:cNvSpPr>
            <p:nvPr/>
          </p:nvSpPr>
          <p:spPr bwMode="auto">
            <a:xfrm>
              <a:off x="5867400" y="3581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3" name="Line 139"/>
            <p:cNvSpPr>
              <a:spLocks noChangeShapeType="1"/>
            </p:cNvSpPr>
            <p:nvPr/>
          </p:nvSpPr>
          <p:spPr bwMode="auto">
            <a:xfrm>
              <a:off x="5867400" y="36576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4" name="Line 140"/>
            <p:cNvSpPr>
              <a:spLocks noChangeShapeType="1"/>
            </p:cNvSpPr>
            <p:nvPr/>
          </p:nvSpPr>
          <p:spPr bwMode="auto">
            <a:xfrm>
              <a:off x="5867400" y="37338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5" name="Line 141"/>
            <p:cNvSpPr>
              <a:spLocks noChangeShapeType="1"/>
            </p:cNvSpPr>
            <p:nvPr/>
          </p:nvSpPr>
          <p:spPr bwMode="auto">
            <a:xfrm>
              <a:off x="5867400" y="38100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6" name="Line 142"/>
            <p:cNvSpPr>
              <a:spLocks noChangeShapeType="1"/>
            </p:cNvSpPr>
            <p:nvPr/>
          </p:nvSpPr>
          <p:spPr bwMode="auto">
            <a:xfrm>
              <a:off x="5867400" y="3886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7" name="Line 143"/>
            <p:cNvSpPr>
              <a:spLocks noChangeShapeType="1"/>
            </p:cNvSpPr>
            <p:nvPr/>
          </p:nvSpPr>
          <p:spPr bwMode="auto">
            <a:xfrm>
              <a:off x="5867400" y="3962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8" name="Line 144"/>
            <p:cNvSpPr>
              <a:spLocks noChangeShapeType="1"/>
            </p:cNvSpPr>
            <p:nvPr/>
          </p:nvSpPr>
          <p:spPr bwMode="auto">
            <a:xfrm>
              <a:off x="6019800" y="30480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9" name="Line 145"/>
            <p:cNvSpPr>
              <a:spLocks noChangeShapeType="1"/>
            </p:cNvSpPr>
            <p:nvPr/>
          </p:nvSpPr>
          <p:spPr bwMode="auto">
            <a:xfrm>
              <a:off x="6172200" y="30480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0" name="Rectangle 146"/>
            <p:cNvSpPr>
              <a:spLocks noChangeArrowheads="1"/>
            </p:cNvSpPr>
            <p:nvPr/>
          </p:nvSpPr>
          <p:spPr bwMode="auto">
            <a:xfrm>
              <a:off x="6019800" y="3276600"/>
              <a:ext cx="152400" cy="2286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1" name="Rectangle 130"/>
            <p:cNvSpPr>
              <a:spLocks noChangeArrowheads="1"/>
            </p:cNvSpPr>
            <p:nvPr/>
          </p:nvSpPr>
          <p:spPr bwMode="auto">
            <a:xfrm>
              <a:off x="6781800" y="3460750"/>
              <a:ext cx="3810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2" name="Line 185"/>
            <p:cNvSpPr>
              <a:spLocks noChangeShapeType="1"/>
            </p:cNvSpPr>
            <p:nvPr/>
          </p:nvSpPr>
          <p:spPr bwMode="auto">
            <a:xfrm>
              <a:off x="6542088" y="3540125"/>
              <a:ext cx="35242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" name="Freeform 192"/>
            <p:cNvSpPr>
              <a:spLocks/>
            </p:cNvSpPr>
            <p:nvPr/>
          </p:nvSpPr>
          <p:spPr bwMode="auto">
            <a:xfrm>
              <a:off x="7010400" y="3657600"/>
              <a:ext cx="381000" cy="152400"/>
            </a:xfrm>
            <a:custGeom>
              <a:avLst/>
              <a:gdLst>
                <a:gd name="T0" fmla="*/ 0 w 288"/>
                <a:gd name="T1" fmla="*/ 0 h 192"/>
                <a:gd name="T2" fmla="*/ 0 w 288"/>
                <a:gd name="T3" fmla="*/ 3623 h 192"/>
                <a:gd name="T4" fmla="*/ 288 w 288"/>
                <a:gd name="T5" fmla="*/ 3623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0"/>
                  </a:moveTo>
                  <a:lnTo>
                    <a:pt x="0" y="192"/>
                  </a:lnTo>
                  <a:lnTo>
                    <a:pt x="28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" name="Line 191"/>
            <p:cNvSpPr>
              <a:spLocks noChangeShapeType="1"/>
            </p:cNvSpPr>
            <p:nvPr/>
          </p:nvSpPr>
          <p:spPr bwMode="auto">
            <a:xfrm>
              <a:off x="7010400" y="34607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4533901" y="2730500"/>
              <a:ext cx="1041588" cy="514350"/>
            </a:xfrm>
            <a:custGeom>
              <a:avLst/>
              <a:gdLst>
                <a:gd name="connsiteX0" fmla="*/ 73566 w 1119907"/>
                <a:gd name="connsiteY0" fmla="*/ 0 h 514350"/>
                <a:gd name="connsiteX1" fmla="*/ 92616 w 1119907"/>
                <a:gd name="connsiteY1" fmla="*/ 146050 h 514350"/>
                <a:gd name="connsiteX2" fmla="*/ 987966 w 1119907"/>
                <a:gd name="connsiteY2" fmla="*/ 133350 h 514350"/>
                <a:gd name="connsiteX3" fmla="*/ 1114966 w 1119907"/>
                <a:gd name="connsiteY3" fmla="*/ 514350 h 514350"/>
                <a:gd name="connsiteX0" fmla="*/ 17899 w 1059487"/>
                <a:gd name="connsiteY0" fmla="*/ 0 h 514350"/>
                <a:gd name="connsiteX1" fmla="*/ 233799 w 1059487"/>
                <a:gd name="connsiteY1" fmla="*/ 127000 h 514350"/>
                <a:gd name="connsiteX2" fmla="*/ 932299 w 1059487"/>
                <a:gd name="connsiteY2" fmla="*/ 133350 h 514350"/>
                <a:gd name="connsiteX3" fmla="*/ 1059299 w 1059487"/>
                <a:gd name="connsiteY3" fmla="*/ 514350 h 514350"/>
                <a:gd name="connsiteX0" fmla="*/ 0 w 1041588"/>
                <a:gd name="connsiteY0" fmla="*/ 0 h 514350"/>
                <a:gd name="connsiteX1" fmla="*/ 215900 w 1041588"/>
                <a:gd name="connsiteY1" fmla="*/ 127000 h 514350"/>
                <a:gd name="connsiteX2" fmla="*/ 914400 w 1041588"/>
                <a:gd name="connsiteY2" fmla="*/ 133350 h 514350"/>
                <a:gd name="connsiteX3" fmla="*/ 1041400 w 1041588"/>
                <a:gd name="connsiteY3" fmla="*/ 5143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588" h="514350">
                  <a:moveTo>
                    <a:pt x="0" y="0"/>
                  </a:moveTo>
                  <a:cubicBezTo>
                    <a:pt x="53975" y="119062"/>
                    <a:pt x="63500" y="104775"/>
                    <a:pt x="215900" y="127000"/>
                  </a:cubicBezTo>
                  <a:cubicBezTo>
                    <a:pt x="368300" y="149225"/>
                    <a:pt x="776817" y="68792"/>
                    <a:pt x="914400" y="133350"/>
                  </a:cubicBezTo>
                  <a:cubicBezTo>
                    <a:pt x="1051983" y="197908"/>
                    <a:pt x="1041400" y="514350"/>
                    <a:pt x="1041400" y="514350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5416550" y="2635250"/>
              <a:ext cx="1664940" cy="889000"/>
            </a:xfrm>
            <a:custGeom>
              <a:avLst/>
              <a:gdLst>
                <a:gd name="connsiteX0" fmla="*/ 73566 w 1119907"/>
                <a:gd name="connsiteY0" fmla="*/ 0 h 514350"/>
                <a:gd name="connsiteX1" fmla="*/ 92616 w 1119907"/>
                <a:gd name="connsiteY1" fmla="*/ 146050 h 514350"/>
                <a:gd name="connsiteX2" fmla="*/ 987966 w 1119907"/>
                <a:gd name="connsiteY2" fmla="*/ 133350 h 514350"/>
                <a:gd name="connsiteX3" fmla="*/ 1114966 w 1119907"/>
                <a:gd name="connsiteY3" fmla="*/ 514350 h 514350"/>
                <a:gd name="connsiteX0" fmla="*/ 17899 w 1059487"/>
                <a:gd name="connsiteY0" fmla="*/ 0 h 514350"/>
                <a:gd name="connsiteX1" fmla="*/ 233799 w 1059487"/>
                <a:gd name="connsiteY1" fmla="*/ 127000 h 514350"/>
                <a:gd name="connsiteX2" fmla="*/ 932299 w 1059487"/>
                <a:gd name="connsiteY2" fmla="*/ 133350 h 514350"/>
                <a:gd name="connsiteX3" fmla="*/ 1059299 w 1059487"/>
                <a:gd name="connsiteY3" fmla="*/ 514350 h 514350"/>
                <a:gd name="connsiteX0" fmla="*/ 0 w 1041588"/>
                <a:gd name="connsiteY0" fmla="*/ 0 h 514350"/>
                <a:gd name="connsiteX1" fmla="*/ 215900 w 1041588"/>
                <a:gd name="connsiteY1" fmla="*/ 127000 h 514350"/>
                <a:gd name="connsiteX2" fmla="*/ 914400 w 1041588"/>
                <a:gd name="connsiteY2" fmla="*/ 133350 h 514350"/>
                <a:gd name="connsiteX3" fmla="*/ 1041400 w 1041588"/>
                <a:gd name="connsiteY3" fmla="*/ 514350 h 514350"/>
                <a:gd name="connsiteX0" fmla="*/ 0 w 1136650"/>
                <a:gd name="connsiteY0" fmla="*/ 0 h 857250"/>
                <a:gd name="connsiteX1" fmla="*/ 215900 w 1136650"/>
                <a:gd name="connsiteY1" fmla="*/ 127000 h 857250"/>
                <a:gd name="connsiteX2" fmla="*/ 914400 w 1136650"/>
                <a:gd name="connsiteY2" fmla="*/ 133350 h 857250"/>
                <a:gd name="connsiteX3" fmla="*/ 1136650 w 1136650"/>
                <a:gd name="connsiteY3" fmla="*/ 857250 h 857250"/>
                <a:gd name="connsiteX0" fmla="*/ 0 w 1663700"/>
                <a:gd name="connsiteY0" fmla="*/ 0 h 889000"/>
                <a:gd name="connsiteX1" fmla="*/ 742950 w 1663700"/>
                <a:gd name="connsiteY1" fmla="*/ 158750 h 889000"/>
                <a:gd name="connsiteX2" fmla="*/ 1441450 w 1663700"/>
                <a:gd name="connsiteY2" fmla="*/ 165100 h 889000"/>
                <a:gd name="connsiteX3" fmla="*/ 1663700 w 1663700"/>
                <a:gd name="connsiteY3" fmla="*/ 889000 h 889000"/>
                <a:gd name="connsiteX0" fmla="*/ 0 w 1663700"/>
                <a:gd name="connsiteY0" fmla="*/ 0 h 889000"/>
                <a:gd name="connsiteX1" fmla="*/ 742950 w 1663700"/>
                <a:gd name="connsiteY1" fmla="*/ 158750 h 889000"/>
                <a:gd name="connsiteX2" fmla="*/ 1441450 w 1663700"/>
                <a:gd name="connsiteY2" fmla="*/ 165100 h 889000"/>
                <a:gd name="connsiteX3" fmla="*/ 1663700 w 1663700"/>
                <a:gd name="connsiteY3" fmla="*/ 889000 h 889000"/>
                <a:gd name="connsiteX0" fmla="*/ 0 w 1663700"/>
                <a:gd name="connsiteY0" fmla="*/ 0 h 889000"/>
                <a:gd name="connsiteX1" fmla="*/ 933450 w 1663700"/>
                <a:gd name="connsiteY1" fmla="*/ 38100 h 889000"/>
                <a:gd name="connsiteX2" fmla="*/ 1441450 w 1663700"/>
                <a:gd name="connsiteY2" fmla="*/ 165100 h 889000"/>
                <a:gd name="connsiteX3" fmla="*/ 1663700 w 1663700"/>
                <a:gd name="connsiteY3" fmla="*/ 889000 h 889000"/>
                <a:gd name="connsiteX0" fmla="*/ 0 w 1663700"/>
                <a:gd name="connsiteY0" fmla="*/ 0 h 889000"/>
                <a:gd name="connsiteX1" fmla="*/ 933450 w 1663700"/>
                <a:gd name="connsiteY1" fmla="*/ 38100 h 889000"/>
                <a:gd name="connsiteX2" fmla="*/ 1441450 w 1663700"/>
                <a:gd name="connsiteY2" fmla="*/ 165100 h 889000"/>
                <a:gd name="connsiteX3" fmla="*/ 1663700 w 1663700"/>
                <a:gd name="connsiteY3" fmla="*/ 889000 h 889000"/>
                <a:gd name="connsiteX0" fmla="*/ 0 w 1664940"/>
                <a:gd name="connsiteY0" fmla="*/ 0 h 889000"/>
                <a:gd name="connsiteX1" fmla="*/ 933450 w 1664940"/>
                <a:gd name="connsiteY1" fmla="*/ 38100 h 889000"/>
                <a:gd name="connsiteX2" fmla="*/ 1562100 w 1664940"/>
                <a:gd name="connsiteY2" fmla="*/ 203200 h 889000"/>
                <a:gd name="connsiteX3" fmla="*/ 1663700 w 1664940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4940" h="889000">
                  <a:moveTo>
                    <a:pt x="0" y="0"/>
                  </a:moveTo>
                  <a:cubicBezTo>
                    <a:pt x="161925" y="55562"/>
                    <a:pt x="673100" y="4233"/>
                    <a:pt x="933450" y="38100"/>
                  </a:cubicBezTo>
                  <a:cubicBezTo>
                    <a:pt x="1193800" y="71967"/>
                    <a:pt x="1440392" y="61383"/>
                    <a:pt x="1562100" y="203200"/>
                  </a:cubicBezTo>
                  <a:cubicBezTo>
                    <a:pt x="1683808" y="345017"/>
                    <a:pt x="1663700" y="889000"/>
                    <a:pt x="1663700" y="889000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46"/>
            <p:cNvSpPr>
              <a:spLocks noChangeArrowheads="1"/>
            </p:cNvSpPr>
            <p:nvPr/>
          </p:nvSpPr>
          <p:spPr bwMode="auto">
            <a:xfrm>
              <a:off x="6019800" y="3581400"/>
              <a:ext cx="152400" cy="2286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8" name="Rectangle 146"/>
            <p:cNvSpPr>
              <a:spLocks noChangeArrowheads="1"/>
            </p:cNvSpPr>
            <p:nvPr/>
          </p:nvSpPr>
          <p:spPr bwMode="auto">
            <a:xfrm>
              <a:off x="6019800" y="3886200"/>
              <a:ext cx="152400" cy="1524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810000" y="4038600"/>
              <a:ext cx="166341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+mj-lt"/>
                </a:rPr>
                <a:t>Page Directory</a:t>
              </a:r>
            </a:p>
            <a:p>
              <a:pPr algn="ctr"/>
              <a:r>
                <a:rPr lang="en-US" sz="1600" i="1" dirty="0">
                  <a:latin typeface="+mj-lt"/>
                </a:rPr>
                <a:t>(1 page)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353050" y="4038024"/>
              <a:ext cx="1981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latin typeface="+mj-lt"/>
                </a:rPr>
                <a:t>Partial Page Table</a:t>
              </a:r>
            </a:p>
            <a:p>
              <a:pPr algn="ctr"/>
              <a:r>
                <a:rPr lang="en-US" sz="1600" i="1" dirty="0">
                  <a:latin typeface="+mj-lt"/>
                </a:rPr>
                <a:t>(1 page)</a:t>
              </a:r>
            </a:p>
          </p:txBody>
        </p:sp>
        <p:sp>
          <p:nvSpPr>
            <p:cNvPr id="161" name="Text Box 240"/>
            <p:cNvSpPr txBox="1">
              <a:spLocks noChangeArrowheads="1"/>
            </p:cNvSpPr>
            <p:nvPr/>
          </p:nvSpPr>
          <p:spPr bwMode="auto">
            <a:xfrm>
              <a:off x="5791200" y="2819400"/>
              <a:ext cx="8385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+mn-lt"/>
                </a:rPr>
                <a:t>D   R    PPN</a:t>
              </a:r>
            </a:p>
          </p:txBody>
        </p:sp>
        <p:sp>
          <p:nvSpPr>
            <p:cNvPr id="185" name="Line 186"/>
            <p:cNvSpPr>
              <a:spLocks noChangeShapeType="1"/>
            </p:cNvSpPr>
            <p:nvPr/>
          </p:nvSpPr>
          <p:spPr bwMode="auto">
            <a:xfrm>
              <a:off x="6629400" y="3089276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6" name="Line 186"/>
            <p:cNvSpPr>
              <a:spLocks noChangeShapeType="1"/>
            </p:cNvSpPr>
            <p:nvPr/>
          </p:nvSpPr>
          <p:spPr bwMode="auto">
            <a:xfrm>
              <a:off x="6629400" y="316865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7" name="Line 186"/>
            <p:cNvSpPr>
              <a:spLocks noChangeShapeType="1"/>
            </p:cNvSpPr>
            <p:nvPr/>
          </p:nvSpPr>
          <p:spPr bwMode="auto">
            <a:xfrm>
              <a:off x="6629400" y="385445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164" name="Rectangle 57"/>
          <p:cNvSpPr>
            <a:spLocks noChangeArrowheads="1"/>
          </p:cNvSpPr>
          <p:nvPr/>
        </p:nvSpPr>
        <p:spPr bwMode="auto">
          <a:xfrm>
            <a:off x="152400" y="2475755"/>
            <a:ext cx="79692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200" dirty="0" smtClean="0">
                <a:latin typeface="+mj-lt"/>
              </a:rPr>
              <a:t>Context #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611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512763" y="1066800"/>
            <a:ext cx="8077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+mj-lt"/>
              </a:rPr>
              <a:t>A </a:t>
            </a:r>
            <a:r>
              <a:rPr lang="en-US" sz="2000" i="1" u="sng" dirty="0" smtClean="0">
                <a:solidFill>
                  <a:srgbClr val="CC0000"/>
                </a:solidFill>
                <a:latin typeface="+mj-lt"/>
              </a:rPr>
              <a:t>context</a:t>
            </a:r>
            <a:r>
              <a:rPr lang="en-US" sz="2000" dirty="0" smtClean="0">
                <a:latin typeface="+mj-lt"/>
              </a:rPr>
              <a:t> is an entire set of mappings from VIRTUAL to PHYSICAL page numbers as specified by the contents of the page map:</a:t>
            </a:r>
          </a:p>
        </p:txBody>
      </p:sp>
      <p:grpSp>
        <p:nvGrpSpPr>
          <p:cNvPr id="2" name="Group 168"/>
          <p:cNvGrpSpPr>
            <a:grpSpLocks/>
          </p:cNvGrpSpPr>
          <p:nvPr/>
        </p:nvGrpSpPr>
        <p:grpSpPr bwMode="auto">
          <a:xfrm>
            <a:off x="4191000" y="1855788"/>
            <a:ext cx="3302000" cy="1651000"/>
            <a:chOff x="2640" y="1169"/>
            <a:chExt cx="2080" cy="1040"/>
          </a:xfrm>
        </p:grpSpPr>
        <p:sp>
          <p:nvSpPr>
            <p:cNvPr id="19531" name="Rectangle 169"/>
            <p:cNvSpPr>
              <a:spLocks noChangeArrowheads="1"/>
            </p:cNvSpPr>
            <p:nvPr/>
          </p:nvSpPr>
          <p:spPr bwMode="auto">
            <a:xfrm>
              <a:off x="2869" y="1343"/>
              <a:ext cx="193" cy="75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19532" name="Rectangle 170"/>
            <p:cNvSpPr>
              <a:spLocks noChangeArrowheads="1"/>
            </p:cNvSpPr>
            <p:nvPr/>
          </p:nvSpPr>
          <p:spPr bwMode="auto">
            <a:xfrm>
              <a:off x="4186" y="1343"/>
              <a:ext cx="195" cy="756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</p:txBody>
        </p:sp>
        <p:grpSp>
          <p:nvGrpSpPr>
            <p:cNvPr id="19560" name="Group 171"/>
            <p:cNvGrpSpPr>
              <a:grpSpLocks/>
            </p:cNvGrpSpPr>
            <p:nvPr/>
          </p:nvGrpSpPr>
          <p:grpSpPr bwMode="auto">
            <a:xfrm>
              <a:off x="2867" y="1331"/>
              <a:ext cx="198" cy="778"/>
              <a:chOff x="967" y="1279"/>
              <a:chExt cx="292" cy="1147"/>
            </a:xfrm>
          </p:grpSpPr>
          <p:grpSp>
            <p:nvGrpSpPr>
              <p:cNvPr id="19637" name="Group 172"/>
              <p:cNvGrpSpPr>
                <a:grpSpLocks/>
              </p:cNvGrpSpPr>
              <p:nvPr/>
            </p:nvGrpSpPr>
            <p:grpSpPr bwMode="auto">
              <a:xfrm>
                <a:off x="967" y="1279"/>
                <a:ext cx="292" cy="1147"/>
                <a:chOff x="967" y="1279"/>
                <a:chExt cx="292" cy="1147"/>
              </a:xfrm>
            </p:grpSpPr>
            <p:sp>
              <p:nvSpPr>
                <p:cNvPr id="19615" name="Line 173"/>
                <p:cNvSpPr>
                  <a:spLocks noChangeShapeType="1"/>
                </p:cNvSpPr>
                <p:nvPr/>
              </p:nvSpPr>
              <p:spPr bwMode="auto">
                <a:xfrm flipV="1">
                  <a:off x="967" y="1279"/>
                  <a:ext cx="1" cy="6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9616" name="Line 174"/>
                <p:cNvSpPr>
                  <a:spLocks noChangeShapeType="1"/>
                </p:cNvSpPr>
                <p:nvPr/>
              </p:nvSpPr>
              <p:spPr bwMode="auto">
                <a:xfrm>
                  <a:off x="967" y="1279"/>
                  <a:ext cx="288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9617" name="Line 175"/>
                <p:cNvSpPr>
                  <a:spLocks noChangeShapeType="1"/>
                </p:cNvSpPr>
                <p:nvPr/>
              </p:nvSpPr>
              <p:spPr bwMode="auto">
                <a:xfrm>
                  <a:off x="1255" y="1279"/>
                  <a:ext cx="0" cy="78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9618" name="Arc 176"/>
                <p:cNvSpPr>
                  <a:spLocks/>
                </p:cNvSpPr>
                <p:nvPr/>
              </p:nvSpPr>
              <p:spPr bwMode="auto">
                <a:xfrm>
                  <a:off x="970" y="1928"/>
                  <a:ext cx="145" cy="71"/>
                </a:xfrm>
                <a:custGeom>
                  <a:avLst/>
                  <a:gdLst>
                    <a:gd name="T0" fmla="*/ 0 w 21704"/>
                    <a:gd name="T1" fmla="*/ 0 h 21600"/>
                    <a:gd name="T2" fmla="*/ 0 w 21704"/>
                    <a:gd name="T3" fmla="*/ 0 h 21600"/>
                    <a:gd name="T4" fmla="*/ 0 w 2170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704"/>
                    <a:gd name="T10" fmla="*/ 0 h 21600"/>
                    <a:gd name="T11" fmla="*/ 21704 w 2170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04" h="21600" fill="none" extrusionOk="0">
                      <a:moveTo>
                        <a:pt x="0" y="0"/>
                      </a:moveTo>
                      <a:cubicBezTo>
                        <a:pt x="35" y="0"/>
                        <a:pt x="70" y="-1"/>
                        <a:pt x="105" y="-1"/>
                      </a:cubicBezTo>
                      <a:cubicBezTo>
                        <a:pt x="11948" y="-1"/>
                        <a:pt x="21583" y="9537"/>
                        <a:pt x="21703" y="21380"/>
                      </a:cubicBezTo>
                    </a:path>
                    <a:path w="21704" h="21600" stroke="0" extrusionOk="0">
                      <a:moveTo>
                        <a:pt x="0" y="0"/>
                      </a:moveTo>
                      <a:cubicBezTo>
                        <a:pt x="35" y="0"/>
                        <a:pt x="70" y="-1"/>
                        <a:pt x="105" y="-1"/>
                      </a:cubicBezTo>
                      <a:cubicBezTo>
                        <a:pt x="11948" y="-1"/>
                        <a:pt x="21583" y="9537"/>
                        <a:pt x="21703" y="21380"/>
                      </a:cubicBezTo>
                      <a:lnTo>
                        <a:pt x="105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9619" name="Arc 177"/>
                <p:cNvSpPr>
                  <a:spLocks/>
                </p:cNvSpPr>
                <p:nvPr/>
              </p:nvSpPr>
              <p:spPr bwMode="auto">
                <a:xfrm>
                  <a:off x="1114" y="1998"/>
                  <a:ext cx="145" cy="72"/>
                </a:xfrm>
                <a:custGeom>
                  <a:avLst/>
                  <a:gdLst>
                    <a:gd name="T0" fmla="*/ 0 w 21600"/>
                    <a:gd name="T1" fmla="*/ 0 h 21817"/>
                    <a:gd name="T2" fmla="*/ 0 w 21600"/>
                    <a:gd name="T3" fmla="*/ 0 h 21817"/>
                    <a:gd name="T4" fmla="*/ 0 w 21600"/>
                    <a:gd name="T5" fmla="*/ 0 h 21817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817"/>
                    <a:gd name="T11" fmla="*/ 21600 w 21600"/>
                    <a:gd name="T12" fmla="*/ 21817 h 218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817" fill="none" extrusionOk="0">
                      <a:moveTo>
                        <a:pt x="21462" y="21816"/>
                      </a:moveTo>
                      <a:cubicBezTo>
                        <a:pt x="9586" y="21740"/>
                        <a:pt x="0" y="12092"/>
                        <a:pt x="0" y="217"/>
                      </a:cubicBezTo>
                      <a:cubicBezTo>
                        <a:pt x="0" y="144"/>
                        <a:pt x="0" y="72"/>
                        <a:pt x="1" y="0"/>
                      </a:cubicBezTo>
                    </a:path>
                    <a:path w="21600" h="21817" stroke="0" extrusionOk="0">
                      <a:moveTo>
                        <a:pt x="21462" y="21816"/>
                      </a:moveTo>
                      <a:cubicBezTo>
                        <a:pt x="9586" y="21740"/>
                        <a:pt x="0" y="12092"/>
                        <a:pt x="0" y="217"/>
                      </a:cubicBezTo>
                      <a:cubicBezTo>
                        <a:pt x="0" y="144"/>
                        <a:pt x="0" y="72"/>
                        <a:pt x="1" y="0"/>
                      </a:cubicBezTo>
                      <a:lnTo>
                        <a:pt x="21600" y="217"/>
                      </a:lnTo>
                      <a:lnTo>
                        <a:pt x="21462" y="218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9620" name="Arc 178"/>
                <p:cNvSpPr>
                  <a:spLocks/>
                </p:cNvSpPr>
                <p:nvPr/>
              </p:nvSpPr>
              <p:spPr bwMode="auto">
                <a:xfrm>
                  <a:off x="970" y="1998"/>
                  <a:ext cx="145" cy="72"/>
                </a:xfrm>
                <a:custGeom>
                  <a:avLst/>
                  <a:gdLst>
                    <a:gd name="T0" fmla="*/ 0 w 21704"/>
                    <a:gd name="T1" fmla="*/ 0 h 21600"/>
                    <a:gd name="T2" fmla="*/ 0 w 21704"/>
                    <a:gd name="T3" fmla="*/ 0 h 21600"/>
                    <a:gd name="T4" fmla="*/ 0 w 2170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704"/>
                    <a:gd name="T10" fmla="*/ 0 h 21600"/>
                    <a:gd name="T11" fmla="*/ 21704 w 2170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04" h="21600" fill="none" extrusionOk="0">
                      <a:moveTo>
                        <a:pt x="0" y="0"/>
                      </a:moveTo>
                      <a:cubicBezTo>
                        <a:pt x="35" y="0"/>
                        <a:pt x="70" y="-1"/>
                        <a:pt x="105" y="-1"/>
                      </a:cubicBezTo>
                      <a:cubicBezTo>
                        <a:pt x="11948" y="-1"/>
                        <a:pt x="21582" y="9536"/>
                        <a:pt x="21703" y="21379"/>
                      </a:cubicBezTo>
                    </a:path>
                    <a:path w="21704" h="21600" stroke="0" extrusionOk="0">
                      <a:moveTo>
                        <a:pt x="0" y="0"/>
                      </a:moveTo>
                      <a:cubicBezTo>
                        <a:pt x="35" y="0"/>
                        <a:pt x="70" y="-1"/>
                        <a:pt x="105" y="-1"/>
                      </a:cubicBezTo>
                      <a:cubicBezTo>
                        <a:pt x="11948" y="-1"/>
                        <a:pt x="21582" y="9536"/>
                        <a:pt x="21703" y="21379"/>
                      </a:cubicBezTo>
                      <a:lnTo>
                        <a:pt x="105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9621" name="Arc 179"/>
                <p:cNvSpPr>
                  <a:spLocks/>
                </p:cNvSpPr>
                <p:nvPr/>
              </p:nvSpPr>
              <p:spPr bwMode="auto">
                <a:xfrm>
                  <a:off x="1114" y="2071"/>
                  <a:ext cx="145" cy="71"/>
                </a:xfrm>
                <a:custGeom>
                  <a:avLst/>
                  <a:gdLst>
                    <a:gd name="T0" fmla="*/ 0 w 21600"/>
                    <a:gd name="T1" fmla="*/ 0 h 21818"/>
                    <a:gd name="T2" fmla="*/ 0 w 21600"/>
                    <a:gd name="T3" fmla="*/ 0 h 21818"/>
                    <a:gd name="T4" fmla="*/ 0 w 21600"/>
                    <a:gd name="T5" fmla="*/ 0 h 2181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818"/>
                    <a:gd name="T11" fmla="*/ 21600 w 21600"/>
                    <a:gd name="T12" fmla="*/ 21818 h 218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818" fill="none" extrusionOk="0">
                      <a:moveTo>
                        <a:pt x="21463" y="21817"/>
                      </a:moveTo>
                      <a:cubicBezTo>
                        <a:pt x="9587" y="21742"/>
                        <a:pt x="0" y="12093"/>
                        <a:pt x="0" y="218"/>
                      </a:cubicBezTo>
                      <a:cubicBezTo>
                        <a:pt x="0" y="145"/>
                        <a:pt x="0" y="72"/>
                        <a:pt x="1" y="0"/>
                      </a:cubicBezTo>
                    </a:path>
                    <a:path w="21600" h="21818" stroke="0" extrusionOk="0">
                      <a:moveTo>
                        <a:pt x="21463" y="21817"/>
                      </a:moveTo>
                      <a:cubicBezTo>
                        <a:pt x="9587" y="21742"/>
                        <a:pt x="0" y="12093"/>
                        <a:pt x="0" y="218"/>
                      </a:cubicBezTo>
                      <a:cubicBezTo>
                        <a:pt x="0" y="145"/>
                        <a:pt x="0" y="72"/>
                        <a:pt x="1" y="0"/>
                      </a:cubicBezTo>
                      <a:lnTo>
                        <a:pt x="21600" y="218"/>
                      </a:lnTo>
                      <a:lnTo>
                        <a:pt x="21463" y="218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9622" name="Line 180"/>
                <p:cNvSpPr>
                  <a:spLocks noChangeShapeType="1"/>
                </p:cNvSpPr>
                <p:nvPr/>
              </p:nvSpPr>
              <p:spPr bwMode="auto">
                <a:xfrm>
                  <a:off x="967" y="1996"/>
                  <a:ext cx="1" cy="42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9623" name="Line 181"/>
                <p:cNvSpPr>
                  <a:spLocks noChangeShapeType="1"/>
                </p:cNvSpPr>
                <p:nvPr/>
              </p:nvSpPr>
              <p:spPr bwMode="auto">
                <a:xfrm>
                  <a:off x="967" y="2425"/>
                  <a:ext cx="288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9624" name="Line 182"/>
                <p:cNvSpPr>
                  <a:spLocks noChangeShapeType="1"/>
                </p:cNvSpPr>
                <p:nvPr/>
              </p:nvSpPr>
              <p:spPr bwMode="auto">
                <a:xfrm>
                  <a:off x="1255" y="2139"/>
                  <a:ext cx="0" cy="28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19611" name="Line 183"/>
              <p:cNvSpPr>
                <a:spLocks noChangeShapeType="1"/>
              </p:cNvSpPr>
              <p:nvPr/>
            </p:nvSpPr>
            <p:spPr bwMode="auto">
              <a:xfrm>
                <a:off x="967" y="1494"/>
                <a:ext cx="28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9612" name="Line 184"/>
              <p:cNvSpPr>
                <a:spLocks noChangeShapeType="1"/>
              </p:cNvSpPr>
              <p:nvPr/>
            </p:nvSpPr>
            <p:spPr bwMode="auto">
              <a:xfrm>
                <a:off x="967" y="1709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9613" name="Line 185"/>
              <p:cNvSpPr>
                <a:spLocks noChangeShapeType="1"/>
              </p:cNvSpPr>
              <p:nvPr/>
            </p:nvSpPr>
            <p:spPr bwMode="auto">
              <a:xfrm>
                <a:off x="967" y="1923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9614" name="Line 186"/>
              <p:cNvSpPr>
                <a:spLocks noChangeShapeType="1"/>
              </p:cNvSpPr>
              <p:nvPr/>
            </p:nvSpPr>
            <p:spPr bwMode="auto">
              <a:xfrm>
                <a:off x="967" y="2209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9534" name="Line 187"/>
            <p:cNvSpPr>
              <a:spLocks noChangeShapeType="1"/>
            </p:cNvSpPr>
            <p:nvPr/>
          </p:nvSpPr>
          <p:spPr bwMode="auto">
            <a:xfrm flipV="1">
              <a:off x="4183" y="1331"/>
              <a:ext cx="1" cy="4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35" name="Line 188"/>
            <p:cNvSpPr>
              <a:spLocks noChangeShapeType="1"/>
            </p:cNvSpPr>
            <p:nvPr/>
          </p:nvSpPr>
          <p:spPr bwMode="auto">
            <a:xfrm>
              <a:off x="4183" y="1331"/>
              <a:ext cx="1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36" name="Line 189"/>
            <p:cNvSpPr>
              <a:spLocks noChangeShapeType="1"/>
            </p:cNvSpPr>
            <p:nvPr/>
          </p:nvSpPr>
          <p:spPr bwMode="auto">
            <a:xfrm>
              <a:off x="4378" y="1331"/>
              <a:ext cx="0" cy="5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37" name="Arc 190"/>
            <p:cNvSpPr>
              <a:spLocks/>
            </p:cNvSpPr>
            <p:nvPr/>
          </p:nvSpPr>
          <p:spPr bwMode="auto">
            <a:xfrm>
              <a:off x="4185" y="1771"/>
              <a:ext cx="98" cy="48"/>
            </a:xfrm>
            <a:custGeom>
              <a:avLst/>
              <a:gdLst>
                <a:gd name="T0" fmla="*/ 0 w 21705"/>
                <a:gd name="T1" fmla="*/ 0 h 21600"/>
                <a:gd name="T2" fmla="*/ 0 w 21705"/>
                <a:gd name="T3" fmla="*/ 0 h 21600"/>
                <a:gd name="T4" fmla="*/ 0 w 2170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05"/>
                <a:gd name="T10" fmla="*/ 0 h 21600"/>
                <a:gd name="T11" fmla="*/ 21705 w 2170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5" h="21600" fill="none" extrusionOk="0">
                  <a:moveTo>
                    <a:pt x="0" y="0"/>
                  </a:moveTo>
                  <a:cubicBezTo>
                    <a:pt x="35" y="0"/>
                    <a:pt x="70" y="-1"/>
                    <a:pt x="106" y="-1"/>
                  </a:cubicBezTo>
                  <a:cubicBezTo>
                    <a:pt x="11949" y="-1"/>
                    <a:pt x="21584" y="9537"/>
                    <a:pt x="21704" y="21381"/>
                  </a:cubicBezTo>
                </a:path>
                <a:path w="21705" h="21600" stroke="0" extrusionOk="0">
                  <a:moveTo>
                    <a:pt x="0" y="0"/>
                  </a:moveTo>
                  <a:cubicBezTo>
                    <a:pt x="35" y="0"/>
                    <a:pt x="70" y="-1"/>
                    <a:pt x="106" y="-1"/>
                  </a:cubicBezTo>
                  <a:cubicBezTo>
                    <a:pt x="11949" y="-1"/>
                    <a:pt x="21584" y="9537"/>
                    <a:pt x="21704" y="21381"/>
                  </a:cubicBezTo>
                  <a:lnTo>
                    <a:pt x="10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38" name="Arc 191"/>
            <p:cNvSpPr>
              <a:spLocks/>
            </p:cNvSpPr>
            <p:nvPr/>
          </p:nvSpPr>
          <p:spPr bwMode="auto">
            <a:xfrm>
              <a:off x="4283" y="1819"/>
              <a:ext cx="98" cy="49"/>
            </a:xfrm>
            <a:custGeom>
              <a:avLst/>
              <a:gdLst>
                <a:gd name="T0" fmla="*/ 0 w 21600"/>
                <a:gd name="T1" fmla="*/ 0 h 21817"/>
                <a:gd name="T2" fmla="*/ 0 w 21600"/>
                <a:gd name="T3" fmla="*/ 0 h 21817"/>
                <a:gd name="T4" fmla="*/ 0 w 21600"/>
                <a:gd name="T5" fmla="*/ 0 h 2181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817"/>
                <a:gd name="T11" fmla="*/ 21600 w 21600"/>
                <a:gd name="T12" fmla="*/ 21817 h 218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817" fill="none" extrusionOk="0">
                  <a:moveTo>
                    <a:pt x="21462" y="21816"/>
                  </a:moveTo>
                  <a:cubicBezTo>
                    <a:pt x="9586" y="21740"/>
                    <a:pt x="0" y="12092"/>
                    <a:pt x="0" y="217"/>
                  </a:cubicBezTo>
                  <a:cubicBezTo>
                    <a:pt x="0" y="144"/>
                    <a:pt x="0" y="72"/>
                    <a:pt x="1" y="0"/>
                  </a:cubicBezTo>
                </a:path>
                <a:path w="21600" h="21817" stroke="0" extrusionOk="0">
                  <a:moveTo>
                    <a:pt x="21462" y="21816"/>
                  </a:moveTo>
                  <a:cubicBezTo>
                    <a:pt x="9586" y="21740"/>
                    <a:pt x="0" y="12092"/>
                    <a:pt x="0" y="217"/>
                  </a:cubicBezTo>
                  <a:cubicBezTo>
                    <a:pt x="0" y="144"/>
                    <a:pt x="0" y="72"/>
                    <a:pt x="1" y="0"/>
                  </a:cubicBezTo>
                  <a:lnTo>
                    <a:pt x="21600" y="217"/>
                  </a:lnTo>
                  <a:lnTo>
                    <a:pt x="21462" y="21816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39" name="Arc 192"/>
            <p:cNvSpPr>
              <a:spLocks/>
            </p:cNvSpPr>
            <p:nvPr/>
          </p:nvSpPr>
          <p:spPr bwMode="auto">
            <a:xfrm>
              <a:off x="4185" y="1819"/>
              <a:ext cx="98" cy="49"/>
            </a:xfrm>
            <a:custGeom>
              <a:avLst/>
              <a:gdLst>
                <a:gd name="T0" fmla="*/ 0 w 21704"/>
                <a:gd name="T1" fmla="*/ 0 h 21600"/>
                <a:gd name="T2" fmla="*/ 0 w 21704"/>
                <a:gd name="T3" fmla="*/ 0 h 21600"/>
                <a:gd name="T4" fmla="*/ 0 w 21704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04"/>
                <a:gd name="T10" fmla="*/ 0 h 21600"/>
                <a:gd name="T11" fmla="*/ 21704 w 2170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4" h="21600" fill="none" extrusionOk="0">
                  <a:moveTo>
                    <a:pt x="0" y="0"/>
                  </a:moveTo>
                  <a:cubicBezTo>
                    <a:pt x="35" y="0"/>
                    <a:pt x="70" y="-1"/>
                    <a:pt x="105" y="-1"/>
                  </a:cubicBezTo>
                  <a:cubicBezTo>
                    <a:pt x="11948" y="-1"/>
                    <a:pt x="21582" y="9536"/>
                    <a:pt x="21703" y="21379"/>
                  </a:cubicBezTo>
                </a:path>
                <a:path w="21704" h="21600" stroke="0" extrusionOk="0">
                  <a:moveTo>
                    <a:pt x="0" y="0"/>
                  </a:moveTo>
                  <a:cubicBezTo>
                    <a:pt x="35" y="0"/>
                    <a:pt x="70" y="-1"/>
                    <a:pt x="105" y="-1"/>
                  </a:cubicBezTo>
                  <a:cubicBezTo>
                    <a:pt x="11948" y="-1"/>
                    <a:pt x="21582" y="9536"/>
                    <a:pt x="21703" y="21379"/>
                  </a:cubicBezTo>
                  <a:lnTo>
                    <a:pt x="105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40" name="Arc 193"/>
            <p:cNvSpPr>
              <a:spLocks/>
            </p:cNvSpPr>
            <p:nvPr/>
          </p:nvSpPr>
          <p:spPr bwMode="auto">
            <a:xfrm>
              <a:off x="4283" y="1868"/>
              <a:ext cx="98" cy="48"/>
            </a:xfrm>
            <a:custGeom>
              <a:avLst/>
              <a:gdLst>
                <a:gd name="T0" fmla="*/ 0 w 21600"/>
                <a:gd name="T1" fmla="*/ 0 h 21818"/>
                <a:gd name="T2" fmla="*/ 0 w 21600"/>
                <a:gd name="T3" fmla="*/ 0 h 21818"/>
                <a:gd name="T4" fmla="*/ 0 w 21600"/>
                <a:gd name="T5" fmla="*/ 0 h 218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818"/>
                <a:gd name="T11" fmla="*/ 21600 w 21600"/>
                <a:gd name="T12" fmla="*/ 21818 h 218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818" fill="none" extrusionOk="0">
                  <a:moveTo>
                    <a:pt x="21463" y="21817"/>
                  </a:moveTo>
                  <a:cubicBezTo>
                    <a:pt x="9587" y="21742"/>
                    <a:pt x="0" y="12093"/>
                    <a:pt x="0" y="218"/>
                  </a:cubicBezTo>
                  <a:cubicBezTo>
                    <a:pt x="0" y="145"/>
                    <a:pt x="0" y="72"/>
                    <a:pt x="1" y="0"/>
                  </a:cubicBezTo>
                </a:path>
                <a:path w="21600" h="21818" stroke="0" extrusionOk="0">
                  <a:moveTo>
                    <a:pt x="21463" y="21817"/>
                  </a:moveTo>
                  <a:cubicBezTo>
                    <a:pt x="9587" y="21742"/>
                    <a:pt x="0" y="12093"/>
                    <a:pt x="0" y="218"/>
                  </a:cubicBezTo>
                  <a:cubicBezTo>
                    <a:pt x="0" y="145"/>
                    <a:pt x="0" y="72"/>
                    <a:pt x="1" y="0"/>
                  </a:cubicBezTo>
                  <a:lnTo>
                    <a:pt x="21600" y="218"/>
                  </a:lnTo>
                  <a:lnTo>
                    <a:pt x="21463" y="21817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41" name="Line 194"/>
            <p:cNvSpPr>
              <a:spLocks noChangeShapeType="1"/>
            </p:cNvSpPr>
            <p:nvPr/>
          </p:nvSpPr>
          <p:spPr bwMode="auto">
            <a:xfrm>
              <a:off x="4183" y="1817"/>
              <a:ext cx="1" cy="2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42" name="Line 195"/>
            <p:cNvSpPr>
              <a:spLocks noChangeShapeType="1"/>
            </p:cNvSpPr>
            <p:nvPr/>
          </p:nvSpPr>
          <p:spPr bwMode="auto">
            <a:xfrm>
              <a:off x="4183" y="2108"/>
              <a:ext cx="1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" name="Line 196"/>
            <p:cNvSpPr>
              <a:spLocks noChangeShapeType="1"/>
            </p:cNvSpPr>
            <p:nvPr/>
          </p:nvSpPr>
          <p:spPr bwMode="auto">
            <a:xfrm>
              <a:off x="4378" y="1914"/>
              <a:ext cx="0" cy="1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44" name="Line 197"/>
            <p:cNvSpPr>
              <a:spLocks noChangeShapeType="1"/>
            </p:cNvSpPr>
            <p:nvPr/>
          </p:nvSpPr>
          <p:spPr bwMode="auto">
            <a:xfrm>
              <a:off x="4183" y="1477"/>
              <a:ext cx="1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45" name="Line 198"/>
            <p:cNvSpPr>
              <a:spLocks noChangeShapeType="1"/>
            </p:cNvSpPr>
            <p:nvPr/>
          </p:nvSpPr>
          <p:spPr bwMode="auto">
            <a:xfrm>
              <a:off x="4183" y="1623"/>
              <a:ext cx="19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46" name="Line 199"/>
            <p:cNvSpPr>
              <a:spLocks noChangeShapeType="1"/>
            </p:cNvSpPr>
            <p:nvPr/>
          </p:nvSpPr>
          <p:spPr bwMode="auto">
            <a:xfrm>
              <a:off x="4183" y="1768"/>
              <a:ext cx="19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47" name="Line 200"/>
            <p:cNvSpPr>
              <a:spLocks noChangeShapeType="1"/>
            </p:cNvSpPr>
            <p:nvPr/>
          </p:nvSpPr>
          <p:spPr bwMode="auto">
            <a:xfrm>
              <a:off x="4183" y="1962"/>
              <a:ext cx="1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48" name="Rectangle 201"/>
            <p:cNvSpPr>
              <a:spLocks noChangeArrowheads="1"/>
            </p:cNvSpPr>
            <p:nvPr/>
          </p:nvSpPr>
          <p:spPr bwMode="auto">
            <a:xfrm>
              <a:off x="3417" y="1382"/>
              <a:ext cx="389" cy="68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49" name="Line 202"/>
            <p:cNvSpPr>
              <a:spLocks noChangeShapeType="1"/>
            </p:cNvSpPr>
            <p:nvPr/>
          </p:nvSpPr>
          <p:spPr bwMode="auto">
            <a:xfrm>
              <a:off x="3414" y="1477"/>
              <a:ext cx="3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50" name="Line 203"/>
            <p:cNvSpPr>
              <a:spLocks noChangeShapeType="1"/>
            </p:cNvSpPr>
            <p:nvPr/>
          </p:nvSpPr>
          <p:spPr bwMode="auto">
            <a:xfrm>
              <a:off x="3414" y="1574"/>
              <a:ext cx="3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51" name="Line 204"/>
            <p:cNvSpPr>
              <a:spLocks noChangeShapeType="1"/>
            </p:cNvSpPr>
            <p:nvPr/>
          </p:nvSpPr>
          <p:spPr bwMode="auto">
            <a:xfrm>
              <a:off x="3414" y="1671"/>
              <a:ext cx="3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52" name="Line 205"/>
            <p:cNvSpPr>
              <a:spLocks noChangeShapeType="1"/>
            </p:cNvSpPr>
            <p:nvPr/>
          </p:nvSpPr>
          <p:spPr bwMode="auto">
            <a:xfrm>
              <a:off x="3414" y="1768"/>
              <a:ext cx="3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53" name="Line 206"/>
            <p:cNvSpPr>
              <a:spLocks noChangeShapeType="1"/>
            </p:cNvSpPr>
            <p:nvPr/>
          </p:nvSpPr>
          <p:spPr bwMode="auto">
            <a:xfrm>
              <a:off x="3609" y="1379"/>
              <a:ext cx="1" cy="6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54" name="Rectangle 207"/>
            <p:cNvSpPr>
              <a:spLocks noChangeArrowheads="1"/>
            </p:cNvSpPr>
            <p:nvPr/>
          </p:nvSpPr>
          <p:spPr bwMode="auto">
            <a:xfrm>
              <a:off x="3371" y="2093"/>
              <a:ext cx="48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200">
                  <a:solidFill>
                    <a:srgbClr val="000000"/>
                  </a:solidFill>
                  <a:latin typeface="+mj-lt"/>
                </a:rPr>
                <a:t>PAGEMAP</a:t>
              </a:r>
              <a:endParaRPr lang="en-US" sz="1200">
                <a:latin typeface="+mj-lt"/>
              </a:endParaRPr>
            </a:p>
          </p:txBody>
        </p:sp>
        <p:sp>
          <p:nvSpPr>
            <p:cNvPr id="19555" name="Line 208"/>
            <p:cNvSpPr>
              <a:spLocks noChangeShapeType="1"/>
            </p:cNvSpPr>
            <p:nvPr/>
          </p:nvSpPr>
          <p:spPr bwMode="auto">
            <a:xfrm>
              <a:off x="3062" y="1428"/>
              <a:ext cx="9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56" name="Line 209"/>
            <p:cNvSpPr>
              <a:spLocks noChangeShapeType="1"/>
            </p:cNvSpPr>
            <p:nvPr/>
          </p:nvSpPr>
          <p:spPr bwMode="auto">
            <a:xfrm>
              <a:off x="3062" y="1574"/>
              <a:ext cx="9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57" name="Line 210"/>
            <p:cNvSpPr>
              <a:spLocks noChangeShapeType="1"/>
            </p:cNvSpPr>
            <p:nvPr/>
          </p:nvSpPr>
          <p:spPr bwMode="auto">
            <a:xfrm>
              <a:off x="3062" y="1720"/>
              <a:ext cx="9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58" name="Line 211"/>
            <p:cNvSpPr>
              <a:spLocks noChangeShapeType="1"/>
            </p:cNvSpPr>
            <p:nvPr/>
          </p:nvSpPr>
          <p:spPr bwMode="auto">
            <a:xfrm>
              <a:off x="3062" y="2059"/>
              <a:ext cx="9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19586" name="Group 212"/>
            <p:cNvGrpSpPr>
              <a:grpSpLocks/>
            </p:cNvGrpSpPr>
            <p:nvPr/>
          </p:nvGrpSpPr>
          <p:grpSpPr bwMode="auto">
            <a:xfrm>
              <a:off x="3306" y="1412"/>
              <a:ext cx="97" cy="32"/>
              <a:chOff x="1613" y="1398"/>
              <a:chExt cx="144" cy="48"/>
            </a:xfrm>
          </p:grpSpPr>
          <p:sp>
            <p:nvSpPr>
              <p:cNvPr id="19608" name="Freeform 213"/>
              <p:cNvSpPr>
                <a:spLocks/>
              </p:cNvSpPr>
              <p:nvPr/>
            </p:nvSpPr>
            <p:spPr bwMode="auto">
              <a:xfrm>
                <a:off x="1661" y="1398"/>
                <a:ext cx="96" cy="48"/>
              </a:xfrm>
              <a:custGeom>
                <a:avLst/>
                <a:gdLst>
                  <a:gd name="T0" fmla="*/ 96 w 96"/>
                  <a:gd name="T1" fmla="*/ 24 h 48"/>
                  <a:gd name="T2" fmla="*/ 0 w 96"/>
                  <a:gd name="T3" fmla="*/ 48 h 48"/>
                  <a:gd name="T4" fmla="*/ 0 w 96"/>
                  <a:gd name="T5" fmla="*/ 24 h 48"/>
                  <a:gd name="T6" fmla="*/ 0 w 96"/>
                  <a:gd name="T7" fmla="*/ 0 h 48"/>
                  <a:gd name="T8" fmla="*/ 96 w 96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96" y="24"/>
                    </a:moveTo>
                    <a:lnTo>
                      <a:pt x="0" y="48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9609" name="Line 214"/>
              <p:cNvSpPr>
                <a:spLocks noChangeShapeType="1"/>
              </p:cNvSpPr>
              <p:nvPr/>
            </p:nvSpPr>
            <p:spPr bwMode="auto">
              <a:xfrm>
                <a:off x="1613" y="1422"/>
                <a:ext cx="48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5" name="Line 215"/>
            <p:cNvSpPr>
              <a:spLocks noChangeShapeType="1"/>
            </p:cNvSpPr>
            <p:nvPr/>
          </p:nvSpPr>
          <p:spPr bwMode="auto">
            <a:xfrm>
              <a:off x="3160" y="1428"/>
              <a:ext cx="14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19588" name="Group 216"/>
            <p:cNvGrpSpPr>
              <a:grpSpLocks/>
            </p:cNvGrpSpPr>
            <p:nvPr/>
          </p:nvGrpSpPr>
          <p:grpSpPr bwMode="auto">
            <a:xfrm>
              <a:off x="3306" y="1509"/>
              <a:ext cx="97" cy="32"/>
              <a:chOff x="1613" y="1541"/>
              <a:chExt cx="144" cy="48"/>
            </a:xfrm>
          </p:grpSpPr>
          <p:sp>
            <p:nvSpPr>
              <p:cNvPr id="19606" name="Freeform 217"/>
              <p:cNvSpPr>
                <a:spLocks/>
              </p:cNvSpPr>
              <p:nvPr/>
            </p:nvSpPr>
            <p:spPr bwMode="auto">
              <a:xfrm>
                <a:off x="1661" y="1541"/>
                <a:ext cx="96" cy="48"/>
              </a:xfrm>
              <a:custGeom>
                <a:avLst/>
                <a:gdLst>
                  <a:gd name="T0" fmla="*/ 96 w 96"/>
                  <a:gd name="T1" fmla="*/ 24 h 48"/>
                  <a:gd name="T2" fmla="*/ 0 w 96"/>
                  <a:gd name="T3" fmla="*/ 48 h 48"/>
                  <a:gd name="T4" fmla="*/ 0 w 96"/>
                  <a:gd name="T5" fmla="*/ 24 h 48"/>
                  <a:gd name="T6" fmla="*/ 0 w 96"/>
                  <a:gd name="T7" fmla="*/ 0 h 48"/>
                  <a:gd name="T8" fmla="*/ 96 w 96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96" y="24"/>
                    </a:moveTo>
                    <a:lnTo>
                      <a:pt x="0" y="48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9607" name="Line 218"/>
              <p:cNvSpPr>
                <a:spLocks noChangeShapeType="1"/>
              </p:cNvSpPr>
              <p:nvPr/>
            </p:nvSpPr>
            <p:spPr bwMode="auto">
              <a:xfrm>
                <a:off x="1613" y="1565"/>
                <a:ext cx="4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9589" name="Group 219"/>
            <p:cNvGrpSpPr>
              <a:grpSpLocks/>
            </p:cNvGrpSpPr>
            <p:nvPr/>
          </p:nvGrpSpPr>
          <p:grpSpPr bwMode="auto">
            <a:xfrm>
              <a:off x="3306" y="1606"/>
              <a:ext cx="97" cy="32"/>
              <a:chOff x="1613" y="1685"/>
              <a:chExt cx="144" cy="47"/>
            </a:xfrm>
          </p:grpSpPr>
          <p:sp>
            <p:nvSpPr>
              <p:cNvPr id="6" name="Freeform 220"/>
              <p:cNvSpPr>
                <a:spLocks/>
              </p:cNvSpPr>
              <p:nvPr/>
            </p:nvSpPr>
            <p:spPr bwMode="auto">
              <a:xfrm>
                <a:off x="1661" y="1685"/>
                <a:ext cx="96" cy="47"/>
              </a:xfrm>
              <a:custGeom>
                <a:avLst/>
                <a:gdLst>
                  <a:gd name="T0" fmla="*/ 96 w 96"/>
                  <a:gd name="T1" fmla="*/ 24 h 47"/>
                  <a:gd name="T2" fmla="*/ 0 w 96"/>
                  <a:gd name="T3" fmla="*/ 47 h 47"/>
                  <a:gd name="T4" fmla="*/ 0 w 96"/>
                  <a:gd name="T5" fmla="*/ 24 h 47"/>
                  <a:gd name="T6" fmla="*/ 0 w 96"/>
                  <a:gd name="T7" fmla="*/ 0 h 47"/>
                  <a:gd name="T8" fmla="*/ 96 w 96"/>
                  <a:gd name="T9" fmla="*/ 24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7"/>
                  <a:gd name="T17" fmla="*/ 96 w 96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7">
                    <a:moveTo>
                      <a:pt x="96" y="24"/>
                    </a:moveTo>
                    <a:lnTo>
                      <a:pt x="0" y="47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" name="Line 221"/>
              <p:cNvSpPr>
                <a:spLocks noChangeShapeType="1"/>
              </p:cNvSpPr>
              <p:nvPr/>
            </p:nvSpPr>
            <p:spPr bwMode="auto">
              <a:xfrm>
                <a:off x="1613" y="1708"/>
                <a:ext cx="4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9590" name="Group 222"/>
            <p:cNvGrpSpPr>
              <a:grpSpLocks/>
            </p:cNvGrpSpPr>
            <p:nvPr/>
          </p:nvGrpSpPr>
          <p:grpSpPr bwMode="auto">
            <a:xfrm>
              <a:off x="3306" y="1703"/>
              <a:ext cx="97" cy="33"/>
              <a:chOff x="1613" y="1828"/>
              <a:chExt cx="144" cy="48"/>
            </a:xfrm>
          </p:grpSpPr>
          <p:sp>
            <p:nvSpPr>
              <p:cNvPr id="19602" name="Freeform 223"/>
              <p:cNvSpPr>
                <a:spLocks/>
              </p:cNvSpPr>
              <p:nvPr/>
            </p:nvSpPr>
            <p:spPr bwMode="auto">
              <a:xfrm>
                <a:off x="1661" y="1828"/>
                <a:ext cx="96" cy="48"/>
              </a:xfrm>
              <a:custGeom>
                <a:avLst/>
                <a:gdLst>
                  <a:gd name="T0" fmla="*/ 96 w 96"/>
                  <a:gd name="T1" fmla="*/ 24 h 48"/>
                  <a:gd name="T2" fmla="*/ 0 w 96"/>
                  <a:gd name="T3" fmla="*/ 48 h 48"/>
                  <a:gd name="T4" fmla="*/ 0 w 96"/>
                  <a:gd name="T5" fmla="*/ 24 h 48"/>
                  <a:gd name="T6" fmla="*/ 0 w 96"/>
                  <a:gd name="T7" fmla="*/ 0 h 48"/>
                  <a:gd name="T8" fmla="*/ 96 w 96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96" y="24"/>
                    </a:moveTo>
                    <a:lnTo>
                      <a:pt x="0" y="48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" name="Line 224"/>
              <p:cNvSpPr>
                <a:spLocks noChangeShapeType="1"/>
              </p:cNvSpPr>
              <p:nvPr/>
            </p:nvSpPr>
            <p:spPr bwMode="auto">
              <a:xfrm>
                <a:off x="1613" y="1853"/>
                <a:ext cx="4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9591" name="Group 225"/>
            <p:cNvGrpSpPr>
              <a:grpSpLocks/>
            </p:cNvGrpSpPr>
            <p:nvPr/>
          </p:nvGrpSpPr>
          <p:grpSpPr bwMode="auto">
            <a:xfrm>
              <a:off x="3306" y="1800"/>
              <a:ext cx="97" cy="33"/>
              <a:chOff x="1613" y="1971"/>
              <a:chExt cx="144" cy="48"/>
            </a:xfrm>
          </p:grpSpPr>
          <p:sp>
            <p:nvSpPr>
              <p:cNvPr id="19600" name="Freeform 226"/>
              <p:cNvSpPr>
                <a:spLocks/>
              </p:cNvSpPr>
              <p:nvPr/>
            </p:nvSpPr>
            <p:spPr bwMode="auto">
              <a:xfrm>
                <a:off x="1661" y="1971"/>
                <a:ext cx="96" cy="48"/>
              </a:xfrm>
              <a:custGeom>
                <a:avLst/>
                <a:gdLst>
                  <a:gd name="T0" fmla="*/ 96 w 96"/>
                  <a:gd name="T1" fmla="*/ 24 h 48"/>
                  <a:gd name="T2" fmla="*/ 0 w 96"/>
                  <a:gd name="T3" fmla="*/ 48 h 48"/>
                  <a:gd name="T4" fmla="*/ 0 w 96"/>
                  <a:gd name="T5" fmla="*/ 24 h 48"/>
                  <a:gd name="T6" fmla="*/ 0 w 96"/>
                  <a:gd name="T7" fmla="*/ 0 h 48"/>
                  <a:gd name="T8" fmla="*/ 96 w 96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96" y="24"/>
                    </a:moveTo>
                    <a:lnTo>
                      <a:pt x="0" y="48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9601" name="Line 227"/>
              <p:cNvSpPr>
                <a:spLocks noChangeShapeType="1"/>
              </p:cNvSpPr>
              <p:nvPr/>
            </p:nvSpPr>
            <p:spPr bwMode="auto">
              <a:xfrm>
                <a:off x="1613" y="1996"/>
                <a:ext cx="4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9565" name="Line 228"/>
            <p:cNvSpPr>
              <a:spLocks noChangeShapeType="1"/>
            </p:cNvSpPr>
            <p:nvPr/>
          </p:nvSpPr>
          <p:spPr bwMode="auto">
            <a:xfrm flipV="1">
              <a:off x="3162" y="1526"/>
              <a:ext cx="144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66" name="Line 229"/>
            <p:cNvSpPr>
              <a:spLocks noChangeShapeType="1"/>
            </p:cNvSpPr>
            <p:nvPr/>
          </p:nvSpPr>
          <p:spPr bwMode="auto">
            <a:xfrm flipV="1">
              <a:off x="3160" y="1623"/>
              <a:ext cx="146" cy="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67" name="Line 230"/>
            <p:cNvSpPr>
              <a:spLocks noChangeShapeType="1"/>
            </p:cNvSpPr>
            <p:nvPr/>
          </p:nvSpPr>
          <p:spPr bwMode="auto">
            <a:xfrm flipV="1">
              <a:off x="3162" y="2012"/>
              <a:ext cx="144" cy="4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19595" name="Group 231"/>
            <p:cNvGrpSpPr>
              <a:grpSpLocks/>
            </p:cNvGrpSpPr>
            <p:nvPr/>
          </p:nvGrpSpPr>
          <p:grpSpPr bwMode="auto">
            <a:xfrm>
              <a:off x="4085" y="1412"/>
              <a:ext cx="98" cy="32"/>
              <a:chOff x="2762" y="1398"/>
              <a:chExt cx="144" cy="48"/>
            </a:xfrm>
          </p:grpSpPr>
          <p:sp>
            <p:nvSpPr>
              <p:cNvPr id="19598" name="Freeform 232"/>
              <p:cNvSpPr>
                <a:spLocks/>
              </p:cNvSpPr>
              <p:nvPr/>
            </p:nvSpPr>
            <p:spPr bwMode="auto">
              <a:xfrm>
                <a:off x="2810" y="1398"/>
                <a:ext cx="96" cy="48"/>
              </a:xfrm>
              <a:custGeom>
                <a:avLst/>
                <a:gdLst>
                  <a:gd name="T0" fmla="*/ 96 w 96"/>
                  <a:gd name="T1" fmla="*/ 24 h 48"/>
                  <a:gd name="T2" fmla="*/ 0 w 96"/>
                  <a:gd name="T3" fmla="*/ 48 h 48"/>
                  <a:gd name="T4" fmla="*/ 0 w 96"/>
                  <a:gd name="T5" fmla="*/ 24 h 48"/>
                  <a:gd name="T6" fmla="*/ 0 w 96"/>
                  <a:gd name="T7" fmla="*/ 0 h 48"/>
                  <a:gd name="T8" fmla="*/ 96 w 96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96" y="24"/>
                    </a:moveTo>
                    <a:lnTo>
                      <a:pt x="0" y="48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9599" name="Line 233"/>
              <p:cNvSpPr>
                <a:spLocks noChangeShapeType="1"/>
              </p:cNvSpPr>
              <p:nvPr/>
            </p:nvSpPr>
            <p:spPr bwMode="auto">
              <a:xfrm>
                <a:off x="2762" y="1422"/>
                <a:ext cx="48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9596" name="Group 234"/>
            <p:cNvGrpSpPr>
              <a:grpSpLocks/>
            </p:cNvGrpSpPr>
            <p:nvPr/>
          </p:nvGrpSpPr>
          <p:grpSpPr bwMode="auto">
            <a:xfrm>
              <a:off x="4085" y="1703"/>
              <a:ext cx="98" cy="33"/>
              <a:chOff x="2762" y="1828"/>
              <a:chExt cx="144" cy="48"/>
            </a:xfrm>
          </p:grpSpPr>
          <p:sp>
            <p:nvSpPr>
              <p:cNvPr id="9" name="Freeform 235"/>
              <p:cNvSpPr>
                <a:spLocks/>
              </p:cNvSpPr>
              <p:nvPr/>
            </p:nvSpPr>
            <p:spPr bwMode="auto">
              <a:xfrm>
                <a:off x="2810" y="1828"/>
                <a:ext cx="96" cy="48"/>
              </a:xfrm>
              <a:custGeom>
                <a:avLst/>
                <a:gdLst>
                  <a:gd name="T0" fmla="*/ 96 w 96"/>
                  <a:gd name="T1" fmla="*/ 24 h 48"/>
                  <a:gd name="T2" fmla="*/ 0 w 96"/>
                  <a:gd name="T3" fmla="*/ 48 h 48"/>
                  <a:gd name="T4" fmla="*/ 0 w 96"/>
                  <a:gd name="T5" fmla="*/ 24 h 48"/>
                  <a:gd name="T6" fmla="*/ 0 w 96"/>
                  <a:gd name="T7" fmla="*/ 0 h 48"/>
                  <a:gd name="T8" fmla="*/ 96 w 96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96" y="24"/>
                    </a:moveTo>
                    <a:lnTo>
                      <a:pt x="0" y="48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" name="Line 236"/>
              <p:cNvSpPr>
                <a:spLocks noChangeShapeType="1"/>
              </p:cNvSpPr>
              <p:nvPr/>
            </p:nvSpPr>
            <p:spPr bwMode="auto">
              <a:xfrm>
                <a:off x="2762" y="1853"/>
                <a:ext cx="4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9597" name="Group 237"/>
            <p:cNvGrpSpPr>
              <a:grpSpLocks/>
            </p:cNvGrpSpPr>
            <p:nvPr/>
          </p:nvGrpSpPr>
          <p:grpSpPr bwMode="auto">
            <a:xfrm>
              <a:off x="4085" y="2043"/>
              <a:ext cx="98" cy="33"/>
              <a:chOff x="2762" y="2329"/>
              <a:chExt cx="144" cy="48"/>
            </a:xfrm>
          </p:grpSpPr>
          <p:sp>
            <p:nvSpPr>
              <p:cNvPr id="19594" name="Freeform 238"/>
              <p:cNvSpPr>
                <a:spLocks/>
              </p:cNvSpPr>
              <p:nvPr/>
            </p:nvSpPr>
            <p:spPr bwMode="auto">
              <a:xfrm>
                <a:off x="2810" y="2329"/>
                <a:ext cx="96" cy="48"/>
              </a:xfrm>
              <a:custGeom>
                <a:avLst/>
                <a:gdLst>
                  <a:gd name="T0" fmla="*/ 96 w 96"/>
                  <a:gd name="T1" fmla="*/ 24 h 48"/>
                  <a:gd name="T2" fmla="*/ 0 w 96"/>
                  <a:gd name="T3" fmla="*/ 48 h 48"/>
                  <a:gd name="T4" fmla="*/ 0 w 96"/>
                  <a:gd name="T5" fmla="*/ 24 h 48"/>
                  <a:gd name="T6" fmla="*/ 0 w 96"/>
                  <a:gd name="T7" fmla="*/ 0 h 48"/>
                  <a:gd name="T8" fmla="*/ 96 w 96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96" y="24"/>
                    </a:moveTo>
                    <a:lnTo>
                      <a:pt x="0" y="48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" name="Line 239"/>
              <p:cNvSpPr>
                <a:spLocks noChangeShapeType="1"/>
              </p:cNvSpPr>
              <p:nvPr/>
            </p:nvSpPr>
            <p:spPr bwMode="auto">
              <a:xfrm>
                <a:off x="2762" y="2354"/>
                <a:ext cx="4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9571" name="Line 240"/>
            <p:cNvSpPr>
              <a:spLocks noChangeShapeType="1"/>
            </p:cNvSpPr>
            <p:nvPr/>
          </p:nvSpPr>
          <p:spPr bwMode="auto">
            <a:xfrm>
              <a:off x="3745" y="1428"/>
              <a:ext cx="3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72" name="Line 241"/>
            <p:cNvSpPr>
              <a:spLocks noChangeShapeType="1"/>
            </p:cNvSpPr>
            <p:nvPr/>
          </p:nvSpPr>
          <p:spPr bwMode="auto">
            <a:xfrm>
              <a:off x="3745" y="1525"/>
              <a:ext cx="340" cy="1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73" name="Line 242"/>
            <p:cNvSpPr>
              <a:spLocks noChangeShapeType="1"/>
            </p:cNvSpPr>
            <p:nvPr/>
          </p:nvSpPr>
          <p:spPr bwMode="auto">
            <a:xfrm>
              <a:off x="3745" y="1817"/>
              <a:ext cx="340" cy="2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74" name="Line 243"/>
            <p:cNvSpPr>
              <a:spLocks noChangeShapeType="1"/>
            </p:cNvSpPr>
            <p:nvPr/>
          </p:nvSpPr>
          <p:spPr bwMode="auto">
            <a:xfrm>
              <a:off x="3414" y="1866"/>
              <a:ext cx="39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75" name="Line 244"/>
            <p:cNvSpPr>
              <a:spLocks noChangeShapeType="1"/>
            </p:cNvSpPr>
            <p:nvPr/>
          </p:nvSpPr>
          <p:spPr bwMode="auto">
            <a:xfrm>
              <a:off x="3414" y="1962"/>
              <a:ext cx="3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19603" name="Group 245"/>
            <p:cNvGrpSpPr>
              <a:grpSpLocks/>
            </p:cNvGrpSpPr>
            <p:nvPr/>
          </p:nvGrpSpPr>
          <p:grpSpPr bwMode="auto">
            <a:xfrm>
              <a:off x="3306" y="1897"/>
              <a:ext cx="97" cy="33"/>
              <a:chOff x="1613" y="2114"/>
              <a:chExt cx="144" cy="48"/>
            </a:xfrm>
          </p:grpSpPr>
          <p:sp>
            <p:nvSpPr>
              <p:cNvPr id="19592" name="Freeform 246"/>
              <p:cNvSpPr>
                <a:spLocks/>
              </p:cNvSpPr>
              <p:nvPr/>
            </p:nvSpPr>
            <p:spPr bwMode="auto">
              <a:xfrm>
                <a:off x="1661" y="2114"/>
                <a:ext cx="96" cy="48"/>
              </a:xfrm>
              <a:custGeom>
                <a:avLst/>
                <a:gdLst>
                  <a:gd name="T0" fmla="*/ 96 w 96"/>
                  <a:gd name="T1" fmla="*/ 24 h 48"/>
                  <a:gd name="T2" fmla="*/ 0 w 96"/>
                  <a:gd name="T3" fmla="*/ 48 h 48"/>
                  <a:gd name="T4" fmla="*/ 0 w 96"/>
                  <a:gd name="T5" fmla="*/ 24 h 48"/>
                  <a:gd name="T6" fmla="*/ 0 w 96"/>
                  <a:gd name="T7" fmla="*/ 0 h 48"/>
                  <a:gd name="T8" fmla="*/ 96 w 96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96" y="24"/>
                    </a:moveTo>
                    <a:lnTo>
                      <a:pt x="0" y="48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9593" name="Line 247"/>
              <p:cNvSpPr>
                <a:spLocks noChangeShapeType="1"/>
              </p:cNvSpPr>
              <p:nvPr/>
            </p:nvSpPr>
            <p:spPr bwMode="auto">
              <a:xfrm>
                <a:off x="1613" y="2139"/>
                <a:ext cx="4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9604" name="Group 248"/>
            <p:cNvGrpSpPr>
              <a:grpSpLocks/>
            </p:cNvGrpSpPr>
            <p:nvPr/>
          </p:nvGrpSpPr>
          <p:grpSpPr bwMode="auto">
            <a:xfrm>
              <a:off x="3306" y="1995"/>
              <a:ext cx="97" cy="32"/>
              <a:chOff x="1613" y="2258"/>
              <a:chExt cx="144" cy="47"/>
            </a:xfrm>
          </p:grpSpPr>
          <p:sp>
            <p:nvSpPr>
              <p:cNvPr id="12" name="Freeform 249"/>
              <p:cNvSpPr>
                <a:spLocks/>
              </p:cNvSpPr>
              <p:nvPr/>
            </p:nvSpPr>
            <p:spPr bwMode="auto">
              <a:xfrm>
                <a:off x="1661" y="2258"/>
                <a:ext cx="96" cy="47"/>
              </a:xfrm>
              <a:custGeom>
                <a:avLst/>
                <a:gdLst>
                  <a:gd name="T0" fmla="*/ 96 w 96"/>
                  <a:gd name="T1" fmla="*/ 24 h 47"/>
                  <a:gd name="T2" fmla="*/ 0 w 96"/>
                  <a:gd name="T3" fmla="*/ 47 h 47"/>
                  <a:gd name="T4" fmla="*/ 0 w 96"/>
                  <a:gd name="T5" fmla="*/ 24 h 47"/>
                  <a:gd name="T6" fmla="*/ 0 w 96"/>
                  <a:gd name="T7" fmla="*/ 0 h 47"/>
                  <a:gd name="T8" fmla="*/ 96 w 96"/>
                  <a:gd name="T9" fmla="*/ 24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7"/>
                  <a:gd name="T17" fmla="*/ 96 w 96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7">
                    <a:moveTo>
                      <a:pt x="96" y="24"/>
                    </a:moveTo>
                    <a:lnTo>
                      <a:pt x="0" y="47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3" name="Line 250"/>
              <p:cNvSpPr>
                <a:spLocks noChangeShapeType="1"/>
              </p:cNvSpPr>
              <p:nvPr/>
            </p:nvSpPr>
            <p:spPr bwMode="auto">
              <a:xfrm>
                <a:off x="1613" y="2281"/>
                <a:ext cx="4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9605" name="Group 251"/>
            <p:cNvGrpSpPr>
              <a:grpSpLocks/>
            </p:cNvGrpSpPr>
            <p:nvPr/>
          </p:nvGrpSpPr>
          <p:grpSpPr bwMode="auto">
            <a:xfrm>
              <a:off x="4085" y="1558"/>
              <a:ext cx="98" cy="32"/>
              <a:chOff x="2762" y="1613"/>
              <a:chExt cx="144" cy="48"/>
            </a:xfrm>
          </p:grpSpPr>
          <p:sp>
            <p:nvSpPr>
              <p:cNvPr id="14" name="Freeform 252"/>
              <p:cNvSpPr>
                <a:spLocks/>
              </p:cNvSpPr>
              <p:nvPr/>
            </p:nvSpPr>
            <p:spPr bwMode="auto">
              <a:xfrm>
                <a:off x="2810" y="1613"/>
                <a:ext cx="96" cy="48"/>
              </a:xfrm>
              <a:custGeom>
                <a:avLst/>
                <a:gdLst>
                  <a:gd name="T0" fmla="*/ 96 w 96"/>
                  <a:gd name="T1" fmla="*/ 24 h 48"/>
                  <a:gd name="T2" fmla="*/ 0 w 96"/>
                  <a:gd name="T3" fmla="*/ 48 h 48"/>
                  <a:gd name="T4" fmla="*/ 0 w 96"/>
                  <a:gd name="T5" fmla="*/ 24 h 48"/>
                  <a:gd name="T6" fmla="*/ 0 w 96"/>
                  <a:gd name="T7" fmla="*/ 0 h 48"/>
                  <a:gd name="T8" fmla="*/ 96 w 96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96" y="24"/>
                    </a:moveTo>
                    <a:lnTo>
                      <a:pt x="0" y="48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" name="Line 253"/>
              <p:cNvSpPr>
                <a:spLocks noChangeShapeType="1"/>
              </p:cNvSpPr>
              <p:nvPr/>
            </p:nvSpPr>
            <p:spPr bwMode="auto">
              <a:xfrm>
                <a:off x="2762" y="1637"/>
                <a:ext cx="48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9579" name="Line 254"/>
            <p:cNvSpPr>
              <a:spLocks noChangeShapeType="1"/>
            </p:cNvSpPr>
            <p:nvPr/>
          </p:nvSpPr>
          <p:spPr bwMode="auto">
            <a:xfrm flipH="1">
              <a:off x="3745" y="1574"/>
              <a:ext cx="340" cy="3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80" name="Rectangle 255"/>
            <p:cNvSpPr>
              <a:spLocks noChangeArrowheads="1"/>
            </p:cNvSpPr>
            <p:nvPr/>
          </p:nvSpPr>
          <p:spPr bwMode="auto">
            <a:xfrm>
              <a:off x="3674" y="1574"/>
              <a:ext cx="7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20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1200">
                <a:latin typeface="+mj-lt"/>
              </a:endParaRPr>
            </a:p>
          </p:txBody>
        </p:sp>
        <p:sp>
          <p:nvSpPr>
            <p:cNvPr id="19581" name="Rectangle 256"/>
            <p:cNvSpPr>
              <a:spLocks noChangeArrowheads="1"/>
            </p:cNvSpPr>
            <p:nvPr/>
          </p:nvSpPr>
          <p:spPr bwMode="auto">
            <a:xfrm>
              <a:off x="3674" y="1672"/>
              <a:ext cx="7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20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1200">
                <a:latin typeface="+mj-lt"/>
              </a:endParaRPr>
            </a:p>
          </p:txBody>
        </p:sp>
        <p:sp>
          <p:nvSpPr>
            <p:cNvPr id="19582" name="Rectangle 257"/>
            <p:cNvSpPr>
              <a:spLocks noChangeArrowheads="1"/>
            </p:cNvSpPr>
            <p:nvPr/>
          </p:nvSpPr>
          <p:spPr bwMode="auto">
            <a:xfrm>
              <a:off x="3674" y="1963"/>
              <a:ext cx="7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20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1200">
                <a:latin typeface="+mj-lt"/>
              </a:endParaRPr>
            </a:p>
          </p:txBody>
        </p:sp>
        <p:sp>
          <p:nvSpPr>
            <p:cNvPr id="19583" name="Line 258"/>
            <p:cNvSpPr>
              <a:spLocks noChangeShapeType="1"/>
            </p:cNvSpPr>
            <p:nvPr/>
          </p:nvSpPr>
          <p:spPr bwMode="auto">
            <a:xfrm>
              <a:off x="3501" y="1379"/>
              <a:ext cx="1" cy="6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84" name="Rectangle 259"/>
            <p:cNvSpPr>
              <a:spLocks noChangeArrowheads="1"/>
            </p:cNvSpPr>
            <p:nvPr/>
          </p:nvSpPr>
          <p:spPr bwMode="auto">
            <a:xfrm>
              <a:off x="3420" y="1267"/>
              <a:ext cx="7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20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1200">
                <a:latin typeface="+mj-lt"/>
              </a:endParaRPr>
            </a:p>
          </p:txBody>
        </p:sp>
        <p:sp>
          <p:nvSpPr>
            <p:cNvPr id="19585" name="Rectangle 260"/>
            <p:cNvSpPr>
              <a:spLocks noChangeArrowheads="1"/>
            </p:cNvSpPr>
            <p:nvPr/>
          </p:nvSpPr>
          <p:spPr bwMode="auto">
            <a:xfrm>
              <a:off x="3517" y="1267"/>
              <a:ext cx="7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200">
                  <a:solidFill>
                    <a:srgbClr val="000000"/>
                  </a:solidFill>
                  <a:latin typeface="+mj-lt"/>
                </a:rPr>
                <a:t>R</a:t>
              </a:r>
              <a:endParaRPr lang="en-US" sz="1200">
                <a:latin typeface="+mj-lt"/>
              </a:endParaRPr>
            </a:p>
          </p:txBody>
        </p:sp>
        <p:sp>
          <p:nvSpPr>
            <p:cNvPr id="16" name="Rectangle 261"/>
            <p:cNvSpPr>
              <a:spLocks noChangeArrowheads="1"/>
            </p:cNvSpPr>
            <p:nvPr/>
          </p:nvSpPr>
          <p:spPr bwMode="auto">
            <a:xfrm>
              <a:off x="2640" y="1169"/>
              <a:ext cx="74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200">
                  <a:solidFill>
                    <a:srgbClr val="000000"/>
                  </a:solidFill>
                  <a:latin typeface="+mj-lt"/>
                </a:rPr>
                <a:t>Virtual Memory</a:t>
              </a:r>
              <a:endParaRPr lang="en-US" sz="1200">
                <a:latin typeface="+mj-lt"/>
              </a:endParaRPr>
            </a:p>
          </p:txBody>
        </p:sp>
        <p:sp>
          <p:nvSpPr>
            <p:cNvPr id="19587" name="Rectangle 262"/>
            <p:cNvSpPr>
              <a:spLocks noChangeArrowheads="1"/>
            </p:cNvSpPr>
            <p:nvPr/>
          </p:nvSpPr>
          <p:spPr bwMode="auto">
            <a:xfrm>
              <a:off x="3912" y="1169"/>
              <a:ext cx="80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200">
                  <a:solidFill>
                    <a:srgbClr val="000000"/>
                  </a:solidFill>
                  <a:latin typeface="+mj-lt"/>
                </a:rPr>
                <a:t>Physical Memory</a:t>
              </a:r>
              <a:endParaRPr lang="en-US" sz="1200">
                <a:latin typeface="+mj-lt"/>
              </a:endParaRPr>
            </a:p>
          </p:txBody>
        </p:sp>
      </p:grpSp>
      <p:grpSp>
        <p:nvGrpSpPr>
          <p:cNvPr id="17" name="Group 330"/>
          <p:cNvGrpSpPr>
            <a:grpSpLocks/>
          </p:cNvGrpSpPr>
          <p:nvPr/>
        </p:nvGrpSpPr>
        <p:grpSpPr bwMode="auto">
          <a:xfrm>
            <a:off x="533400" y="3717924"/>
            <a:ext cx="8077200" cy="2940050"/>
            <a:chOff x="336" y="2342"/>
            <a:chExt cx="5088" cy="1852"/>
          </a:xfrm>
        </p:grpSpPr>
        <p:sp>
          <p:nvSpPr>
            <p:cNvPr id="18" name="Text Box 100"/>
            <p:cNvSpPr txBox="1">
              <a:spLocks noChangeArrowheads="1"/>
            </p:cNvSpPr>
            <p:nvPr/>
          </p:nvSpPr>
          <p:spPr bwMode="auto">
            <a:xfrm>
              <a:off x="336" y="2342"/>
              <a:ext cx="50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smtClean="0">
                  <a:latin typeface="+mj-lt"/>
                </a:rPr>
                <a:t>THE BIG IDEA: Several programs, each with their own context, may be simultaneously loaded into main memory!</a:t>
              </a:r>
            </a:p>
          </p:txBody>
        </p:sp>
        <p:sp>
          <p:nvSpPr>
            <p:cNvPr id="19" name="Text Box 162"/>
            <p:cNvSpPr txBox="1">
              <a:spLocks noChangeArrowheads="1"/>
            </p:cNvSpPr>
            <p:nvPr/>
          </p:nvSpPr>
          <p:spPr bwMode="auto">
            <a:xfrm>
              <a:off x="528" y="2976"/>
              <a:ext cx="1875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ja-JP" altLang="en-US" sz="2000" dirty="0" smtClean="0">
                  <a:solidFill>
                    <a:srgbClr val="CC0000"/>
                  </a:solidFill>
                  <a:latin typeface="+mj-lt"/>
                </a:rPr>
                <a:t>“</a:t>
              </a:r>
              <a:r>
                <a:rPr lang="en-US" altLang="ja-JP" sz="2000" dirty="0" smtClean="0">
                  <a:solidFill>
                    <a:srgbClr val="CC0000"/>
                  </a:solidFill>
                  <a:latin typeface="+mj-lt"/>
                </a:rPr>
                <a:t>Context switch</a:t>
              </a:r>
              <a:r>
                <a:rPr lang="ja-JP" altLang="en-US" sz="2000" dirty="0" smtClean="0">
                  <a:solidFill>
                    <a:srgbClr val="CC0000"/>
                  </a:solidFill>
                  <a:latin typeface="+mj-lt"/>
                </a:rPr>
                <a:t>”</a:t>
              </a:r>
              <a:r>
                <a:rPr lang="en-US" altLang="ja-JP" sz="2000" dirty="0" smtClean="0">
                  <a:solidFill>
                    <a:srgbClr val="CC0000"/>
                  </a:solidFill>
                  <a:latin typeface="+mj-lt"/>
                </a:rPr>
                <a:t>:</a:t>
              </a:r>
            </a:p>
            <a:p>
              <a:pPr>
                <a:defRPr/>
              </a:pPr>
              <a:r>
                <a:rPr lang="en-US" sz="2000" dirty="0" smtClean="0">
                  <a:solidFill>
                    <a:srgbClr val="CC0000"/>
                  </a:solidFill>
                  <a:latin typeface="+mj-lt"/>
                </a:rPr>
                <a:t>  reload the page map!</a:t>
              </a:r>
            </a:p>
          </p:txBody>
        </p:sp>
        <p:grpSp>
          <p:nvGrpSpPr>
            <p:cNvPr id="19491" name="Group 263"/>
            <p:cNvGrpSpPr>
              <a:grpSpLocks/>
            </p:cNvGrpSpPr>
            <p:nvPr/>
          </p:nvGrpSpPr>
          <p:grpSpPr bwMode="auto">
            <a:xfrm>
              <a:off x="2592" y="2791"/>
              <a:ext cx="2417" cy="1403"/>
              <a:chOff x="2592" y="2736"/>
              <a:chExt cx="2417" cy="1403"/>
            </a:xfrm>
          </p:grpSpPr>
          <p:sp>
            <p:nvSpPr>
              <p:cNvPr id="19465" name="Rectangle 264"/>
              <p:cNvSpPr>
                <a:spLocks noChangeArrowheads="1"/>
              </p:cNvSpPr>
              <p:nvPr/>
            </p:nvSpPr>
            <p:spPr bwMode="auto">
              <a:xfrm>
                <a:off x="4512" y="3079"/>
                <a:ext cx="219" cy="756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 dirty="0">
                  <a:latin typeface="+mj-lt"/>
                </a:endParaRPr>
              </a:p>
              <a:p>
                <a:pPr>
                  <a:defRPr/>
                </a:pPr>
                <a:endParaRPr lang="en-US" dirty="0">
                  <a:latin typeface="+mj-lt"/>
                </a:endParaRPr>
              </a:p>
              <a:p>
                <a:pPr>
                  <a:defRPr/>
                </a:pPr>
                <a:endParaRPr lang="en-US" dirty="0">
                  <a:latin typeface="+mj-lt"/>
                </a:endParaRPr>
              </a:p>
              <a:p>
                <a:pPr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9466" name="Rectangle 265"/>
              <p:cNvSpPr>
                <a:spLocks noChangeArrowheads="1"/>
              </p:cNvSpPr>
              <p:nvPr/>
            </p:nvSpPr>
            <p:spPr bwMode="auto">
              <a:xfrm>
                <a:off x="2725" y="3101"/>
                <a:ext cx="219" cy="756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 dirty="0">
                  <a:latin typeface="+mj-lt"/>
                </a:endParaRPr>
              </a:p>
              <a:p>
                <a:pPr>
                  <a:defRPr/>
                </a:pPr>
                <a:endParaRPr lang="en-US" dirty="0">
                  <a:latin typeface="+mj-lt"/>
                </a:endParaRPr>
              </a:p>
              <a:p>
                <a:pPr>
                  <a:defRPr/>
                </a:pPr>
                <a:endParaRPr lang="en-US" dirty="0">
                  <a:latin typeface="+mj-lt"/>
                </a:endParaRPr>
              </a:p>
              <a:p>
                <a:pPr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9467" name="Rectangle 266"/>
              <p:cNvSpPr>
                <a:spLocks noChangeArrowheads="1"/>
              </p:cNvSpPr>
              <p:nvPr/>
            </p:nvSpPr>
            <p:spPr bwMode="auto">
              <a:xfrm>
                <a:off x="3639" y="3081"/>
                <a:ext cx="221" cy="756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 dirty="0">
                  <a:latin typeface="+mj-lt"/>
                </a:endParaRPr>
              </a:p>
              <a:p>
                <a:pPr>
                  <a:defRPr/>
                </a:pPr>
                <a:endParaRPr lang="en-US" dirty="0">
                  <a:latin typeface="+mj-lt"/>
                </a:endParaRPr>
              </a:p>
              <a:p>
                <a:pPr>
                  <a:defRPr/>
                </a:pPr>
                <a:endParaRPr lang="en-US" dirty="0">
                  <a:latin typeface="+mj-lt"/>
                </a:endParaRPr>
              </a:p>
              <a:p>
                <a:pPr>
                  <a:defRPr/>
                </a:pPr>
                <a:endParaRPr lang="en-US" dirty="0">
                  <a:latin typeface="+mj-lt"/>
                </a:endParaRPr>
              </a:p>
            </p:txBody>
          </p:sp>
          <p:grpSp>
            <p:nvGrpSpPr>
              <p:cNvPr id="19495" name="Group 267"/>
              <p:cNvGrpSpPr>
                <a:grpSpLocks/>
              </p:cNvGrpSpPr>
              <p:nvPr/>
            </p:nvGrpSpPr>
            <p:grpSpPr bwMode="auto">
              <a:xfrm>
                <a:off x="2592" y="2736"/>
                <a:ext cx="2417" cy="1211"/>
                <a:chOff x="608" y="3064"/>
                <a:chExt cx="3203" cy="1604"/>
              </a:xfrm>
            </p:grpSpPr>
            <p:sp>
              <p:nvSpPr>
                <p:cNvPr id="19471" name="AutoShape 268"/>
                <p:cNvSpPr>
                  <a:spLocks noChangeArrowheads="1"/>
                </p:cNvSpPr>
                <p:nvPr/>
              </p:nvSpPr>
              <p:spPr bwMode="auto">
                <a:xfrm>
                  <a:off x="2655" y="3449"/>
                  <a:ext cx="285" cy="1219"/>
                </a:xfrm>
                <a:prstGeom prst="roundRect">
                  <a:avLst>
                    <a:gd name="adj" fmla="val 36486"/>
                  </a:avLst>
                </a:prstGeom>
                <a:solidFill>
                  <a:srgbClr val="FFFF66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9472" name="AutoShape 269"/>
                <p:cNvSpPr>
                  <a:spLocks noChangeArrowheads="1"/>
                </p:cNvSpPr>
                <p:nvPr/>
              </p:nvSpPr>
              <p:spPr bwMode="auto">
                <a:xfrm>
                  <a:off x="1434" y="3449"/>
                  <a:ext cx="289" cy="1219"/>
                </a:xfrm>
                <a:prstGeom prst="roundRect">
                  <a:avLst>
                    <a:gd name="adj" fmla="val 36486"/>
                  </a:avLst>
                </a:prstGeom>
                <a:solidFill>
                  <a:srgbClr val="FFFF66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grpSp>
              <p:nvGrpSpPr>
                <p:cNvPr id="19500" name="Group 270"/>
                <p:cNvGrpSpPr>
                  <a:grpSpLocks/>
                </p:cNvGrpSpPr>
                <p:nvPr/>
              </p:nvGrpSpPr>
              <p:grpSpPr bwMode="auto">
                <a:xfrm>
                  <a:off x="783" y="3446"/>
                  <a:ext cx="292" cy="1147"/>
                  <a:chOff x="783" y="3446"/>
                  <a:chExt cx="292" cy="1147"/>
                </a:xfrm>
              </p:grpSpPr>
              <p:grpSp>
                <p:nvGrpSpPr>
                  <p:cNvPr id="19543" name="Group 271"/>
                  <p:cNvGrpSpPr>
                    <a:grpSpLocks/>
                  </p:cNvGrpSpPr>
                  <p:nvPr/>
                </p:nvGrpSpPr>
                <p:grpSpPr bwMode="auto">
                  <a:xfrm>
                    <a:off x="783" y="3446"/>
                    <a:ext cx="292" cy="1147"/>
                    <a:chOff x="783" y="3446"/>
                    <a:chExt cx="292" cy="1147"/>
                  </a:xfrm>
                </p:grpSpPr>
                <p:sp>
                  <p:nvSpPr>
                    <p:cNvPr id="19521" name="Line 27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83" y="3443"/>
                      <a:ext cx="1" cy="64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522" name="Line 2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83" y="3443"/>
                      <a:ext cx="28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523" name="Line 2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68" y="3443"/>
                      <a:ext cx="0" cy="78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524" name="Arc 275"/>
                    <p:cNvSpPr>
                      <a:spLocks/>
                    </p:cNvSpPr>
                    <p:nvPr/>
                  </p:nvSpPr>
                  <p:spPr bwMode="auto">
                    <a:xfrm>
                      <a:off x="787" y="4092"/>
                      <a:ext cx="144" cy="74"/>
                    </a:xfrm>
                    <a:custGeom>
                      <a:avLst/>
                      <a:gdLst>
                        <a:gd name="T0" fmla="*/ 0 w 21730"/>
                        <a:gd name="T1" fmla="*/ 0 h 21600"/>
                        <a:gd name="T2" fmla="*/ 0 w 21730"/>
                        <a:gd name="T3" fmla="*/ 0 h 21600"/>
                        <a:gd name="T4" fmla="*/ 0 w 2173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730"/>
                        <a:gd name="T10" fmla="*/ 0 h 21600"/>
                        <a:gd name="T11" fmla="*/ 21730 w 2173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730" h="21600" fill="none" extrusionOk="0">
                          <a:moveTo>
                            <a:pt x="0" y="0"/>
                          </a:moveTo>
                          <a:cubicBezTo>
                            <a:pt x="43" y="0"/>
                            <a:pt x="87" y="-1"/>
                            <a:pt x="131" y="-1"/>
                          </a:cubicBezTo>
                          <a:cubicBezTo>
                            <a:pt x="11974" y="-1"/>
                            <a:pt x="21608" y="9536"/>
                            <a:pt x="21729" y="21379"/>
                          </a:cubicBezTo>
                        </a:path>
                        <a:path w="21730" h="21600" stroke="0" extrusionOk="0">
                          <a:moveTo>
                            <a:pt x="0" y="0"/>
                          </a:moveTo>
                          <a:cubicBezTo>
                            <a:pt x="43" y="0"/>
                            <a:pt x="87" y="-1"/>
                            <a:pt x="131" y="-1"/>
                          </a:cubicBezTo>
                          <a:cubicBezTo>
                            <a:pt x="11974" y="-1"/>
                            <a:pt x="21608" y="9536"/>
                            <a:pt x="21729" y="21379"/>
                          </a:cubicBezTo>
                          <a:lnTo>
                            <a:pt x="131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525" name="Arc 276"/>
                    <p:cNvSpPr>
                      <a:spLocks/>
                    </p:cNvSpPr>
                    <p:nvPr/>
                  </p:nvSpPr>
                  <p:spPr bwMode="auto">
                    <a:xfrm>
                      <a:off x="931" y="4166"/>
                      <a:ext cx="133" cy="72"/>
                    </a:xfrm>
                    <a:custGeom>
                      <a:avLst/>
                      <a:gdLst>
                        <a:gd name="T0" fmla="*/ 0 w 21600"/>
                        <a:gd name="T1" fmla="*/ 0 h 21818"/>
                        <a:gd name="T2" fmla="*/ 0 w 21600"/>
                        <a:gd name="T3" fmla="*/ 0 h 21818"/>
                        <a:gd name="T4" fmla="*/ 0 w 21600"/>
                        <a:gd name="T5" fmla="*/ 0 h 21818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818"/>
                        <a:gd name="T11" fmla="*/ 21600 w 21600"/>
                        <a:gd name="T12" fmla="*/ 21818 h 2181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818" fill="none" extrusionOk="0">
                          <a:moveTo>
                            <a:pt x="21491" y="21817"/>
                          </a:moveTo>
                          <a:cubicBezTo>
                            <a:pt x="9604" y="21757"/>
                            <a:pt x="0" y="12104"/>
                            <a:pt x="0" y="218"/>
                          </a:cubicBezTo>
                          <a:cubicBezTo>
                            <a:pt x="0" y="145"/>
                            <a:pt x="0" y="72"/>
                            <a:pt x="1" y="0"/>
                          </a:cubicBezTo>
                        </a:path>
                        <a:path w="21600" h="21818" stroke="0" extrusionOk="0">
                          <a:moveTo>
                            <a:pt x="21491" y="21817"/>
                          </a:moveTo>
                          <a:cubicBezTo>
                            <a:pt x="9604" y="21757"/>
                            <a:pt x="0" y="12104"/>
                            <a:pt x="0" y="218"/>
                          </a:cubicBezTo>
                          <a:cubicBezTo>
                            <a:pt x="0" y="145"/>
                            <a:pt x="0" y="72"/>
                            <a:pt x="1" y="0"/>
                          </a:cubicBezTo>
                          <a:lnTo>
                            <a:pt x="21600" y="218"/>
                          </a:lnTo>
                          <a:lnTo>
                            <a:pt x="21491" y="21817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526" name="Arc 277"/>
                    <p:cNvSpPr>
                      <a:spLocks/>
                    </p:cNvSpPr>
                    <p:nvPr/>
                  </p:nvSpPr>
                  <p:spPr bwMode="auto">
                    <a:xfrm>
                      <a:off x="787" y="4166"/>
                      <a:ext cx="144" cy="73"/>
                    </a:xfrm>
                    <a:custGeom>
                      <a:avLst/>
                      <a:gdLst>
                        <a:gd name="T0" fmla="*/ 0 w 21729"/>
                        <a:gd name="T1" fmla="*/ 0 h 21600"/>
                        <a:gd name="T2" fmla="*/ 0 w 21729"/>
                        <a:gd name="T3" fmla="*/ 0 h 21600"/>
                        <a:gd name="T4" fmla="*/ 0 w 2172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729"/>
                        <a:gd name="T10" fmla="*/ 0 h 21600"/>
                        <a:gd name="T11" fmla="*/ 21729 w 21729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729" h="21600" fill="none" extrusionOk="0">
                          <a:moveTo>
                            <a:pt x="0" y="0"/>
                          </a:moveTo>
                          <a:cubicBezTo>
                            <a:pt x="43" y="0"/>
                            <a:pt x="87" y="-1"/>
                            <a:pt x="131" y="-1"/>
                          </a:cubicBezTo>
                          <a:cubicBezTo>
                            <a:pt x="11952" y="-1"/>
                            <a:pt x="21578" y="9503"/>
                            <a:pt x="21729" y="21323"/>
                          </a:cubicBezTo>
                        </a:path>
                        <a:path w="21729" h="21600" stroke="0" extrusionOk="0">
                          <a:moveTo>
                            <a:pt x="0" y="0"/>
                          </a:moveTo>
                          <a:cubicBezTo>
                            <a:pt x="43" y="0"/>
                            <a:pt x="87" y="-1"/>
                            <a:pt x="131" y="-1"/>
                          </a:cubicBezTo>
                          <a:cubicBezTo>
                            <a:pt x="11952" y="-1"/>
                            <a:pt x="21578" y="9503"/>
                            <a:pt x="21729" y="21323"/>
                          </a:cubicBezTo>
                          <a:lnTo>
                            <a:pt x="131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527" name="Arc 278"/>
                    <p:cNvSpPr>
                      <a:spLocks/>
                    </p:cNvSpPr>
                    <p:nvPr/>
                  </p:nvSpPr>
                  <p:spPr bwMode="auto">
                    <a:xfrm>
                      <a:off x="931" y="4238"/>
                      <a:ext cx="133" cy="72"/>
                    </a:xfrm>
                    <a:custGeom>
                      <a:avLst/>
                      <a:gdLst>
                        <a:gd name="T0" fmla="*/ 0 w 21600"/>
                        <a:gd name="T1" fmla="*/ 0 h 21873"/>
                        <a:gd name="T2" fmla="*/ 0 w 21600"/>
                        <a:gd name="T3" fmla="*/ 0 h 21873"/>
                        <a:gd name="T4" fmla="*/ 0 w 21600"/>
                        <a:gd name="T5" fmla="*/ 0 h 21873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873"/>
                        <a:gd name="T11" fmla="*/ 21600 w 21600"/>
                        <a:gd name="T12" fmla="*/ 21873 h 218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873" fill="none" extrusionOk="0">
                          <a:moveTo>
                            <a:pt x="21490" y="21872"/>
                          </a:moveTo>
                          <a:cubicBezTo>
                            <a:pt x="9603" y="21812"/>
                            <a:pt x="0" y="12159"/>
                            <a:pt x="0" y="273"/>
                          </a:cubicBezTo>
                          <a:cubicBezTo>
                            <a:pt x="0" y="181"/>
                            <a:pt x="0" y="90"/>
                            <a:pt x="1" y="-1"/>
                          </a:cubicBezTo>
                        </a:path>
                        <a:path w="21600" h="21873" stroke="0" extrusionOk="0">
                          <a:moveTo>
                            <a:pt x="21490" y="21872"/>
                          </a:moveTo>
                          <a:cubicBezTo>
                            <a:pt x="9603" y="21812"/>
                            <a:pt x="0" y="12159"/>
                            <a:pt x="0" y="273"/>
                          </a:cubicBezTo>
                          <a:cubicBezTo>
                            <a:pt x="0" y="181"/>
                            <a:pt x="0" y="90"/>
                            <a:pt x="1" y="-1"/>
                          </a:cubicBezTo>
                          <a:lnTo>
                            <a:pt x="21600" y="273"/>
                          </a:lnTo>
                          <a:lnTo>
                            <a:pt x="21490" y="21872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20" name="Line 2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83" y="4162"/>
                      <a:ext cx="1" cy="42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529" name="Line 2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83" y="4590"/>
                      <a:ext cx="28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530" name="Line 2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68" y="4305"/>
                      <a:ext cx="0" cy="28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</p:grpSp>
              <p:sp>
                <p:nvSpPr>
                  <p:cNvPr id="19517" name="Line 282"/>
                  <p:cNvSpPr>
                    <a:spLocks noChangeShapeType="1"/>
                  </p:cNvSpPr>
                  <p:nvPr/>
                </p:nvSpPr>
                <p:spPr bwMode="auto">
                  <a:xfrm>
                    <a:off x="783" y="3660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9518" name="Line 283"/>
                  <p:cNvSpPr>
                    <a:spLocks noChangeShapeType="1"/>
                  </p:cNvSpPr>
                  <p:nvPr/>
                </p:nvSpPr>
                <p:spPr bwMode="auto">
                  <a:xfrm>
                    <a:off x="783" y="3876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9519" name="Line 284"/>
                  <p:cNvSpPr>
                    <a:spLocks noChangeShapeType="1"/>
                  </p:cNvSpPr>
                  <p:nvPr/>
                </p:nvSpPr>
                <p:spPr bwMode="auto">
                  <a:xfrm>
                    <a:off x="783" y="4091"/>
                    <a:ext cx="288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9520" name="Line 285"/>
                  <p:cNvSpPr>
                    <a:spLocks noChangeShapeType="1"/>
                  </p:cNvSpPr>
                  <p:nvPr/>
                </p:nvSpPr>
                <p:spPr bwMode="auto">
                  <a:xfrm>
                    <a:off x="783" y="4378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19501" name="Group 286"/>
                <p:cNvGrpSpPr>
                  <a:grpSpLocks/>
                </p:cNvGrpSpPr>
                <p:nvPr/>
              </p:nvGrpSpPr>
              <p:grpSpPr bwMode="auto">
                <a:xfrm>
                  <a:off x="1996" y="3446"/>
                  <a:ext cx="292" cy="1147"/>
                  <a:chOff x="1996" y="3446"/>
                  <a:chExt cx="292" cy="1147"/>
                </a:xfrm>
              </p:grpSpPr>
              <p:grpSp>
                <p:nvGrpSpPr>
                  <p:cNvPr id="19528" name="Group 287"/>
                  <p:cNvGrpSpPr>
                    <a:grpSpLocks/>
                  </p:cNvGrpSpPr>
                  <p:nvPr/>
                </p:nvGrpSpPr>
                <p:grpSpPr bwMode="auto">
                  <a:xfrm>
                    <a:off x="1996" y="3446"/>
                    <a:ext cx="292" cy="1147"/>
                    <a:chOff x="1996" y="3446"/>
                    <a:chExt cx="292" cy="1147"/>
                  </a:xfrm>
                </p:grpSpPr>
                <p:sp>
                  <p:nvSpPr>
                    <p:cNvPr id="19506" name="Line 28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93" y="3443"/>
                      <a:ext cx="0" cy="64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507" name="Line 2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93" y="3443"/>
                      <a:ext cx="29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508" name="Line 2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84" y="3443"/>
                      <a:ext cx="1" cy="78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509" name="Arc 291"/>
                    <p:cNvSpPr>
                      <a:spLocks/>
                    </p:cNvSpPr>
                    <p:nvPr/>
                  </p:nvSpPr>
                  <p:spPr bwMode="auto">
                    <a:xfrm>
                      <a:off x="1998" y="4092"/>
                      <a:ext cx="144" cy="74"/>
                    </a:xfrm>
                    <a:custGeom>
                      <a:avLst/>
                      <a:gdLst>
                        <a:gd name="T0" fmla="*/ 0 w 21730"/>
                        <a:gd name="T1" fmla="*/ 0 h 21600"/>
                        <a:gd name="T2" fmla="*/ 0 w 21730"/>
                        <a:gd name="T3" fmla="*/ 0 h 21600"/>
                        <a:gd name="T4" fmla="*/ 0 w 2173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730"/>
                        <a:gd name="T10" fmla="*/ 0 h 21600"/>
                        <a:gd name="T11" fmla="*/ 21730 w 2173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730" h="21600" fill="none" extrusionOk="0">
                          <a:moveTo>
                            <a:pt x="0" y="0"/>
                          </a:moveTo>
                          <a:cubicBezTo>
                            <a:pt x="43" y="0"/>
                            <a:pt x="87" y="-1"/>
                            <a:pt x="131" y="-1"/>
                          </a:cubicBezTo>
                          <a:cubicBezTo>
                            <a:pt x="11974" y="-1"/>
                            <a:pt x="21608" y="9536"/>
                            <a:pt x="21729" y="21379"/>
                          </a:cubicBezTo>
                        </a:path>
                        <a:path w="21730" h="21600" stroke="0" extrusionOk="0">
                          <a:moveTo>
                            <a:pt x="0" y="0"/>
                          </a:moveTo>
                          <a:cubicBezTo>
                            <a:pt x="43" y="0"/>
                            <a:pt x="87" y="-1"/>
                            <a:pt x="131" y="-1"/>
                          </a:cubicBezTo>
                          <a:cubicBezTo>
                            <a:pt x="11974" y="-1"/>
                            <a:pt x="21608" y="9536"/>
                            <a:pt x="21729" y="21379"/>
                          </a:cubicBezTo>
                          <a:lnTo>
                            <a:pt x="131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510" name="Arc 292"/>
                    <p:cNvSpPr>
                      <a:spLocks/>
                    </p:cNvSpPr>
                    <p:nvPr/>
                  </p:nvSpPr>
                  <p:spPr bwMode="auto">
                    <a:xfrm>
                      <a:off x="2144" y="4166"/>
                      <a:ext cx="144" cy="72"/>
                    </a:xfrm>
                    <a:custGeom>
                      <a:avLst/>
                      <a:gdLst>
                        <a:gd name="T0" fmla="*/ 0 w 21600"/>
                        <a:gd name="T1" fmla="*/ 0 h 21818"/>
                        <a:gd name="T2" fmla="*/ 0 w 21600"/>
                        <a:gd name="T3" fmla="*/ 0 h 21818"/>
                        <a:gd name="T4" fmla="*/ 0 w 21600"/>
                        <a:gd name="T5" fmla="*/ 0 h 21818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818"/>
                        <a:gd name="T11" fmla="*/ 21600 w 21600"/>
                        <a:gd name="T12" fmla="*/ 21818 h 2181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818" fill="none" extrusionOk="0">
                          <a:moveTo>
                            <a:pt x="21491" y="21817"/>
                          </a:moveTo>
                          <a:cubicBezTo>
                            <a:pt x="9604" y="21757"/>
                            <a:pt x="0" y="12104"/>
                            <a:pt x="0" y="218"/>
                          </a:cubicBezTo>
                          <a:cubicBezTo>
                            <a:pt x="0" y="145"/>
                            <a:pt x="0" y="72"/>
                            <a:pt x="1" y="0"/>
                          </a:cubicBezTo>
                        </a:path>
                        <a:path w="21600" h="21818" stroke="0" extrusionOk="0">
                          <a:moveTo>
                            <a:pt x="21491" y="21817"/>
                          </a:moveTo>
                          <a:cubicBezTo>
                            <a:pt x="9604" y="21757"/>
                            <a:pt x="0" y="12104"/>
                            <a:pt x="0" y="218"/>
                          </a:cubicBezTo>
                          <a:cubicBezTo>
                            <a:pt x="0" y="145"/>
                            <a:pt x="0" y="72"/>
                            <a:pt x="1" y="0"/>
                          </a:cubicBezTo>
                          <a:lnTo>
                            <a:pt x="21600" y="218"/>
                          </a:lnTo>
                          <a:lnTo>
                            <a:pt x="21491" y="21817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511" name="Arc 293"/>
                    <p:cNvSpPr>
                      <a:spLocks/>
                    </p:cNvSpPr>
                    <p:nvPr/>
                  </p:nvSpPr>
                  <p:spPr bwMode="auto">
                    <a:xfrm>
                      <a:off x="1998" y="4166"/>
                      <a:ext cx="144" cy="73"/>
                    </a:xfrm>
                    <a:custGeom>
                      <a:avLst/>
                      <a:gdLst>
                        <a:gd name="T0" fmla="*/ 0 w 21729"/>
                        <a:gd name="T1" fmla="*/ 0 h 21600"/>
                        <a:gd name="T2" fmla="*/ 0 w 21729"/>
                        <a:gd name="T3" fmla="*/ 0 h 21600"/>
                        <a:gd name="T4" fmla="*/ 0 w 2172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729"/>
                        <a:gd name="T10" fmla="*/ 0 h 21600"/>
                        <a:gd name="T11" fmla="*/ 21729 w 21729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729" h="21600" fill="none" extrusionOk="0">
                          <a:moveTo>
                            <a:pt x="0" y="0"/>
                          </a:moveTo>
                          <a:cubicBezTo>
                            <a:pt x="43" y="0"/>
                            <a:pt x="87" y="-1"/>
                            <a:pt x="131" y="-1"/>
                          </a:cubicBezTo>
                          <a:cubicBezTo>
                            <a:pt x="11952" y="-1"/>
                            <a:pt x="21578" y="9503"/>
                            <a:pt x="21729" y="21323"/>
                          </a:cubicBezTo>
                        </a:path>
                        <a:path w="21729" h="21600" stroke="0" extrusionOk="0">
                          <a:moveTo>
                            <a:pt x="0" y="0"/>
                          </a:moveTo>
                          <a:cubicBezTo>
                            <a:pt x="43" y="0"/>
                            <a:pt x="87" y="-1"/>
                            <a:pt x="131" y="-1"/>
                          </a:cubicBezTo>
                          <a:cubicBezTo>
                            <a:pt x="11952" y="-1"/>
                            <a:pt x="21578" y="9503"/>
                            <a:pt x="21729" y="21323"/>
                          </a:cubicBezTo>
                          <a:lnTo>
                            <a:pt x="131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512" name="Arc 294"/>
                    <p:cNvSpPr>
                      <a:spLocks/>
                    </p:cNvSpPr>
                    <p:nvPr/>
                  </p:nvSpPr>
                  <p:spPr bwMode="auto">
                    <a:xfrm>
                      <a:off x="2144" y="4238"/>
                      <a:ext cx="144" cy="72"/>
                    </a:xfrm>
                    <a:custGeom>
                      <a:avLst/>
                      <a:gdLst>
                        <a:gd name="T0" fmla="*/ 0 w 21600"/>
                        <a:gd name="T1" fmla="*/ 0 h 21873"/>
                        <a:gd name="T2" fmla="*/ 0 w 21600"/>
                        <a:gd name="T3" fmla="*/ 0 h 21873"/>
                        <a:gd name="T4" fmla="*/ 0 w 21600"/>
                        <a:gd name="T5" fmla="*/ 0 h 21873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873"/>
                        <a:gd name="T11" fmla="*/ 21600 w 21600"/>
                        <a:gd name="T12" fmla="*/ 21873 h 218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873" fill="none" extrusionOk="0">
                          <a:moveTo>
                            <a:pt x="21490" y="21872"/>
                          </a:moveTo>
                          <a:cubicBezTo>
                            <a:pt x="9603" y="21812"/>
                            <a:pt x="0" y="12159"/>
                            <a:pt x="0" y="273"/>
                          </a:cubicBezTo>
                          <a:cubicBezTo>
                            <a:pt x="0" y="181"/>
                            <a:pt x="0" y="90"/>
                            <a:pt x="1" y="-1"/>
                          </a:cubicBezTo>
                        </a:path>
                        <a:path w="21600" h="21873" stroke="0" extrusionOk="0">
                          <a:moveTo>
                            <a:pt x="21490" y="21872"/>
                          </a:moveTo>
                          <a:cubicBezTo>
                            <a:pt x="9603" y="21812"/>
                            <a:pt x="0" y="12159"/>
                            <a:pt x="0" y="273"/>
                          </a:cubicBezTo>
                          <a:cubicBezTo>
                            <a:pt x="0" y="181"/>
                            <a:pt x="0" y="90"/>
                            <a:pt x="1" y="-1"/>
                          </a:cubicBezTo>
                          <a:lnTo>
                            <a:pt x="21600" y="273"/>
                          </a:lnTo>
                          <a:lnTo>
                            <a:pt x="21490" y="21872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21" name="Line 2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93" y="4162"/>
                      <a:ext cx="0" cy="42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51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93" y="4590"/>
                      <a:ext cx="29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515" name="Line 2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84" y="4305"/>
                      <a:ext cx="1" cy="28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</p:grpSp>
              <p:sp>
                <p:nvSpPr>
                  <p:cNvPr id="22" name="Line 298"/>
                  <p:cNvSpPr>
                    <a:spLocks noChangeShapeType="1"/>
                  </p:cNvSpPr>
                  <p:nvPr/>
                </p:nvSpPr>
                <p:spPr bwMode="auto">
                  <a:xfrm>
                    <a:off x="1993" y="3660"/>
                    <a:ext cx="29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9503" name="Line 299"/>
                  <p:cNvSpPr>
                    <a:spLocks noChangeShapeType="1"/>
                  </p:cNvSpPr>
                  <p:nvPr/>
                </p:nvSpPr>
                <p:spPr bwMode="auto">
                  <a:xfrm>
                    <a:off x="1993" y="3876"/>
                    <a:ext cx="29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9504" name="Line 300"/>
                  <p:cNvSpPr>
                    <a:spLocks noChangeShapeType="1"/>
                  </p:cNvSpPr>
                  <p:nvPr/>
                </p:nvSpPr>
                <p:spPr bwMode="auto">
                  <a:xfrm>
                    <a:off x="1993" y="4091"/>
                    <a:ext cx="293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9505" name="Line 301"/>
                  <p:cNvSpPr>
                    <a:spLocks noChangeShapeType="1"/>
                  </p:cNvSpPr>
                  <p:nvPr/>
                </p:nvSpPr>
                <p:spPr bwMode="auto">
                  <a:xfrm>
                    <a:off x="1993" y="4378"/>
                    <a:ext cx="29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19502" name="Group 302"/>
                <p:cNvGrpSpPr>
                  <a:grpSpLocks/>
                </p:cNvGrpSpPr>
                <p:nvPr/>
              </p:nvGrpSpPr>
              <p:grpSpPr bwMode="auto">
                <a:xfrm>
                  <a:off x="3153" y="3446"/>
                  <a:ext cx="292" cy="1147"/>
                  <a:chOff x="3153" y="3446"/>
                  <a:chExt cx="292" cy="1147"/>
                </a:xfrm>
              </p:grpSpPr>
              <p:grpSp>
                <p:nvGrpSpPr>
                  <p:cNvPr id="19513" name="Group 303"/>
                  <p:cNvGrpSpPr>
                    <a:grpSpLocks/>
                  </p:cNvGrpSpPr>
                  <p:nvPr/>
                </p:nvGrpSpPr>
                <p:grpSpPr bwMode="auto">
                  <a:xfrm>
                    <a:off x="3153" y="3446"/>
                    <a:ext cx="292" cy="1147"/>
                    <a:chOff x="3153" y="3446"/>
                    <a:chExt cx="292" cy="1147"/>
                  </a:xfrm>
                </p:grpSpPr>
                <p:sp>
                  <p:nvSpPr>
                    <p:cNvPr id="23" name="Line 30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50" y="3443"/>
                      <a:ext cx="0" cy="64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492" name="Line 3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0" y="3443"/>
                      <a:ext cx="29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493" name="Line 3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41" y="3443"/>
                      <a:ext cx="1" cy="78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494" name="Arc 307"/>
                    <p:cNvSpPr>
                      <a:spLocks/>
                    </p:cNvSpPr>
                    <p:nvPr/>
                  </p:nvSpPr>
                  <p:spPr bwMode="auto">
                    <a:xfrm>
                      <a:off x="3155" y="4092"/>
                      <a:ext cx="144" cy="74"/>
                    </a:xfrm>
                    <a:custGeom>
                      <a:avLst/>
                      <a:gdLst>
                        <a:gd name="T0" fmla="*/ 0 w 21730"/>
                        <a:gd name="T1" fmla="*/ 0 h 21600"/>
                        <a:gd name="T2" fmla="*/ 0 w 21730"/>
                        <a:gd name="T3" fmla="*/ 0 h 21600"/>
                        <a:gd name="T4" fmla="*/ 0 w 2173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730"/>
                        <a:gd name="T10" fmla="*/ 0 h 21600"/>
                        <a:gd name="T11" fmla="*/ 21730 w 2173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730" h="21600" fill="none" extrusionOk="0">
                          <a:moveTo>
                            <a:pt x="0" y="0"/>
                          </a:moveTo>
                          <a:cubicBezTo>
                            <a:pt x="43" y="0"/>
                            <a:pt x="87" y="-1"/>
                            <a:pt x="131" y="-1"/>
                          </a:cubicBezTo>
                          <a:cubicBezTo>
                            <a:pt x="11974" y="-1"/>
                            <a:pt x="21608" y="9536"/>
                            <a:pt x="21729" y="21379"/>
                          </a:cubicBezTo>
                        </a:path>
                        <a:path w="21730" h="21600" stroke="0" extrusionOk="0">
                          <a:moveTo>
                            <a:pt x="0" y="0"/>
                          </a:moveTo>
                          <a:cubicBezTo>
                            <a:pt x="43" y="0"/>
                            <a:pt x="87" y="-1"/>
                            <a:pt x="131" y="-1"/>
                          </a:cubicBezTo>
                          <a:cubicBezTo>
                            <a:pt x="11974" y="-1"/>
                            <a:pt x="21608" y="9536"/>
                            <a:pt x="21729" y="21379"/>
                          </a:cubicBezTo>
                          <a:lnTo>
                            <a:pt x="131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24" name="Arc 308"/>
                    <p:cNvSpPr>
                      <a:spLocks/>
                    </p:cNvSpPr>
                    <p:nvPr/>
                  </p:nvSpPr>
                  <p:spPr bwMode="auto">
                    <a:xfrm>
                      <a:off x="3301" y="4166"/>
                      <a:ext cx="144" cy="72"/>
                    </a:xfrm>
                    <a:custGeom>
                      <a:avLst/>
                      <a:gdLst>
                        <a:gd name="T0" fmla="*/ 0 w 21600"/>
                        <a:gd name="T1" fmla="*/ 0 h 21818"/>
                        <a:gd name="T2" fmla="*/ 0 w 21600"/>
                        <a:gd name="T3" fmla="*/ 0 h 21818"/>
                        <a:gd name="T4" fmla="*/ 0 w 21600"/>
                        <a:gd name="T5" fmla="*/ 0 h 21818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818"/>
                        <a:gd name="T11" fmla="*/ 21600 w 21600"/>
                        <a:gd name="T12" fmla="*/ 21818 h 2181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818" fill="none" extrusionOk="0">
                          <a:moveTo>
                            <a:pt x="21491" y="21817"/>
                          </a:moveTo>
                          <a:cubicBezTo>
                            <a:pt x="9604" y="21757"/>
                            <a:pt x="0" y="12104"/>
                            <a:pt x="0" y="218"/>
                          </a:cubicBezTo>
                          <a:cubicBezTo>
                            <a:pt x="0" y="145"/>
                            <a:pt x="0" y="72"/>
                            <a:pt x="1" y="0"/>
                          </a:cubicBezTo>
                        </a:path>
                        <a:path w="21600" h="21818" stroke="0" extrusionOk="0">
                          <a:moveTo>
                            <a:pt x="21491" y="21817"/>
                          </a:moveTo>
                          <a:cubicBezTo>
                            <a:pt x="9604" y="21757"/>
                            <a:pt x="0" y="12104"/>
                            <a:pt x="0" y="218"/>
                          </a:cubicBezTo>
                          <a:cubicBezTo>
                            <a:pt x="0" y="145"/>
                            <a:pt x="0" y="72"/>
                            <a:pt x="1" y="0"/>
                          </a:cubicBezTo>
                          <a:lnTo>
                            <a:pt x="21600" y="218"/>
                          </a:lnTo>
                          <a:lnTo>
                            <a:pt x="21491" y="21817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496" name="Arc 309"/>
                    <p:cNvSpPr>
                      <a:spLocks/>
                    </p:cNvSpPr>
                    <p:nvPr/>
                  </p:nvSpPr>
                  <p:spPr bwMode="auto">
                    <a:xfrm>
                      <a:off x="3155" y="4166"/>
                      <a:ext cx="144" cy="73"/>
                    </a:xfrm>
                    <a:custGeom>
                      <a:avLst/>
                      <a:gdLst>
                        <a:gd name="T0" fmla="*/ 0 w 21729"/>
                        <a:gd name="T1" fmla="*/ 0 h 21600"/>
                        <a:gd name="T2" fmla="*/ 0 w 21729"/>
                        <a:gd name="T3" fmla="*/ 0 h 21600"/>
                        <a:gd name="T4" fmla="*/ 0 w 2172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729"/>
                        <a:gd name="T10" fmla="*/ 0 h 21600"/>
                        <a:gd name="T11" fmla="*/ 21729 w 21729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729" h="21600" fill="none" extrusionOk="0">
                          <a:moveTo>
                            <a:pt x="0" y="0"/>
                          </a:moveTo>
                          <a:cubicBezTo>
                            <a:pt x="43" y="0"/>
                            <a:pt x="87" y="-1"/>
                            <a:pt x="131" y="-1"/>
                          </a:cubicBezTo>
                          <a:cubicBezTo>
                            <a:pt x="11952" y="-1"/>
                            <a:pt x="21578" y="9503"/>
                            <a:pt x="21729" y="21323"/>
                          </a:cubicBezTo>
                        </a:path>
                        <a:path w="21729" h="21600" stroke="0" extrusionOk="0">
                          <a:moveTo>
                            <a:pt x="0" y="0"/>
                          </a:moveTo>
                          <a:cubicBezTo>
                            <a:pt x="43" y="0"/>
                            <a:pt x="87" y="-1"/>
                            <a:pt x="131" y="-1"/>
                          </a:cubicBezTo>
                          <a:cubicBezTo>
                            <a:pt x="11952" y="-1"/>
                            <a:pt x="21578" y="9503"/>
                            <a:pt x="21729" y="21323"/>
                          </a:cubicBezTo>
                          <a:lnTo>
                            <a:pt x="131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497" name="Arc 310"/>
                    <p:cNvSpPr>
                      <a:spLocks/>
                    </p:cNvSpPr>
                    <p:nvPr/>
                  </p:nvSpPr>
                  <p:spPr bwMode="auto">
                    <a:xfrm>
                      <a:off x="3301" y="4238"/>
                      <a:ext cx="144" cy="72"/>
                    </a:xfrm>
                    <a:custGeom>
                      <a:avLst/>
                      <a:gdLst>
                        <a:gd name="T0" fmla="*/ 0 w 21600"/>
                        <a:gd name="T1" fmla="*/ 0 h 21873"/>
                        <a:gd name="T2" fmla="*/ 0 w 21600"/>
                        <a:gd name="T3" fmla="*/ 0 h 21873"/>
                        <a:gd name="T4" fmla="*/ 0 w 21600"/>
                        <a:gd name="T5" fmla="*/ 0 h 21873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873"/>
                        <a:gd name="T11" fmla="*/ 21600 w 21600"/>
                        <a:gd name="T12" fmla="*/ 21873 h 218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873" fill="none" extrusionOk="0">
                          <a:moveTo>
                            <a:pt x="21490" y="21872"/>
                          </a:moveTo>
                          <a:cubicBezTo>
                            <a:pt x="9603" y="21812"/>
                            <a:pt x="0" y="12159"/>
                            <a:pt x="0" y="273"/>
                          </a:cubicBezTo>
                          <a:cubicBezTo>
                            <a:pt x="0" y="181"/>
                            <a:pt x="0" y="90"/>
                            <a:pt x="1" y="-1"/>
                          </a:cubicBezTo>
                        </a:path>
                        <a:path w="21600" h="21873" stroke="0" extrusionOk="0">
                          <a:moveTo>
                            <a:pt x="21490" y="21872"/>
                          </a:moveTo>
                          <a:cubicBezTo>
                            <a:pt x="9603" y="21812"/>
                            <a:pt x="0" y="12159"/>
                            <a:pt x="0" y="273"/>
                          </a:cubicBezTo>
                          <a:cubicBezTo>
                            <a:pt x="0" y="181"/>
                            <a:pt x="0" y="90"/>
                            <a:pt x="1" y="-1"/>
                          </a:cubicBezTo>
                          <a:lnTo>
                            <a:pt x="21600" y="273"/>
                          </a:lnTo>
                          <a:lnTo>
                            <a:pt x="21490" y="21872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498" name="Line 3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0" y="4162"/>
                      <a:ext cx="0" cy="42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499" name="Line 3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0" y="4590"/>
                      <a:ext cx="29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25" name="Line 3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41" y="4305"/>
                      <a:ext cx="1" cy="28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</p:grpSp>
              <p:sp>
                <p:nvSpPr>
                  <p:cNvPr id="19487" name="Line 314"/>
                  <p:cNvSpPr>
                    <a:spLocks noChangeShapeType="1"/>
                  </p:cNvSpPr>
                  <p:nvPr/>
                </p:nvSpPr>
                <p:spPr bwMode="auto">
                  <a:xfrm>
                    <a:off x="3150" y="3660"/>
                    <a:ext cx="29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9488" name="Line 315"/>
                  <p:cNvSpPr>
                    <a:spLocks noChangeShapeType="1"/>
                  </p:cNvSpPr>
                  <p:nvPr/>
                </p:nvSpPr>
                <p:spPr bwMode="auto">
                  <a:xfrm>
                    <a:off x="3150" y="3876"/>
                    <a:ext cx="29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9489" name="Line 316"/>
                  <p:cNvSpPr>
                    <a:spLocks noChangeShapeType="1"/>
                  </p:cNvSpPr>
                  <p:nvPr/>
                </p:nvSpPr>
                <p:spPr bwMode="auto">
                  <a:xfrm>
                    <a:off x="3150" y="4091"/>
                    <a:ext cx="293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9490" name="Line 317"/>
                  <p:cNvSpPr>
                    <a:spLocks noChangeShapeType="1"/>
                  </p:cNvSpPr>
                  <p:nvPr/>
                </p:nvSpPr>
                <p:spPr bwMode="auto">
                  <a:xfrm>
                    <a:off x="3150" y="4378"/>
                    <a:ext cx="29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sp>
              <p:nvSpPr>
                <p:cNvPr id="19476" name="Line 318"/>
                <p:cNvSpPr>
                  <a:spLocks noChangeShapeType="1"/>
                </p:cNvSpPr>
                <p:nvPr/>
              </p:nvSpPr>
              <p:spPr bwMode="auto">
                <a:xfrm>
                  <a:off x="999" y="3589"/>
                  <a:ext cx="1077" cy="42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9477" name="Line 319"/>
                <p:cNvSpPr>
                  <a:spLocks noChangeShapeType="1"/>
                </p:cNvSpPr>
                <p:nvPr/>
              </p:nvSpPr>
              <p:spPr bwMode="auto">
                <a:xfrm>
                  <a:off x="999" y="4019"/>
                  <a:ext cx="1077" cy="50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9478" name="Line 320"/>
                <p:cNvSpPr>
                  <a:spLocks noChangeShapeType="1"/>
                </p:cNvSpPr>
                <p:nvPr/>
              </p:nvSpPr>
              <p:spPr bwMode="auto">
                <a:xfrm flipH="1" flipV="1">
                  <a:off x="2219" y="3520"/>
                  <a:ext cx="1003" cy="28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9479" name="Line 321"/>
                <p:cNvSpPr>
                  <a:spLocks noChangeShapeType="1"/>
                </p:cNvSpPr>
                <p:nvPr/>
              </p:nvSpPr>
              <p:spPr bwMode="auto">
                <a:xfrm flipH="1">
                  <a:off x="2219" y="3589"/>
                  <a:ext cx="1006" cy="14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9480" name="Rectangle 322"/>
                <p:cNvSpPr>
                  <a:spLocks noChangeArrowheads="1"/>
                </p:cNvSpPr>
                <p:nvPr/>
              </p:nvSpPr>
              <p:spPr bwMode="auto">
                <a:xfrm>
                  <a:off x="672" y="3064"/>
                  <a:ext cx="576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1600" dirty="0">
                      <a:solidFill>
                        <a:srgbClr val="000000"/>
                      </a:solidFill>
                      <a:latin typeface="+mj-lt"/>
                    </a:rPr>
                    <a:t>Virtual </a:t>
                  </a:r>
                  <a:endParaRPr lang="en-US" sz="1600" dirty="0">
                    <a:latin typeface="+mj-lt"/>
                  </a:endParaRPr>
                </a:p>
              </p:txBody>
            </p:sp>
            <p:sp>
              <p:nvSpPr>
                <p:cNvPr id="26" name="Rectangle 323"/>
                <p:cNvSpPr>
                  <a:spLocks noChangeArrowheads="1"/>
                </p:cNvSpPr>
                <p:nvPr/>
              </p:nvSpPr>
              <p:spPr bwMode="auto">
                <a:xfrm>
                  <a:off x="608" y="3208"/>
                  <a:ext cx="834" cy="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1600" dirty="0">
                      <a:solidFill>
                        <a:srgbClr val="000000"/>
                      </a:solidFill>
                      <a:latin typeface="+mj-lt"/>
                    </a:rPr>
                    <a:t>Memory 1</a:t>
                  </a:r>
                  <a:endParaRPr lang="en-US" sz="1600" dirty="0">
                    <a:latin typeface="+mj-lt"/>
                  </a:endParaRPr>
                </a:p>
              </p:txBody>
            </p:sp>
            <p:sp>
              <p:nvSpPr>
                <p:cNvPr id="19482" name="Rectangle 324"/>
                <p:cNvSpPr>
                  <a:spLocks noChangeArrowheads="1"/>
                </p:cNvSpPr>
                <p:nvPr/>
              </p:nvSpPr>
              <p:spPr bwMode="auto">
                <a:xfrm>
                  <a:off x="3089" y="3064"/>
                  <a:ext cx="576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1600" dirty="0">
                      <a:solidFill>
                        <a:srgbClr val="000000"/>
                      </a:solidFill>
                      <a:latin typeface="+mj-lt"/>
                    </a:rPr>
                    <a:t>Virtual </a:t>
                  </a:r>
                  <a:endParaRPr lang="en-US" sz="1600" dirty="0">
                    <a:latin typeface="+mj-lt"/>
                  </a:endParaRPr>
                </a:p>
              </p:txBody>
            </p:sp>
            <p:sp>
              <p:nvSpPr>
                <p:cNvPr id="19483" name="Rectangle 325"/>
                <p:cNvSpPr>
                  <a:spLocks noChangeArrowheads="1"/>
                </p:cNvSpPr>
                <p:nvPr/>
              </p:nvSpPr>
              <p:spPr bwMode="auto">
                <a:xfrm>
                  <a:off x="2977" y="3208"/>
                  <a:ext cx="834" cy="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1600">
                      <a:solidFill>
                        <a:srgbClr val="000000"/>
                      </a:solidFill>
                      <a:latin typeface="+mj-lt"/>
                    </a:rPr>
                    <a:t>Memory 2</a:t>
                  </a:r>
                  <a:endParaRPr lang="en-US" sz="1600">
                    <a:latin typeface="+mj-lt"/>
                  </a:endParaRPr>
                </a:p>
              </p:txBody>
            </p:sp>
            <p:sp>
              <p:nvSpPr>
                <p:cNvPr id="19484" name="Rectangle 326"/>
                <p:cNvSpPr>
                  <a:spLocks noChangeArrowheads="1"/>
                </p:cNvSpPr>
                <p:nvPr/>
              </p:nvSpPr>
              <p:spPr bwMode="auto">
                <a:xfrm>
                  <a:off x="1884" y="3064"/>
                  <a:ext cx="692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1600">
                      <a:solidFill>
                        <a:srgbClr val="000000"/>
                      </a:solidFill>
                      <a:latin typeface="+mj-lt"/>
                    </a:rPr>
                    <a:t>Physical </a:t>
                  </a:r>
                  <a:endParaRPr lang="en-US" sz="1600">
                    <a:latin typeface="+mj-lt"/>
                  </a:endParaRPr>
                </a:p>
              </p:txBody>
            </p:sp>
            <p:sp>
              <p:nvSpPr>
                <p:cNvPr id="19485" name="Rectangle 327"/>
                <p:cNvSpPr>
                  <a:spLocks noChangeArrowheads="1"/>
                </p:cNvSpPr>
                <p:nvPr/>
              </p:nvSpPr>
              <p:spPr bwMode="auto">
                <a:xfrm>
                  <a:off x="1893" y="3208"/>
                  <a:ext cx="685" cy="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16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1600">
                    <a:latin typeface="+mj-lt"/>
                  </a:endParaRPr>
                </a:p>
              </p:txBody>
            </p:sp>
          </p:grpSp>
          <p:sp>
            <p:nvSpPr>
              <p:cNvPr id="19469" name="Text Box 328"/>
              <p:cNvSpPr txBox="1">
                <a:spLocks noChangeArrowheads="1"/>
              </p:cNvSpPr>
              <p:nvPr/>
            </p:nvSpPr>
            <p:spPr bwMode="auto">
              <a:xfrm>
                <a:off x="3093" y="3887"/>
                <a:ext cx="47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 smtClean="0">
                    <a:latin typeface="+mj-lt"/>
                  </a:rPr>
                  <a:t>map</a:t>
                </a:r>
              </a:p>
            </p:txBody>
          </p:sp>
          <p:sp>
            <p:nvSpPr>
              <p:cNvPr id="19470" name="Text Box 329"/>
              <p:cNvSpPr txBox="1">
                <a:spLocks noChangeArrowheads="1"/>
              </p:cNvSpPr>
              <p:nvPr/>
            </p:nvSpPr>
            <p:spPr bwMode="auto">
              <a:xfrm>
                <a:off x="4009" y="3881"/>
                <a:ext cx="47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 smtClean="0">
                    <a:latin typeface="+mj-lt"/>
                  </a:rPr>
                  <a:t>map</a:t>
                </a:r>
              </a:p>
            </p:txBody>
          </p:sp>
        </p:grpSp>
      </p:grpSp>
      <p:sp>
        <p:nvSpPr>
          <p:cNvPr id="1946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Contexts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81000" y="2109788"/>
            <a:ext cx="3859213" cy="1366699"/>
            <a:chOff x="381000" y="2109789"/>
            <a:chExt cx="3673475" cy="1366700"/>
          </a:xfrm>
        </p:grpSpPr>
        <p:sp>
          <p:nvSpPr>
            <p:cNvPr id="19462" name="Text Box 167"/>
            <p:cNvSpPr txBox="1">
              <a:spLocks noChangeArrowheads="1"/>
            </p:cNvSpPr>
            <p:nvPr/>
          </p:nvSpPr>
          <p:spPr bwMode="auto">
            <a:xfrm>
              <a:off x="1295400" y="2109789"/>
              <a:ext cx="2759075" cy="1200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i="1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We </a:t>
              </a:r>
              <a:r>
                <a:rPr lang="en-US" sz="1800" i="1" dirty="0" smtClean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would like </a:t>
              </a:r>
              <a:r>
                <a:rPr lang="en-US" sz="1800" i="1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to support multiple VIRTUAL to PHYSICAL Mappings and, thus, multiple Contexts.</a:t>
              </a:r>
            </a:p>
          </p:txBody>
        </p:sp>
        <p:grpSp>
          <p:nvGrpSpPr>
            <p:cNvPr id="19463" name="Group 171"/>
            <p:cNvGrpSpPr>
              <a:grpSpLocks/>
            </p:cNvGrpSpPr>
            <p:nvPr/>
          </p:nvGrpSpPr>
          <p:grpSpPr bwMode="auto">
            <a:xfrm>
              <a:off x="533400" y="2362200"/>
              <a:ext cx="693291" cy="1114289"/>
              <a:chOff x="2838890" y="729676"/>
              <a:chExt cx="1234915" cy="1984813"/>
            </a:xfrm>
          </p:grpSpPr>
          <p:cxnSp>
            <p:nvCxnSpPr>
              <p:cNvPr id="173" name="Straight Connector 172"/>
              <p:cNvCxnSpPr/>
              <p:nvPr/>
            </p:nvCxnSpPr>
            <p:spPr>
              <a:xfrm>
                <a:off x="3296979" y="1139698"/>
                <a:ext cx="0" cy="70975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3296979" y="1849454"/>
                <a:ext cx="277116" cy="81438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H="1">
                <a:off x="3082073" y="1849454"/>
                <a:ext cx="214906" cy="81438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473" name="Group 175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3565612" y="2692113"/>
                  <a:ext cx="243183" cy="11311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Freeform 190"/>
                <p:cNvSpPr/>
                <p:nvPr/>
              </p:nvSpPr>
              <p:spPr>
                <a:xfrm>
                  <a:off x="3574095" y="2590316"/>
                  <a:ext cx="226216" cy="115937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9474" name="Group 176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 flipH="1">
                  <a:off x="2855856" y="2675147"/>
                  <a:ext cx="234701" cy="39588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Freeform 188"/>
                <p:cNvSpPr/>
                <p:nvPr/>
              </p:nvSpPr>
              <p:spPr>
                <a:xfrm>
                  <a:off x="2838890" y="2573349"/>
                  <a:ext cx="248839" cy="138559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78" name="Straight Connector 177"/>
              <p:cNvCxnSpPr/>
              <p:nvPr/>
            </p:nvCxnSpPr>
            <p:spPr>
              <a:xfrm>
                <a:off x="3305463" y="1216045"/>
                <a:ext cx="308220" cy="23187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>
                <a:endCxn id="182" idx="0"/>
              </p:cNvCxnSpPr>
              <p:nvPr/>
            </p:nvCxnSpPr>
            <p:spPr>
              <a:xfrm flipV="1">
                <a:off x="3633478" y="1165146"/>
                <a:ext cx="279943" cy="26863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H="1">
                <a:off x="3096213" y="1227356"/>
                <a:ext cx="192284" cy="31104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3093384" y="1538405"/>
                <a:ext cx="169663" cy="29125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Freeform 181"/>
              <p:cNvSpPr/>
              <p:nvPr/>
            </p:nvSpPr>
            <p:spPr>
              <a:xfrm>
                <a:off x="3913421" y="1049211"/>
                <a:ext cx="161180" cy="12724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>
              <a:xfrm rot="18043755">
                <a:off x="3079246" y="1824005"/>
                <a:ext cx="206422" cy="115935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9481" name="Group 183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185" name="Oval 184"/>
                <p:cNvSpPr/>
                <p:nvPr/>
              </p:nvSpPr>
              <p:spPr>
                <a:xfrm>
                  <a:off x="3135800" y="732506"/>
                  <a:ext cx="350637" cy="404363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6" name="Freeform 185"/>
                <p:cNvSpPr/>
                <p:nvPr/>
              </p:nvSpPr>
              <p:spPr>
                <a:xfrm>
                  <a:off x="3144283" y="752300"/>
                  <a:ext cx="503333" cy="223391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7" name="Freeform 186"/>
                <p:cNvSpPr/>
                <p:nvPr/>
              </p:nvSpPr>
              <p:spPr>
                <a:xfrm>
                  <a:off x="3121661" y="729678"/>
                  <a:ext cx="308222" cy="223391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9464" name="Group 98"/>
            <p:cNvGrpSpPr>
              <a:grpSpLocks/>
            </p:cNvGrpSpPr>
            <p:nvPr/>
          </p:nvGrpSpPr>
          <p:grpSpPr bwMode="auto">
            <a:xfrm flipH="1">
              <a:off x="381000" y="2133600"/>
              <a:ext cx="251562" cy="364069"/>
              <a:chOff x="6708482" y="396107"/>
              <a:chExt cx="389808" cy="451349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6790800" y="559459"/>
                <a:ext cx="209093" cy="287340"/>
              </a:xfrm>
              <a:custGeom>
                <a:avLst/>
                <a:gdLst>
                  <a:gd name="connsiteX0" fmla="*/ 50298 w 266682"/>
                  <a:gd name="connsiteY0" fmla="*/ 246823 h 260556"/>
                  <a:gd name="connsiteX1" fmla="*/ 56585 w 266682"/>
                  <a:gd name="connsiteY1" fmla="*/ 165087 h 260556"/>
                  <a:gd name="connsiteX2" fmla="*/ 0 w 266682"/>
                  <a:gd name="connsiteY2" fmla="*/ 114788 h 260556"/>
                  <a:gd name="connsiteX3" fmla="*/ 56585 w 266682"/>
                  <a:gd name="connsiteY3" fmla="*/ 14189 h 260556"/>
                  <a:gd name="connsiteX4" fmla="*/ 226341 w 266682"/>
                  <a:gd name="connsiteY4" fmla="*/ 14189 h 260556"/>
                  <a:gd name="connsiteX5" fmla="*/ 264064 w 266682"/>
                  <a:gd name="connsiteY5" fmla="*/ 139937 h 260556"/>
                  <a:gd name="connsiteX6" fmla="*/ 176043 w 266682"/>
                  <a:gd name="connsiteY6" fmla="*/ 171374 h 260556"/>
                  <a:gd name="connsiteX7" fmla="*/ 157181 w 266682"/>
                  <a:gd name="connsiteY7" fmla="*/ 253111 h 260556"/>
                  <a:gd name="connsiteX8" fmla="*/ 50298 w 266682"/>
                  <a:gd name="connsiteY8" fmla="*/ 246823 h 260556"/>
                  <a:gd name="connsiteX0" fmla="*/ 15059 w 231443"/>
                  <a:gd name="connsiteY0" fmla="*/ 245400 h 259133"/>
                  <a:gd name="connsiteX1" fmla="*/ 21346 w 231443"/>
                  <a:gd name="connsiteY1" fmla="*/ 163664 h 259133"/>
                  <a:gd name="connsiteX2" fmla="*/ 2484 w 231443"/>
                  <a:gd name="connsiteY2" fmla="*/ 88215 h 259133"/>
                  <a:gd name="connsiteX3" fmla="*/ 21346 w 231443"/>
                  <a:gd name="connsiteY3" fmla="*/ 12766 h 259133"/>
                  <a:gd name="connsiteX4" fmla="*/ 191102 w 231443"/>
                  <a:gd name="connsiteY4" fmla="*/ 12766 h 259133"/>
                  <a:gd name="connsiteX5" fmla="*/ 228825 w 231443"/>
                  <a:gd name="connsiteY5" fmla="*/ 138514 h 259133"/>
                  <a:gd name="connsiteX6" fmla="*/ 140804 w 231443"/>
                  <a:gd name="connsiteY6" fmla="*/ 169951 h 259133"/>
                  <a:gd name="connsiteX7" fmla="*/ 121942 w 231443"/>
                  <a:gd name="connsiteY7" fmla="*/ 251688 h 259133"/>
                  <a:gd name="connsiteX8" fmla="*/ 15059 w 231443"/>
                  <a:gd name="connsiteY8" fmla="*/ 245400 h 259133"/>
                  <a:gd name="connsiteX0" fmla="*/ 15059 w 215998"/>
                  <a:gd name="connsiteY0" fmla="*/ 242867 h 256600"/>
                  <a:gd name="connsiteX1" fmla="*/ 21346 w 215998"/>
                  <a:gd name="connsiteY1" fmla="*/ 161131 h 256600"/>
                  <a:gd name="connsiteX2" fmla="*/ 2484 w 215998"/>
                  <a:gd name="connsiteY2" fmla="*/ 85682 h 256600"/>
                  <a:gd name="connsiteX3" fmla="*/ 21346 w 215998"/>
                  <a:gd name="connsiteY3" fmla="*/ 10233 h 256600"/>
                  <a:gd name="connsiteX4" fmla="*/ 191102 w 215998"/>
                  <a:gd name="connsiteY4" fmla="*/ 10233 h 256600"/>
                  <a:gd name="connsiteX5" fmla="*/ 209963 w 215998"/>
                  <a:gd name="connsiteY5" fmla="*/ 98257 h 256600"/>
                  <a:gd name="connsiteX6" fmla="*/ 140804 w 215998"/>
                  <a:gd name="connsiteY6" fmla="*/ 167418 h 256600"/>
                  <a:gd name="connsiteX7" fmla="*/ 121942 w 215998"/>
                  <a:gd name="connsiteY7" fmla="*/ 249155 h 256600"/>
                  <a:gd name="connsiteX8" fmla="*/ 15059 w 215998"/>
                  <a:gd name="connsiteY8" fmla="*/ 242867 h 256600"/>
                  <a:gd name="connsiteX0" fmla="*/ 16813 w 217752"/>
                  <a:gd name="connsiteY0" fmla="*/ 242867 h 256298"/>
                  <a:gd name="connsiteX1" fmla="*/ 48249 w 217752"/>
                  <a:gd name="connsiteY1" fmla="*/ 167418 h 256298"/>
                  <a:gd name="connsiteX2" fmla="*/ 4238 w 217752"/>
                  <a:gd name="connsiteY2" fmla="*/ 85682 h 256298"/>
                  <a:gd name="connsiteX3" fmla="*/ 23100 w 217752"/>
                  <a:gd name="connsiteY3" fmla="*/ 10233 h 256298"/>
                  <a:gd name="connsiteX4" fmla="*/ 192856 w 217752"/>
                  <a:gd name="connsiteY4" fmla="*/ 10233 h 256298"/>
                  <a:gd name="connsiteX5" fmla="*/ 211717 w 217752"/>
                  <a:gd name="connsiteY5" fmla="*/ 98257 h 256298"/>
                  <a:gd name="connsiteX6" fmla="*/ 142558 w 217752"/>
                  <a:gd name="connsiteY6" fmla="*/ 167418 h 256298"/>
                  <a:gd name="connsiteX7" fmla="*/ 123696 w 217752"/>
                  <a:gd name="connsiteY7" fmla="*/ 249155 h 256298"/>
                  <a:gd name="connsiteX8" fmla="*/ 16813 w 217752"/>
                  <a:gd name="connsiteY8" fmla="*/ 242867 h 256298"/>
                  <a:gd name="connsiteX0" fmla="*/ 60824 w 217752"/>
                  <a:gd name="connsiteY0" fmla="*/ 236580 h 254096"/>
                  <a:gd name="connsiteX1" fmla="*/ 48249 w 217752"/>
                  <a:gd name="connsiteY1" fmla="*/ 167418 h 254096"/>
                  <a:gd name="connsiteX2" fmla="*/ 4238 w 217752"/>
                  <a:gd name="connsiteY2" fmla="*/ 85682 h 254096"/>
                  <a:gd name="connsiteX3" fmla="*/ 23100 w 217752"/>
                  <a:gd name="connsiteY3" fmla="*/ 10233 h 254096"/>
                  <a:gd name="connsiteX4" fmla="*/ 192856 w 217752"/>
                  <a:gd name="connsiteY4" fmla="*/ 10233 h 254096"/>
                  <a:gd name="connsiteX5" fmla="*/ 211717 w 217752"/>
                  <a:gd name="connsiteY5" fmla="*/ 98257 h 254096"/>
                  <a:gd name="connsiteX6" fmla="*/ 142558 w 217752"/>
                  <a:gd name="connsiteY6" fmla="*/ 167418 h 254096"/>
                  <a:gd name="connsiteX7" fmla="*/ 123696 w 217752"/>
                  <a:gd name="connsiteY7" fmla="*/ 249155 h 254096"/>
                  <a:gd name="connsiteX8" fmla="*/ 60824 w 217752"/>
                  <a:gd name="connsiteY8" fmla="*/ 236580 h 254096"/>
                  <a:gd name="connsiteX0" fmla="*/ 60824 w 217752"/>
                  <a:gd name="connsiteY0" fmla="*/ 236580 h 254096"/>
                  <a:gd name="connsiteX1" fmla="*/ 48249 w 217752"/>
                  <a:gd name="connsiteY1" fmla="*/ 167418 h 254096"/>
                  <a:gd name="connsiteX2" fmla="*/ 4238 w 217752"/>
                  <a:gd name="connsiteY2" fmla="*/ 85682 h 254096"/>
                  <a:gd name="connsiteX3" fmla="*/ 23100 w 217752"/>
                  <a:gd name="connsiteY3" fmla="*/ 10233 h 254096"/>
                  <a:gd name="connsiteX4" fmla="*/ 192856 w 217752"/>
                  <a:gd name="connsiteY4" fmla="*/ 10233 h 254096"/>
                  <a:gd name="connsiteX5" fmla="*/ 211717 w 217752"/>
                  <a:gd name="connsiteY5" fmla="*/ 98257 h 254096"/>
                  <a:gd name="connsiteX6" fmla="*/ 142558 w 217752"/>
                  <a:gd name="connsiteY6" fmla="*/ 167418 h 254096"/>
                  <a:gd name="connsiteX7" fmla="*/ 123696 w 217752"/>
                  <a:gd name="connsiteY7" fmla="*/ 249155 h 254096"/>
                  <a:gd name="connsiteX8" fmla="*/ 60824 w 217752"/>
                  <a:gd name="connsiteY8" fmla="*/ 236580 h 254096"/>
                  <a:gd name="connsiteX0" fmla="*/ 60824 w 217752"/>
                  <a:gd name="connsiteY0" fmla="*/ 236580 h 236580"/>
                  <a:gd name="connsiteX1" fmla="*/ 48249 w 217752"/>
                  <a:gd name="connsiteY1" fmla="*/ 167418 h 236580"/>
                  <a:gd name="connsiteX2" fmla="*/ 4238 w 217752"/>
                  <a:gd name="connsiteY2" fmla="*/ 85682 h 236580"/>
                  <a:gd name="connsiteX3" fmla="*/ 23100 w 217752"/>
                  <a:gd name="connsiteY3" fmla="*/ 10233 h 236580"/>
                  <a:gd name="connsiteX4" fmla="*/ 192856 w 217752"/>
                  <a:gd name="connsiteY4" fmla="*/ 10233 h 236580"/>
                  <a:gd name="connsiteX5" fmla="*/ 211717 w 217752"/>
                  <a:gd name="connsiteY5" fmla="*/ 98257 h 236580"/>
                  <a:gd name="connsiteX6" fmla="*/ 142558 w 217752"/>
                  <a:gd name="connsiteY6" fmla="*/ 167418 h 236580"/>
                  <a:gd name="connsiteX7" fmla="*/ 60824 w 217752"/>
                  <a:gd name="connsiteY7" fmla="*/ 236580 h 236580"/>
                  <a:gd name="connsiteX0" fmla="*/ 60824 w 217752"/>
                  <a:gd name="connsiteY0" fmla="*/ 236580 h 254096"/>
                  <a:gd name="connsiteX1" fmla="*/ 48249 w 217752"/>
                  <a:gd name="connsiteY1" fmla="*/ 167418 h 254096"/>
                  <a:gd name="connsiteX2" fmla="*/ 4238 w 217752"/>
                  <a:gd name="connsiteY2" fmla="*/ 85682 h 254096"/>
                  <a:gd name="connsiteX3" fmla="*/ 23100 w 217752"/>
                  <a:gd name="connsiteY3" fmla="*/ 10233 h 254096"/>
                  <a:gd name="connsiteX4" fmla="*/ 192856 w 217752"/>
                  <a:gd name="connsiteY4" fmla="*/ 10233 h 254096"/>
                  <a:gd name="connsiteX5" fmla="*/ 211717 w 217752"/>
                  <a:gd name="connsiteY5" fmla="*/ 98257 h 254096"/>
                  <a:gd name="connsiteX6" fmla="*/ 142558 w 217752"/>
                  <a:gd name="connsiteY6" fmla="*/ 167418 h 254096"/>
                  <a:gd name="connsiteX7" fmla="*/ 98547 w 217752"/>
                  <a:gd name="connsiteY7" fmla="*/ 249154 h 254096"/>
                  <a:gd name="connsiteX8" fmla="*/ 60824 w 217752"/>
                  <a:gd name="connsiteY8" fmla="*/ 236580 h 254096"/>
                  <a:gd name="connsiteX0" fmla="*/ 57844 w 211831"/>
                  <a:gd name="connsiteY0" fmla="*/ 270360 h 287876"/>
                  <a:gd name="connsiteX1" fmla="*/ 45269 w 211831"/>
                  <a:gd name="connsiteY1" fmla="*/ 201198 h 287876"/>
                  <a:gd name="connsiteX2" fmla="*/ 1258 w 211831"/>
                  <a:gd name="connsiteY2" fmla="*/ 119462 h 287876"/>
                  <a:gd name="connsiteX3" fmla="*/ 20120 w 211831"/>
                  <a:gd name="connsiteY3" fmla="*/ 44013 h 287876"/>
                  <a:gd name="connsiteX4" fmla="*/ 101855 w 211831"/>
                  <a:gd name="connsiteY4" fmla="*/ 0 h 287876"/>
                  <a:gd name="connsiteX5" fmla="*/ 189876 w 211831"/>
                  <a:gd name="connsiteY5" fmla="*/ 44013 h 287876"/>
                  <a:gd name="connsiteX6" fmla="*/ 208737 w 211831"/>
                  <a:gd name="connsiteY6" fmla="*/ 132037 h 287876"/>
                  <a:gd name="connsiteX7" fmla="*/ 139578 w 211831"/>
                  <a:gd name="connsiteY7" fmla="*/ 201198 h 287876"/>
                  <a:gd name="connsiteX8" fmla="*/ 95567 w 211831"/>
                  <a:gd name="connsiteY8" fmla="*/ 282934 h 287876"/>
                  <a:gd name="connsiteX9" fmla="*/ 57844 w 211831"/>
                  <a:gd name="connsiteY9" fmla="*/ 270360 h 287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1831" h="287876">
                    <a:moveTo>
                      <a:pt x="57844" y="270360"/>
                    </a:moveTo>
                    <a:cubicBezTo>
                      <a:pt x="49461" y="256737"/>
                      <a:pt x="54700" y="226348"/>
                      <a:pt x="45269" y="201198"/>
                    </a:cubicBezTo>
                    <a:cubicBezTo>
                      <a:pt x="35838" y="176048"/>
                      <a:pt x="5449" y="145659"/>
                      <a:pt x="1258" y="119462"/>
                    </a:cubicBezTo>
                    <a:cubicBezTo>
                      <a:pt x="-2933" y="93265"/>
                      <a:pt x="3354" y="63923"/>
                      <a:pt x="20120" y="44013"/>
                    </a:cubicBezTo>
                    <a:cubicBezTo>
                      <a:pt x="36886" y="24103"/>
                      <a:pt x="73562" y="0"/>
                      <a:pt x="101855" y="0"/>
                    </a:cubicBezTo>
                    <a:cubicBezTo>
                      <a:pt x="130148" y="0"/>
                      <a:pt x="172062" y="22007"/>
                      <a:pt x="189876" y="44013"/>
                    </a:cubicBezTo>
                    <a:cubicBezTo>
                      <a:pt x="207690" y="66019"/>
                      <a:pt x="217120" y="105840"/>
                      <a:pt x="208737" y="132037"/>
                    </a:cubicBezTo>
                    <a:cubicBezTo>
                      <a:pt x="200354" y="158234"/>
                      <a:pt x="161583" y="182336"/>
                      <a:pt x="139578" y="201198"/>
                    </a:cubicBezTo>
                    <a:cubicBezTo>
                      <a:pt x="117573" y="220060"/>
                      <a:pt x="109189" y="271407"/>
                      <a:pt x="95567" y="282934"/>
                    </a:cubicBezTo>
                    <a:cubicBezTo>
                      <a:pt x="81945" y="294461"/>
                      <a:pt x="66227" y="283983"/>
                      <a:pt x="57844" y="270360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rnd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6709624" y="470895"/>
                <a:ext cx="61497" cy="76756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flipH="1" flipV="1">
                <a:off x="6790800" y="396108"/>
                <a:ext cx="44278" cy="106276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flipV="1">
                <a:off x="6940856" y="402013"/>
                <a:ext cx="44278" cy="94468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flipV="1">
                <a:off x="7029412" y="484672"/>
                <a:ext cx="68878" cy="86595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1371600" y="5477470"/>
            <a:ext cx="2514600" cy="923330"/>
            <a:chOff x="1447800" y="5629870"/>
            <a:chExt cx="2514600" cy="923330"/>
          </a:xfrm>
        </p:grpSpPr>
        <p:grpSp>
          <p:nvGrpSpPr>
            <p:cNvPr id="198" name="Group 197"/>
            <p:cNvGrpSpPr/>
            <p:nvPr/>
          </p:nvGrpSpPr>
          <p:grpSpPr>
            <a:xfrm flipH="1">
              <a:off x="1447800" y="5715000"/>
              <a:ext cx="290252" cy="642579"/>
              <a:chOff x="4313593" y="3009422"/>
              <a:chExt cx="999529" cy="2212823"/>
            </a:xfrm>
          </p:grpSpPr>
          <p:cxnSp>
            <p:nvCxnSpPr>
              <p:cNvPr id="199" name="Straight Connector 198"/>
              <p:cNvCxnSpPr/>
              <p:nvPr/>
            </p:nvCxnSpPr>
            <p:spPr>
              <a:xfrm>
                <a:off x="4641850" y="3683000"/>
                <a:ext cx="159668" cy="67278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4801518" y="4355781"/>
                <a:ext cx="275479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flipH="1">
                <a:off x="4585070" y="4355781"/>
                <a:ext cx="216447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2" name="Group 201"/>
              <p:cNvGrpSpPr/>
              <p:nvPr/>
            </p:nvGrpSpPr>
            <p:grpSpPr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5001195" y="2691049"/>
                  <a:ext cx="243081" cy="1281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Freeform 216"/>
                <p:cNvSpPr/>
                <p:nvPr/>
              </p:nvSpPr>
              <p:spPr>
                <a:xfrm>
                  <a:off x="50109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3" name="Group 202"/>
              <p:cNvGrpSpPr/>
              <p:nvPr/>
            </p:nvGrpSpPr>
            <p:grpSpPr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214" name="Straight Connector 213"/>
                <p:cNvCxnSpPr/>
                <p:nvPr/>
              </p:nvCxnSpPr>
              <p:spPr>
                <a:xfrm flipH="1">
                  <a:off x="4290717" y="2675140"/>
                  <a:ext cx="236125" cy="393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Freeform 214"/>
                <p:cNvSpPr/>
                <p:nvPr/>
              </p:nvSpPr>
              <p:spPr>
                <a:xfrm>
                  <a:off x="42739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04" name="Straight Connector 203"/>
              <p:cNvCxnSpPr/>
              <p:nvPr/>
            </p:nvCxnSpPr>
            <p:spPr>
              <a:xfrm flipV="1">
                <a:off x="4675007" y="3530600"/>
                <a:ext cx="354193" cy="22626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 flipV="1">
                <a:off x="5040896" y="3191696"/>
                <a:ext cx="138525" cy="33206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H="1">
                <a:off x="4599012" y="3752850"/>
                <a:ext cx="42838" cy="29454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596256" y="4047399"/>
                <a:ext cx="171590" cy="28915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Freeform 207"/>
              <p:cNvSpPr/>
              <p:nvPr/>
            </p:nvSpPr>
            <p:spPr>
              <a:xfrm rot="19139357">
                <a:off x="5125155" y="3009422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 208"/>
              <p:cNvSpPr/>
              <p:nvPr/>
            </p:nvSpPr>
            <p:spPr>
              <a:xfrm rot="18043755">
                <a:off x="4583784" y="4332770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0" name="Group 209"/>
              <p:cNvGrpSpPr/>
              <p:nvPr/>
            </p:nvGrpSpPr>
            <p:grpSpPr>
              <a:xfrm rot="20018579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211" name="Oval 210"/>
                <p:cNvSpPr/>
                <p:nvPr/>
              </p:nvSpPr>
              <p:spPr>
                <a:xfrm>
                  <a:off x="4568729" y="732556"/>
                  <a:ext cx="352584" cy="40492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Freeform 211"/>
                <p:cNvSpPr/>
                <p:nvPr/>
              </p:nvSpPr>
              <p:spPr>
                <a:xfrm>
                  <a:off x="45797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 212"/>
                <p:cNvSpPr/>
                <p:nvPr/>
              </p:nvSpPr>
              <p:spPr>
                <a:xfrm>
                  <a:off x="45558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7" name="TextBox 26"/>
            <p:cNvSpPr txBox="1"/>
            <p:nvPr/>
          </p:nvSpPr>
          <p:spPr>
            <a:xfrm>
              <a:off x="1828800" y="5629870"/>
              <a:ext cx="2133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  <a:latin typeface="Comic Sans MS"/>
                  <a:cs typeface="Comic Sans MS"/>
                </a:rPr>
                <a:t>We only have change Context# and PDIR</a:t>
              </a:r>
              <a:endParaRPr lang="en-US" dirty="0">
                <a:solidFill>
                  <a:srgbClr val="3366FF"/>
                </a:solidFill>
                <a:latin typeface="Comic Sans MS"/>
                <a:cs typeface="Comic Sans M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5346700" y="1536700"/>
            <a:ext cx="160338" cy="15636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3621088" y="1536700"/>
            <a:ext cx="161925" cy="156368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2209800" y="990600"/>
            <a:ext cx="17192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dirty="0">
                <a:solidFill>
                  <a:srgbClr val="CC0000"/>
                </a:solidFill>
                <a:latin typeface="+mj-lt"/>
              </a:rPr>
              <a:t>PROCESS #0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5232400" y="990600"/>
            <a:ext cx="1930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+mj-lt"/>
              </a:rPr>
              <a:t>PROCESS #1</a:t>
            </a:r>
          </a:p>
        </p:txBody>
      </p:sp>
      <p:grpSp>
        <p:nvGrpSpPr>
          <p:cNvPr id="20485" name="Group 7"/>
          <p:cNvGrpSpPr>
            <a:grpSpLocks/>
          </p:cNvGrpSpPr>
          <p:nvPr/>
        </p:nvGrpSpPr>
        <p:grpSpPr bwMode="auto">
          <a:xfrm>
            <a:off x="2708275" y="1739900"/>
            <a:ext cx="584200" cy="1284288"/>
            <a:chOff x="484" y="1876"/>
            <a:chExt cx="520" cy="1144"/>
          </a:xfrm>
        </p:grpSpPr>
        <p:sp useBgFill="1">
          <p:nvSpPr>
            <p:cNvPr id="21553" name="Rectangle 8"/>
            <p:cNvSpPr>
              <a:spLocks noChangeArrowheads="1"/>
            </p:cNvSpPr>
            <p:nvPr/>
          </p:nvSpPr>
          <p:spPr bwMode="auto">
            <a:xfrm>
              <a:off x="484" y="1876"/>
              <a:ext cx="520" cy="1144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54" name="Line 9"/>
            <p:cNvSpPr>
              <a:spLocks noChangeShapeType="1"/>
            </p:cNvSpPr>
            <p:nvPr/>
          </p:nvSpPr>
          <p:spPr bwMode="auto">
            <a:xfrm>
              <a:off x="484" y="2064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55" name="Line 10"/>
            <p:cNvSpPr>
              <a:spLocks noChangeShapeType="1"/>
            </p:cNvSpPr>
            <p:nvPr/>
          </p:nvSpPr>
          <p:spPr bwMode="auto">
            <a:xfrm>
              <a:off x="484" y="225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56" name="Line 11"/>
            <p:cNvSpPr>
              <a:spLocks noChangeShapeType="1"/>
            </p:cNvSpPr>
            <p:nvPr/>
          </p:nvSpPr>
          <p:spPr bwMode="auto">
            <a:xfrm>
              <a:off x="484" y="2449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57" name="Line 12"/>
            <p:cNvSpPr>
              <a:spLocks noChangeShapeType="1"/>
            </p:cNvSpPr>
            <p:nvPr/>
          </p:nvSpPr>
          <p:spPr bwMode="auto">
            <a:xfrm>
              <a:off x="484" y="2640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58" name="Line 13"/>
            <p:cNvSpPr>
              <a:spLocks noChangeShapeType="1"/>
            </p:cNvSpPr>
            <p:nvPr/>
          </p:nvSpPr>
          <p:spPr bwMode="auto">
            <a:xfrm>
              <a:off x="484" y="2832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0486" name="Group 14"/>
          <p:cNvGrpSpPr>
            <a:grpSpLocks/>
          </p:cNvGrpSpPr>
          <p:nvPr/>
        </p:nvGrpSpPr>
        <p:grpSpPr bwMode="auto">
          <a:xfrm>
            <a:off x="5889625" y="1703388"/>
            <a:ext cx="584200" cy="1284287"/>
            <a:chOff x="3316" y="1876"/>
            <a:chExt cx="520" cy="1144"/>
          </a:xfrm>
        </p:grpSpPr>
        <p:sp useBgFill="1">
          <p:nvSpPr>
            <p:cNvPr id="21547" name="Rectangle 15"/>
            <p:cNvSpPr>
              <a:spLocks noChangeArrowheads="1"/>
            </p:cNvSpPr>
            <p:nvPr/>
          </p:nvSpPr>
          <p:spPr bwMode="auto">
            <a:xfrm>
              <a:off x="3316" y="1876"/>
              <a:ext cx="520" cy="1144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48" name="Line 16"/>
            <p:cNvSpPr>
              <a:spLocks noChangeShapeType="1"/>
            </p:cNvSpPr>
            <p:nvPr/>
          </p:nvSpPr>
          <p:spPr bwMode="auto">
            <a:xfrm>
              <a:off x="3316" y="2064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49" name="Line 17"/>
            <p:cNvSpPr>
              <a:spLocks noChangeShapeType="1"/>
            </p:cNvSpPr>
            <p:nvPr/>
          </p:nvSpPr>
          <p:spPr bwMode="auto">
            <a:xfrm>
              <a:off x="3316" y="225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50" name="Line 18"/>
            <p:cNvSpPr>
              <a:spLocks noChangeShapeType="1"/>
            </p:cNvSpPr>
            <p:nvPr/>
          </p:nvSpPr>
          <p:spPr bwMode="auto">
            <a:xfrm>
              <a:off x="3316" y="2449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51" name="Line 19"/>
            <p:cNvSpPr>
              <a:spLocks noChangeShapeType="1"/>
            </p:cNvSpPr>
            <p:nvPr/>
          </p:nvSpPr>
          <p:spPr bwMode="auto">
            <a:xfrm>
              <a:off x="3316" y="2640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52" name="Line 20"/>
            <p:cNvSpPr>
              <a:spLocks noChangeShapeType="1"/>
            </p:cNvSpPr>
            <p:nvPr/>
          </p:nvSpPr>
          <p:spPr bwMode="auto">
            <a:xfrm>
              <a:off x="3316" y="2832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 useBgFill="1">
        <p:nvSpPr>
          <p:cNvPr id="21512" name="Rectangle 21"/>
          <p:cNvSpPr>
            <a:spLocks noChangeArrowheads="1"/>
          </p:cNvSpPr>
          <p:nvPr/>
        </p:nvSpPr>
        <p:spPr bwMode="auto">
          <a:xfrm>
            <a:off x="4271963" y="1487488"/>
            <a:ext cx="584200" cy="2147887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1200">
              <a:latin typeface="+mj-lt"/>
            </a:endParaRPr>
          </a:p>
        </p:txBody>
      </p:sp>
      <p:sp>
        <p:nvSpPr>
          <p:cNvPr id="21513" name="Line 22"/>
          <p:cNvSpPr>
            <a:spLocks noChangeShapeType="1"/>
          </p:cNvSpPr>
          <p:nvPr/>
        </p:nvSpPr>
        <p:spPr bwMode="auto">
          <a:xfrm>
            <a:off x="4271963" y="1698625"/>
            <a:ext cx="58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4" name="Line 23"/>
          <p:cNvSpPr>
            <a:spLocks noChangeShapeType="1"/>
          </p:cNvSpPr>
          <p:nvPr/>
        </p:nvSpPr>
        <p:spPr bwMode="auto">
          <a:xfrm>
            <a:off x="4271963" y="1914525"/>
            <a:ext cx="58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5" name="Line 24"/>
          <p:cNvSpPr>
            <a:spLocks noChangeShapeType="1"/>
          </p:cNvSpPr>
          <p:nvPr/>
        </p:nvSpPr>
        <p:spPr bwMode="auto">
          <a:xfrm>
            <a:off x="4271963" y="2130425"/>
            <a:ext cx="58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6" name="Line 25"/>
          <p:cNvSpPr>
            <a:spLocks noChangeShapeType="1"/>
          </p:cNvSpPr>
          <p:nvPr/>
        </p:nvSpPr>
        <p:spPr bwMode="auto">
          <a:xfrm>
            <a:off x="4271963" y="2346325"/>
            <a:ext cx="58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7" name="Line 26"/>
          <p:cNvSpPr>
            <a:spLocks noChangeShapeType="1"/>
          </p:cNvSpPr>
          <p:nvPr/>
        </p:nvSpPr>
        <p:spPr bwMode="auto">
          <a:xfrm>
            <a:off x="4271963" y="2562225"/>
            <a:ext cx="58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8" name="Rectangle 27"/>
          <p:cNvSpPr>
            <a:spLocks noChangeArrowheads="1"/>
          </p:cNvSpPr>
          <p:nvPr/>
        </p:nvSpPr>
        <p:spPr bwMode="auto">
          <a:xfrm>
            <a:off x="2517775" y="1279525"/>
            <a:ext cx="9144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virtual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memory</a:t>
            </a:r>
          </a:p>
        </p:txBody>
      </p:sp>
      <p:sp>
        <p:nvSpPr>
          <p:cNvPr id="21519" name="Rectangle 28"/>
          <p:cNvSpPr>
            <a:spLocks noChangeArrowheads="1"/>
          </p:cNvSpPr>
          <p:nvPr/>
        </p:nvSpPr>
        <p:spPr bwMode="auto">
          <a:xfrm>
            <a:off x="5716588" y="1219200"/>
            <a:ext cx="9144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virtual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memory</a:t>
            </a:r>
          </a:p>
        </p:txBody>
      </p:sp>
      <p:sp>
        <p:nvSpPr>
          <p:cNvPr id="21520" name="Rectangle 29"/>
          <p:cNvSpPr>
            <a:spLocks noChangeArrowheads="1"/>
          </p:cNvSpPr>
          <p:nvPr/>
        </p:nvSpPr>
        <p:spPr bwMode="auto">
          <a:xfrm>
            <a:off x="4081463" y="990600"/>
            <a:ext cx="91281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physical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memory</a:t>
            </a:r>
          </a:p>
        </p:txBody>
      </p:sp>
      <p:sp>
        <p:nvSpPr>
          <p:cNvPr id="21521" name="Line 30"/>
          <p:cNvSpPr>
            <a:spLocks noChangeShapeType="1"/>
          </p:cNvSpPr>
          <p:nvPr/>
        </p:nvSpPr>
        <p:spPr bwMode="auto">
          <a:xfrm>
            <a:off x="4271963" y="2776538"/>
            <a:ext cx="58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22" name="Line 31"/>
          <p:cNvSpPr>
            <a:spLocks noChangeShapeType="1"/>
          </p:cNvSpPr>
          <p:nvPr/>
        </p:nvSpPr>
        <p:spPr bwMode="auto">
          <a:xfrm>
            <a:off x="4271963" y="2992438"/>
            <a:ext cx="58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23" name="Line 32"/>
          <p:cNvSpPr>
            <a:spLocks noChangeShapeType="1"/>
          </p:cNvSpPr>
          <p:nvPr/>
        </p:nvSpPr>
        <p:spPr bwMode="auto">
          <a:xfrm>
            <a:off x="4271963" y="3208338"/>
            <a:ext cx="58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24" name="Line 33"/>
          <p:cNvSpPr>
            <a:spLocks noChangeShapeType="1"/>
          </p:cNvSpPr>
          <p:nvPr/>
        </p:nvSpPr>
        <p:spPr bwMode="auto">
          <a:xfrm>
            <a:off x="4271963" y="3424238"/>
            <a:ext cx="58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25" name="Line 34"/>
          <p:cNvSpPr>
            <a:spLocks noChangeShapeType="1"/>
          </p:cNvSpPr>
          <p:nvPr/>
        </p:nvSpPr>
        <p:spPr bwMode="auto">
          <a:xfrm flipV="1">
            <a:off x="3297238" y="1590675"/>
            <a:ext cx="969962" cy="214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26" name="Line 35"/>
          <p:cNvSpPr>
            <a:spLocks noChangeShapeType="1"/>
          </p:cNvSpPr>
          <p:nvPr/>
        </p:nvSpPr>
        <p:spPr bwMode="auto">
          <a:xfrm>
            <a:off x="3297238" y="2236788"/>
            <a:ext cx="969962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27" name="Line 36"/>
          <p:cNvSpPr>
            <a:spLocks noChangeShapeType="1"/>
          </p:cNvSpPr>
          <p:nvPr/>
        </p:nvSpPr>
        <p:spPr bwMode="auto">
          <a:xfrm flipV="1">
            <a:off x="3297238" y="2020888"/>
            <a:ext cx="969962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28" name="Line 37"/>
          <p:cNvSpPr>
            <a:spLocks noChangeShapeType="1"/>
          </p:cNvSpPr>
          <p:nvPr/>
        </p:nvSpPr>
        <p:spPr bwMode="auto">
          <a:xfrm flipH="1">
            <a:off x="4860925" y="1804988"/>
            <a:ext cx="1023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29" name="Line 38"/>
          <p:cNvSpPr>
            <a:spLocks noChangeShapeType="1"/>
          </p:cNvSpPr>
          <p:nvPr/>
        </p:nvSpPr>
        <p:spPr bwMode="auto">
          <a:xfrm flipH="1" flipV="1">
            <a:off x="4860925" y="2236788"/>
            <a:ext cx="1023938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30" name="Line 39"/>
          <p:cNvSpPr>
            <a:spLocks noChangeShapeType="1"/>
          </p:cNvSpPr>
          <p:nvPr/>
        </p:nvSpPr>
        <p:spPr bwMode="auto">
          <a:xfrm flipH="1">
            <a:off x="4860925" y="2452688"/>
            <a:ext cx="1023938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31" name="Line 40"/>
          <p:cNvSpPr>
            <a:spLocks noChangeShapeType="1"/>
          </p:cNvSpPr>
          <p:nvPr/>
        </p:nvSpPr>
        <p:spPr bwMode="auto">
          <a:xfrm>
            <a:off x="3297238" y="2074863"/>
            <a:ext cx="969962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32" name="Line 41"/>
          <p:cNvSpPr>
            <a:spLocks noChangeShapeType="1"/>
          </p:cNvSpPr>
          <p:nvPr/>
        </p:nvSpPr>
        <p:spPr bwMode="auto">
          <a:xfrm flipH="1">
            <a:off x="4860925" y="2020888"/>
            <a:ext cx="1023938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33" name="Text Box 42"/>
          <p:cNvSpPr txBox="1">
            <a:spLocks noChangeArrowheads="1"/>
          </p:cNvSpPr>
          <p:nvPr/>
        </p:nvSpPr>
        <p:spPr bwMode="auto">
          <a:xfrm>
            <a:off x="4373563" y="1663700"/>
            <a:ext cx="387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smtClean="0">
                <a:solidFill>
                  <a:schemeClr val="accent1"/>
                </a:solidFill>
                <a:latin typeface="+mj-lt"/>
              </a:rPr>
              <a:t>P1</a:t>
            </a:r>
          </a:p>
        </p:txBody>
      </p:sp>
      <p:sp>
        <p:nvSpPr>
          <p:cNvPr id="21534" name="Text Box 43"/>
          <p:cNvSpPr txBox="1">
            <a:spLocks noChangeArrowheads="1"/>
          </p:cNvSpPr>
          <p:nvPr/>
        </p:nvSpPr>
        <p:spPr bwMode="auto">
          <a:xfrm>
            <a:off x="4373563" y="1878013"/>
            <a:ext cx="387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smtClean="0">
                <a:solidFill>
                  <a:srgbClr val="CC0000"/>
                </a:solidFill>
                <a:latin typeface="+mj-lt"/>
              </a:rPr>
              <a:t>P0</a:t>
            </a:r>
          </a:p>
        </p:txBody>
      </p:sp>
      <p:sp>
        <p:nvSpPr>
          <p:cNvPr id="21535" name="Text Box 44"/>
          <p:cNvSpPr txBox="1">
            <a:spLocks noChangeArrowheads="1"/>
          </p:cNvSpPr>
          <p:nvPr/>
        </p:nvSpPr>
        <p:spPr bwMode="auto">
          <a:xfrm>
            <a:off x="4373563" y="2093913"/>
            <a:ext cx="387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smtClean="0">
                <a:solidFill>
                  <a:schemeClr val="accent1"/>
                </a:solidFill>
                <a:latin typeface="+mj-lt"/>
              </a:rPr>
              <a:t>P1</a:t>
            </a:r>
          </a:p>
        </p:txBody>
      </p:sp>
      <p:sp>
        <p:nvSpPr>
          <p:cNvPr id="21536" name="Text Box 45"/>
          <p:cNvSpPr txBox="1">
            <a:spLocks noChangeArrowheads="1"/>
          </p:cNvSpPr>
          <p:nvPr/>
        </p:nvSpPr>
        <p:spPr bwMode="auto">
          <a:xfrm>
            <a:off x="4267200" y="2309813"/>
            <a:ext cx="717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smtClean="0">
                <a:latin typeface="+mj-lt"/>
              </a:rPr>
              <a:t>shared</a:t>
            </a:r>
          </a:p>
        </p:txBody>
      </p:sp>
      <p:sp>
        <p:nvSpPr>
          <p:cNvPr id="21537" name="Text Box 46"/>
          <p:cNvSpPr txBox="1">
            <a:spLocks noChangeArrowheads="1"/>
          </p:cNvSpPr>
          <p:nvPr/>
        </p:nvSpPr>
        <p:spPr bwMode="auto">
          <a:xfrm>
            <a:off x="4406900" y="2527300"/>
            <a:ext cx="2682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smtClean="0">
                <a:latin typeface="+mj-lt"/>
              </a:rPr>
              <a:t>?</a:t>
            </a:r>
          </a:p>
        </p:txBody>
      </p:sp>
      <p:sp>
        <p:nvSpPr>
          <p:cNvPr id="21538" name="Text Box 47"/>
          <p:cNvSpPr txBox="1">
            <a:spLocks noChangeArrowheads="1"/>
          </p:cNvSpPr>
          <p:nvPr/>
        </p:nvSpPr>
        <p:spPr bwMode="auto">
          <a:xfrm>
            <a:off x="4373563" y="2740025"/>
            <a:ext cx="387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smtClean="0">
                <a:solidFill>
                  <a:srgbClr val="CC0000"/>
                </a:solidFill>
                <a:latin typeface="+mj-lt"/>
              </a:rPr>
              <a:t>P0</a:t>
            </a:r>
          </a:p>
        </p:txBody>
      </p:sp>
      <p:sp>
        <p:nvSpPr>
          <p:cNvPr id="21539" name="Text Box 48"/>
          <p:cNvSpPr txBox="1">
            <a:spLocks noChangeArrowheads="1"/>
          </p:cNvSpPr>
          <p:nvPr/>
        </p:nvSpPr>
        <p:spPr bwMode="auto">
          <a:xfrm>
            <a:off x="4373563" y="2957513"/>
            <a:ext cx="387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smtClean="0">
                <a:solidFill>
                  <a:schemeClr val="accent1"/>
                </a:solidFill>
                <a:latin typeface="+mj-lt"/>
              </a:rPr>
              <a:t>P1</a:t>
            </a:r>
          </a:p>
        </p:txBody>
      </p:sp>
      <p:sp>
        <p:nvSpPr>
          <p:cNvPr id="21540" name="Text Box 49"/>
          <p:cNvSpPr txBox="1">
            <a:spLocks noChangeArrowheads="1"/>
          </p:cNvSpPr>
          <p:nvPr/>
        </p:nvSpPr>
        <p:spPr bwMode="auto">
          <a:xfrm>
            <a:off x="4427538" y="3171825"/>
            <a:ext cx="2682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smtClean="0">
                <a:latin typeface="+mj-lt"/>
              </a:rPr>
              <a:t>?</a:t>
            </a:r>
          </a:p>
        </p:txBody>
      </p:sp>
      <p:sp>
        <p:nvSpPr>
          <p:cNvPr id="21541" name="Text Box 50"/>
          <p:cNvSpPr txBox="1">
            <a:spLocks noChangeArrowheads="1"/>
          </p:cNvSpPr>
          <p:nvPr/>
        </p:nvSpPr>
        <p:spPr bwMode="auto">
          <a:xfrm>
            <a:off x="4427538" y="3387725"/>
            <a:ext cx="2682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smtClean="0">
                <a:latin typeface="+mj-lt"/>
              </a:rPr>
              <a:t>?</a:t>
            </a:r>
          </a:p>
        </p:txBody>
      </p:sp>
      <p:sp>
        <p:nvSpPr>
          <p:cNvPr id="21542" name="Text Box 51"/>
          <p:cNvSpPr txBox="1">
            <a:spLocks noChangeArrowheads="1"/>
          </p:cNvSpPr>
          <p:nvPr/>
        </p:nvSpPr>
        <p:spPr bwMode="auto">
          <a:xfrm>
            <a:off x="4373563" y="1447800"/>
            <a:ext cx="387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smtClean="0">
                <a:solidFill>
                  <a:srgbClr val="CC0000"/>
                </a:solidFill>
                <a:latin typeface="+mj-lt"/>
              </a:rPr>
              <a:t>P0</a:t>
            </a:r>
          </a:p>
        </p:txBody>
      </p:sp>
      <p:sp>
        <p:nvSpPr>
          <p:cNvPr id="21543" name="Text Box 52"/>
          <p:cNvSpPr txBox="1">
            <a:spLocks noChangeArrowheads="1"/>
          </p:cNvSpPr>
          <p:nvPr/>
        </p:nvSpPr>
        <p:spPr bwMode="auto">
          <a:xfrm>
            <a:off x="4851400" y="3100388"/>
            <a:ext cx="1144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400" smtClean="0">
                <a:solidFill>
                  <a:schemeClr val="accent1"/>
                </a:solidFill>
                <a:latin typeface="+mj-lt"/>
              </a:rPr>
              <a:t>Context #1</a:t>
            </a:r>
          </a:p>
        </p:txBody>
      </p:sp>
      <p:sp>
        <p:nvSpPr>
          <p:cNvPr id="21544" name="Text Box 53"/>
          <p:cNvSpPr txBox="1">
            <a:spLocks noChangeArrowheads="1"/>
          </p:cNvSpPr>
          <p:nvPr/>
        </p:nvSpPr>
        <p:spPr bwMode="auto">
          <a:xfrm>
            <a:off x="3146425" y="3100388"/>
            <a:ext cx="1144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400" smtClean="0">
                <a:solidFill>
                  <a:srgbClr val="CC0000"/>
                </a:solidFill>
                <a:latin typeface="+mj-lt"/>
              </a:rPr>
              <a:t>Context #0</a:t>
            </a:r>
          </a:p>
        </p:txBody>
      </p:sp>
      <p:sp>
        <p:nvSpPr>
          <p:cNvPr id="21545" name="Text Box 54"/>
          <p:cNvSpPr txBox="1">
            <a:spLocks noChangeArrowheads="1"/>
          </p:cNvSpPr>
          <p:nvPr/>
        </p:nvSpPr>
        <p:spPr bwMode="auto">
          <a:xfrm>
            <a:off x="685800" y="3733800"/>
            <a:ext cx="7696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+mj-lt"/>
              </a:rPr>
              <a:t>Goal: give each program its own </a:t>
            </a:r>
            <a:r>
              <a:rPr lang="ja-JP" altLang="en-US" sz="2000" dirty="0" smtClean="0">
                <a:latin typeface="+mj-lt"/>
              </a:rPr>
              <a:t>“</a:t>
            </a:r>
            <a:r>
              <a:rPr lang="en-US" altLang="ja-JP" sz="2000" dirty="0" smtClean="0">
                <a:latin typeface="+mj-lt"/>
              </a:rPr>
              <a:t>VIRTUAL MACHINE</a:t>
            </a:r>
            <a:r>
              <a:rPr lang="ja-JP" altLang="en-US" sz="2000" dirty="0" smtClean="0">
                <a:latin typeface="+mj-lt"/>
              </a:rPr>
              <a:t>”</a:t>
            </a:r>
            <a:r>
              <a:rPr lang="en-US" altLang="ja-JP" sz="2000" dirty="0" smtClean="0">
                <a:latin typeface="+mj-lt"/>
              </a:rPr>
              <a:t>; programs don’t </a:t>
            </a:r>
            <a:r>
              <a:rPr lang="ja-JP" altLang="en-US" sz="2000" dirty="0" smtClean="0">
                <a:latin typeface="+mj-lt"/>
              </a:rPr>
              <a:t>“</a:t>
            </a:r>
            <a:r>
              <a:rPr lang="en-US" altLang="ja-JP" sz="2000" dirty="0" smtClean="0">
                <a:latin typeface="+mj-lt"/>
              </a:rPr>
              <a:t>know</a:t>
            </a:r>
            <a:r>
              <a:rPr lang="ja-JP" altLang="en-US" sz="2000" dirty="0" smtClean="0">
                <a:latin typeface="+mj-lt"/>
              </a:rPr>
              <a:t>”</a:t>
            </a:r>
            <a:r>
              <a:rPr lang="en-US" altLang="ja-JP" sz="2000" dirty="0" smtClean="0">
                <a:latin typeface="+mj-lt"/>
              </a:rPr>
              <a:t> about each other…</a:t>
            </a:r>
            <a:endParaRPr lang="en-US" sz="2000" dirty="0" smtClean="0">
              <a:latin typeface="+mj-lt"/>
            </a:endParaRPr>
          </a:p>
        </p:txBody>
      </p:sp>
      <p:sp>
        <p:nvSpPr>
          <p:cNvPr id="21546" name="Text Box 55"/>
          <p:cNvSpPr txBox="1">
            <a:spLocks noChangeArrowheads="1"/>
          </p:cNvSpPr>
          <p:nvPr/>
        </p:nvSpPr>
        <p:spPr bwMode="auto">
          <a:xfrm>
            <a:off x="419100" y="4435475"/>
            <a:ext cx="8267700" cy="21859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+mj-lt"/>
              </a:rPr>
              <a:t>New abstraction: a </a:t>
            </a:r>
            <a:r>
              <a:rPr lang="en-US" sz="2000" u="sng" dirty="0" smtClean="0">
                <a:solidFill>
                  <a:srgbClr val="CC0000"/>
                </a:solidFill>
                <a:latin typeface="+mj-lt"/>
              </a:rPr>
              <a:t>process</a:t>
            </a:r>
            <a:r>
              <a:rPr lang="en-US" sz="2000" dirty="0" smtClean="0">
                <a:latin typeface="+mj-lt"/>
              </a:rPr>
              <a:t> which has its own</a:t>
            </a:r>
          </a:p>
          <a:p>
            <a:pPr marL="1588" lvl="1">
              <a:defRPr/>
            </a:pPr>
            <a:r>
              <a:rPr lang="en-US" sz="2000" dirty="0" smtClean="0">
                <a:latin typeface="+mj-lt"/>
              </a:rPr>
              <a:t>  • machine state: R0, …, R30		• program (w/ shared code)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  • context (virtual address space)	• virtual I/O devices</a:t>
            </a:r>
          </a:p>
          <a:p>
            <a:pPr marL="1588" lvl="1">
              <a:defRPr/>
            </a:pPr>
            <a:r>
              <a:rPr lang="en-US" sz="2000" dirty="0" smtClean="0">
                <a:latin typeface="+mj-lt"/>
              </a:rPr>
              <a:t>  • PC, stack</a:t>
            </a:r>
          </a:p>
          <a:p>
            <a:pPr>
              <a:defRPr/>
            </a:pPr>
            <a:r>
              <a:rPr lang="ja-JP" altLang="en-US" sz="2000" dirty="0" smtClean="0">
                <a:latin typeface="+mj-lt"/>
              </a:rPr>
              <a:t>“</a:t>
            </a:r>
            <a:r>
              <a:rPr lang="en-US" altLang="ja-JP" sz="2000" dirty="0" smtClean="0">
                <a:latin typeface="+mj-lt"/>
              </a:rPr>
              <a:t>OS Kernel</a:t>
            </a:r>
            <a:r>
              <a:rPr lang="ja-JP" altLang="en-US" sz="2000" dirty="0" smtClean="0">
                <a:latin typeface="+mj-lt"/>
              </a:rPr>
              <a:t>”</a:t>
            </a:r>
            <a:r>
              <a:rPr lang="en-US" altLang="ja-JP" sz="2000" dirty="0" smtClean="0">
                <a:latin typeface="+mj-lt"/>
              </a:rPr>
              <a:t> </a:t>
            </a:r>
            <a:r>
              <a:rPr lang="en-US" altLang="ja-JP" sz="1800" dirty="0" smtClean="0">
                <a:latin typeface="+mj-lt"/>
              </a:rPr>
              <a:t>is a special, privileged process running in its own context. It manages the execution of other processes and handles real I/O devices, emulating virtual I/O devices for each process.</a:t>
            </a:r>
            <a:endParaRPr lang="en-US" sz="1800" dirty="0" smtClean="0">
              <a:latin typeface="+mj-lt"/>
            </a:endParaRPr>
          </a:p>
        </p:txBody>
      </p:sp>
      <p:sp>
        <p:nvSpPr>
          <p:cNvPr id="20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Building a Virtual Machine (VM)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6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1600" y="2301875"/>
            <a:ext cx="6200775" cy="1217613"/>
            <a:chOff x="101600" y="2301875"/>
            <a:chExt cx="6200775" cy="1217613"/>
          </a:xfrm>
        </p:grpSpPr>
        <p:sp>
          <p:nvSpPr>
            <p:cNvPr id="971805" name="Line 29"/>
            <p:cNvSpPr>
              <a:spLocks noChangeShapeType="1"/>
            </p:cNvSpPr>
            <p:nvPr/>
          </p:nvSpPr>
          <p:spPr bwMode="auto">
            <a:xfrm>
              <a:off x="571500" y="2605088"/>
              <a:ext cx="573087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71798" name="Rectangle 22"/>
            <p:cNvSpPr>
              <a:spLocks noChangeArrowheads="1"/>
            </p:cNvSpPr>
            <p:nvPr/>
          </p:nvSpPr>
          <p:spPr bwMode="auto">
            <a:xfrm>
              <a:off x="703263" y="2411413"/>
              <a:ext cx="569912" cy="30797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1400">
                  <a:latin typeface="+mj-lt"/>
                </a:rPr>
                <a:t>CPU</a:t>
              </a:r>
            </a:p>
          </p:txBody>
        </p:sp>
        <p:sp>
          <p:nvSpPr>
            <p:cNvPr id="971799" name="Rectangle 23"/>
            <p:cNvSpPr>
              <a:spLocks noChangeArrowheads="1"/>
            </p:cNvSpPr>
            <p:nvPr/>
          </p:nvSpPr>
          <p:spPr bwMode="auto">
            <a:xfrm>
              <a:off x="1290638" y="2301875"/>
              <a:ext cx="903287" cy="52387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1400">
                  <a:latin typeface="+mj-lt"/>
                </a:rPr>
                <a:t>Virtual</a:t>
              </a:r>
            </a:p>
            <a:p>
              <a:pPr algn="ctr">
                <a:defRPr/>
              </a:pPr>
              <a:r>
                <a:rPr lang="en-US" sz="1400">
                  <a:latin typeface="+mj-lt"/>
                </a:rPr>
                <a:t>Memory</a:t>
              </a:r>
            </a:p>
          </p:txBody>
        </p:sp>
        <p:sp>
          <p:nvSpPr>
            <p:cNvPr id="971806" name="Text Box 30"/>
            <p:cNvSpPr txBox="1">
              <a:spLocks noChangeArrowheads="1"/>
            </p:cNvSpPr>
            <p:nvPr/>
          </p:nvSpPr>
          <p:spPr bwMode="auto">
            <a:xfrm>
              <a:off x="101600" y="2420938"/>
              <a:ext cx="4556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smtClean="0">
                  <a:latin typeface="+mj-lt"/>
                </a:rPr>
                <a:t>P1</a:t>
              </a:r>
            </a:p>
          </p:txBody>
        </p:sp>
        <p:sp>
          <p:nvSpPr>
            <p:cNvPr id="971808" name="Line 32"/>
            <p:cNvSpPr>
              <a:spLocks noChangeShapeType="1"/>
            </p:cNvSpPr>
            <p:nvPr/>
          </p:nvSpPr>
          <p:spPr bwMode="auto">
            <a:xfrm flipH="1" flipV="1">
              <a:off x="3505200" y="3200400"/>
              <a:ext cx="304800" cy="319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" name="Right Brace 6"/>
            <p:cNvSpPr/>
            <p:nvPr/>
          </p:nvSpPr>
          <p:spPr bwMode="auto">
            <a:xfrm rot="5400000">
              <a:off x="3352800" y="304800"/>
              <a:ext cx="228600" cy="5410200"/>
            </a:xfrm>
            <a:prstGeom prst="rightBrace">
              <a:avLst>
                <a:gd name="adj1" fmla="val 62391"/>
                <a:gd name="adj2" fmla="val 49121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71791" name="Text Box 15"/>
          <p:cNvSpPr txBox="1">
            <a:spLocks noChangeArrowheads="1"/>
          </p:cNvSpPr>
          <p:nvPr/>
        </p:nvSpPr>
        <p:spPr bwMode="auto">
          <a:xfrm>
            <a:off x="517525" y="6162675"/>
            <a:ext cx="677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latin typeface="+mj-lt"/>
              </a:rPr>
              <a:t>CPU</a:t>
            </a:r>
          </a:p>
        </p:txBody>
      </p:sp>
      <p:sp>
        <p:nvSpPr>
          <p:cNvPr id="971792" name="Text Box 16"/>
          <p:cNvSpPr txBox="1">
            <a:spLocks noChangeArrowheads="1"/>
          </p:cNvSpPr>
          <p:nvPr/>
        </p:nvSpPr>
        <p:spPr bwMode="auto">
          <a:xfrm>
            <a:off x="1555750" y="6186488"/>
            <a:ext cx="784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latin typeface="+mj-lt"/>
              </a:rPr>
              <a:t>MEM</a:t>
            </a: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6477000" y="1065213"/>
            <a:ext cx="2514600" cy="2135187"/>
            <a:chOff x="6477000" y="838200"/>
            <a:chExt cx="2514600" cy="2135188"/>
          </a:xfrm>
        </p:grpSpPr>
        <p:grpSp>
          <p:nvGrpSpPr>
            <p:cNvPr id="21537" name="Group 78"/>
            <p:cNvGrpSpPr>
              <a:grpSpLocks/>
            </p:cNvGrpSpPr>
            <p:nvPr/>
          </p:nvGrpSpPr>
          <p:grpSpPr bwMode="auto">
            <a:xfrm>
              <a:off x="7010400" y="1397000"/>
              <a:ext cx="1981200" cy="350838"/>
              <a:chOff x="1814" y="240"/>
              <a:chExt cx="3610" cy="640"/>
            </a:xfrm>
          </p:grpSpPr>
          <p:sp>
            <p:nvSpPr>
              <p:cNvPr id="22592" name="Line 68"/>
              <p:cNvSpPr>
                <a:spLocks noChangeShapeType="1"/>
              </p:cNvSpPr>
              <p:nvPr/>
            </p:nvSpPr>
            <p:spPr bwMode="auto">
              <a:xfrm>
                <a:off x="1814" y="790"/>
                <a:ext cx="361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593" name="Rectangle 69"/>
              <p:cNvSpPr>
                <a:spLocks noChangeArrowheads="1"/>
              </p:cNvSpPr>
              <p:nvPr/>
            </p:nvSpPr>
            <p:spPr bwMode="auto">
              <a:xfrm>
                <a:off x="1881" y="666"/>
                <a:ext cx="385" cy="1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CPU</a:t>
                </a:r>
              </a:p>
            </p:txBody>
          </p:sp>
          <p:sp>
            <p:nvSpPr>
              <p:cNvPr id="22594" name="Rectangle 70"/>
              <p:cNvSpPr>
                <a:spLocks noChangeArrowheads="1"/>
              </p:cNvSpPr>
              <p:nvPr/>
            </p:nvSpPr>
            <p:spPr bwMode="auto">
              <a:xfrm>
                <a:off x="2332" y="654"/>
                <a:ext cx="434" cy="22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Virtual</a:t>
                </a:r>
              </a:p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Memory</a:t>
                </a:r>
              </a:p>
            </p:txBody>
          </p:sp>
          <p:sp>
            <p:nvSpPr>
              <p:cNvPr id="22595" name="Rectangle 71"/>
              <p:cNvSpPr>
                <a:spLocks noChangeArrowheads="1"/>
              </p:cNvSpPr>
              <p:nvPr/>
            </p:nvSpPr>
            <p:spPr bwMode="auto">
              <a:xfrm>
                <a:off x="2902" y="666"/>
                <a:ext cx="440" cy="1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Windows</a:t>
                </a:r>
              </a:p>
            </p:txBody>
          </p:sp>
          <p:sp>
            <p:nvSpPr>
              <p:cNvPr id="22596" name="Rectangle 72"/>
              <p:cNvSpPr>
                <a:spLocks noChangeArrowheads="1"/>
              </p:cNvSpPr>
              <p:nvPr/>
            </p:nvSpPr>
            <p:spPr bwMode="auto">
              <a:xfrm>
                <a:off x="3460" y="654"/>
                <a:ext cx="417" cy="22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I/O</a:t>
                </a:r>
              </a:p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events</a:t>
                </a:r>
              </a:p>
            </p:txBody>
          </p:sp>
          <p:sp>
            <p:nvSpPr>
              <p:cNvPr id="22597" name="Rectangle 73"/>
              <p:cNvSpPr>
                <a:spLocks noChangeArrowheads="1"/>
              </p:cNvSpPr>
              <p:nvPr/>
            </p:nvSpPr>
            <p:spPr bwMode="auto">
              <a:xfrm>
                <a:off x="3920" y="666"/>
                <a:ext cx="388" cy="1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files</a:t>
                </a:r>
              </a:p>
            </p:txBody>
          </p:sp>
          <p:sp>
            <p:nvSpPr>
              <p:cNvPr id="22598" name="Rectangle 74"/>
              <p:cNvSpPr>
                <a:spLocks noChangeArrowheads="1"/>
              </p:cNvSpPr>
              <p:nvPr/>
            </p:nvSpPr>
            <p:spPr bwMode="auto">
              <a:xfrm>
                <a:off x="4354" y="663"/>
                <a:ext cx="428" cy="1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sockets</a:t>
                </a:r>
              </a:p>
            </p:txBody>
          </p:sp>
          <p:sp>
            <p:nvSpPr>
              <p:cNvPr id="22599" name="Rectangle 75"/>
              <p:cNvSpPr>
                <a:spLocks noChangeArrowheads="1"/>
              </p:cNvSpPr>
              <p:nvPr/>
            </p:nvSpPr>
            <p:spPr bwMode="auto">
              <a:xfrm>
                <a:off x="4900" y="666"/>
                <a:ext cx="364" cy="20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SVCs</a:t>
                </a:r>
              </a:p>
            </p:txBody>
          </p:sp>
          <p:sp>
            <p:nvSpPr>
              <p:cNvPr id="22600" name="Rectangle 77"/>
              <p:cNvSpPr>
                <a:spLocks noChangeArrowheads="1"/>
              </p:cNvSpPr>
              <p:nvPr/>
            </p:nvSpPr>
            <p:spPr bwMode="auto">
              <a:xfrm>
                <a:off x="1918" y="240"/>
                <a:ext cx="3350" cy="2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Application</a:t>
                </a:r>
              </a:p>
            </p:txBody>
          </p:sp>
        </p:grpSp>
        <p:grpSp>
          <p:nvGrpSpPr>
            <p:cNvPr id="21538" name="Group 79"/>
            <p:cNvGrpSpPr>
              <a:grpSpLocks/>
            </p:cNvGrpSpPr>
            <p:nvPr/>
          </p:nvGrpSpPr>
          <p:grpSpPr bwMode="auto">
            <a:xfrm>
              <a:off x="7010400" y="2540000"/>
              <a:ext cx="1981200" cy="350838"/>
              <a:chOff x="1814" y="240"/>
              <a:chExt cx="3610" cy="640"/>
            </a:xfrm>
          </p:grpSpPr>
          <p:sp>
            <p:nvSpPr>
              <p:cNvPr id="22583" name="Line 80"/>
              <p:cNvSpPr>
                <a:spLocks noChangeShapeType="1"/>
              </p:cNvSpPr>
              <p:nvPr/>
            </p:nvSpPr>
            <p:spPr bwMode="auto">
              <a:xfrm>
                <a:off x="1814" y="790"/>
                <a:ext cx="361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584" name="Rectangle 81"/>
              <p:cNvSpPr>
                <a:spLocks noChangeArrowheads="1"/>
              </p:cNvSpPr>
              <p:nvPr/>
            </p:nvSpPr>
            <p:spPr bwMode="auto">
              <a:xfrm>
                <a:off x="1881" y="666"/>
                <a:ext cx="385" cy="1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CPU</a:t>
                </a:r>
              </a:p>
            </p:txBody>
          </p:sp>
          <p:sp>
            <p:nvSpPr>
              <p:cNvPr id="22585" name="Rectangle 82"/>
              <p:cNvSpPr>
                <a:spLocks noChangeArrowheads="1"/>
              </p:cNvSpPr>
              <p:nvPr/>
            </p:nvSpPr>
            <p:spPr bwMode="auto">
              <a:xfrm>
                <a:off x="2332" y="654"/>
                <a:ext cx="434" cy="22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Virtual</a:t>
                </a:r>
              </a:p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Memory</a:t>
                </a:r>
              </a:p>
            </p:txBody>
          </p:sp>
          <p:sp>
            <p:nvSpPr>
              <p:cNvPr id="22586" name="Rectangle 83"/>
              <p:cNvSpPr>
                <a:spLocks noChangeArrowheads="1"/>
              </p:cNvSpPr>
              <p:nvPr/>
            </p:nvSpPr>
            <p:spPr bwMode="auto">
              <a:xfrm>
                <a:off x="2902" y="666"/>
                <a:ext cx="440" cy="1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Windows</a:t>
                </a:r>
              </a:p>
            </p:txBody>
          </p:sp>
          <p:sp>
            <p:nvSpPr>
              <p:cNvPr id="22587" name="Rectangle 84"/>
              <p:cNvSpPr>
                <a:spLocks noChangeArrowheads="1"/>
              </p:cNvSpPr>
              <p:nvPr/>
            </p:nvSpPr>
            <p:spPr bwMode="auto">
              <a:xfrm>
                <a:off x="3460" y="654"/>
                <a:ext cx="417" cy="22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I/O</a:t>
                </a:r>
              </a:p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events</a:t>
                </a:r>
              </a:p>
            </p:txBody>
          </p:sp>
          <p:sp>
            <p:nvSpPr>
              <p:cNvPr id="22588" name="Rectangle 85"/>
              <p:cNvSpPr>
                <a:spLocks noChangeArrowheads="1"/>
              </p:cNvSpPr>
              <p:nvPr/>
            </p:nvSpPr>
            <p:spPr bwMode="auto">
              <a:xfrm>
                <a:off x="3920" y="666"/>
                <a:ext cx="388" cy="1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files</a:t>
                </a:r>
              </a:p>
            </p:txBody>
          </p:sp>
          <p:sp>
            <p:nvSpPr>
              <p:cNvPr id="22589" name="Rectangle 86"/>
              <p:cNvSpPr>
                <a:spLocks noChangeArrowheads="1"/>
              </p:cNvSpPr>
              <p:nvPr/>
            </p:nvSpPr>
            <p:spPr bwMode="auto">
              <a:xfrm>
                <a:off x="4354" y="663"/>
                <a:ext cx="428" cy="1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sockets</a:t>
                </a:r>
              </a:p>
            </p:txBody>
          </p:sp>
          <p:sp>
            <p:nvSpPr>
              <p:cNvPr id="22590" name="Rectangle 87"/>
              <p:cNvSpPr>
                <a:spLocks noChangeArrowheads="1"/>
              </p:cNvSpPr>
              <p:nvPr/>
            </p:nvSpPr>
            <p:spPr bwMode="auto">
              <a:xfrm>
                <a:off x="4900" y="666"/>
                <a:ext cx="364" cy="20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SVCs</a:t>
                </a:r>
              </a:p>
            </p:txBody>
          </p:sp>
          <p:sp>
            <p:nvSpPr>
              <p:cNvPr id="22591" name="Rectangle 88"/>
              <p:cNvSpPr>
                <a:spLocks noChangeArrowheads="1"/>
              </p:cNvSpPr>
              <p:nvPr/>
            </p:nvSpPr>
            <p:spPr bwMode="auto">
              <a:xfrm>
                <a:off x="1918" y="240"/>
                <a:ext cx="3350" cy="2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Application</a:t>
                </a:r>
              </a:p>
            </p:txBody>
          </p:sp>
        </p:grpSp>
        <p:grpSp>
          <p:nvGrpSpPr>
            <p:cNvPr id="21539" name="Group 89"/>
            <p:cNvGrpSpPr>
              <a:grpSpLocks/>
            </p:cNvGrpSpPr>
            <p:nvPr/>
          </p:nvGrpSpPr>
          <p:grpSpPr bwMode="auto">
            <a:xfrm>
              <a:off x="7010400" y="1981200"/>
              <a:ext cx="1981200" cy="350838"/>
              <a:chOff x="1814" y="240"/>
              <a:chExt cx="3610" cy="640"/>
            </a:xfrm>
          </p:grpSpPr>
          <p:sp>
            <p:nvSpPr>
              <p:cNvPr id="22574" name="Line 90"/>
              <p:cNvSpPr>
                <a:spLocks noChangeShapeType="1"/>
              </p:cNvSpPr>
              <p:nvPr/>
            </p:nvSpPr>
            <p:spPr bwMode="auto">
              <a:xfrm>
                <a:off x="1814" y="790"/>
                <a:ext cx="361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575" name="Rectangle 91"/>
              <p:cNvSpPr>
                <a:spLocks noChangeArrowheads="1"/>
              </p:cNvSpPr>
              <p:nvPr/>
            </p:nvSpPr>
            <p:spPr bwMode="auto">
              <a:xfrm>
                <a:off x="1881" y="666"/>
                <a:ext cx="385" cy="1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CPU</a:t>
                </a:r>
              </a:p>
            </p:txBody>
          </p:sp>
          <p:sp>
            <p:nvSpPr>
              <p:cNvPr id="22576" name="Rectangle 92"/>
              <p:cNvSpPr>
                <a:spLocks noChangeArrowheads="1"/>
              </p:cNvSpPr>
              <p:nvPr/>
            </p:nvSpPr>
            <p:spPr bwMode="auto">
              <a:xfrm>
                <a:off x="2332" y="654"/>
                <a:ext cx="434" cy="22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Virtual</a:t>
                </a:r>
              </a:p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Memory</a:t>
                </a:r>
              </a:p>
            </p:txBody>
          </p:sp>
          <p:sp>
            <p:nvSpPr>
              <p:cNvPr id="22577" name="Rectangle 93"/>
              <p:cNvSpPr>
                <a:spLocks noChangeArrowheads="1"/>
              </p:cNvSpPr>
              <p:nvPr/>
            </p:nvSpPr>
            <p:spPr bwMode="auto">
              <a:xfrm>
                <a:off x="2902" y="666"/>
                <a:ext cx="440" cy="1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Windows</a:t>
                </a:r>
              </a:p>
            </p:txBody>
          </p:sp>
          <p:sp>
            <p:nvSpPr>
              <p:cNvPr id="22578" name="Rectangle 94"/>
              <p:cNvSpPr>
                <a:spLocks noChangeArrowheads="1"/>
              </p:cNvSpPr>
              <p:nvPr/>
            </p:nvSpPr>
            <p:spPr bwMode="auto">
              <a:xfrm>
                <a:off x="3460" y="654"/>
                <a:ext cx="417" cy="22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I/O</a:t>
                </a:r>
              </a:p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events</a:t>
                </a:r>
              </a:p>
            </p:txBody>
          </p:sp>
          <p:sp>
            <p:nvSpPr>
              <p:cNvPr id="22579" name="Rectangle 95"/>
              <p:cNvSpPr>
                <a:spLocks noChangeArrowheads="1"/>
              </p:cNvSpPr>
              <p:nvPr/>
            </p:nvSpPr>
            <p:spPr bwMode="auto">
              <a:xfrm>
                <a:off x="3920" y="666"/>
                <a:ext cx="388" cy="1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files</a:t>
                </a:r>
              </a:p>
            </p:txBody>
          </p:sp>
          <p:sp>
            <p:nvSpPr>
              <p:cNvPr id="22580" name="Rectangle 96"/>
              <p:cNvSpPr>
                <a:spLocks noChangeArrowheads="1"/>
              </p:cNvSpPr>
              <p:nvPr/>
            </p:nvSpPr>
            <p:spPr bwMode="auto">
              <a:xfrm>
                <a:off x="4354" y="663"/>
                <a:ext cx="428" cy="1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sockets</a:t>
                </a:r>
              </a:p>
            </p:txBody>
          </p:sp>
          <p:sp>
            <p:nvSpPr>
              <p:cNvPr id="22581" name="Rectangle 97"/>
              <p:cNvSpPr>
                <a:spLocks noChangeArrowheads="1"/>
              </p:cNvSpPr>
              <p:nvPr/>
            </p:nvSpPr>
            <p:spPr bwMode="auto">
              <a:xfrm>
                <a:off x="4900" y="666"/>
                <a:ext cx="364" cy="20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SVCs</a:t>
                </a:r>
              </a:p>
            </p:txBody>
          </p:sp>
          <p:sp>
            <p:nvSpPr>
              <p:cNvPr id="22582" name="Rectangle 98"/>
              <p:cNvSpPr>
                <a:spLocks noChangeArrowheads="1"/>
              </p:cNvSpPr>
              <p:nvPr/>
            </p:nvSpPr>
            <p:spPr bwMode="auto">
              <a:xfrm>
                <a:off x="1918" y="240"/>
                <a:ext cx="3350" cy="2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Application</a:t>
                </a:r>
              </a:p>
            </p:txBody>
          </p:sp>
        </p:grpSp>
        <p:grpSp>
          <p:nvGrpSpPr>
            <p:cNvPr id="21540" name="Group 99"/>
            <p:cNvGrpSpPr>
              <a:grpSpLocks/>
            </p:cNvGrpSpPr>
            <p:nvPr/>
          </p:nvGrpSpPr>
          <p:grpSpPr bwMode="auto">
            <a:xfrm>
              <a:off x="7010400" y="838200"/>
              <a:ext cx="1981200" cy="350838"/>
              <a:chOff x="1814" y="240"/>
              <a:chExt cx="3610" cy="640"/>
            </a:xfrm>
          </p:grpSpPr>
          <p:sp>
            <p:nvSpPr>
              <p:cNvPr id="22565" name="Line 100"/>
              <p:cNvSpPr>
                <a:spLocks noChangeShapeType="1"/>
              </p:cNvSpPr>
              <p:nvPr/>
            </p:nvSpPr>
            <p:spPr bwMode="auto">
              <a:xfrm>
                <a:off x="1814" y="790"/>
                <a:ext cx="361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566" name="Rectangle 101"/>
              <p:cNvSpPr>
                <a:spLocks noChangeArrowheads="1"/>
              </p:cNvSpPr>
              <p:nvPr/>
            </p:nvSpPr>
            <p:spPr bwMode="auto">
              <a:xfrm>
                <a:off x="1881" y="666"/>
                <a:ext cx="385" cy="1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CPU</a:t>
                </a:r>
              </a:p>
            </p:txBody>
          </p:sp>
          <p:sp>
            <p:nvSpPr>
              <p:cNvPr id="22567" name="Rectangle 102"/>
              <p:cNvSpPr>
                <a:spLocks noChangeArrowheads="1"/>
              </p:cNvSpPr>
              <p:nvPr/>
            </p:nvSpPr>
            <p:spPr bwMode="auto">
              <a:xfrm>
                <a:off x="2332" y="654"/>
                <a:ext cx="434" cy="22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Virtual</a:t>
                </a:r>
              </a:p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Memory</a:t>
                </a:r>
              </a:p>
            </p:txBody>
          </p:sp>
          <p:sp>
            <p:nvSpPr>
              <p:cNvPr id="22568" name="Rectangle 103"/>
              <p:cNvSpPr>
                <a:spLocks noChangeArrowheads="1"/>
              </p:cNvSpPr>
              <p:nvPr/>
            </p:nvSpPr>
            <p:spPr bwMode="auto">
              <a:xfrm>
                <a:off x="2902" y="666"/>
                <a:ext cx="440" cy="1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Windows</a:t>
                </a:r>
              </a:p>
            </p:txBody>
          </p:sp>
          <p:sp>
            <p:nvSpPr>
              <p:cNvPr id="22569" name="Rectangle 104"/>
              <p:cNvSpPr>
                <a:spLocks noChangeArrowheads="1"/>
              </p:cNvSpPr>
              <p:nvPr/>
            </p:nvSpPr>
            <p:spPr bwMode="auto">
              <a:xfrm>
                <a:off x="3460" y="654"/>
                <a:ext cx="417" cy="22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I/O</a:t>
                </a:r>
              </a:p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events</a:t>
                </a:r>
              </a:p>
            </p:txBody>
          </p:sp>
          <p:sp>
            <p:nvSpPr>
              <p:cNvPr id="22570" name="Rectangle 105"/>
              <p:cNvSpPr>
                <a:spLocks noChangeArrowheads="1"/>
              </p:cNvSpPr>
              <p:nvPr/>
            </p:nvSpPr>
            <p:spPr bwMode="auto">
              <a:xfrm>
                <a:off x="3920" y="666"/>
                <a:ext cx="388" cy="1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files</a:t>
                </a:r>
              </a:p>
            </p:txBody>
          </p:sp>
          <p:sp>
            <p:nvSpPr>
              <p:cNvPr id="22571" name="Rectangle 106"/>
              <p:cNvSpPr>
                <a:spLocks noChangeArrowheads="1"/>
              </p:cNvSpPr>
              <p:nvPr/>
            </p:nvSpPr>
            <p:spPr bwMode="auto">
              <a:xfrm>
                <a:off x="4354" y="663"/>
                <a:ext cx="428" cy="1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sockets</a:t>
                </a:r>
              </a:p>
            </p:txBody>
          </p:sp>
          <p:sp>
            <p:nvSpPr>
              <p:cNvPr id="22572" name="Rectangle 107"/>
              <p:cNvSpPr>
                <a:spLocks noChangeArrowheads="1"/>
              </p:cNvSpPr>
              <p:nvPr/>
            </p:nvSpPr>
            <p:spPr bwMode="auto">
              <a:xfrm>
                <a:off x="4900" y="666"/>
                <a:ext cx="364" cy="20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SVCs</a:t>
                </a:r>
              </a:p>
            </p:txBody>
          </p:sp>
          <p:sp>
            <p:nvSpPr>
              <p:cNvPr id="22573" name="Rectangle 108"/>
              <p:cNvSpPr>
                <a:spLocks noChangeArrowheads="1"/>
              </p:cNvSpPr>
              <p:nvPr/>
            </p:nvSpPr>
            <p:spPr bwMode="auto">
              <a:xfrm>
                <a:off x="1918" y="240"/>
                <a:ext cx="3350" cy="2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Application</a:t>
                </a:r>
              </a:p>
            </p:txBody>
          </p:sp>
        </p:grpSp>
        <p:sp>
          <p:nvSpPr>
            <p:cNvPr id="971885" name="Text Box 109"/>
            <p:cNvSpPr txBox="1">
              <a:spLocks noChangeArrowheads="1"/>
            </p:cNvSpPr>
            <p:nvPr/>
          </p:nvSpPr>
          <p:spPr bwMode="auto">
            <a:xfrm>
              <a:off x="6477000" y="958850"/>
              <a:ext cx="4556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smtClean="0">
                  <a:latin typeface="+mj-lt"/>
                </a:rPr>
                <a:t>P2</a:t>
              </a:r>
            </a:p>
          </p:txBody>
        </p:sp>
        <p:sp>
          <p:nvSpPr>
            <p:cNvPr id="971886" name="Text Box 110"/>
            <p:cNvSpPr txBox="1">
              <a:spLocks noChangeArrowheads="1"/>
            </p:cNvSpPr>
            <p:nvPr/>
          </p:nvSpPr>
          <p:spPr bwMode="auto">
            <a:xfrm>
              <a:off x="6477000" y="1492250"/>
              <a:ext cx="4556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smtClean="0">
                  <a:latin typeface="+mj-lt"/>
                </a:rPr>
                <a:t>P3</a:t>
              </a:r>
            </a:p>
          </p:txBody>
        </p:sp>
        <p:sp>
          <p:nvSpPr>
            <p:cNvPr id="971887" name="Text Box 111"/>
            <p:cNvSpPr txBox="1">
              <a:spLocks noChangeArrowheads="1"/>
            </p:cNvSpPr>
            <p:nvPr/>
          </p:nvSpPr>
          <p:spPr bwMode="auto">
            <a:xfrm>
              <a:off x="6477000" y="2101851"/>
              <a:ext cx="4556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smtClean="0">
                  <a:latin typeface="+mj-lt"/>
                </a:rPr>
                <a:t>P4</a:t>
              </a:r>
            </a:p>
          </p:txBody>
        </p:sp>
        <p:sp>
          <p:nvSpPr>
            <p:cNvPr id="971888" name="Text Box 112"/>
            <p:cNvSpPr txBox="1">
              <a:spLocks noChangeArrowheads="1"/>
            </p:cNvSpPr>
            <p:nvPr/>
          </p:nvSpPr>
          <p:spPr bwMode="auto">
            <a:xfrm>
              <a:off x="6477000" y="2635251"/>
              <a:ext cx="4556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smtClean="0">
                  <a:latin typeface="+mj-lt"/>
                </a:rPr>
                <a:t>P5</a:t>
              </a:r>
            </a:p>
          </p:txBody>
        </p:sp>
      </p:grpSp>
      <p:sp>
        <p:nvSpPr>
          <p:cNvPr id="2151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One VM For Each Process</a:t>
            </a:r>
          </a:p>
        </p:txBody>
      </p:sp>
      <p:sp>
        <p:nvSpPr>
          <p:cNvPr id="971800" name="Rectangle 24"/>
          <p:cNvSpPr>
            <a:spLocks noChangeArrowheads="1"/>
          </p:cNvSpPr>
          <p:nvPr/>
        </p:nvSpPr>
        <p:spPr bwMode="auto">
          <a:xfrm>
            <a:off x="2143125" y="2411413"/>
            <a:ext cx="1003300" cy="3079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400">
                <a:latin typeface="+mj-lt"/>
              </a:rPr>
              <a:t>Windows</a:t>
            </a:r>
          </a:p>
        </p:txBody>
      </p:sp>
      <p:sp>
        <p:nvSpPr>
          <p:cNvPr id="971801" name="Rectangle 25"/>
          <p:cNvSpPr>
            <a:spLocks noChangeArrowheads="1"/>
          </p:cNvSpPr>
          <p:nvPr/>
        </p:nvSpPr>
        <p:spPr bwMode="auto">
          <a:xfrm>
            <a:off x="3146425" y="2303463"/>
            <a:ext cx="744538" cy="5238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400" dirty="0">
                <a:latin typeface="+mj-lt"/>
              </a:rPr>
              <a:t>I/O</a:t>
            </a:r>
          </a:p>
          <a:p>
            <a:pPr algn="ctr">
              <a:defRPr/>
            </a:pPr>
            <a:r>
              <a:rPr lang="en-US" sz="1400" dirty="0">
                <a:latin typeface="+mj-lt"/>
              </a:rPr>
              <a:t>events</a:t>
            </a:r>
          </a:p>
        </p:txBody>
      </p:sp>
      <p:sp>
        <p:nvSpPr>
          <p:cNvPr id="971802" name="Rectangle 26"/>
          <p:cNvSpPr>
            <a:spLocks noChangeArrowheads="1"/>
          </p:cNvSpPr>
          <p:nvPr/>
        </p:nvSpPr>
        <p:spPr bwMode="auto">
          <a:xfrm>
            <a:off x="3954463" y="2411413"/>
            <a:ext cx="534987" cy="3079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400">
                <a:latin typeface="+mj-lt"/>
              </a:rPr>
              <a:t>files</a:t>
            </a:r>
          </a:p>
        </p:txBody>
      </p:sp>
      <p:sp>
        <p:nvSpPr>
          <p:cNvPr id="971803" name="Rectangle 27"/>
          <p:cNvSpPr>
            <a:spLocks noChangeArrowheads="1"/>
          </p:cNvSpPr>
          <p:nvPr/>
        </p:nvSpPr>
        <p:spPr bwMode="auto">
          <a:xfrm>
            <a:off x="4522788" y="2406650"/>
            <a:ext cx="839787" cy="3079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400">
                <a:latin typeface="+mj-lt"/>
              </a:rPr>
              <a:t>sockets</a:t>
            </a:r>
          </a:p>
        </p:txBody>
      </p:sp>
      <p:sp>
        <p:nvSpPr>
          <p:cNvPr id="971804" name="Rectangle 28"/>
          <p:cNvSpPr>
            <a:spLocks noChangeArrowheads="1"/>
          </p:cNvSpPr>
          <p:nvPr/>
        </p:nvSpPr>
        <p:spPr bwMode="auto">
          <a:xfrm>
            <a:off x="5434013" y="2411413"/>
            <a:ext cx="654050" cy="3079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400">
                <a:latin typeface="+mj-lt"/>
              </a:rPr>
              <a:t>SVCs</a:t>
            </a:r>
          </a:p>
        </p:txBody>
      </p:sp>
      <p:sp>
        <p:nvSpPr>
          <p:cNvPr id="971843" name="Rectangle 67"/>
          <p:cNvSpPr>
            <a:spLocks noChangeArrowheads="1"/>
          </p:cNvSpPr>
          <p:nvPr/>
        </p:nvSpPr>
        <p:spPr bwMode="auto">
          <a:xfrm>
            <a:off x="738188" y="1730375"/>
            <a:ext cx="5318125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+mj-lt"/>
              </a:rPr>
              <a:t>Application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609600" y="3519488"/>
            <a:ext cx="8001000" cy="1052512"/>
            <a:chOff x="609600" y="3519488"/>
            <a:chExt cx="8001000" cy="1052512"/>
          </a:xfrm>
        </p:grpSpPr>
        <p:sp>
          <p:nvSpPr>
            <p:cNvPr id="971780" name="Rectangle 4"/>
            <p:cNvSpPr>
              <a:spLocks noChangeArrowheads="1"/>
            </p:cNvSpPr>
            <p:nvPr/>
          </p:nvSpPr>
          <p:spPr bwMode="auto">
            <a:xfrm>
              <a:off x="609600" y="3519488"/>
              <a:ext cx="8001000" cy="6096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latin typeface="+mj-lt"/>
                </a:rPr>
                <a:t>OS Kernel (Specially privileged process)</a:t>
              </a:r>
            </a:p>
          </p:txBody>
        </p:sp>
        <p:sp>
          <p:nvSpPr>
            <p:cNvPr id="76" name="Right Brace 75"/>
            <p:cNvSpPr/>
            <p:nvPr/>
          </p:nvSpPr>
          <p:spPr>
            <a:xfrm rot="16200000" flipV="1">
              <a:off x="4457700" y="571500"/>
              <a:ext cx="228600" cy="7772400"/>
            </a:xfrm>
            <a:prstGeom prst="rightBrace">
              <a:avLst>
                <a:gd name="adj1" fmla="val 62391"/>
                <a:gd name="adj2" fmla="val 49121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743200" y="4876800"/>
            <a:ext cx="1028700" cy="1679575"/>
            <a:chOff x="2743200" y="4876800"/>
            <a:chExt cx="1028700" cy="1679575"/>
          </a:xfrm>
        </p:grpSpPr>
        <p:sp>
          <p:nvSpPr>
            <p:cNvPr id="971793" name="Text Box 17"/>
            <p:cNvSpPr txBox="1">
              <a:spLocks noChangeArrowheads="1"/>
            </p:cNvSpPr>
            <p:nvPr/>
          </p:nvSpPr>
          <p:spPr bwMode="auto">
            <a:xfrm>
              <a:off x="2759075" y="6186488"/>
              <a:ext cx="9540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smtClean="0">
                  <a:latin typeface="+mj-lt"/>
                </a:rPr>
                <a:t>TIMER</a:t>
              </a:r>
            </a:p>
          </p:txBody>
        </p:sp>
        <p:pic>
          <p:nvPicPr>
            <p:cNvPr id="21515" name="Picture 5" descr="Anonymous-Time-icon-800p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4876800"/>
              <a:ext cx="1028700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3962400" y="4724400"/>
            <a:ext cx="915988" cy="1831975"/>
            <a:chOff x="3962400" y="4724400"/>
            <a:chExt cx="915988" cy="1831975"/>
          </a:xfrm>
        </p:grpSpPr>
        <p:sp>
          <p:nvSpPr>
            <p:cNvPr id="971794" name="Text Box 18"/>
            <p:cNvSpPr txBox="1">
              <a:spLocks noChangeArrowheads="1"/>
            </p:cNvSpPr>
            <p:nvPr/>
          </p:nvSpPr>
          <p:spPr bwMode="auto">
            <a:xfrm>
              <a:off x="4079875" y="6186488"/>
              <a:ext cx="7937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smtClean="0">
                  <a:latin typeface="+mj-lt"/>
                </a:rPr>
                <a:t>DISK</a:t>
              </a:r>
            </a:p>
          </p:txBody>
        </p:sp>
        <p:pic>
          <p:nvPicPr>
            <p:cNvPr id="21516" name="Picture 7" descr="Open-Disk-Drive-29.07.11-800px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4724400"/>
              <a:ext cx="915988" cy="130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517" name="Picture 8" descr="srippon-RAM-computer-memory-800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072037">
            <a:off x="1457325" y="5280025"/>
            <a:ext cx="14097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Picture 9" descr="cpu-3-800p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70" r="49945"/>
          <a:stretch>
            <a:fillRect/>
          </a:stretch>
        </p:blipFill>
        <p:spPr bwMode="auto">
          <a:xfrm>
            <a:off x="304800" y="4800600"/>
            <a:ext cx="12287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486400" y="4953000"/>
            <a:ext cx="1549400" cy="1589088"/>
            <a:chOff x="5486400" y="4953000"/>
            <a:chExt cx="1549400" cy="1589088"/>
          </a:xfrm>
        </p:grpSpPr>
        <p:sp>
          <p:nvSpPr>
            <p:cNvPr id="971795" name="Text Box 19"/>
            <p:cNvSpPr txBox="1">
              <a:spLocks noChangeArrowheads="1"/>
            </p:cNvSpPr>
            <p:nvPr/>
          </p:nvSpPr>
          <p:spPr bwMode="auto">
            <a:xfrm>
              <a:off x="5953125" y="6172200"/>
              <a:ext cx="6000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smtClean="0">
                  <a:latin typeface="+mj-lt"/>
                </a:rPr>
                <a:t>I/O</a:t>
              </a:r>
            </a:p>
          </p:txBody>
        </p:sp>
        <p:pic>
          <p:nvPicPr>
            <p:cNvPr id="21519" name="Picture 10" descr="network-card-800px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4953000"/>
              <a:ext cx="1549400" cy="941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7505700" y="4800600"/>
            <a:ext cx="1638300" cy="1755775"/>
            <a:chOff x="7505700" y="4800600"/>
            <a:chExt cx="1638300" cy="1755775"/>
          </a:xfrm>
        </p:grpSpPr>
        <p:sp>
          <p:nvSpPr>
            <p:cNvPr id="971796" name="Text Box 20"/>
            <p:cNvSpPr txBox="1">
              <a:spLocks noChangeArrowheads="1"/>
            </p:cNvSpPr>
            <p:nvPr/>
          </p:nvSpPr>
          <p:spPr bwMode="auto">
            <a:xfrm>
              <a:off x="8153400" y="6186488"/>
              <a:ext cx="7524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smtClean="0">
                  <a:latin typeface="+mj-lt"/>
                </a:rPr>
                <a:t>KVM</a:t>
              </a:r>
            </a:p>
          </p:txBody>
        </p:sp>
        <p:pic>
          <p:nvPicPr>
            <p:cNvPr id="21520" name="Picture 11" descr="monitor-hero-800px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6363" y="4800600"/>
              <a:ext cx="1138237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1" name="Picture 12" descr="Minduka-Keyboard-ABNT2-Pt-Br-800px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5700" y="5638800"/>
              <a:ext cx="1184275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2" name="Picture 13" descr="Anonymous-Mouse-icon-800px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2500" y="5715000"/>
              <a:ext cx="5715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800" grpId="0" animBg="1"/>
      <p:bldP spid="971801" grpId="0" animBg="1"/>
      <p:bldP spid="971802" grpId="0" animBg="1"/>
      <p:bldP spid="971803" grpId="0" animBg="1"/>
      <p:bldP spid="971804" grpId="0" animBg="1"/>
      <p:bldP spid="9718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3"/>
          <p:cNvSpPr>
            <a:spLocks noChangeArrowheads="1"/>
          </p:cNvSpPr>
          <p:nvPr/>
        </p:nvSpPr>
        <p:spPr bwMode="auto">
          <a:xfrm>
            <a:off x="2889250" y="2222500"/>
            <a:ext cx="736600" cy="3187700"/>
          </a:xfrm>
          <a:prstGeom prst="roundRect">
            <a:avLst>
              <a:gd name="adj" fmla="val 12500"/>
            </a:avLst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auto">
          <a:xfrm>
            <a:off x="2889250" y="2222500"/>
            <a:ext cx="736600" cy="3187700"/>
          </a:xfrm>
          <a:prstGeom prst="roundRect">
            <a:avLst>
              <a:gd name="adj" fmla="val 13181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2963863" y="2324100"/>
            <a:ext cx="6556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000">
                <a:solidFill>
                  <a:srgbClr val="000000"/>
                </a:solidFill>
                <a:latin typeface="+mj-lt"/>
              </a:rPr>
              <a:t>PROCESS </a:t>
            </a:r>
            <a:endParaRPr lang="en-US" sz="1000">
              <a:latin typeface="+mj-lt"/>
            </a:endParaRP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3230563" y="2446337"/>
            <a:ext cx="7937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000">
                <a:solidFill>
                  <a:srgbClr val="000000"/>
                </a:solidFill>
                <a:latin typeface="+mj-lt"/>
              </a:rPr>
              <a:t>1</a:t>
            </a:r>
            <a:endParaRPr lang="en-US" sz="1000">
              <a:latin typeface="+mj-lt"/>
            </a:endParaRPr>
          </a:p>
        </p:txBody>
      </p:sp>
      <p:sp>
        <p:nvSpPr>
          <p:cNvPr id="23558" name="AutoShape 7"/>
          <p:cNvSpPr>
            <a:spLocks noChangeArrowheads="1"/>
          </p:cNvSpPr>
          <p:nvPr/>
        </p:nvSpPr>
        <p:spPr bwMode="auto">
          <a:xfrm>
            <a:off x="928688" y="2222500"/>
            <a:ext cx="735012" cy="3187700"/>
          </a:xfrm>
          <a:prstGeom prst="roundRect">
            <a:avLst>
              <a:gd name="adj" fmla="val 12500"/>
            </a:avLst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59" name="AutoShape 8"/>
          <p:cNvSpPr>
            <a:spLocks noChangeArrowheads="1"/>
          </p:cNvSpPr>
          <p:nvPr/>
        </p:nvSpPr>
        <p:spPr bwMode="auto">
          <a:xfrm>
            <a:off x="928688" y="2222500"/>
            <a:ext cx="735012" cy="3187700"/>
          </a:xfrm>
          <a:prstGeom prst="roundRect">
            <a:avLst>
              <a:gd name="adj" fmla="val 13181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1003300" y="2324100"/>
            <a:ext cx="6556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000">
                <a:solidFill>
                  <a:srgbClr val="000000"/>
                </a:solidFill>
                <a:latin typeface="+mj-lt"/>
              </a:rPr>
              <a:t>PROCESS </a:t>
            </a:r>
            <a:endParaRPr lang="en-US" sz="1000">
              <a:latin typeface="+mj-lt"/>
            </a:endParaRPr>
          </a:p>
        </p:txBody>
      </p:sp>
      <p:sp>
        <p:nvSpPr>
          <p:cNvPr id="23561" name="Rectangle 10"/>
          <p:cNvSpPr>
            <a:spLocks noChangeArrowheads="1"/>
          </p:cNvSpPr>
          <p:nvPr/>
        </p:nvSpPr>
        <p:spPr bwMode="auto">
          <a:xfrm>
            <a:off x="1270000" y="2446337"/>
            <a:ext cx="7937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000">
                <a:solidFill>
                  <a:srgbClr val="000000"/>
                </a:solidFill>
                <a:latin typeface="+mj-lt"/>
              </a:rPr>
              <a:t>0</a:t>
            </a:r>
            <a:endParaRPr lang="en-US" sz="1000">
              <a:latin typeface="+mj-lt"/>
            </a:endParaRPr>
          </a:p>
        </p:txBody>
      </p:sp>
      <p:sp>
        <p:nvSpPr>
          <p:cNvPr id="23562" name="AutoShape 11"/>
          <p:cNvSpPr>
            <a:spLocks noChangeArrowheads="1"/>
          </p:cNvSpPr>
          <p:nvPr/>
        </p:nvSpPr>
        <p:spPr bwMode="auto">
          <a:xfrm>
            <a:off x="1909763" y="2222500"/>
            <a:ext cx="735012" cy="3187700"/>
          </a:xfrm>
          <a:prstGeom prst="roundRect">
            <a:avLst>
              <a:gd name="adj" fmla="val 12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63" name="AutoShape 12"/>
          <p:cNvSpPr>
            <a:spLocks noChangeArrowheads="1"/>
          </p:cNvSpPr>
          <p:nvPr/>
        </p:nvSpPr>
        <p:spPr bwMode="auto">
          <a:xfrm>
            <a:off x="1909763" y="2222500"/>
            <a:ext cx="735012" cy="3187700"/>
          </a:xfrm>
          <a:prstGeom prst="roundRect">
            <a:avLst>
              <a:gd name="adj" fmla="val 13181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64" name="Rectangle 13"/>
          <p:cNvSpPr>
            <a:spLocks noChangeArrowheads="1"/>
          </p:cNvSpPr>
          <p:nvPr/>
        </p:nvSpPr>
        <p:spPr bwMode="auto">
          <a:xfrm>
            <a:off x="1981200" y="2286000"/>
            <a:ext cx="620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sz="1000" dirty="0">
                <a:solidFill>
                  <a:srgbClr val="000000"/>
                </a:solidFill>
                <a:latin typeface="+mj-lt"/>
              </a:rPr>
              <a:t>Operating</a:t>
            </a:r>
          </a:p>
          <a:p>
            <a:pPr algn="ctr" eaLnBrk="0" hangingPunct="0">
              <a:defRPr/>
            </a:pPr>
            <a:r>
              <a:rPr lang="en-US" sz="1000" dirty="0">
                <a:solidFill>
                  <a:srgbClr val="000000"/>
                </a:solidFill>
                <a:latin typeface="+mj-lt"/>
              </a:rPr>
              <a:t>System</a:t>
            </a:r>
            <a:endParaRPr lang="en-US" sz="1000" dirty="0">
              <a:latin typeface="+mj-lt"/>
            </a:endParaRP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268413" y="2644775"/>
            <a:ext cx="2016125" cy="2644775"/>
            <a:chOff x="975" y="1511"/>
            <a:chExt cx="2362" cy="3099"/>
          </a:xfrm>
        </p:grpSpPr>
        <p:grpSp>
          <p:nvGrpSpPr>
            <p:cNvPr id="23623" name="Group 15"/>
            <p:cNvGrpSpPr>
              <a:grpSpLocks/>
            </p:cNvGrpSpPr>
            <p:nvPr/>
          </p:nvGrpSpPr>
          <p:grpSpPr bwMode="auto">
            <a:xfrm>
              <a:off x="2124" y="4385"/>
              <a:ext cx="64" cy="223"/>
              <a:chOff x="2124" y="4385"/>
              <a:chExt cx="64" cy="223"/>
            </a:xfrm>
          </p:grpSpPr>
          <p:sp>
            <p:nvSpPr>
              <p:cNvPr id="23724" name="Freeform 16"/>
              <p:cNvSpPr>
                <a:spLocks/>
              </p:cNvSpPr>
              <p:nvPr/>
            </p:nvSpPr>
            <p:spPr bwMode="auto">
              <a:xfrm>
                <a:off x="2124" y="4472"/>
                <a:ext cx="60" cy="136"/>
              </a:xfrm>
              <a:custGeom>
                <a:avLst/>
                <a:gdLst>
                  <a:gd name="T0" fmla="*/ 32 w 64"/>
                  <a:gd name="T1" fmla="*/ 135 h 135"/>
                  <a:gd name="T2" fmla="*/ 0 w 64"/>
                  <a:gd name="T3" fmla="*/ 0 h 135"/>
                  <a:gd name="T4" fmla="*/ 32 w 64"/>
                  <a:gd name="T5" fmla="*/ 0 h 135"/>
                  <a:gd name="T6" fmla="*/ 64 w 64"/>
                  <a:gd name="T7" fmla="*/ 0 h 135"/>
                  <a:gd name="T8" fmla="*/ 32 w 64"/>
                  <a:gd name="T9" fmla="*/ 135 h 1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35"/>
                  <a:gd name="T17" fmla="*/ 64 w 64"/>
                  <a:gd name="T18" fmla="*/ 135 h 1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35">
                    <a:moveTo>
                      <a:pt x="32" y="135"/>
                    </a:moveTo>
                    <a:lnTo>
                      <a:pt x="0" y="0"/>
                    </a:lnTo>
                    <a:lnTo>
                      <a:pt x="32" y="0"/>
                    </a:lnTo>
                    <a:lnTo>
                      <a:pt x="64" y="0"/>
                    </a:lnTo>
                    <a:lnTo>
                      <a:pt x="32" y="135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5" name="Line 17"/>
              <p:cNvSpPr>
                <a:spLocks noChangeShapeType="1"/>
              </p:cNvSpPr>
              <p:nvPr/>
            </p:nvSpPr>
            <p:spPr bwMode="auto">
              <a:xfrm>
                <a:off x="2156" y="4385"/>
                <a:ext cx="2" cy="9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23624" name="Group 18"/>
            <p:cNvGrpSpPr>
              <a:grpSpLocks/>
            </p:cNvGrpSpPr>
            <p:nvPr/>
          </p:nvGrpSpPr>
          <p:grpSpPr bwMode="auto">
            <a:xfrm>
              <a:off x="975" y="1511"/>
              <a:ext cx="2362" cy="800"/>
              <a:chOff x="975" y="1511"/>
              <a:chExt cx="2362" cy="800"/>
            </a:xfrm>
          </p:grpSpPr>
          <p:grpSp>
            <p:nvGrpSpPr>
              <p:cNvPr id="23725" name="Group 19"/>
              <p:cNvGrpSpPr>
                <a:grpSpLocks/>
              </p:cNvGrpSpPr>
              <p:nvPr/>
            </p:nvGrpSpPr>
            <p:grpSpPr bwMode="auto">
              <a:xfrm>
                <a:off x="3273" y="1798"/>
                <a:ext cx="64" cy="511"/>
                <a:chOff x="3273" y="1798"/>
                <a:chExt cx="64" cy="511"/>
              </a:xfrm>
            </p:grpSpPr>
            <p:sp>
              <p:nvSpPr>
                <p:cNvPr id="23722" name="Freeform 20"/>
                <p:cNvSpPr>
                  <a:spLocks/>
                </p:cNvSpPr>
                <p:nvPr/>
              </p:nvSpPr>
              <p:spPr bwMode="auto">
                <a:xfrm>
                  <a:off x="3277" y="2173"/>
                  <a:ext cx="60" cy="136"/>
                </a:xfrm>
                <a:custGeom>
                  <a:avLst/>
                  <a:gdLst>
                    <a:gd name="T0" fmla="*/ 32 w 64"/>
                    <a:gd name="T1" fmla="*/ 135 h 135"/>
                    <a:gd name="T2" fmla="*/ 0 w 64"/>
                    <a:gd name="T3" fmla="*/ 0 h 135"/>
                    <a:gd name="T4" fmla="*/ 32 w 64"/>
                    <a:gd name="T5" fmla="*/ 0 h 135"/>
                    <a:gd name="T6" fmla="*/ 64 w 64"/>
                    <a:gd name="T7" fmla="*/ 0 h 135"/>
                    <a:gd name="T8" fmla="*/ 32 w 64"/>
                    <a:gd name="T9" fmla="*/ 135 h 1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5"/>
                    <a:gd name="T17" fmla="*/ 64 w 64"/>
                    <a:gd name="T18" fmla="*/ 135 h 1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5">
                      <a:moveTo>
                        <a:pt x="32" y="135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23" name="Line 21"/>
                <p:cNvSpPr>
                  <a:spLocks noChangeShapeType="1"/>
                </p:cNvSpPr>
                <p:nvPr/>
              </p:nvSpPr>
              <p:spPr bwMode="auto">
                <a:xfrm>
                  <a:off x="3305" y="1796"/>
                  <a:ext cx="2" cy="38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726" name="Group 22"/>
              <p:cNvGrpSpPr>
                <a:grpSpLocks/>
              </p:cNvGrpSpPr>
              <p:nvPr/>
            </p:nvGrpSpPr>
            <p:grpSpPr bwMode="auto">
              <a:xfrm>
                <a:off x="2124" y="1511"/>
                <a:ext cx="64" cy="223"/>
                <a:chOff x="2124" y="1511"/>
                <a:chExt cx="64" cy="223"/>
              </a:xfrm>
            </p:grpSpPr>
            <p:sp>
              <p:nvSpPr>
                <p:cNvPr id="23720" name="Freeform 23"/>
                <p:cNvSpPr>
                  <a:spLocks/>
                </p:cNvSpPr>
                <p:nvPr/>
              </p:nvSpPr>
              <p:spPr bwMode="auto">
                <a:xfrm>
                  <a:off x="2124" y="1598"/>
                  <a:ext cx="60" cy="136"/>
                </a:xfrm>
                <a:custGeom>
                  <a:avLst/>
                  <a:gdLst>
                    <a:gd name="T0" fmla="*/ 32 w 64"/>
                    <a:gd name="T1" fmla="*/ 135 h 135"/>
                    <a:gd name="T2" fmla="*/ 0 w 64"/>
                    <a:gd name="T3" fmla="*/ 0 h 135"/>
                    <a:gd name="T4" fmla="*/ 32 w 64"/>
                    <a:gd name="T5" fmla="*/ 0 h 135"/>
                    <a:gd name="T6" fmla="*/ 64 w 64"/>
                    <a:gd name="T7" fmla="*/ 0 h 135"/>
                    <a:gd name="T8" fmla="*/ 32 w 64"/>
                    <a:gd name="T9" fmla="*/ 135 h 1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5"/>
                    <a:gd name="T17" fmla="*/ 64 w 64"/>
                    <a:gd name="T18" fmla="*/ 135 h 1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5">
                      <a:moveTo>
                        <a:pt x="32" y="135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21" name="Line 24"/>
                <p:cNvSpPr>
                  <a:spLocks noChangeShapeType="1"/>
                </p:cNvSpPr>
                <p:nvPr/>
              </p:nvSpPr>
              <p:spPr bwMode="auto">
                <a:xfrm>
                  <a:off x="2156" y="1511"/>
                  <a:ext cx="2" cy="9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727" name="Group 25"/>
              <p:cNvGrpSpPr>
                <a:grpSpLocks/>
              </p:cNvGrpSpPr>
              <p:nvPr/>
            </p:nvGrpSpPr>
            <p:grpSpPr bwMode="auto">
              <a:xfrm>
                <a:off x="2124" y="1798"/>
                <a:ext cx="64" cy="224"/>
                <a:chOff x="2124" y="1798"/>
                <a:chExt cx="64" cy="224"/>
              </a:xfrm>
            </p:grpSpPr>
            <p:sp>
              <p:nvSpPr>
                <p:cNvPr id="23718" name="Freeform 26"/>
                <p:cNvSpPr>
                  <a:spLocks/>
                </p:cNvSpPr>
                <p:nvPr/>
              </p:nvSpPr>
              <p:spPr bwMode="auto">
                <a:xfrm>
                  <a:off x="2124" y="1887"/>
                  <a:ext cx="60" cy="141"/>
                </a:xfrm>
                <a:custGeom>
                  <a:avLst/>
                  <a:gdLst>
                    <a:gd name="T0" fmla="*/ 32 w 64"/>
                    <a:gd name="T1" fmla="*/ 136 h 136"/>
                    <a:gd name="T2" fmla="*/ 0 w 64"/>
                    <a:gd name="T3" fmla="*/ 0 h 136"/>
                    <a:gd name="T4" fmla="*/ 32 w 64"/>
                    <a:gd name="T5" fmla="*/ 0 h 136"/>
                    <a:gd name="T6" fmla="*/ 64 w 64"/>
                    <a:gd name="T7" fmla="*/ 0 h 136"/>
                    <a:gd name="T8" fmla="*/ 32 w 64"/>
                    <a:gd name="T9" fmla="*/ 136 h 1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6"/>
                    <a:gd name="T17" fmla="*/ 64 w 64"/>
                    <a:gd name="T18" fmla="*/ 136 h 1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6">
                      <a:moveTo>
                        <a:pt x="32" y="136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19" name="Line 27"/>
                <p:cNvSpPr>
                  <a:spLocks noChangeShapeType="1"/>
                </p:cNvSpPr>
                <p:nvPr/>
              </p:nvSpPr>
              <p:spPr bwMode="auto">
                <a:xfrm>
                  <a:off x="2156" y="1796"/>
                  <a:ext cx="2" cy="9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728" name="Group 28"/>
              <p:cNvGrpSpPr>
                <a:grpSpLocks/>
              </p:cNvGrpSpPr>
              <p:nvPr/>
            </p:nvGrpSpPr>
            <p:grpSpPr bwMode="auto">
              <a:xfrm>
                <a:off x="1007" y="1511"/>
                <a:ext cx="1157" cy="225"/>
                <a:chOff x="1007" y="1511"/>
                <a:chExt cx="1157" cy="225"/>
              </a:xfrm>
            </p:grpSpPr>
            <p:sp>
              <p:nvSpPr>
                <p:cNvPr id="23716" name="Freeform 29"/>
                <p:cNvSpPr>
                  <a:spLocks/>
                </p:cNvSpPr>
                <p:nvPr/>
              </p:nvSpPr>
              <p:spPr bwMode="auto">
                <a:xfrm>
                  <a:off x="1007" y="1511"/>
                  <a:ext cx="136" cy="63"/>
                </a:xfrm>
                <a:custGeom>
                  <a:avLst/>
                  <a:gdLst>
                    <a:gd name="T0" fmla="*/ 0 w 136"/>
                    <a:gd name="T1" fmla="*/ 8 h 64"/>
                    <a:gd name="T2" fmla="*/ 136 w 136"/>
                    <a:gd name="T3" fmla="*/ 0 h 64"/>
                    <a:gd name="T4" fmla="*/ 136 w 136"/>
                    <a:gd name="T5" fmla="*/ 32 h 64"/>
                    <a:gd name="T6" fmla="*/ 128 w 136"/>
                    <a:gd name="T7" fmla="*/ 64 h 64"/>
                    <a:gd name="T8" fmla="*/ 0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0" y="8"/>
                      </a:moveTo>
                      <a:lnTo>
                        <a:pt x="136" y="0"/>
                      </a:lnTo>
                      <a:lnTo>
                        <a:pt x="136" y="32"/>
                      </a:lnTo>
                      <a:lnTo>
                        <a:pt x="128" y="6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17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1135" y="1543"/>
                  <a:ext cx="1027" cy="19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729" name="Group 31"/>
              <p:cNvGrpSpPr>
                <a:grpSpLocks/>
              </p:cNvGrpSpPr>
              <p:nvPr/>
            </p:nvGrpSpPr>
            <p:grpSpPr bwMode="auto">
              <a:xfrm>
                <a:off x="2148" y="1798"/>
                <a:ext cx="1157" cy="226"/>
                <a:chOff x="2148" y="1798"/>
                <a:chExt cx="1157" cy="226"/>
              </a:xfrm>
            </p:grpSpPr>
            <p:sp>
              <p:nvSpPr>
                <p:cNvPr id="23714" name="Freeform 32"/>
                <p:cNvSpPr>
                  <a:spLocks/>
                </p:cNvSpPr>
                <p:nvPr/>
              </p:nvSpPr>
              <p:spPr bwMode="auto">
                <a:xfrm>
                  <a:off x="3170" y="1796"/>
                  <a:ext cx="139" cy="67"/>
                </a:xfrm>
                <a:custGeom>
                  <a:avLst/>
                  <a:gdLst>
                    <a:gd name="T0" fmla="*/ 136 w 136"/>
                    <a:gd name="T1" fmla="*/ 8 h 64"/>
                    <a:gd name="T2" fmla="*/ 8 w 136"/>
                    <a:gd name="T3" fmla="*/ 64 h 64"/>
                    <a:gd name="T4" fmla="*/ 0 w 136"/>
                    <a:gd name="T5" fmla="*/ 32 h 64"/>
                    <a:gd name="T6" fmla="*/ 0 w 136"/>
                    <a:gd name="T7" fmla="*/ 0 h 64"/>
                    <a:gd name="T8" fmla="*/ 136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136" y="8"/>
                      </a:moveTo>
                      <a:lnTo>
                        <a:pt x="8" y="64"/>
                      </a:lnTo>
                      <a:lnTo>
                        <a:pt x="0" y="32"/>
                      </a:lnTo>
                      <a:lnTo>
                        <a:pt x="0" y="0"/>
                      </a:lnTo>
                      <a:lnTo>
                        <a:pt x="136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15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150" y="1829"/>
                  <a:ext cx="1027" cy="19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730" name="Group 34"/>
              <p:cNvGrpSpPr>
                <a:grpSpLocks/>
              </p:cNvGrpSpPr>
              <p:nvPr/>
            </p:nvGrpSpPr>
            <p:grpSpPr bwMode="auto">
              <a:xfrm>
                <a:off x="2156" y="2086"/>
                <a:ext cx="1157" cy="225"/>
                <a:chOff x="2156" y="2086"/>
                <a:chExt cx="1157" cy="225"/>
              </a:xfrm>
            </p:grpSpPr>
            <p:sp>
              <p:nvSpPr>
                <p:cNvPr id="23712" name="Freeform 35"/>
                <p:cNvSpPr>
                  <a:spLocks/>
                </p:cNvSpPr>
                <p:nvPr/>
              </p:nvSpPr>
              <p:spPr bwMode="auto">
                <a:xfrm>
                  <a:off x="2156" y="2086"/>
                  <a:ext cx="136" cy="63"/>
                </a:xfrm>
                <a:custGeom>
                  <a:avLst/>
                  <a:gdLst>
                    <a:gd name="T0" fmla="*/ 0 w 136"/>
                    <a:gd name="T1" fmla="*/ 8 h 64"/>
                    <a:gd name="T2" fmla="*/ 136 w 136"/>
                    <a:gd name="T3" fmla="*/ 0 h 64"/>
                    <a:gd name="T4" fmla="*/ 136 w 136"/>
                    <a:gd name="T5" fmla="*/ 32 h 64"/>
                    <a:gd name="T6" fmla="*/ 128 w 136"/>
                    <a:gd name="T7" fmla="*/ 64 h 64"/>
                    <a:gd name="T8" fmla="*/ 0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0" y="8"/>
                      </a:moveTo>
                      <a:lnTo>
                        <a:pt x="136" y="0"/>
                      </a:lnTo>
                      <a:lnTo>
                        <a:pt x="136" y="32"/>
                      </a:lnTo>
                      <a:lnTo>
                        <a:pt x="128" y="6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13" name="Line 36"/>
                <p:cNvSpPr>
                  <a:spLocks noChangeShapeType="1"/>
                </p:cNvSpPr>
                <p:nvPr/>
              </p:nvSpPr>
              <p:spPr bwMode="auto">
                <a:xfrm flipH="1" flipV="1">
                  <a:off x="2284" y="2117"/>
                  <a:ext cx="1027" cy="19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731" name="Group 37"/>
              <p:cNvGrpSpPr>
                <a:grpSpLocks/>
              </p:cNvGrpSpPr>
              <p:nvPr/>
            </p:nvGrpSpPr>
            <p:grpSpPr bwMode="auto">
              <a:xfrm>
                <a:off x="999" y="1798"/>
                <a:ext cx="1157" cy="226"/>
                <a:chOff x="999" y="1798"/>
                <a:chExt cx="1157" cy="226"/>
              </a:xfrm>
            </p:grpSpPr>
            <p:sp>
              <p:nvSpPr>
                <p:cNvPr id="23710" name="Freeform 38"/>
                <p:cNvSpPr>
                  <a:spLocks/>
                </p:cNvSpPr>
                <p:nvPr/>
              </p:nvSpPr>
              <p:spPr bwMode="auto">
                <a:xfrm>
                  <a:off x="2020" y="1796"/>
                  <a:ext cx="136" cy="67"/>
                </a:xfrm>
                <a:custGeom>
                  <a:avLst/>
                  <a:gdLst>
                    <a:gd name="T0" fmla="*/ 136 w 136"/>
                    <a:gd name="T1" fmla="*/ 8 h 64"/>
                    <a:gd name="T2" fmla="*/ 8 w 136"/>
                    <a:gd name="T3" fmla="*/ 64 h 64"/>
                    <a:gd name="T4" fmla="*/ 0 w 136"/>
                    <a:gd name="T5" fmla="*/ 32 h 64"/>
                    <a:gd name="T6" fmla="*/ 0 w 136"/>
                    <a:gd name="T7" fmla="*/ 0 h 64"/>
                    <a:gd name="T8" fmla="*/ 136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136" y="8"/>
                      </a:moveTo>
                      <a:lnTo>
                        <a:pt x="8" y="64"/>
                      </a:lnTo>
                      <a:lnTo>
                        <a:pt x="0" y="32"/>
                      </a:lnTo>
                      <a:lnTo>
                        <a:pt x="0" y="0"/>
                      </a:lnTo>
                      <a:lnTo>
                        <a:pt x="136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1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999" y="1829"/>
                  <a:ext cx="1028" cy="19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732" name="Group 40"/>
              <p:cNvGrpSpPr>
                <a:grpSpLocks/>
              </p:cNvGrpSpPr>
              <p:nvPr/>
            </p:nvGrpSpPr>
            <p:grpSpPr bwMode="auto">
              <a:xfrm>
                <a:off x="975" y="1511"/>
                <a:ext cx="64" cy="511"/>
                <a:chOff x="975" y="1511"/>
                <a:chExt cx="64" cy="511"/>
              </a:xfrm>
            </p:grpSpPr>
            <p:sp>
              <p:nvSpPr>
                <p:cNvPr id="6" name="Freeform 41"/>
                <p:cNvSpPr>
                  <a:spLocks/>
                </p:cNvSpPr>
                <p:nvPr/>
              </p:nvSpPr>
              <p:spPr bwMode="auto">
                <a:xfrm>
                  <a:off x="975" y="1887"/>
                  <a:ext cx="60" cy="141"/>
                </a:xfrm>
                <a:custGeom>
                  <a:avLst/>
                  <a:gdLst>
                    <a:gd name="T0" fmla="*/ 32 w 64"/>
                    <a:gd name="T1" fmla="*/ 136 h 136"/>
                    <a:gd name="T2" fmla="*/ 0 w 64"/>
                    <a:gd name="T3" fmla="*/ 0 h 136"/>
                    <a:gd name="T4" fmla="*/ 32 w 64"/>
                    <a:gd name="T5" fmla="*/ 0 h 136"/>
                    <a:gd name="T6" fmla="*/ 64 w 64"/>
                    <a:gd name="T7" fmla="*/ 0 h 136"/>
                    <a:gd name="T8" fmla="*/ 32 w 64"/>
                    <a:gd name="T9" fmla="*/ 136 h 1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6"/>
                    <a:gd name="T17" fmla="*/ 64 w 64"/>
                    <a:gd name="T18" fmla="*/ 136 h 1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6">
                      <a:moveTo>
                        <a:pt x="32" y="136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09" name="Line 42"/>
                <p:cNvSpPr>
                  <a:spLocks noChangeShapeType="1"/>
                </p:cNvSpPr>
                <p:nvPr/>
              </p:nvSpPr>
              <p:spPr bwMode="auto">
                <a:xfrm>
                  <a:off x="1007" y="1511"/>
                  <a:ext cx="2" cy="38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3625" name="Group 43"/>
            <p:cNvGrpSpPr>
              <a:grpSpLocks/>
            </p:cNvGrpSpPr>
            <p:nvPr/>
          </p:nvGrpSpPr>
          <p:grpSpPr bwMode="auto">
            <a:xfrm>
              <a:off x="975" y="2086"/>
              <a:ext cx="2362" cy="800"/>
              <a:chOff x="975" y="2086"/>
              <a:chExt cx="2362" cy="800"/>
            </a:xfrm>
          </p:grpSpPr>
          <p:grpSp>
            <p:nvGrpSpPr>
              <p:cNvPr id="23701" name="Group 44"/>
              <p:cNvGrpSpPr>
                <a:grpSpLocks/>
              </p:cNvGrpSpPr>
              <p:nvPr/>
            </p:nvGrpSpPr>
            <p:grpSpPr bwMode="auto">
              <a:xfrm>
                <a:off x="3273" y="2373"/>
                <a:ext cx="64" cy="511"/>
                <a:chOff x="3273" y="2373"/>
                <a:chExt cx="64" cy="511"/>
              </a:xfrm>
            </p:grpSpPr>
            <p:sp>
              <p:nvSpPr>
                <p:cNvPr id="23698" name="Freeform 45"/>
                <p:cNvSpPr>
                  <a:spLocks/>
                </p:cNvSpPr>
                <p:nvPr/>
              </p:nvSpPr>
              <p:spPr bwMode="auto">
                <a:xfrm>
                  <a:off x="3277" y="2748"/>
                  <a:ext cx="60" cy="136"/>
                </a:xfrm>
                <a:custGeom>
                  <a:avLst/>
                  <a:gdLst>
                    <a:gd name="T0" fmla="*/ 32 w 64"/>
                    <a:gd name="T1" fmla="*/ 136 h 136"/>
                    <a:gd name="T2" fmla="*/ 0 w 64"/>
                    <a:gd name="T3" fmla="*/ 0 h 136"/>
                    <a:gd name="T4" fmla="*/ 32 w 64"/>
                    <a:gd name="T5" fmla="*/ 0 h 136"/>
                    <a:gd name="T6" fmla="*/ 64 w 64"/>
                    <a:gd name="T7" fmla="*/ 0 h 136"/>
                    <a:gd name="T8" fmla="*/ 32 w 64"/>
                    <a:gd name="T9" fmla="*/ 136 h 1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6"/>
                    <a:gd name="T17" fmla="*/ 64 w 64"/>
                    <a:gd name="T18" fmla="*/ 136 h 1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6">
                      <a:moveTo>
                        <a:pt x="32" y="136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99" name="Line 46"/>
                <p:cNvSpPr>
                  <a:spLocks noChangeShapeType="1"/>
                </p:cNvSpPr>
                <p:nvPr/>
              </p:nvSpPr>
              <p:spPr bwMode="auto">
                <a:xfrm>
                  <a:off x="3305" y="2369"/>
                  <a:ext cx="2" cy="38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702" name="Group 47"/>
              <p:cNvGrpSpPr>
                <a:grpSpLocks/>
              </p:cNvGrpSpPr>
              <p:nvPr/>
            </p:nvGrpSpPr>
            <p:grpSpPr bwMode="auto">
              <a:xfrm>
                <a:off x="2124" y="2086"/>
                <a:ext cx="64" cy="223"/>
                <a:chOff x="2124" y="2086"/>
                <a:chExt cx="64" cy="223"/>
              </a:xfrm>
            </p:grpSpPr>
            <p:sp>
              <p:nvSpPr>
                <p:cNvPr id="23696" name="Freeform 48"/>
                <p:cNvSpPr>
                  <a:spLocks/>
                </p:cNvSpPr>
                <p:nvPr/>
              </p:nvSpPr>
              <p:spPr bwMode="auto">
                <a:xfrm>
                  <a:off x="2124" y="2173"/>
                  <a:ext cx="60" cy="136"/>
                </a:xfrm>
                <a:custGeom>
                  <a:avLst/>
                  <a:gdLst>
                    <a:gd name="T0" fmla="*/ 32 w 64"/>
                    <a:gd name="T1" fmla="*/ 135 h 135"/>
                    <a:gd name="T2" fmla="*/ 0 w 64"/>
                    <a:gd name="T3" fmla="*/ 0 h 135"/>
                    <a:gd name="T4" fmla="*/ 32 w 64"/>
                    <a:gd name="T5" fmla="*/ 0 h 135"/>
                    <a:gd name="T6" fmla="*/ 64 w 64"/>
                    <a:gd name="T7" fmla="*/ 0 h 135"/>
                    <a:gd name="T8" fmla="*/ 32 w 64"/>
                    <a:gd name="T9" fmla="*/ 135 h 1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5"/>
                    <a:gd name="T17" fmla="*/ 64 w 64"/>
                    <a:gd name="T18" fmla="*/ 135 h 1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5">
                      <a:moveTo>
                        <a:pt x="32" y="135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97" name="Line 49"/>
                <p:cNvSpPr>
                  <a:spLocks noChangeShapeType="1"/>
                </p:cNvSpPr>
                <p:nvPr/>
              </p:nvSpPr>
              <p:spPr bwMode="auto">
                <a:xfrm>
                  <a:off x="2156" y="2086"/>
                  <a:ext cx="2" cy="9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703" name="Group 50"/>
              <p:cNvGrpSpPr>
                <a:grpSpLocks/>
              </p:cNvGrpSpPr>
              <p:nvPr/>
            </p:nvGrpSpPr>
            <p:grpSpPr bwMode="auto">
              <a:xfrm>
                <a:off x="2124" y="2373"/>
                <a:ext cx="64" cy="224"/>
                <a:chOff x="2124" y="2373"/>
                <a:chExt cx="64" cy="224"/>
              </a:xfrm>
            </p:grpSpPr>
            <p:sp>
              <p:nvSpPr>
                <p:cNvPr id="23694" name="Freeform 51"/>
                <p:cNvSpPr>
                  <a:spLocks/>
                </p:cNvSpPr>
                <p:nvPr/>
              </p:nvSpPr>
              <p:spPr bwMode="auto">
                <a:xfrm>
                  <a:off x="2124" y="2462"/>
                  <a:ext cx="60" cy="141"/>
                </a:xfrm>
                <a:custGeom>
                  <a:avLst/>
                  <a:gdLst>
                    <a:gd name="T0" fmla="*/ 32 w 64"/>
                    <a:gd name="T1" fmla="*/ 136 h 136"/>
                    <a:gd name="T2" fmla="*/ 0 w 64"/>
                    <a:gd name="T3" fmla="*/ 0 h 136"/>
                    <a:gd name="T4" fmla="*/ 32 w 64"/>
                    <a:gd name="T5" fmla="*/ 0 h 136"/>
                    <a:gd name="T6" fmla="*/ 64 w 64"/>
                    <a:gd name="T7" fmla="*/ 0 h 136"/>
                    <a:gd name="T8" fmla="*/ 32 w 64"/>
                    <a:gd name="T9" fmla="*/ 136 h 1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6"/>
                    <a:gd name="T17" fmla="*/ 64 w 64"/>
                    <a:gd name="T18" fmla="*/ 136 h 1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6">
                      <a:moveTo>
                        <a:pt x="32" y="136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95" name="Line 52"/>
                <p:cNvSpPr>
                  <a:spLocks noChangeShapeType="1"/>
                </p:cNvSpPr>
                <p:nvPr/>
              </p:nvSpPr>
              <p:spPr bwMode="auto">
                <a:xfrm>
                  <a:off x="2156" y="2369"/>
                  <a:ext cx="2" cy="1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704" name="Group 53"/>
              <p:cNvGrpSpPr>
                <a:grpSpLocks/>
              </p:cNvGrpSpPr>
              <p:nvPr/>
            </p:nvGrpSpPr>
            <p:grpSpPr bwMode="auto">
              <a:xfrm>
                <a:off x="1007" y="2086"/>
                <a:ext cx="1157" cy="225"/>
                <a:chOff x="1007" y="2086"/>
                <a:chExt cx="1157" cy="225"/>
              </a:xfrm>
            </p:grpSpPr>
            <p:sp>
              <p:nvSpPr>
                <p:cNvPr id="23692" name="Freeform 54"/>
                <p:cNvSpPr>
                  <a:spLocks/>
                </p:cNvSpPr>
                <p:nvPr/>
              </p:nvSpPr>
              <p:spPr bwMode="auto">
                <a:xfrm>
                  <a:off x="1007" y="2086"/>
                  <a:ext cx="136" cy="63"/>
                </a:xfrm>
                <a:custGeom>
                  <a:avLst/>
                  <a:gdLst>
                    <a:gd name="T0" fmla="*/ 0 w 136"/>
                    <a:gd name="T1" fmla="*/ 8 h 64"/>
                    <a:gd name="T2" fmla="*/ 136 w 136"/>
                    <a:gd name="T3" fmla="*/ 0 h 64"/>
                    <a:gd name="T4" fmla="*/ 136 w 136"/>
                    <a:gd name="T5" fmla="*/ 32 h 64"/>
                    <a:gd name="T6" fmla="*/ 128 w 136"/>
                    <a:gd name="T7" fmla="*/ 64 h 64"/>
                    <a:gd name="T8" fmla="*/ 0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0" y="8"/>
                      </a:moveTo>
                      <a:lnTo>
                        <a:pt x="136" y="0"/>
                      </a:lnTo>
                      <a:lnTo>
                        <a:pt x="136" y="32"/>
                      </a:lnTo>
                      <a:lnTo>
                        <a:pt x="128" y="6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93" name="Line 55"/>
                <p:cNvSpPr>
                  <a:spLocks noChangeShapeType="1"/>
                </p:cNvSpPr>
                <p:nvPr/>
              </p:nvSpPr>
              <p:spPr bwMode="auto">
                <a:xfrm flipH="1" flipV="1">
                  <a:off x="1135" y="2117"/>
                  <a:ext cx="1027" cy="19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705" name="Group 56"/>
              <p:cNvGrpSpPr>
                <a:grpSpLocks/>
              </p:cNvGrpSpPr>
              <p:nvPr/>
            </p:nvGrpSpPr>
            <p:grpSpPr bwMode="auto">
              <a:xfrm>
                <a:off x="2148" y="2373"/>
                <a:ext cx="1157" cy="225"/>
                <a:chOff x="2148" y="2373"/>
                <a:chExt cx="1157" cy="225"/>
              </a:xfrm>
            </p:grpSpPr>
            <p:sp>
              <p:nvSpPr>
                <p:cNvPr id="23690" name="Freeform 57"/>
                <p:cNvSpPr>
                  <a:spLocks/>
                </p:cNvSpPr>
                <p:nvPr/>
              </p:nvSpPr>
              <p:spPr bwMode="auto">
                <a:xfrm>
                  <a:off x="3170" y="2369"/>
                  <a:ext cx="139" cy="63"/>
                </a:xfrm>
                <a:custGeom>
                  <a:avLst/>
                  <a:gdLst>
                    <a:gd name="T0" fmla="*/ 136 w 136"/>
                    <a:gd name="T1" fmla="*/ 8 h 64"/>
                    <a:gd name="T2" fmla="*/ 8 w 136"/>
                    <a:gd name="T3" fmla="*/ 64 h 64"/>
                    <a:gd name="T4" fmla="*/ 0 w 136"/>
                    <a:gd name="T5" fmla="*/ 32 h 64"/>
                    <a:gd name="T6" fmla="*/ 0 w 136"/>
                    <a:gd name="T7" fmla="*/ 0 h 64"/>
                    <a:gd name="T8" fmla="*/ 136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136" y="8"/>
                      </a:moveTo>
                      <a:lnTo>
                        <a:pt x="8" y="64"/>
                      </a:lnTo>
                      <a:lnTo>
                        <a:pt x="0" y="32"/>
                      </a:lnTo>
                      <a:lnTo>
                        <a:pt x="0" y="0"/>
                      </a:lnTo>
                      <a:lnTo>
                        <a:pt x="136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91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150" y="2404"/>
                  <a:ext cx="1027" cy="19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706" name="Group 59"/>
              <p:cNvGrpSpPr>
                <a:grpSpLocks/>
              </p:cNvGrpSpPr>
              <p:nvPr/>
            </p:nvGrpSpPr>
            <p:grpSpPr bwMode="auto">
              <a:xfrm>
                <a:off x="2156" y="2660"/>
                <a:ext cx="1157" cy="226"/>
                <a:chOff x="2156" y="2660"/>
                <a:chExt cx="1157" cy="226"/>
              </a:xfrm>
            </p:grpSpPr>
            <p:sp>
              <p:nvSpPr>
                <p:cNvPr id="23688" name="Freeform 60"/>
                <p:cNvSpPr>
                  <a:spLocks/>
                </p:cNvSpPr>
                <p:nvPr/>
              </p:nvSpPr>
              <p:spPr bwMode="auto">
                <a:xfrm>
                  <a:off x="2156" y="2662"/>
                  <a:ext cx="136" cy="61"/>
                </a:xfrm>
                <a:custGeom>
                  <a:avLst/>
                  <a:gdLst>
                    <a:gd name="T0" fmla="*/ 0 w 136"/>
                    <a:gd name="T1" fmla="*/ 8 h 64"/>
                    <a:gd name="T2" fmla="*/ 136 w 136"/>
                    <a:gd name="T3" fmla="*/ 0 h 64"/>
                    <a:gd name="T4" fmla="*/ 136 w 136"/>
                    <a:gd name="T5" fmla="*/ 32 h 64"/>
                    <a:gd name="T6" fmla="*/ 128 w 136"/>
                    <a:gd name="T7" fmla="*/ 64 h 64"/>
                    <a:gd name="T8" fmla="*/ 0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0" y="8"/>
                      </a:moveTo>
                      <a:lnTo>
                        <a:pt x="136" y="0"/>
                      </a:lnTo>
                      <a:lnTo>
                        <a:pt x="136" y="32"/>
                      </a:lnTo>
                      <a:lnTo>
                        <a:pt x="128" y="6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89" name="Line 61"/>
                <p:cNvSpPr>
                  <a:spLocks noChangeShapeType="1"/>
                </p:cNvSpPr>
                <p:nvPr/>
              </p:nvSpPr>
              <p:spPr bwMode="auto">
                <a:xfrm flipH="1" flipV="1">
                  <a:off x="2284" y="2692"/>
                  <a:ext cx="1027" cy="19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707" name="Group 62"/>
              <p:cNvGrpSpPr>
                <a:grpSpLocks/>
              </p:cNvGrpSpPr>
              <p:nvPr/>
            </p:nvGrpSpPr>
            <p:grpSpPr bwMode="auto">
              <a:xfrm>
                <a:off x="999" y="2373"/>
                <a:ext cx="1157" cy="225"/>
                <a:chOff x="999" y="2373"/>
                <a:chExt cx="1157" cy="225"/>
              </a:xfrm>
            </p:grpSpPr>
            <p:sp>
              <p:nvSpPr>
                <p:cNvPr id="23686" name="Freeform 63"/>
                <p:cNvSpPr>
                  <a:spLocks/>
                </p:cNvSpPr>
                <p:nvPr/>
              </p:nvSpPr>
              <p:spPr bwMode="auto">
                <a:xfrm>
                  <a:off x="2020" y="2369"/>
                  <a:ext cx="136" cy="63"/>
                </a:xfrm>
                <a:custGeom>
                  <a:avLst/>
                  <a:gdLst>
                    <a:gd name="T0" fmla="*/ 136 w 136"/>
                    <a:gd name="T1" fmla="*/ 8 h 64"/>
                    <a:gd name="T2" fmla="*/ 8 w 136"/>
                    <a:gd name="T3" fmla="*/ 64 h 64"/>
                    <a:gd name="T4" fmla="*/ 0 w 136"/>
                    <a:gd name="T5" fmla="*/ 32 h 64"/>
                    <a:gd name="T6" fmla="*/ 0 w 136"/>
                    <a:gd name="T7" fmla="*/ 0 h 64"/>
                    <a:gd name="T8" fmla="*/ 136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136" y="8"/>
                      </a:moveTo>
                      <a:lnTo>
                        <a:pt x="8" y="64"/>
                      </a:lnTo>
                      <a:lnTo>
                        <a:pt x="0" y="32"/>
                      </a:lnTo>
                      <a:lnTo>
                        <a:pt x="0" y="0"/>
                      </a:lnTo>
                      <a:lnTo>
                        <a:pt x="136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87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999" y="2404"/>
                  <a:ext cx="1028" cy="19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708" name="Group 65"/>
              <p:cNvGrpSpPr>
                <a:grpSpLocks/>
              </p:cNvGrpSpPr>
              <p:nvPr/>
            </p:nvGrpSpPr>
            <p:grpSpPr bwMode="auto">
              <a:xfrm>
                <a:off x="975" y="2086"/>
                <a:ext cx="64" cy="511"/>
                <a:chOff x="975" y="2086"/>
                <a:chExt cx="64" cy="511"/>
              </a:xfrm>
            </p:grpSpPr>
            <p:sp>
              <p:nvSpPr>
                <p:cNvPr id="7" name="Freeform 66"/>
                <p:cNvSpPr>
                  <a:spLocks/>
                </p:cNvSpPr>
                <p:nvPr/>
              </p:nvSpPr>
              <p:spPr bwMode="auto">
                <a:xfrm>
                  <a:off x="975" y="2462"/>
                  <a:ext cx="60" cy="141"/>
                </a:xfrm>
                <a:custGeom>
                  <a:avLst/>
                  <a:gdLst>
                    <a:gd name="T0" fmla="*/ 32 w 64"/>
                    <a:gd name="T1" fmla="*/ 136 h 136"/>
                    <a:gd name="T2" fmla="*/ 0 w 64"/>
                    <a:gd name="T3" fmla="*/ 0 h 136"/>
                    <a:gd name="T4" fmla="*/ 32 w 64"/>
                    <a:gd name="T5" fmla="*/ 0 h 136"/>
                    <a:gd name="T6" fmla="*/ 64 w 64"/>
                    <a:gd name="T7" fmla="*/ 0 h 136"/>
                    <a:gd name="T8" fmla="*/ 32 w 64"/>
                    <a:gd name="T9" fmla="*/ 136 h 1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6"/>
                    <a:gd name="T17" fmla="*/ 64 w 64"/>
                    <a:gd name="T18" fmla="*/ 136 h 1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6">
                      <a:moveTo>
                        <a:pt x="32" y="136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85" name="Line 67"/>
                <p:cNvSpPr>
                  <a:spLocks noChangeShapeType="1"/>
                </p:cNvSpPr>
                <p:nvPr/>
              </p:nvSpPr>
              <p:spPr bwMode="auto">
                <a:xfrm>
                  <a:off x="1007" y="2086"/>
                  <a:ext cx="2" cy="38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3626" name="Group 68"/>
            <p:cNvGrpSpPr>
              <a:grpSpLocks/>
            </p:cNvGrpSpPr>
            <p:nvPr/>
          </p:nvGrpSpPr>
          <p:grpSpPr bwMode="auto">
            <a:xfrm>
              <a:off x="975" y="2660"/>
              <a:ext cx="2362" cy="801"/>
              <a:chOff x="975" y="2660"/>
              <a:chExt cx="2362" cy="801"/>
            </a:xfrm>
          </p:grpSpPr>
          <p:grpSp>
            <p:nvGrpSpPr>
              <p:cNvPr id="23677" name="Group 69"/>
              <p:cNvGrpSpPr>
                <a:grpSpLocks/>
              </p:cNvGrpSpPr>
              <p:nvPr/>
            </p:nvGrpSpPr>
            <p:grpSpPr bwMode="auto">
              <a:xfrm>
                <a:off x="3273" y="2948"/>
                <a:ext cx="64" cy="511"/>
                <a:chOff x="3273" y="2948"/>
                <a:chExt cx="64" cy="511"/>
              </a:xfrm>
            </p:grpSpPr>
            <p:sp>
              <p:nvSpPr>
                <p:cNvPr id="23674" name="Freeform 70"/>
                <p:cNvSpPr>
                  <a:spLocks/>
                </p:cNvSpPr>
                <p:nvPr/>
              </p:nvSpPr>
              <p:spPr bwMode="auto">
                <a:xfrm>
                  <a:off x="3277" y="3323"/>
                  <a:ext cx="60" cy="136"/>
                </a:xfrm>
                <a:custGeom>
                  <a:avLst/>
                  <a:gdLst>
                    <a:gd name="T0" fmla="*/ 32 w 64"/>
                    <a:gd name="T1" fmla="*/ 136 h 136"/>
                    <a:gd name="T2" fmla="*/ 0 w 64"/>
                    <a:gd name="T3" fmla="*/ 0 h 136"/>
                    <a:gd name="T4" fmla="*/ 32 w 64"/>
                    <a:gd name="T5" fmla="*/ 0 h 136"/>
                    <a:gd name="T6" fmla="*/ 64 w 64"/>
                    <a:gd name="T7" fmla="*/ 0 h 136"/>
                    <a:gd name="T8" fmla="*/ 32 w 64"/>
                    <a:gd name="T9" fmla="*/ 136 h 1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6"/>
                    <a:gd name="T17" fmla="*/ 64 w 64"/>
                    <a:gd name="T18" fmla="*/ 136 h 1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6">
                      <a:moveTo>
                        <a:pt x="32" y="136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75" name="Line 71"/>
                <p:cNvSpPr>
                  <a:spLocks noChangeShapeType="1"/>
                </p:cNvSpPr>
                <p:nvPr/>
              </p:nvSpPr>
              <p:spPr bwMode="auto">
                <a:xfrm>
                  <a:off x="3305" y="2954"/>
                  <a:ext cx="2" cy="37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78" name="Group 72"/>
              <p:cNvGrpSpPr>
                <a:grpSpLocks/>
              </p:cNvGrpSpPr>
              <p:nvPr/>
            </p:nvGrpSpPr>
            <p:grpSpPr bwMode="auto">
              <a:xfrm>
                <a:off x="2124" y="2660"/>
                <a:ext cx="64" cy="224"/>
                <a:chOff x="2124" y="2660"/>
                <a:chExt cx="64" cy="224"/>
              </a:xfrm>
            </p:grpSpPr>
            <p:sp>
              <p:nvSpPr>
                <p:cNvPr id="23672" name="Freeform 73"/>
                <p:cNvSpPr>
                  <a:spLocks/>
                </p:cNvSpPr>
                <p:nvPr/>
              </p:nvSpPr>
              <p:spPr bwMode="auto">
                <a:xfrm>
                  <a:off x="2124" y="2748"/>
                  <a:ext cx="60" cy="136"/>
                </a:xfrm>
                <a:custGeom>
                  <a:avLst/>
                  <a:gdLst>
                    <a:gd name="T0" fmla="*/ 32 w 64"/>
                    <a:gd name="T1" fmla="*/ 136 h 136"/>
                    <a:gd name="T2" fmla="*/ 0 w 64"/>
                    <a:gd name="T3" fmla="*/ 0 h 136"/>
                    <a:gd name="T4" fmla="*/ 32 w 64"/>
                    <a:gd name="T5" fmla="*/ 0 h 136"/>
                    <a:gd name="T6" fmla="*/ 64 w 64"/>
                    <a:gd name="T7" fmla="*/ 0 h 136"/>
                    <a:gd name="T8" fmla="*/ 32 w 64"/>
                    <a:gd name="T9" fmla="*/ 136 h 1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6"/>
                    <a:gd name="T17" fmla="*/ 64 w 64"/>
                    <a:gd name="T18" fmla="*/ 136 h 1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6">
                      <a:moveTo>
                        <a:pt x="32" y="136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73" name="Line 74"/>
                <p:cNvSpPr>
                  <a:spLocks noChangeShapeType="1"/>
                </p:cNvSpPr>
                <p:nvPr/>
              </p:nvSpPr>
              <p:spPr bwMode="auto">
                <a:xfrm>
                  <a:off x="2156" y="2662"/>
                  <a:ext cx="2" cy="9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79" name="Group 75"/>
              <p:cNvGrpSpPr>
                <a:grpSpLocks/>
              </p:cNvGrpSpPr>
              <p:nvPr/>
            </p:nvGrpSpPr>
            <p:grpSpPr bwMode="auto">
              <a:xfrm>
                <a:off x="2124" y="2948"/>
                <a:ext cx="64" cy="223"/>
                <a:chOff x="2124" y="2948"/>
                <a:chExt cx="64" cy="223"/>
              </a:xfrm>
            </p:grpSpPr>
            <p:sp>
              <p:nvSpPr>
                <p:cNvPr id="23670" name="Freeform 76"/>
                <p:cNvSpPr>
                  <a:spLocks/>
                </p:cNvSpPr>
                <p:nvPr/>
              </p:nvSpPr>
              <p:spPr bwMode="auto">
                <a:xfrm>
                  <a:off x="2124" y="3036"/>
                  <a:ext cx="60" cy="125"/>
                </a:xfrm>
                <a:custGeom>
                  <a:avLst/>
                  <a:gdLst>
                    <a:gd name="T0" fmla="*/ 32 w 64"/>
                    <a:gd name="T1" fmla="*/ 135 h 135"/>
                    <a:gd name="T2" fmla="*/ 0 w 64"/>
                    <a:gd name="T3" fmla="*/ 0 h 135"/>
                    <a:gd name="T4" fmla="*/ 32 w 64"/>
                    <a:gd name="T5" fmla="*/ 0 h 135"/>
                    <a:gd name="T6" fmla="*/ 64 w 64"/>
                    <a:gd name="T7" fmla="*/ 0 h 135"/>
                    <a:gd name="T8" fmla="*/ 32 w 64"/>
                    <a:gd name="T9" fmla="*/ 135 h 1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5"/>
                    <a:gd name="T17" fmla="*/ 64 w 64"/>
                    <a:gd name="T18" fmla="*/ 135 h 1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5">
                      <a:moveTo>
                        <a:pt x="32" y="135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71" name="Line 77"/>
                <p:cNvSpPr>
                  <a:spLocks noChangeShapeType="1"/>
                </p:cNvSpPr>
                <p:nvPr/>
              </p:nvSpPr>
              <p:spPr bwMode="auto">
                <a:xfrm>
                  <a:off x="2156" y="2954"/>
                  <a:ext cx="2" cy="8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80" name="Group 78"/>
              <p:cNvGrpSpPr>
                <a:grpSpLocks/>
              </p:cNvGrpSpPr>
              <p:nvPr/>
            </p:nvGrpSpPr>
            <p:grpSpPr bwMode="auto">
              <a:xfrm>
                <a:off x="1007" y="2660"/>
                <a:ext cx="1157" cy="226"/>
                <a:chOff x="1007" y="2660"/>
                <a:chExt cx="1157" cy="226"/>
              </a:xfrm>
            </p:grpSpPr>
            <p:sp>
              <p:nvSpPr>
                <p:cNvPr id="23668" name="Freeform 79"/>
                <p:cNvSpPr>
                  <a:spLocks/>
                </p:cNvSpPr>
                <p:nvPr/>
              </p:nvSpPr>
              <p:spPr bwMode="auto">
                <a:xfrm>
                  <a:off x="1007" y="2662"/>
                  <a:ext cx="136" cy="61"/>
                </a:xfrm>
                <a:custGeom>
                  <a:avLst/>
                  <a:gdLst>
                    <a:gd name="T0" fmla="*/ 0 w 136"/>
                    <a:gd name="T1" fmla="*/ 8 h 64"/>
                    <a:gd name="T2" fmla="*/ 136 w 136"/>
                    <a:gd name="T3" fmla="*/ 0 h 64"/>
                    <a:gd name="T4" fmla="*/ 136 w 136"/>
                    <a:gd name="T5" fmla="*/ 32 h 64"/>
                    <a:gd name="T6" fmla="*/ 128 w 136"/>
                    <a:gd name="T7" fmla="*/ 64 h 64"/>
                    <a:gd name="T8" fmla="*/ 0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0" y="8"/>
                      </a:moveTo>
                      <a:lnTo>
                        <a:pt x="136" y="0"/>
                      </a:lnTo>
                      <a:lnTo>
                        <a:pt x="136" y="32"/>
                      </a:lnTo>
                      <a:lnTo>
                        <a:pt x="128" y="6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69" name="Line 80"/>
                <p:cNvSpPr>
                  <a:spLocks noChangeShapeType="1"/>
                </p:cNvSpPr>
                <p:nvPr/>
              </p:nvSpPr>
              <p:spPr bwMode="auto">
                <a:xfrm flipH="1" flipV="1">
                  <a:off x="1135" y="2692"/>
                  <a:ext cx="1027" cy="19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81" name="Group 81"/>
              <p:cNvGrpSpPr>
                <a:grpSpLocks/>
              </p:cNvGrpSpPr>
              <p:nvPr/>
            </p:nvGrpSpPr>
            <p:grpSpPr bwMode="auto">
              <a:xfrm>
                <a:off x="2148" y="2948"/>
                <a:ext cx="1157" cy="225"/>
                <a:chOff x="2148" y="2948"/>
                <a:chExt cx="1157" cy="225"/>
              </a:xfrm>
            </p:grpSpPr>
            <p:sp>
              <p:nvSpPr>
                <p:cNvPr id="23666" name="Freeform 82"/>
                <p:cNvSpPr>
                  <a:spLocks/>
                </p:cNvSpPr>
                <p:nvPr/>
              </p:nvSpPr>
              <p:spPr bwMode="auto">
                <a:xfrm>
                  <a:off x="3170" y="2954"/>
                  <a:ext cx="139" cy="60"/>
                </a:xfrm>
                <a:custGeom>
                  <a:avLst/>
                  <a:gdLst>
                    <a:gd name="T0" fmla="*/ 136 w 136"/>
                    <a:gd name="T1" fmla="*/ 8 h 64"/>
                    <a:gd name="T2" fmla="*/ 8 w 136"/>
                    <a:gd name="T3" fmla="*/ 64 h 64"/>
                    <a:gd name="T4" fmla="*/ 0 w 136"/>
                    <a:gd name="T5" fmla="*/ 32 h 64"/>
                    <a:gd name="T6" fmla="*/ 0 w 136"/>
                    <a:gd name="T7" fmla="*/ 0 h 64"/>
                    <a:gd name="T8" fmla="*/ 136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136" y="8"/>
                      </a:moveTo>
                      <a:lnTo>
                        <a:pt x="8" y="64"/>
                      </a:lnTo>
                      <a:lnTo>
                        <a:pt x="0" y="32"/>
                      </a:lnTo>
                      <a:lnTo>
                        <a:pt x="0" y="0"/>
                      </a:lnTo>
                      <a:lnTo>
                        <a:pt x="136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67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2150" y="2982"/>
                  <a:ext cx="1027" cy="17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82" name="Group 84"/>
              <p:cNvGrpSpPr>
                <a:grpSpLocks/>
              </p:cNvGrpSpPr>
              <p:nvPr/>
            </p:nvGrpSpPr>
            <p:grpSpPr bwMode="auto">
              <a:xfrm>
                <a:off x="2156" y="3235"/>
                <a:ext cx="1157" cy="226"/>
                <a:chOff x="2156" y="3235"/>
                <a:chExt cx="1157" cy="226"/>
              </a:xfrm>
            </p:grpSpPr>
            <p:sp>
              <p:nvSpPr>
                <p:cNvPr id="23664" name="Freeform 85"/>
                <p:cNvSpPr>
                  <a:spLocks/>
                </p:cNvSpPr>
                <p:nvPr/>
              </p:nvSpPr>
              <p:spPr bwMode="auto">
                <a:xfrm>
                  <a:off x="2156" y="3235"/>
                  <a:ext cx="136" cy="63"/>
                </a:xfrm>
                <a:custGeom>
                  <a:avLst/>
                  <a:gdLst>
                    <a:gd name="T0" fmla="*/ 0 w 136"/>
                    <a:gd name="T1" fmla="*/ 8 h 64"/>
                    <a:gd name="T2" fmla="*/ 136 w 136"/>
                    <a:gd name="T3" fmla="*/ 0 h 64"/>
                    <a:gd name="T4" fmla="*/ 136 w 136"/>
                    <a:gd name="T5" fmla="*/ 32 h 64"/>
                    <a:gd name="T6" fmla="*/ 128 w 136"/>
                    <a:gd name="T7" fmla="*/ 64 h 64"/>
                    <a:gd name="T8" fmla="*/ 0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0" y="8"/>
                      </a:moveTo>
                      <a:lnTo>
                        <a:pt x="136" y="0"/>
                      </a:lnTo>
                      <a:lnTo>
                        <a:pt x="136" y="32"/>
                      </a:lnTo>
                      <a:lnTo>
                        <a:pt x="128" y="6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65" name="Line 86"/>
                <p:cNvSpPr>
                  <a:spLocks noChangeShapeType="1"/>
                </p:cNvSpPr>
                <p:nvPr/>
              </p:nvSpPr>
              <p:spPr bwMode="auto">
                <a:xfrm flipH="1" flipV="1">
                  <a:off x="2284" y="3267"/>
                  <a:ext cx="1027" cy="19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83" name="Group 87"/>
              <p:cNvGrpSpPr>
                <a:grpSpLocks/>
              </p:cNvGrpSpPr>
              <p:nvPr/>
            </p:nvGrpSpPr>
            <p:grpSpPr bwMode="auto">
              <a:xfrm>
                <a:off x="999" y="2948"/>
                <a:ext cx="1157" cy="225"/>
                <a:chOff x="999" y="2948"/>
                <a:chExt cx="1157" cy="225"/>
              </a:xfrm>
            </p:grpSpPr>
            <p:sp>
              <p:nvSpPr>
                <p:cNvPr id="23662" name="Freeform 88"/>
                <p:cNvSpPr>
                  <a:spLocks/>
                </p:cNvSpPr>
                <p:nvPr/>
              </p:nvSpPr>
              <p:spPr bwMode="auto">
                <a:xfrm>
                  <a:off x="2020" y="2954"/>
                  <a:ext cx="136" cy="60"/>
                </a:xfrm>
                <a:custGeom>
                  <a:avLst/>
                  <a:gdLst>
                    <a:gd name="T0" fmla="*/ 136 w 136"/>
                    <a:gd name="T1" fmla="*/ 8 h 64"/>
                    <a:gd name="T2" fmla="*/ 8 w 136"/>
                    <a:gd name="T3" fmla="*/ 64 h 64"/>
                    <a:gd name="T4" fmla="*/ 0 w 136"/>
                    <a:gd name="T5" fmla="*/ 32 h 64"/>
                    <a:gd name="T6" fmla="*/ 0 w 136"/>
                    <a:gd name="T7" fmla="*/ 0 h 64"/>
                    <a:gd name="T8" fmla="*/ 136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136" y="8"/>
                      </a:moveTo>
                      <a:lnTo>
                        <a:pt x="8" y="64"/>
                      </a:lnTo>
                      <a:lnTo>
                        <a:pt x="0" y="32"/>
                      </a:lnTo>
                      <a:lnTo>
                        <a:pt x="0" y="0"/>
                      </a:lnTo>
                      <a:lnTo>
                        <a:pt x="136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63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999" y="2982"/>
                  <a:ext cx="1028" cy="17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84" name="Group 90"/>
              <p:cNvGrpSpPr>
                <a:grpSpLocks/>
              </p:cNvGrpSpPr>
              <p:nvPr/>
            </p:nvGrpSpPr>
            <p:grpSpPr bwMode="auto">
              <a:xfrm>
                <a:off x="975" y="2660"/>
                <a:ext cx="64" cy="511"/>
                <a:chOff x="975" y="2660"/>
                <a:chExt cx="64" cy="511"/>
              </a:xfrm>
            </p:grpSpPr>
            <p:sp>
              <p:nvSpPr>
                <p:cNvPr id="8" name="Freeform 91"/>
                <p:cNvSpPr>
                  <a:spLocks/>
                </p:cNvSpPr>
                <p:nvPr/>
              </p:nvSpPr>
              <p:spPr bwMode="auto">
                <a:xfrm>
                  <a:off x="975" y="3036"/>
                  <a:ext cx="60" cy="125"/>
                </a:xfrm>
                <a:custGeom>
                  <a:avLst/>
                  <a:gdLst>
                    <a:gd name="T0" fmla="*/ 32 w 64"/>
                    <a:gd name="T1" fmla="*/ 135 h 135"/>
                    <a:gd name="T2" fmla="*/ 0 w 64"/>
                    <a:gd name="T3" fmla="*/ 0 h 135"/>
                    <a:gd name="T4" fmla="*/ 32 w 64"/>
                    <a:gd name="T5" fmla="*/ 0 h 135"/>
                    <a:gd name="T6" fmla="*/ 64 w 64"/>
                    <a:gd name="T7" fmla="*/ 0 h 135"/>
                    <a:gd name="T8" fmla="*/ 32 w 64"/>
                    <a:gd name="T9" fmla="*/ 135 h 1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5"/>
                    <a:gd name="T17" fmla="*/ 64 w 64"/>
                    <a:gd name="T18" fmla="*/ 135 h 1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5">
                      <a:moveTo>
                        <a:pt x="32" y="135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61" name="Line 92"/>
                <p:cNvSpPr>
                  <a:spLocks noChangeShapeType="1"/>
                </p:cNvSpPr>
                <p:nvPr/>
              </p:nvSpPr>
              <p:spPr bwMode="auto">
                <a:xfrm>
                  <a:off x="1007" y="2662"/>
                  <a:ext cx="2" cy="37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3627" name="Group 93"/>
            <p:cNvGrpSpPr>
              <a:grpSpLocks/>
            </p:cNvGrpSpPr>
            <p:nvPr/>
          </p:nvGrpSpPr>
          <p:grpSpPr bwMode="auto">
            <a:xfrm>
              <a:off x="975" y="3235"/>
              <a:ext cx="2362" cy="800"/>
              <a:chOff x="975" y="3235"/>
              <a:chExt cx="2362" cy="800"/>
            </a:xfrm>
          </p:grpSpPr>
          <p:grpSp>
            <p:nvGrpSpPr>
              <p:cNvPr id="23653" name="Group 94"/>
              <p:cNvGrpSpPr>
                <a:grpSpLocks/>
              </p:cNvGrpSpPr>
              <p:nvPr/>
            </p:nvGrpSpPr>
            <p:grpSpPr bwMode="auto">
              <a:xfrm>
                <a:off x="3273" y="3523"/>
                <a:ext cx="64" cy="511"/>
                <a:chOff x="3273" y="3523"/>
                <a:chExt cx="64" cy="511"/>
              </a:xfrm>
            </p:grpSpPr>
            <p:sp>
              <p:nvSpPr>
                <p:cNvPr id="23650" name="Freeform 95"/>
                <p:cNvSpPr>
                  <a:spLocks/>
                </p:cNvSpPr>
                <p:nvPr/>
              </p:nvSpPr>
              <p:spPr bwMode="auto">
                <a:xfrm>
                  <a:off x="3277" y="3898"/>
                  <a:ext cx="60" cy="136"/>
                </a:xfrm>
                <a:custGeom>
                  <a:avLst/>
                  <a:gdLst>
                    <a:gd name="T0" fmla="*/ 32 w 64"/>
                    <a:gd name="T1" fmla="*/ 136 h 136"/>
                    <a:gd name="T2" fmla="*/ 0 w 64"/>
                    <a:gd name="T3" fmla="*/ 0 h 136"/>
                    <a:gd name="T4" fmla="*/ 32 w 64"/>
                    <a:gd name="T5" fmla="*/ 0 h 136"/>
                    <a:gd name="T6" fmla="*/ 64 w 64"/>
                    <a:gd name="T7" fmla="*/ 0 h 136"/>
                    <a:gd name="T8" fmla="*/ 32 w 64"/>
                    <a:gd name="T9" fmla="*/ 136 h 1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6"/>
                    <a:gd name="T17" fmla="*/ 64 w 64"/>
                    <a:gd name="T18" fmla="*/ 136 h 1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6">
                      <a:moveTo>
                        <a:pt x="32" y="136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51" name="Line 96"/>
                <p:cNvSpPr>
                  <a:spLocks noChangeShapeType="1"/>
                </p:cNvSpPr>
                <p:nvPr/>
              </p:nvSpPr>
              <p:spPr bwMode="auto">
                <a:xfrm>
                  <a:off x="3305" y="3527"/>
                  <a:ext cx="2" cy="37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54" name="Group 97"/>
              <p:cNvGrpSpPr>
                <a:grpSpLocks/>
              </p:cNvGrpSpPr>
              <p:nvPr/>
            </p:nvGrpSpPr>
            <p:grpSpPr bwMode="auto">
              <a:xfrm>
                <a:off x="2124" y="3235"/>
                <a:ext cx="64" cy="224"/>
                <a:chOff x="2124" y="3235"/>
                <a:chExt cx="64" cy="224"/>
              </a:xfrm>
            </p:grpSpPr>
            <p:sp>
              <p:nvSpPr>
                <p:cNvPr id="23648" name="Freeform 98"/>
                <p:cNvSpPr>
                  <a:spLocks/>
                </p:cNvSpPr>
                <p:nvPr/>
              </p:nvSpPr>
              <p:spPr bwMode="auto">
                <a:xfrm>
                  <a:off x="2124" y="3323"/>
                  <a:ext cx="60" cy="136"/>
                </a:xfrm>
                <a:custGeom>
                  <a:avLst/>
                  <a:gdLst>
                    <a:gd name="T0" fmla="*/ 32 w 64"/>
                    <a:gd name="T1" fmla="*/ 136 h 136"/>
                    <a:gd name="T2" fmla="*/ 0 w 64"/>
                    <a:gd name="T3" fmla="*/ 0 h 136"/>
                    <a:gd name="T4" fmla="*/ 32 w 64"/>
                    <a:gd name="T5" fmla="*/ 0 h 136"/>
                    <a:gd name="T6" fmla="*/ 64 w 64"/>
                    <a:gd name="T7" fmla="*/ 0 h 136"/>
                    <a:gd name="T8" fmla="*/ 32 w 64"/>
                    <a:gd name="T9" fmla="*/ 136 h 1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6"/>
                    <a:gd name="T17" fmla="*/ 64 w 64"/>
                    <a:gd name="T18" fmla="*/ 136 h 1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6">
                      <a:moveTo>
                        <a:pt x="32" y="136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49" name="Line 99"/>
                <p:cNvSpPr>
                  <a:spLocks noChangeShapeType="1"/>
                </p:cNvSpPr>
                <p:nvPr/>
              </p:nvSpPr>
              <p:spPr bwMode="auto">
                <a:xfrm>
                  <a:off x="2156" y="3235"/>
                  <a:ext cx="2" cy="9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55" name="Group 100"/>
              <p:cNvGrpSpPr>
                <a:grpSpLocks/>
              </p:cNvGrpSpPr>
              <p:nvPr/>
            </p:nvGrpSpPr>
            <p:grpSpPr bwMode="auto">
              <a:xfrm>
                <a:off x="2124" y="3523"/>
                <a:ext cx="64" cy="223"/>
                <a:chOff x="2124" y="3523"/>
                <a:chExt cx="64" cy="223"/>
              </a:xfrm>
            </p:grpSpPr>
            <p:sp>
              <p:nvSpPr>
                <p:cNvPr id="23646" name="Freeform 101"/>
                <p:cNvSpPr>
                  <a:spLocks/>
                </p:cNvSpPr>
                <p:nvPr/>
              </p:nvSpPr>
              <p:spPr bwMode="auto">
                <a:xfrm>
                  <a:off x="2124" y="3611"/>
                  <a:ext cx="60" cy="141"/>
                </a:xfrm>
                <a:custGeom>
                  <a:avLst/>
                  <a:gdLst>
                    <a:gd name="T0" fmla="*/ 32 w 64"/>
                    <a:gd name="T1" fmla="*/ 136 h 136"/>
                    <a:gd name="T2" fmla="*/ 0 w 64"/>
                    <a:gd name="T3" fmla="*/ 0 h 136"/>
                    <a:gd name="T4" fmla="*/ 32 w 64"/>
                    <a:gd name="T5" fmla="*/ 0 h 136"/>
                    <a:gd name="T6" fmla="*/ 64 w 64"/>
                    <a:gd name="T7" fmla="*/ 0 h 136"/>
                    <a:gd name="T8" fmla="*/ 32 w 64"/>
                    <a:gd name="T9" fmla="*/ 136 h 1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6"/>
                    <a:gd name="T17" fmla="*/ 64 w 64"/>
                    <a:gd name="T18" fmla="*/ 136 h 1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6">
                      <a:moveTo>
                        <a:pt x="32" y="136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47" name="Line 102"/>
                <p:cNvSpPr>
                  <a:spLocks noChangeShapeType="1"/>
                </p:cNvSpPr>
                <p:nvPr/>
              </p:nvSpPr>
              <p:spPr bwMode="auto">
                <a:xfrm>
                  <a:off x="2156" y="3527"/>
                  <a:ext cx="2" cy="9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56" name="Group 103"/>
              <p:cNvGrpSpPr>
                <a:grpSpLocks/>
              </p:cNvGrpSpPr>
              <p:nvPr/>
            </p:nvGrpSpPr>
            <p:grpSpPr bwMode="auto">
              <a:xfrm>
                <a:off x="1007" y="3235"/>
                <a:ext cx="1157" cy="226"/>
                <a:chOff x="1007" y="3235"/>
                <a:chExt cx="1157" cy="226"/>
              </a:xfrm>
            </p:grpSpPr>
            <p:sp>
              <p:nvSpPr>
                <p:cNvPr id="23644" name="Freeform 104"/>
                <p:cNvSpPr>
                  <a:spLocks/>
                </p:cNvSpPr>
                <p:nvPr/>
              </p:nvSpPr>
              <p:spPr bwMode="auto">
                <a:xfrm>
                  <a:off x="1007" y="3235"/>
                  <a:ext cx="136" cy="63"/>
                </a:xfrm>
                <a:custGeom>
                  <a:avLst/>
                  <a:gdLst>
                    <a:gd name="T0" fmla="*/ 0 w 136"/>
                    <a:gd name="T1" fmla="*/ 8 h 64"/>
                    <a:gd name="T2" fmla="*/ 136 w 136"/>
                    <a:gd name="T3" fmla="*/ 0 h 64"/>
                    <a:gd name="T4" fmla="*/ 136 w 136"/>
                    <a:gd name="T5" fmla="*/ 32 h 64"/>
                    <a:gd name="T6" fmla="*/ 128 w 136"/>
                    <a:gd name="T7" fmla="*/ 64 h 64"/>
                    <a:gd name="T8" fmla="*/ 0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0" y="8"/>
                      </a:moveTo>
                      <a:lnTo>
                        <a:pt x="136" y="0"/>
                      </a:lnTo>
                      <a:lnTo>
                        <a:pt x="136" y="32"/>
                      </a:lnTo>
                      <a:lnTo>
                        <a:pt x="128" y="6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45" name="Line 105"/>
                <p:cNvSpPr>
                  <a:spLocks noChangeShapeType="1"/>
                </p:cNvSpPr>
                <p:nvPr/>
              </p:nvSpPr>
              <p:spPr bwMode="auto">
                <a:xfrm flipH="1" flipV="1">
                  <a:off x="1135" y="3267"/>
                  <a:ext cx="1027" cy="19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57" name="Group 106"/>
              <p:cNvGrpSpPr>
                <a:grpSpLocks/>
              </p:cNvGrpSpPr>
              <p:nvPr/>
            </p:nvGrpSpPr>
            <p:grpSpPr bwMode="auto">
              <a:xfrm>
                <a:off x="2148" y="3523"/>
                <a:ext cx="1157" cy="225"/>
                <a:chOff x="2148" y="3523"/>
                <a:chExt cx="1157" cy="225"/>
              </a:xfrm>
            </p:grpSpPr>
            <p:sp>
              <p:nvSpPr>
                <p:cNvPr id="23642" name="Freeform 107"/>
                <p:cNvSpPr>
                  <a:spLocks/>
                </p:cNvSpPr>
                <p:nvPr/>
              </p:nvSpPr>
              <p:spPr bwMode="auto">
                <a:xfrm>
                  <a:off x="3170" y="3527"/>
                  <a:ext cx="139" cy="60"/>
                </a:xfrm>
                <a:custGeom>
                  <a:avLst/>
                  <a:gdLst>
                    <a:gd name="T0" fmla="*/ 136 w 136"/>
                    <a:gd name="T1" fmla="*/ 8 h 64"/>
                    <a:gd name="T2" fmla="*/ 8 w 136"/>
                    <a:gd name="T3" fmla="*/ 64 h 64"/>
                    <a:gd name="T4" fmla="*/ 0 w 136"/>
                    <a:gd name="T5" fmla="*/ 32 h 64"/>
                    <a:gd name="T6" fmla="*/ 0 w 136"/>
                    <a:gd name="T7" fmla="*/ 0 h 64"/>
                    <a:gd name="T8" fmla="*/ 136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136" y="8"/>
                      </a:moveTo>
                      <a:lnTo>
                        <a:pt x="8" y="64"/>
                      </a:lnTo>
                      <a:lnTo>
                        <a:pt x="0" y="32"/>
                      </a:lnTo>
                      <a:lnTo>
                        <a:pt x="0" y="0"/>
                      </a:lnTo>
                      <a:lnTo>
                        <a:pt x="136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43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2150" y="3555"/>
                  <a:ext cx="1027" cy="19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58" name="Group 109"/>
              <p:cNvGrpSpPr>
                <a:grpSpLocks/>
              </p:cNvGrpSpPr>
              <p:nvPr/>
            </p:nvGrpSpPr>
            <p:grpSpPr bwMode="auto">
              <a:xfrm>
                <a:off x="2156" y="3810"/>
                <a:ext cx="1157" cy="225"/>
                <a:chOff x="2156" y="3810"/>
                <a:chExt cx="1157" cy="225"/>
              </a:xfrm>
            </p:grpSpPr>
            <p:sp>
              <p:nvSpPr>
                <p:cNvPr id="23640" name="Freeform 110"/>
                <p:cNvSpPr>
                  <a:spLocks/>
                </p:cNvSpPr>
                <p:nvPr/>
              </p:nvSpPr>
              <p:spPr bwMode="auto">
                <a:xfrm>
                  <a:off x="2156" y="3810"/>
                  <a:ext cx="136" cy="63"/>
                </a:xfrm>
                <a:custGeom>
                  <a:avLst/>
                  <a:gdLst>
                    <a:gd name="T0" fmla="*/ 0 w 136"/>
                    <a:gd name="T1" fmla="*/ 8 h 64"/>
                    <a:gd name="T2" fmla="*/ 136 w 136"/>
                    <a:gd name="T3" fmla="*/ 0 h 64"/>
                    <a:gd name="T4" fmla="*/ 136 w 136"/>
                    <a:gd name="T5" fmla="*/ 32 h 64"/>
                    <a:gd name="T6" fmla="*/ 128 w 136"/>
                    <a:gd name="T7" fmla="*/ 64 h 64"/>
                    <a:gd name="T8" fmla="*/ 0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0" y="8"/>
                      </a:moveTo>
                      <a:lnTo>
                        <a:pt x="136" y="0"/>
                      </a:lnTo>
                      <a:lnTo>
                        <a:pt x="136" y="32"/>
                      </a:lnTo>
                      <a:lnTo>
                        <a:pt x="128" y="6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41" name="Line 111"/>
                <p:cNvSpPr>
                  <a:spLocks noChangeShapeType="1"/>
                </p:cNvSpPr>
                <p:nvPr/>
              </p:nvSpPr>
              <p:spPr bwMode="auto">
                <a:xfrm flipH="1" flipV="1">
                  <a:off x="2284" y="3842"/>
                  <a:ext cx="1027" cy="19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59" name="Group 112"/>
              <p:cNvGrpSpPr>
                <a:grpSpLocks/>
              </p:cNvGrpSpPr>
              <p:nvPr/>
            </p:nvGrpSpPr>
            <p:grpSpPr bwMode="auto">
              <a:xfrm>
                <a:off x="999" y="3523"/>
                <a:ext cx="1157" cy="225"/>
                <a:chOff x="999" y="3523"/>
                <a:chExt cx="1157" cy="225"/>
              </a:xfrm>
            </p:grpSpPr>
            <p:sp>
              <p:nvSpPr>
                <p:cNvPr id="23638" name="Freeform 113"/>
                <p:cNvSpPr>
                  <a:spLocks/>
                </p:cNvSpPr>
                <p:nvPr/>
              </p:nvSpPr>
              <p:spPr bwMode="auto">
                <a:xfrm>
                  <a:off x="2020" y="3527"/>
                  <a:ext cx="136" cy="60"/>
                </a:xfrm>
                <a:custGeom>
                  <a:avLst/>
                  <a:gdLst>
                    <a:gd name="T0" fmla="*/ 136 w 136"/>
                    <a:gd name="T1" fmla="*/ 8 h 64"/>
                    <a:gd name="T2" fmla="*/ 8 w 136"/>
                    <a:gd name="T3" fmla="*/ 64 h 64"/>
                    <a:gd name="T4" fmla="*/ 0 w 136"/>
                    <a:gd name="T5" fmla="*/ 32 h 64"/>
                    <a:gd name="T6" fmla="*/ 0 w 136"/>
                    <a:gd name="T7" fmla="*/ 0 h 64"/>
                    <a:gd name="T8" fmla="*/ 136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136" y="8"/>
                      </a:moveTo>
                      <a:lnTo>
                        <a:pt x="8" y="64"/>
                      </a:lnTo>
                      <a:lnTo>
                        <a:pt x="0" y="32"/>
                      </a:lnTo>
                      <a:lnTo>
                        <a:pt x="0" y="0"/>
                      </a:lnTo>
                      <a:lnTo>
                        <a:pt x="136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39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999" y="3555"/>
                  <a:ext cx="1028" cy="19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60" name="Group 115"/>
              <p:cNvGrpSpPr>
                <a:grpSpLocks/>
              </p:cNvGrpSpPr>
              <p:nvPr/>
            </p:nvGrpSpPr>
            <p:grpSpPr bwMode="auto">
              <a:xfrm>
                <a:off x="975" y="3235"/>
                <a:ext cx="64" cy="511"/>
                <a:chOff x="975" y="3235"/>
                <a:chExt cx="64" cy="511"/>
              </a:xfrm>
            </p:grpSpPr>
            <p:sp>
              <p:nvSpPr>
                <p:cNvPr id="9" name="Freeform 116"/>
                <p:cNvSpPr>
                  <a:spLocks/>
                </p:cNvSpPr>
                <p:nvPr/>
              </p:nvSpPr>
              <p:spPr bwMode="auto">
                <a:xfrm>
                  <a:off x="975" y="3611"/>
                  <a:ext cx="60" cy="141"/>
                </a:xfrm>
                <a:custGeom>
                  <a:avLst/>
                  <a:gdLst>
                    <a:gd name="T0" fmla="*/ 32 w 64"/>
                    <a:gd name="T1" fmla="*/ 136 h 136"/>
                    <a:gd name="T2" fmla="*/ 0 w 64"/>
                    <a:gd name="T3" fmla="*/ 0 h 136"/>
                    <a:gd name="T4" fmla="*/ 32 w 64"/>
                    <a:gd name="T5" fmla="*/ 0 h 136"/>
                    <a:gd name="T6" fmla="*/ 64 w 64"/>
                    <a:gd name="T7" fmla="*/ 0 h 136"/>
                    <a:gd name="T8" fmla="*/ 32 w 64"/>
                    <a:gd name="T9" fmla="*/ 136 h 1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6"/>
                    <a:gd name="T17" fmla="*/ 64 w 64"/>
                    <a:gd name="T18" fmla="*/ 136 h 1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6">
                      <a:moveTo>
                        <a:pt x="32" y="136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37" name="Line 117"/>
                <p:cNvSpPr>
                  <a:spLocks noChangeShapeType="1"/>
                </p:cNvSpPr>
                <p:nvPr/>
              </p:nvSpPr>
              <p:spPr bwMode="auto">
                <a:xfrm>
                  <a:off x="1007" y="3235"/>
                  <a:ext cx="2" cy="38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3628" name="Group 118"/>
            <p:cNvGrpSpPr>
              <a:grpSpLocks/>
            </p:cNvGrpSpPr>
            <p:nvPr/>
          </p:nvGrpSpPr>
          <p:grpSpPr bwMode="auto">
            <a:xfrm>
              <a:off x="975" y="3810"/>
              <a:ext cx="2362" cy="800"/>
              <a:chOff x="975" y="3810"/>
              <a:chExt cx="2362" cy="800"/>
            </a:xfrm>
          </p:grpSpPr>
          <p:grpSp>
            <p:nvGrpSpPr>
              <p:cNvPr id="23629" name="Group 119"/>
              <p:cNvGrpSpPr>
                <a:grpSpLocks/>
              </p:cNvGrpSpPr>
              <p:nvPr/>
            </p:nvGrpSpPr>
            <p:grpSpPr bwMode="auto">
              <a:xfrm>
                <a:off x="3273" y="4097"/>
                <a:ext cx="64" cy="511"/>
                <a:chOff x="3273" y="4097"/>
                <a:chExt cx="64" cy="511"/>
              </a:xfrm>
            </p:grpSpPr>
            <p:sp>
              <p:nvSpPr>
                <p:cNvPr id="10" name="Freeform 120"/>
                <p:cNvSpPr>
                  <a:spLocks/>
                </p:cNvSpPr>
                <p:nvPr/>
              </p:nvSpPr>
              <p:spPr bwMode="auto">
                <a:xfrm>
                  <a:off x="3277" y="4472"/>
                  <a:ext cx="60" cy="136"/>
                </a:xfrm>
                <a:custGeom>
                  <a:avLst/>
                  <a:gdLst>
                    <a:gd name="T0" fmla="*/ 32 w 64"/>
                    <a:gd name="T1" fmla="*/ 135 h 135"/>
                    <a:gd name="T2" fmla="*/ 0 w 64"/>
                    <a:gd name="T3" fmla="*/ 0 h 135"/>
                    <a:gd name="T4" fmla="*/ 32 w 64"/>
                    <a:gd name="T5" fmla="*/ 0 h 135"/>
                    <a:gd name="T6" fmla="*/ 64 w 64"/>
                    <a:gd name="T7" fmla="*/ 0 h 135"/>
                    <a:gd name="T8" fmla="*/ 32 w 64"/>
                    <a:gd name="T9" fmla="*/ 135 h 1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5"/>
                    <a:gd name="T17" fmla="*/ 64 w 64"/>
                    <a:gd name="T18" fmla="*/ 135 h 1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5">
                      <a:moveTo>
                        <a:pt x="32" y="135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1" name="Line 121"/>
                <p:cNvSpPr>
                  <a:spLocks noChangeShapeType="1"/>
                </p:cNvSpPr>
                <p:nvPr/>
              </p:nvSpPr>
              <p:spPr bwMode="auto">
                <a:xfrm>
                  <a:off x="3305" y="4097"/>
                  <a:ext cx="2" cy="38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30" name="Group 122"/>
              <p:cNvGrpSpPr>
                <a:grpSpLocks/>
              </p:cNvGrpSpPr>
              <p:nvPr/>
            </p:nvGrpSpPr>
            <p:grpSpPr bwMode="auto">
              <a:xfrm>
                <a:off x="2124" y="3810"/>
                <a:ext cx="64" cy="224"/>
                <a:chOff x="2124" y="3810"/>
                <a:chExt cx="64" cy="224"/>
              </a:xfrm>
            </p:grpSpPr>
            <p:sp>
              <p:nvSpPr>
                <p:cNvPr id="12" name="Freeform 123"/>
                <p:cNvSpPr>
                  <a:spLocks/>
                </p:cNvSpPr>
                <p:nvPr/>
              </p:nvSpPr>
              <p:spPr bwMode="auto">
                <a:xfrm>
                  <a:off x="2124" y="3898"/>
                  <a:ext cx="60" cy="136"/>
                </a:xfrm>
                <a:custGeom>
                  <a:avLst/>
                  <a:gdLst>
                    <a:gd name="T0" fmla="*/ 32 w 64"/>
                    <a:gd name="T1" fmla="*/ 136 h 136"/>
                    <a:gd name="T2" fmla="*/ 0 w 64"/>
                    <a:gd name="T3" fmla="*/ 0 h 136"/>
                    <a:gd name="T4" fmla="*/ 32 w 64"/>
                    <a:gd name="T5" fmla="*/ 0 h 136"/>
                    <a:gd name="T6" fmla="*/ 64 w 64"/>
                    <a:gd name="T7" fmla="*/ 0 h 136"/>
                    <a:gd name="T8" fmla="*/ 32 w 64"/>
                    <a:gd name="T9" fmla="*/ 136 h 1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6"/>
                    <a:gd name="T17" fmla="*/ 64 w 64"/>
                    <a:gd name="T18" fmla="*/ 136 h 1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6">
                      <a:moveTo>
                        <a:pt x="32" y="136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3" name="Line 124"/>
                <p:cNvSpPr>
                  <a:spLocks noChangeShapeType="1"/>
                </p:cNvSpPr>
                <p:nvPr/>
              </p:nvSpPr>
              <p:spPr bwMode="auto">
                <a:xfrm>
                  <a:off x="2156" y="3810"/>
                  <a:ext cx="2" cy="9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31" name="Group 125"/>
              <p:cNvGrpSpPr>
                <a:grpSpLocks/>
              </p:cNvGrpSpPr>
              <p:nvPr/>
            </p:nvGrpSpPr>
            <p:grpSpPr bwMode="auto">
              <a:xfrm>
                <a:off x="2124" y="4097"/>
                <a:ext cx="64" cy="224"/>
                <a:chOff x="2124" y="4097"/>
                <a:chExt cx="64" cy="224"/>
              </a:xfrm>
            </p:grpSpPr>
            <p:sp>
              <p:nvSpPr>
                <p:cNvPr id="23622" name="Freeform 126"/>
                <p:cNvSpPr>
                  <a:spLocks/>
                </p:cNvSpPr>
                <p:nvPr/>
              </p:nvSpPr>
              <p:spPr bwMode="auto">
                <a:xfrm>
                  <a:off x="2124" y="4186"/>
                  <a:ext cx="60" cy="141"/>
                </a:xfrm>
                <a:custGeom>
                  <a:avLst/>
                  <a:gdLst>
                    <a:gd name="T0" fmla="*/ 32 w 64"/>
                    <a:gd name="T1" fmla="*/ 136 h 136"/>
                    <a:gd name="T2" fmla="*/ 0 w 64"/>
                    <a:gd name="T3" fmla="*/ 0 h 136"/>
                    <a:gd name="T4" fmla="*/ 32 w 64"/>
                    <a:gd name="T5" fmla="*/ 0 h 136"/>
                    <a:gd name="T6" fmla="*/ 64 w 64"/>
                    <a:gd name="T7" fmla="*/ 0 h 136"/>
                    <a:gd name="T8" fmla="*/ 32 w 64"/>
                    <a:gd name="T9" fmla="*/ 136 h 1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6"/>
                    <a:gd name="T17" fmla="*/ 64 w 64"/>
                    <a:gd name="T18" fmla="*/ 136 h 1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6">
                      <a:moveTo>
                        <a:pt x="32" y="136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4" name="Line 127"/>
                <p:cNvSpPr>
                  <a:spLocks noChangeShapeType="1"/>
                </p:cNvSpPr>
                <p:nvPr/>
              </p:nvSpPr>
              <p:spPr bwMode="auto">
                <a:xfrm>
                  <a:off x="2156" y="4097"/>
                  <a:ext cx="2" cy="9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32" name="Group 128"/>
              <p:cNvGrpSpPr>
                <a:grpSpLocks/>
              </p:cNvGrpSpPr>
              <p:nvPr/>
            </p:nvGrpSpPr>
            <p:grpSpPr bwMode="auto">
              <a:xfrm>
                <a:off x="1007" y="3810"/>
                <a:ext cx="1157" cy="225"/>
                <a:chOff x="1007" y="3810"/>
                <a:chExt cx="1157" cy="225"/>
              </a:xfrm>
            </p:grpSpPr>
            <p:sp>
              <p:nvSpPr>
                <p:cNvPr id="23620" name="Freeform 129"/>
                <p:cNvSpPr>
                  <a:spLocks/>
                </p:cNvSpPr>
                <p:nvPr/>
              </p:nvSpPr>
              <p:spPr bwMode="auto">
                <a:xfrm>
                  <a:off x="1007" y="3810"/>
                  <a:ext cx="136" cy="63"/>
                </a:xfrm>
                <a:custGeom>
                  <a:avLst/>
                  <a:gdLst>
                    <a:gd name="T0" fmla="*/ 0 w 136"/>
                    <a:gd name="T1" fmla="*/ 8 h 64"/>
                    <a:gd name="T2" fmla="*/ 136 w 136"/>
                    <a:gd name="T3" fmla="*/ 0 h 64"/>
                    <a:gd name="T4" fmla="*/ 136 w 136"/>
                    <a:gd name="T5" fmla="*/ 32 h 64"/>
                    <a:gd name="T6" fmla="*/ 128 w 136"/>
                    <a:gd name="T7" fmla="*/ 64 h 64"/>
                    <a:gd name="T8" fmla="*/ 0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0" y="8"/>
                      </a:moveTo>
                      <a:lnTo>
                        <a:pt x="136" y="0"/>
                      </a:lnTo>
                      <a:lnTo>
                        <a:pt x="136" y="32"/>
                      </a:lnTo>
                      <a:lnTo>
                        <a:pt x="128" y="6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21" name="Line 130"/>
                <p:cNvSpPr>
                  <a:spLocks noChangeShapeType="1"/>
                </p:cNvSpPr>
                <p:nvPr/>
              </p:nvSpPr>
              <p:spPr bwMode="auto">
                <a:xfrm flipH="1" flipV="1">
                  <a:off x="1135" y="3842"/>
                  <a:ext cx="1027" cy="19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33" name="Group 131"/>
              <p:cNvGrpSpPr>
                <a:grpSpLocks/>
              </p:cNvGrpSpPr>
              <p:nvPr/>
            </p:nvGrpSpPr>
            <p:grpSpPr bwMode="auto">
              <a:xfrm>
                <a:off x="2148" y="4097"/>
                <a:ext cx="1157" cy="226"/>
                <a:chOff x="2148" y="4097"/>
                <a:chExt cx="1157" cy="226"/>
              </a:xfrm>
            </p:grpSpPr>
            <p:sp>
              <p:nvSpPr>
                <p:cNvPr id="23618" name="Freeform 132"/>
                <p:cNvSpPr>
                  <a:spLocks/>
                </p:cNvSpPr>
                <p:nvPr/>
              </p:nvSpPr>
              <p:spPr bwMode="auto">
                <a:xfrm>
                  <a:off x="3170" y="4097"/>
                  <a:ext cx="139" cy="65"/>
                </a:xfrm>
                <a:custGeom>
                  <a:avLst/>
                  <a:gdLst>
                    <a:gd name="T0" fmla="*/ 136 w 136"/>
                    <a:gd name="T1" fmla="*/ 8 h 64"/>
                    <a:gd name="T2" fmla="*/ 8 w 136"/>
                    <a:gd name="T3" fmla="*/ 64 h 64"/>
                    <a:gd name="T4" fmla="*/ 0 w 136"/>
                    <a:gd name="T5" fmla="*/ 32 h 64"/>
                    <a:gd name="T6" fmla="*/ 0 w 136"/>
                    <a:gd name="T7" fmla="*/ 0 h 64"/>
                    <a:gd name="T8" fmla="*/ 136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136" y="8"/>
                      </a:moveTo>
                      <a:lnTo>
                        <a:pt x="8" y="64"/>
                      </a:lnTo>
                      <a:lnTo>
                        <a:pt x="0" y="32"/>
                      </a:lnTo>
                      <a:lnTo>
                        <a:pt x="0" y="0"/>
                      </a:lnTo>
                      <a:lnTo>
                        <a:pt x="136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19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150" y="4128"/>
                  <a:ext cx="1027" cy="19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34" name="Group 134"/>
              <p:cNvGrpSpPr>
                <a:grpSpLocks/>
              </p:cNvGrpSpPr>
              <p:nvPr/>
            </p:nvGrpSpPr>
            <p:grpSpPr bwMode="auto">
              <a:xfrm>
                <a:off x="2156" y="4385"/>
                <a:ext cx="1157" cy="225"/>
                <a:chOff x="2156" y="4385"/>
                <a:chExt cx="1157" cy="225"/>
              </a:xfrm>
            </p:grpSpPr>
            <p:sp>
              <p:nvSpPr>
                <p:cNvPr id="23616" name="Freeform 135"/>
                <p:cNvSpPr>
                  <a:spLocks/>
                </p:cNvSpPr>
                <p:nvPr/>
              </p:nvSpPr>
              <p:spPr bwMode="auto">
                <a:xfrm>
                  <a:off x="2156" y="4385"/>
                  <a:ext cx="136" cy="63"/>
                </a:xfrm>
                <a:custGeom>
                  <a:avLst/>
                  <a:gdLst>
                    <a:gd name="T0" fmla="*/ 0 w 136"/>
                    <a:gd name="T1" fmla="*/ 8 h 64"/>
                    <a:gd name="T2" fmla="*/ 136 w 136"/>
                    <a:gd name="T3" fmla="*/ 0 h 64"/>
                    <a:gd name="T4" fmla="*/ 136 w 136"/>
                    <a:gd name="T5" fmla="*/ 32 h 64"/>
                    <a:gd name="T6" fmla="*/ 128 w 136"/>
                    <a:gd name="T7" fmla="*/ 64 h 64"/>
                    <a:gd name="T8" fmla="*/ 0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0" y="8"/>
                      </a:moveTo>
                      <a:lnTo>
                        <a:pt x="136" y="0"/>
                      </a:lnTo>
                      <a:lnTo>
                        <a:pt x="136" y="32"/>
                      </a:lnTo>
                      <a:lnTo>
                        <a:pt x="128" y="6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17" name="Line 136"/>
                <p:cNvSpPr>
                  <a:spLocks noChangeShapeType="1"/>
                </p:cNvSpPr>
                <p:nvPr/>
              </p:nvSpPr>
              <p:spPr bwMode="auto">
                <a:xfrm flipH="1" flipV="1">
                  <a:off x="2284" y="4417"/>
                  <a:ext cx="1027" cy="19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35" name="Group 137"/>
              <p:cNvGrpSpPr>
                <a:grpSpLocks/>
              </p:cNvGrpSpPr>
              <p:nvPr/>
            </p:nvGrpSpPr>
            <p:grpSpPr bwMode="auto">
              <a:xfrm>
                <a:off x="999" y="4097"/>
                <a:ext cx="1157" cy="226"/>
                <a:chOff x="999" y="4097"/>
                <a:chExt cx="1157" cy="226"/>
              </a:xfrm>
            </p:grpSpPr>
            <p:sp>
              <p:nvSpPr>
                <p:cNvPr id="23614" name="Freeform 138"/>
                <p:cNvSpPr>
                  <a:spLocks/>
                </p:cNvSpPr>
                <p:nvPr/>
              </p:nvSpPr>
              <p:spPr bwMode="auto">
                <a:xfrm>
                  <a:off x="2020" y="4097"/>
                  <a:ext cx="136" cy="65"/>
                </a:xfrm>
                <a:custGeom>
                  <a:avLst/>
                  <a:gdLst>
                    <a:gd name="T0" fmla="*/ 136 w 136"/>
                    <a:gd name="T1" fmla="*/ 8 h 64"/>
                    <a:gd name="T2" fmla="*/ 8 w 136"/>
                    <a:gd name="T3" fmla="*/ 64 h 64"/>
                    <a:gd name="T4" fmla="*/ 0 w 136"/>
                    <a:gd name="T5" fmla="*/ 32 h 64"/>
                    <a:gd name="T6" fmla="*/ 0 w 136"/>
                    <a:gd name="T7" fmla="*/ 0 h 64"/>
                    <a:gd name="T8" fmla="*/ 136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136" y="8"/>
                      </a:moveTo>
                      <a:lnTo>
                        <a:pt x="8" y="64"/>
                      </a:lnTo>
                      <a:lnTo>
                        <a:pt x="0" y="32"/>
                      </a:lnTo>
                      <a:lnTo>
                        <a:pt x="0" y="0"/>
                      </a:lnTo>
                      <a:lnTo>
                        <a:pt x="136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5" name="Line 139"/>
                <p:cNvSpPr>
                  <a:spLocks noChangeShapeType="1"/>
                </p:cNvSpPr>
                <p:nvPr/>
              </p:nvSpPr>
              <p:spPr bwMode="auto">
                <a:xfrm flipV="1">
                  <a:off x="999" y="4128"/>
                  <a:ext cx="1028" cy="19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36" name="Group 140"/>
              <p:cNvGrpSpPr>
                <a:grpSpLocks/>
              </p:cNvGrpSpPr>
              <p:nvPr/>
            </p:nvGrpSpPr>
            <p:grpSpPr bwMode="auto">
              <a:xfrm>
                <a:off x="975" y="3810"/>
                <a:ext cx="64" cy="511"/>
                <a:chOff x="975" y="3810"/>
                <a:chExt cx="64" cy="511"/>
              </a:xfrm>
            </p:grpSpPr>
            <p:sp>
              <p:nvSpPr>
                <p:cNvPr id="23612" name="Freeform 141"/>
                <p:cNvSpPr>
                  <a:spLocks/>
                </p:cNvSpPr>
                <p:nvPr/>
              </p:nvSpPr>
              <p:spPr bwMode="auto">
                <a:xfrm>
                  <a:off x="975" y="4186"/>
                  <a:ext cx="60" cy="141"/>
                </a:xfrm>
                <a:custGeom>
                  <a:avLst/>
                  <a:gdLst>
                    <a:gd name="T0" fmla="*/ 32 w 64"/>
                    <a:gd name="T1" fmla="*/ 136 h 136"/>
                    <a:gd name="T2" fmla="*/ 0 w 64"/>
                    <a:gd name="T3" fmla="*/ 0 h 136"/>
                    <a:gd name="T4" fmla="*/ 32 w 64"/>
                    <a:gd name="T5" fmla="*/ 0 h 136"/>
                    <a:gd name="T6" fmla="*/ 64 w 64"/>
                    <a:gd name="T7" fmla="*/ 0 h 136"/>
                    <a:gd name="T8" fmla="*/ 32 w 64"/>
                    <a:gd name="T9" fmla="*/ 136 h 1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6"/>
                    <a:gd name="T17" fmla="*/ 64 w 64"/>
                    <a:gd name="T18" fmla="*/ 136 h 1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6">
                      <a:moveTo>
                        <a:pt x="32" y="136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13" name="Line 142"/>
                <p:cNvSpPr>
                  <a:spLocks noChangeShapeType="1"/>
                </p:cNvSpPr>
                <p:nvPr/>
              </p:nvSpPr>
              <p:spPr bwMode="auto">
                <a:xfrm>
                  <a:off x="1007" y="3810"/>
                  <a:ext cx="2" cy="38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</p:grpSp>
      <p:sp>
        <p:nvSpPr>
          <p:cNvPr id="23566" name="Oval 143"/>
          <p:cNvSpPr>
            <a:spLocks noChangeArrowheads="1"/>
          </p:cNvSpPr>
          <p:nvPr/>
        </p:nvSpPr>
        <p:spPr bwMode="auto">
          <a:xfrm>
            <a:off x="425450" y="4724400"/>
            <a:ext cx="304800" cy="3048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solidFill>
                  <a:srgbClr val="CC0000"/>
                </a:solidFill>
                <a:latin typeface="+mj-lt"/>
              </a:rPr>
              <a:t>1</a:t>
            </a:r>
          </a:p>
        </p:txBody>
      </p:sp>
      <p:sp>
        <p:nvSpPr>
          <p:cNvPr id="23567" name="Line 144"/>
          <p:cNvSpPr>
            <a:spLocks noChangeShapeType="1"/>
          </p:cNvSpPr>
          <p:nvPr/>
        </p:nvSpPr>
        <p:spPr bwMode="auto">
          <a:xfrm flipV="1">
            <a:off x="730250" y="4800600"/>
            <a:ext cx="533400" cy="76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87450" y="5029200"/>
            <a:ext cx="381000" cy="762000"/>
            <a:chOff x="1187450" y="5029200"/>
            <a:chExt cx="381000" cy="762000"/>
          </a:xfrm>
        </p:grpSpPr>
        <p:sp>
          <p:nvSpPr>
            <p:cNvPr id="23568" name="Oval 145"/>
            <p:cNvSpPr>
              <a:spLocks noChangeArrowheads="1"/>
            </p:cNvSpPr>
            <p:nvPr/>
          </p:nvSpPr>
          <p:spPr bwMode="auto">
            <a:xfrm>
              <a:off x="1187450" y="5486400"/>
              <a:ext cx="304800" cy="304800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CC0000"/>
                  </a:solidFill>
                  <a:latin typeface="+mj-lt"/>
                </a:rPr>
                <a:t>2</a:t>
              </a:r>
            </a:p>
          </p:txBody>
        </p:sp>
        <p:sp>
          <p:nvSpPr>
            <p:cNvPr id="23572" name="Line 149"/>
            <p:cNvSpPr>
              <a:spLocks noChangeShapeType="1"/>
            </p:cNvSpPr>
            <p:nvPr/>
          </p:nvSpPr>
          <p:spPr bwMode="auto">
            <a:xfrm flipV="1">
              <a:off x="1339850" y="5029200"/>
              <a:ext cx="228600" cy="4572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873250" y="4962525"/>
            <a:ext cx="361950" cy="828675"/>
            <a:chOff x="1873250" y="4962525"/>
            <a:chExt cx="361950" cy="828675"/>
          </a:xfrm>
        </p:grpSpPr>
        <p:sp>
          <p:nvSpPr>
            <p:cNvPr id="23569" name="Oval 146"/>
            <p:cNvSpPr>
              <a:spLocks noChangeArrowheads="1"/>
            </p:cNvSpPr>
            <p:nvPr/>
          </p:nvSpPr>
          <p:spPr bwMode="auto">
            <a:xfrm>
              <a:off x="1873250" y="5486400"/>
              <a:ext cx="304800" cy="304800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CC0000"/>
                  </a:solidFill>
                  <a:latin typeface="+mj-lt"/>
                </a:rPr>
                <a:t>3</a:t>
              </a:r>
            </a:p>
          </p:txBody>
        </p:sp>
        <p:sp>
          <p:nvSpPr>
            <p:cNvPr id="23573" name="Line 150"/>
            <p:cNvSpPr>
              <a:spLocks noChangeShapeType="1"/>
            </p:cNvSpPr>
            <p:nvPr/>
          </p:nvSpPr>
          <p:spPr bwMode="auto">
            <a:xfrm flipV="1">
              <a:off x="2025650" y="4962525"/>
              <a:ext cx="209550" cy="52387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35250" y="5029200"/>
            <a:ext cx="304800" cy="762000"/>
            <a:chOff x="2635250" y="5029200"/>
            <a:chExt cx="304800" cy="762000"/>
          </a:xfrm>
        </p:grpSpPr>
        <p:sp>
          <p:nvSpPr>
            <p:cNvPr id="23570" name="Oval 147"/>
            <p:cNvSpPr>
              <a:spLocks noChangeArrowheads="1"/>
            </p:cNvSpPr>
            <p:nvPr/>
          </p:nvSpPr>
          <p:spPr bwMode="auto">
            <a:xfrm>
              <a:off x="2635250" y="5486400"/>
              <a:ext cx="304800" cy="304800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CC0000"/>
                  </a:solidFill>
                  <a:latin typeface="+mj-lt"/>
                </a:rPr>
                <a:t>4</a:t>
              </a:r>
            </a:p>
          </p:txBody>
        </p:sp>
        <p:sp>
          <p:nvSpPr>
            <p:cNvPr id="23574" name="Line 151"/>
            <p:cNvSpPr>
              <a:spLocks noChangeShapeType="1"/>
            </p:cNvSpPr>
            <p:nvPr/>
          </p:nvSpPr>
          <p:spPr bwMode="auto">
            <a:xfrm flipH="1" flipV="1">
              <a:off x="2711450" y="5029200"/>
              <a:ext cx="76200" cy="44767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21050" y="5038725"/>
            <a:ext cx="533400" cy="752475"/>
            <a:chOff x="3321050" y="5038725"/>
            <a:chExt cx="533400" cy="752475"/>
          </a:xfrm>
        </p:grpSpPr>
        <p:sp>
          <p:nvSpPr>
            <p:cNvPr id="23571" name="Oval 148"/>
            <p:cNvSpPr>
              <a:spLocks noChangeArrowheads="1"/>
            </p:cNvSpPr>
            <p:nvPr/>
          </p:nvSpPr>
          <p:spPr bwMode="auto">
            <a:xfrm>
              <a:off x="3549650" y="5486400"/>
              <a:ext cx="304800" cy="304800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CC0000"/>
                  </a:solidFill>
                  <a:latin typeface="+mj-lt"/>
                </a:rPr>
                <a:t>5</a:t>
              </a:r>
            </a:p>
          </p:txBody>
        </p:sp>
        <p:sp>
          <p:nvSpPr>
            <p:cNvPr id="23575" name="Line 152"/>
            <p:cNvSpPr>
              <a:spLocks noChangeShapeType="1"/>
            </p:cNvSpPr>
            <p:nvPr/>
          </p:nvSpPr>
          <p:spPr bwMode="auto">
            <a:xfrm flipH="1" flipV="1">
              <a:off x="3321050" y="5038725"/>
              <a:ext cx="390525" cy="44767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3576" name="Line 153"/>
          <p:cNvSpPr>
            <a:spLocks noChangeShapeType="1"/>
          </p:cNvSpPr>
          <p:nvPr/>
        </p:nvSpPr>
        <p:spPr bwMode="auto">
          <a:xfrm>
            <a:off x="3929063" y="472281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77" name="Text Box 154"/>
          <p:cNvSpPr txBox="1">
            <a:spLocks noChangeArrowheads="1"/>
          </p:cNvSpPr>
          <p:nvPr/>
        </p:nvSpPr>
        <p:spPr bwMode="auto">
          <a:xfrm rot="16200000">
            <a:off x="3255963" y="3883024"/>
            <a:ext cx="1377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smtClean="0">
                <a:latin typeface="+mj-lt"/>
              </a:rPr>
              <a:t>Virtual time</a:t>
            </a:r>
          </a:p>
        </p:txBody>
      </p:sp>
      <p:sp>
        <p:nvSpPr>
          <p:cNvPr id="23578" name="Text Box 155"/>
          <p:cNvSpPr txBox="1">
            <a:spLocks noChangeArrowheads="1"/>
          </p:cNvSpPr>
          <p:nvPr/>
        </p:nvSpPr>
        <p:spPr bwMode="auto">
          <a:xfrm>
            <a:off x="4632325" y="1066800"/>
            <a:ext cx="4359275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AutoNum type="arabicPeriod"/>
              <a:defRPr/>
            </a:pPr>
            <a:r>
              <a:rPr lang="en-US" sz="1800" dirty="0" smtClean="0">
                <a:latin typeface="+mj-lt"/>
              </a:rPr>
              <a:t>Running in process #0</a:t>
            </a:r>
            <a:br>
              <a:rPr lang="en-US" sz="1800" dirty="0" smtClean="0">
                <a:latin typeface="+mj-lt"/>
              </a:rPr>
            </a:br>
            <a:endParaRPr lang="en-US" sz="1800" dirty="0" smtClean="0">
              <a:latin typeface="+mj-lt"/>
            </a:endParaRPr>
          </a:p>
          <a:p>
            <a:pPr>
              <a:buFontTx/>
              <a:buAutoNum type="arabicPeriod"/>
              <a:defRPr/>
            </a:pPr>
            <a:r>
              <a:rPr lang="en-US" sz="1800" dirty="0" smtClean="0">
                <a:latin typeface="+mj-lt"/>
              </a:rPr>
              <a:t>Stop execution of process #0 either because of explicit </a:t>
            </a:r>
            <a:r>
              <a:rPr lang="en-US" sz="1800" i="1" dirty="0" smtClean="0">
                <a:solidFill>
                  <a:srgbClr val="CC0000"/>
                </a:solidFill>
                <a:latin typeface="+mj-lt"/>
              </a:rPr>
              <a:t>yield</a:t>
            </a:r>
            <a:r>
              <a:rPr lang="en-US" sz="1800" dirty="0" smtClean="0">
                <a:latin typeface="+mj-lt"/>
              </a:rPr>
              <a:t> or some sort of timer </a:t>
            </a:r>
            <a:r>
              <a:rPr lang="en-US" sz="1800" i="1" dirty="0" smtClean="0">
                <a:solidFill>
                  <a:srgbClr val="CC0000"/>
                </a:solidFill>
                <a:latin typeface="+mj-lt"/>
              </a:rPr>
              <a:t>interrupt</a:t>
            </a:r>
            <a:r>
              <a:rPr lang="en-US" sz="1800" dirty="0" smtClean="0">
                <a:latin typeface="+mj-lt"/>
              </a:rPr>
              <a:t>; trap to handler code, saving current PC+4 in XP</a:t>
            </a:r>
            <a:br>
              <a:rPr lang="en-US" sz="1800" dirty="0" smtClean="0">
                <a:latin typeface="+mj-lt"/>
              </a:rPr>
            </a:br>
            <a:endParaRPr lang="en-US" sz="1800" dirty="0" smtClean="0">
              <a:latin typeface="+mj-lt"/>
            </a:endParaRPr>
          </a:p>
          <a:p>
            <a:pPr>
              <a:buFontTx/>
              <a:buAutoNum type="arabicPeriod"/>
              <a:defRPr/>
            </a:pPr>
            <a:r>
              <a:rPr lang="en-US" sz="1800" dirty="0" smtClean="0">
                <a:latin typeface="+mj-lt"/>
              </a:rPr>
              <a:t>First: save process #0 state (</a:t>
            </a:r>
            <a:r>
              <a:rPr lang="en-US" sz="1800" dirty="0" err="1" smtClean="0">
                <a:latin typeface="+mj-lt"/>
              </a:rPr>
              <a:t>regs</a:t>
            </a:r>
            <a:r>
              <a:rPr lang="en-US" sz="1800" dirty="0" smtClean="0">
                <a:latin typeface="+mj-lt"/>
              </a:rPr>
              <a:t>, context) Then: load process #1 state (</a:t>
            </a:r>
            <a:r>
              <a:rPr lang="en-US" sz="1800" dirty="0" err="1" smtClean="0">
                <a:latin typeface="+mj-lt"/>
              </a:rPr>
              <a:t>regs</a:t>
            </a:r>
            <a:r>
              <a:rPr lang="en-US" sz="1800" dirty="0" smtClean="0">
                <a:latin typeface="+mj-lt"/>
              </a:rPr>
              <a:t>, context)</a:t>
            </a:r>
            <a:br>
              <a:rPr lang="en-US" sz="1800" dirty="0" smtClean="0">
                <a:latin typeface="+mj-lt"/>
              </a:rPr>
            </a:br>
            <a:endParaRPr lang="en-US" sz="1800" dirty="0" smtClean="0">
              <a:latin typeface="+mj-lt"/>
            </a:endParaRPr>
          </a:p>
          <a:p>
            <a:pPr>
              <a:buFontTx/>
              <a:buAutoNum type="arabicPeriod"/>
              <a:defRPr/>
            </a:pPr>
            <a:r>
              <a:rPr lang="ja-JP" altLang="en-US" sz="1800" dirty="0" smtClean="0">
                <a:latin typeface="+mj-lt"/>
              </a:rPr>
              <a:t>“</a:t>
            </a:r>
            <a:r>
              <a:rPr lang="en-US" altLang="ja-JP" sz="1800" dirty="0" smtClean="0">
                <a:latin typeface="+mj-lt"/>
              </a:rPr>
              <a:t>Return</a:t>
            </a:r>
            <a:r>
              <a:rPr lang="ja-JP" altLang="en-US" sz="1800" dirty="0" smtClean="0">
                <a:latin typeface="+mj-lt"/>
              </a:rPr>
              <a:t>”</a:t>
            </a:r>
            <a:r>
              <a:rPr lang="en-US" altLang="ja-JP" sz="1800" dirty="0" smtClean="0">
                <a:latin typeface="+mj-lt"/>
              </a:rPr>
              <a:t> to process #1: just like return from other trap handlers (</a:t>
            </a:r>
            <a:r>
              <a:rPr lang="en-US" altLang="ja-JP" sz="1800" dirty="0" err="1" smtClean="0">
                <a:latin typeface="+mj-lt"/>
              </a:rPr>
              <a:t>ie</a:t>
            </a:r>
            <a:r>
              <a:rPr lang="en-US" altLang="ja-JP" sz="1800" dirty="0" smtClean="0">
                <a:latin typeface="+mj-lt"/>
              </a:rPr>
              <a:t>., use address in XP) but we’re returning from a </a:t>
            </a:r>
            <a:r>
              <a:rPr lang="en-US" altLang="ja-JP" sz="1800" i="1" dirty="0" smtClean="0">
                <a:latin typeface="+mj-lt"/>
              </a:rPr>
              <a:t>different</a:t>
            </a:r>
            <a:r>
              <a:rPr lang="en-US" altLang="ja-JP" sz="1800" dirty="0" smtClean="0">
                <a:latin typeface="+mj-lt"/>
              </a:rPr>
              <a:t> trap than happened in step 2!</a:t>
            </a:r>
            <a:br>
              <a:rPr lang="en-US" altLang="ja-JP" sz="1800" dirty="0" smtClean="0">
                <a:latin typeface="+mj-lt"/>
              </a:rPr>
            </a:br>
            <a:endParaRPr lang="en-US" altLang="ja-JP" sz="1800" dirty="0" smtClean="0">
              <a:latin typeface="+mj-lt"/>
            </a:endParaRPr>
          </a:p>
          <a:p>
            <a:pPr>
              <a:buFontTx/>
              <a:buAutoNum type="arabicPeriod"/>
              <a:defRPr/>
            </a:pPr>
            <a:r>
              <a:rPr lang="en-US" sz="1800" dirty="0" smtClean="0">
                <a:latin typeface="+mj-lt"/>
              </a:rPr>
              <a:t>Running in process #1</a:t>
            </a:r>
            <a:endParaRPr lang="en-US" sz="1800" i="1" dirty="0" smtClean="0">
              <a:latin typeface="+mj-lt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Processes: Multiplexing the CPU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8600" y="1370012"/>
            <a:ext cx="4071938" cy="1125538"/>
            <a:chOff x="152400" y="838200"/>
            <a:chExt cx="4071939" cy="1126283"/>
          </a:xfrm>
        </p:grpSpPr>
        <p:sp>
          <p:nvSpPr>
            <p:cNvPr id="23602" name="Text Box 165"/>
            <p:cNvSpPr txBox="1">
              <a:spLocks noChangeArrowheads="1"/>
            </p:cNvSpPr>
            <p:nvPr/>
          </p:nvSpPr>
          <p:spPr bwMode="auto">
            <a:xfrm>
              <a:off x="685801" y="838200"/>
              <a:ext cx="353853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When this process is interrupted.</a:t>
              </a:r>
            </a:p>
          </p:txBody>
        </p:sp>
        <p:grpSp>
          <p:nvGrpSpPr>
            <p:cNvPr id="23603" name="Group 174"/>
            <p:cNvGrpSpPr>
              <a:grpSpLocks/>
            </p:cNvGrpSpPr>
            <p:nvPr/>
          </p:nvGrpSpPr>
          <p:grpSpPr bwMode="auto">
            <a:xfrm>
              <a:off x="152400" y="990600"/>
              <a:ext cx="669967" cy="973883"/>
              <a:chOff x="7029890" y="822266"/>
              <a:chExt cx="1314829" cy="1911273"/>
            </a:xfrm>
          </p:grpSpPr>
          <p:cxnSp>
            <p:nvCxnSpPr>
              <p:cNvPr id="176" name="Straight Connector 175"/>
              <p:cNvCxnSpPr/>
              <p:nvPr/>
            </p:nvCxnSpPr>
            <p:spPr>
              <a:xfrm flipH="1">
                <a:off x="7487871" y="1224633"/>
                <a:ext cx="277280" cy="64222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7487871" y="1866853"/>
                <a:ext cx="277280" cy="81680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H="1">
                <a:off x="7272900" y="1866853"/>
                <a:ext cx="214971" cy="81680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607" name="Group 178"/>
              <p:cNvGrpSpPr>
                <a:grpSpLocks/>
              </p:cNvGrpSpPr>
              <p:nvPr/>
            </p:nvGrpSpPr>
            <p:grpSpPr bwMode="auto">
              <a:xfrm>
                <a:off x="7757095" y="260217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3564806" y="2689548"/>
                  <a:ext cx="243010" cy="1247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Freeform 193"/>
                <p:cNvSpPr/>
                <p:nvPr/>
              </p:nvSpPr>
              <p:spPr>
                <a:xfrm>
                  <a:off x="3574151" y="2583551"/>
                  <a:ext cx="227434" cy="12158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3608" name="Group 179"/>
              <p:cNvGrpSpPr>
                <a:grpSpLocks/>
              </p:cNvGrpSpPr>
              <p:nvPr/>
            </p:nvGrpSpPr>
            <p:grpSpPr bwMode="auto">
              <a:xfrm>
                <a:off x="7029890" y="259332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 flipH="1">
                  <a:off x="2854469" y="2673960"/>
                  <a:ext cx="236779" cy="4052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Freeform 191"/>
                <p:cNvSpPr/>
                <p:nvPr/>
              </p:nvSpPr>
              <p:spPr>
                <a:xfrm>
                  <a:off x="2838890" y="2574197"/>
                  <a:ext cx="249241" cy="140292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81" name="Straight Connector 180"/>
              <p:cNvCxnSpPr/>
              <p:nvPr/>
            </p:nvCxnSpPr>
            <p:spPr>
              <a:xfrm flipH="1" flipV="1">
                <a:off x="7740227" y="1339982"/>
                <a:ext cx="236779" cy="33046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7983237" y="1689150"/>
                <a:ext cx="227433" cy="33669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H="1">
                <a:off x="7285362" y="1315041"/>
                <a:ext cx="417479" cy="24317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7282248" y="1558212"/>
                <a:ext cx="171352" cy="28993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Freeform 184"/>
              <p:cNvSpPr/>
              <p:nvPr/>
            </p:nvSpPr>
            <p:spPr>
              <a:xfrm rot="5052553">
                <a:off x="8198155" y="2032127"/>
                <a:ext cx="162114" cy="130852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" name="Freeform 185"/>
              <p:cNvSpPr/>
              <p:nvPr/>
            </p:nvSpPr>
            <p:spPr>
              <a:xfrm rot="18043755">
                <a:off x="7271274" y="1843510"/>
                <a:ext cx="205760" cy="115275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3615" name="Group 186"/>
              <p:cNvGrpSpPr>
                <a:grpSpLocks/>
              </p:cNvGrpSpPr>
              <p:nvPr/>
            </p:nvGrpSpPr>
            <p:grpSpPr bwMode="auto">
              <a:xfrm rot="2703838">
                <a:off x="7648346" y="882075"/>
                <a:ext cx="527419" cy="407801"/>
                <a:chOff x="3120797" y="729676"/>
                <a:chExt cx="527419" cy="407801"/>
              </a:xfrm>
            </p:grpSpPr>
            <p:sp>
              <p:nvSpPr>
                <p:cNvPr id="188" name="Oval 187"/>
                <p:cNvSpPr/>
                <p:nvPr/>
              </p:nvSpPr>
              <p:spPr>
                <a:xfrm>
                  <a:off x="3137421" y="722616"/>
                  <a:ext cx="352287" cy="405016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>
                  <a:off x="3142988" y="744129"/>
                  <a:ext cx="501929" cy="227433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Freeform 189"/>
                <p:cNvSpPr/>
                <p:nvPr/>
              </p:nvSpPr>
              <p:spPr>
                <a:xfrm>
                  <a:off x="3119462" y="720485"/>
                  <a:ext cx="308639" cy="22431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555750" y="1870075"/>
            <a:ext cx="3016250" cy="1481137"/>
            <a:chOff x="1479550" y="1338263"/>
            <a:chExt cx="3016250" cy="1481137"/>
          </a:xfrm>
        </p:grpSpPr>
        <p:sp>
          <p:nvSpPr>
            <p:cNvPr id="23581" name="Text Box 174"/>
            <p:cNvSpPr txBox="1">
              <a:spLocks noChangeArrowheads="1"/>
            </p:cNvSpPr>
            <p:nvPr/>
          </p:nvSpPr>
          <p:spPr bwMode="auto">
            <a:xfrm>
              <a:off x="1479550" y="1338263"/>
              <a:ext cx="30162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We RETURN to this process!</a:t>
              </a:r>
            </a:p>
          </p:txBody>
        </p:sp>
        <p:grpSp>
          <p:nvGrpSpPr>
            <p:cNvPr id="23582" name="Group 216"/>
            <p:cNvGrpSpPr>
              <a:grpSpLocks/>
            </p:cNvGrpSpPr>
            <p:nvPr/>
          </p:nvGrpSpPr>
          <p:grpSpPr bwMode="auto">
            <a:xfrm flipH="1">
              <a:off x="3621320" y="1781311"/>
              <a:ext cx="645880" cy="1038089"/>
              <a:chOff x="2838890" y="729676"/>
              <a:chExt cx="1234915" cy="1984813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>
                <a:off x="3297217" y="1139180"/>
                <a:ext cx="0" cy="70721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3297217" y="1846399"/>
                <a:ext cx="276212" cy="81952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flipH="1">
                <a:off x="3081713" y="1846399"/>
                <a:ext cx="215504" cy="81952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586" name="Group 220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3567357" y="2690205"/>
                  <a:ext cx="242823" cy="12141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Freeform 235"/>
                <p:cNvSpPr/>
                <p:nvPr/>
              </p:nvSpPr>
              <p:spPr>
                <a:xfrm>
                  <a:off x="3576462" y="2583972"/>
                  <a:ext cx="227647" cy="121411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3587" name="Group 221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233" name="Straight Connector 232"/>
                <p:cNvCxnSpPr/>
                <p:nvPr/>
              </p:nvCxnSpPr>
              <p:spPr>
                <a:xfrm flipH="1">
                  <a:off x="2854065" y="2675031"/>
                  <a:ext cx="236751" cy="39458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4" name="Freeform 233"/>
                <p:cNvSpPr/>
                <p:nvPr/>
              </p:nvSpPr>
              <p:spPr>
                <a:xfrm>
                  <a:off x="2838890" y="2574867"/>
                  <a:ext cx="248892" cy="139622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223" name="Straight Connector 222"/>
              <p:cNvCxnSpPr/>
              <p:nvPr/>
            </p:nvCxnSpPr>
            <p:spPr>
              <a:xfrm>
                <a:off x="3303287" y="1218097"/>
                <a:ext cx="309599" cy="23068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>
                <a:endCxn id="227" idx="0"/>
              </p:cNvCxnSpPr>
              <p:nvPr/>
            </p:nvCxnSpPr>
            <p:spPr>
              <a:xfrm flipV="1">
                <a:off x="3631097" y="1163462"/>
                <a:ext cx="282282" cy="27013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flipH="1">
                <a:off x="3093854" y="1227202"/>
                <a:ext cx="194258" cy="31263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3093854" y="1539837"/>
                <a:ext cx="169976" cy="28835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Freeform 226"/>
              <p:cNvSpPr/>
              <p:nvPr/>
            </p:nvSpPr>
            <p:spPr>
              <a:xfrm>
                <a:off x="3913380" y="1048121"/>
                <a:ext cx="160869" cy="13051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" name="Freeform 227"/>
              <p:cNvSpPr/>
              <p:nvPr/>
            </p:nvSpPr>
            <p:spPr>
              <a:xfrm rot="18043755">
                <a:off x="3078676" y="1825151"/>
                <a:ext cx="206399" cy="11534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3594" name="Group 228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230" name="Oval 229"/>
                <p:cNvSpPr/>
                <p:nvPr/>
              </p:nvSpPr>
              <p:spPr>
                <a:xfrm>
                  <a:off x="3133311" y="732452"/>
                  <a:ext cx="355129" cy="403692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1" name="Freeform 230"/>
                <p:cNvSpPr/>
                <p:nvPr/>
              </p:nvSpPr>
              <p:spPr>
                <a:xfrm>
                  <a:off x="3145452" y="750664"/>
                  <a:ext cx="503858" cy="224611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2" name="Freeform 231"/>
                <p:cNvSpPr/>
                <p:nvPr/>
              </p:nvSpPr>
              <p:spPr>
                <a:xfrm>
                  <a:off x="3121170" y="729416"/>
                  <a:ext cx="309599" cy="22157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3"/>
          <p:cNvSpPr>
            <a:spLocks noChangeShapeType="1"/>
          </p:cNvSpPr>
          <p:nvPr/>
        </p:nvSpPr>
        <p:spPr bwMode="auto">
          <a:xfrm>
            <a:off x="3065463" y="2854325"/>
            <a:ext cx="1412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2" name="Line 4"/>
          <p:cNvSpPr>
            <a:spLocks noChangeShapeType="1"/>
          </p:cNvSpPr>
          <p:nvPr/>
        </p:nvSpPr>
        <p:spPr bwMode="auto">
          <a:xfrm flipV="1">
            <a:off x="3203575" y="2679700"/>
            <a:ext cx="1588" cy="1778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3" name="Line 5"/>
          <p:cNvSpPr>
            <a:spLocks noChangeShapeType="1"/>
          </p:cNvSpPr>
          <p:nvPr/>
        </p:nvSpPr>
        <p:spPr bwMode="auto">
          <a:xfrm flipH="1">
            <a:off x="1835150" y="2681288"/>
            <a:ext cx="1371600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Freeform 6"/>
          <p:cNvSpPr>
            <a:spLocks/>
          </p:cNvSpPr>
          <p:nvPr/>
        </p:nvSpPr>
        <p:spPr bwMode="auto">
          <a:xfrm>
            <a:off x="3032125" y="2827338"/>
            <a:ext cx="71438" cy="52387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6"/>
              <a:gd name="T17" fmla="*/ 90 w 90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5" name="Line 7"/>
          <p:cNvSpPr>
            <a:spLocks noChangeShapeType="1"/>
          </p:cNvSpPr>
          <p:nvPr/>
        </p:nvSpPr>
        <p:spPr bwMode="auto">
          <a:xfrm flipV="1">
            <a:off x="1981200" y="1023938"/>
            <a:ext cx="1588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8"/>
          <p:cNvSpPr>
            <a:spLocks noChangeShapeType="1"/>
          </p:cNvSpPr>
          <p:nvPr/>
        </p:nvSpPr>
        <p:spPr bwMode="auto">
          <a:xfrm>
            <a:off x="1978025" y="1027113"/>
            <a:ext cx="5667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9"/>
          <p:cNvSpPr>
            <a:spLocks noChangeShapeType="1"/>
          </p:cNvSpPr>
          <p:nvPr/>
        </p:nvSpPr>
        <p:spPr bwMode="auto">
          <a:xfrm>
            <a:off x="2540000" y="1023938"/>
            <a:ext cx="6350" cy="26844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Freeform 10"/>
          <p:cNvSpPr>
            <a:spLocks/>
          </p:cNvSpPr>
          <p:nvPr/>
        </p:nvSpPr>
        <p:spPr bwMode="auto">
          <a:xfrm>
            <a:off x="1954213" y="12954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11"/>
          <p:cNvSpPr>
            <a:spLocks noChangeShapeType="1"/>
          </p:cNvSpPr>
          <p:nvPr/>
        </p:nvSpPr>
        <p:spPr bwMode="auto">
          <a:xfrm flipV="1">
            <a:off x="4460875" y="3703638"/>
            <a:ext cx="3175" cy="2254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2"/>
          <p:cNvSpPr>
            <a:spLocks noChangeShapeType="1"/>
          </p:cNvSpPr>
          <p:nvPr/>
        </p:nvSpPr>
        <p:spPr bwMode="auto">
          <a:xfrm flipH="1">
            <a:off x="2547938" y="3706813"/>
            <a:ext cx="19208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Freeform 13"/>
          <p:cNvSpPr>
            <a:spLocks/>
          </p:cNvSpPr>
          <p:nvPr/>
        </p:nvSpPr>
        <p:spPr bwMode="auto">
          <a:xfrm>
            <a:off x="4437063" y="3887788"/>
            <a:ext cx="52387" cy="74612"/>
          </a:xfrm>
          <a:custGeom>
            <a:avLst/>
            <a:gdLst>
              <a:gd name="T0" fmla="*/ 2147483647 w 66"/>
              <a:gd name="T1" fmla="*/ 2147483647 h 94"/>
              <a:gd name="T2" fmla="*/ 0 w 66"/>
              <a:gd name="T3" fmla="*/ 0 h 94"/>
              <a:gd name="T4" fmla="*/ 2147483647 w 66"/>
              <a:gd name="T5" fmla="*/ 2147483647 h 94"/>
              <a:gd name="T6" fmla="*/ 2147483647 w 66"/>
              <a:gd name="T7" fmla="*/ 2147483647 h 94"/>
              <a:gd name="T8" fmla="*/ 2147483647 w 66"/>
              <a:gd name="T9" fmla="*/ 2147483647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4"/>
              <a:gd name="T17" fmla="*/ 66 w 66"/>
              <a:gd name="T18" fmla="*/ 94 h 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4">
                <a:moveTo>
                  <a:pt x="32" y="94"/>
                </a:moveTo>
                <a:lnTo>
                  <a:pt x="0" y="0"/>
                </a:lnTo>
                <a:lnTo>
                  <a:pt x="32" y="48"/>
                </a:lnTo>
                <a:lnTo>
                  <a:pt x="66" y="2"/>
                </a:lnTo>
                <a:lnTo>
                  <a:pt x="32" y="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Rectangle 14"/>
          <p:cNvSpPr>
            <a:spLocks noChangeArrowheads="1"/>
          </p:cNvSpPr>
          <p:nvPr/>
        </p:nvSpPr>
        <p:spPr bwMode="auto">
          <a:xfrm>
            <a:off x="2667000" y="3582988"/>
            <a:ext cx="8445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PC+4+4*SXT(C)</a:t>
            </a:r>
            <a:endParaRPr lang="en-US" sz="900">
              <a:latin typeface="AvantGarde" charset="0"/>
            </a:endParaRPr>
          </a:p>
        </p:txBody>
      </p:sp>
      <p:sp>
        <p:nvSpPr>
          <p:cNvPr id="25613" name="Freeform 15"/>
          <p:cNvSpPr>
            <a:spLocks/>
          </p:cNvSpPr>
          <p:nvPr/>
        </p:nvSpPr>
        <p:spPr bwMode="auto">
          <a:xfrm>
            <a:off x="4549775" y="4573588"/>
            <a:ext cx="50800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16"/>
          <p:cNvSpPr>
            <a:spLocks noChangeShapeType="1"/>
          </p:cNvSpPr>
          <p:nvPr/>
        </p:nvSpPr>
        <p:spPr bwMode="auto">
          <a:xfrm flipV="1">
            <a:off x="4576763" y="4073525"/>
            <a:ext cx="1587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15" name="Group 17"/>
          <p:cNvGrpSpPr>
            <a:grpSpLocks/>
          </p:cNvGrpSpPr>
          <p:nvPr/>
        </p:nvGrpSpPr>
        <p:grpSpPr bwMode="auto">
          <a:xfrm>
            <a:off x="3940175" y="3956050"/>
            <a:ext cx="863600" cy="128588"/>
            <a:chOff x="2624" y="2264"/>
            <a:chExt cx="544" cy="81"/>
          </a:xfrm>
        </p:grpSpPr>
        <p:sp>
          <p:nvSpPr>
            <p:cNvPr id="25898" name="Freeform 18"/>
            <p:cNvSpPr>
              <a:spLocks/>
            </p:cNvSpPr>
            <p:nvPr/>
          </p:nvSpPr>
          <p:spPr bwMode="auto">
            <a:xfrm>
              <a:off x="2877" y="2264"/>
              <a:ext cx="287" cy="72"/>
            </a:xfrm>
            <a:custGeom>
              <a:avLst/>
              <a:gdLst>
                <a:gd name="T0" fmla="*/ 0 w 574"/>
                <a:gd name="T1" fmla="*/ 0 h 144"/>
                <a:gd name="T2" fmla="*/ 1 w 574"/>
                <a:gd name="T3" fmla="*/ 0 h 144"/>
                <a:gd name="T4" fmla="*/ 1 w 574"/>
                <a:gd name="T5" fmla="*/ 1 h 144"/>
                <a:gd name="T6" fmla="*/ 1 w 574"/>
                <a:gd name="T7" fmla="*/ 1 h 144"/>
                <a:gd name="T8" fmla="*/ 0 w 57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4"/>
                <a:gd name="T16" fmla="*/ 0 h 144"/>
                <a:gd name="T17" fmla="*/ 574 w 57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4" h="144">
                  <a:moveTo>
                    <a:pt x="0" y="0"/>
                  </a:moveTo>
                  <a:lnTo>
                    <a:pt x="574" y="0"/>
                  </a:lnTo>
                  <a:lnTo>
                    <a:pt x="503" y="144"/>
                  </a:lnTo>
                  <a:lnTo>
                    <a:pt x="71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99" name="Freeform 19"/>
            <p:cNvSpPr>
              <a:spLocks/>
            </p:cNvSpPr>
            <p:nvPr/>
          </p:nvSpPr>
          <p:spPr bwMode="auto">
            <a:xfrm>
              <a:off x="2881" y="2268"/>
              <a:ext cx="287" cy="72"/>
            </a:xfrm>
            <a:custGeom>
              <a:avLst/>
              <a:gdLst>
                <a:gd name="T0" fmla="*/ 0 w 574"/>
                <a:gd name="T1" fmla="*/ 0 h 144"/>
                <a:gd name="T2" fmla="*/ 1 w 574"/>
                <a:gd name="T3" fmla="*/ 0 h 144"/>
                <a:gd name="T4" fmla="*/ 1 w 574"/>
                <a:gd name="T5" fmla="*/ 1 h 144"/>
                <a:gd name="T6" fmla="*/ 1 w 574"/>
                <a:gd name="T7" fmla="*/ 1 h 144"/>
                <a:gd name="T8" fmla="*/ 0 w 57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4"/>
                <a:gd name="T16" fmla="*/ 0 h 144"/>
                <a:gd name="T17" fmla="*/ 574 w 57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4" h="144">
                  <a:moveTo>
                    <a:pt x="0" y="0"/>
                  </a:moveTo>
                  <a:lnTo>
                    <a:pt x="574" y="0"/>
                  </a:lnTo>
                  <a:lnTo>
                    <a:pt x="503" y="144"/>
                  </a:lnTo>
                  <a:lnTo>
                    <a:pt x="71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00" name="Rectangle 20"/>
            <p:cNvSpPr>
              <a:spLocks noChangeArrowheads="1"/>
            </p:cNvSpPr>
            <p:nvPr/>
          </p:nvSpPr>
          <p:spPr bwMode="auto">
            <a:xfrm>
              <a:off x="2624" y="2278"/>
              <a:ext cx="14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ASEL</a:t>
              </a:r>
              <a:endParaRPr lang="en-US" sz="2400"/>
            </a:p>
          </p:txBody>
        </p:sp>
        <p:sp>
          <p:nvSpPr>
            <p:cNvPr id="25901" name="Freeform 21"/>
            <p:cNvSpPr>
              <a:spLocks/>
            </p:cNvSpPr>
            <p:nvPr/>
          </p:nvSpPr>
          <p:spPr bwMode="auto">
            <a:xfrm>
              <a:off x="2853" y="2287"/>
              <a:ext cx="46" cy="33"/>
            </a:xfrm>
            <a:custGeom>
              <a:avLst/>
              <a:gdLst>
                <a:gd name="T0" fmla="*/ 1 w 91"/>
                <a:gd name="T1" fmla="*/ 1 h 66"/>
                <a:gd name="T2" fmla="*/ 0 w 91"/>
                <a:gd name="T3" fmla="*/ 1 h 66"/>
                <a:gd name="T4" fmla="*/ 1 w 91"/>
                <a:gd name="T5" fmla="*/ 1 h 66"/>
                <a:gd name="T6" fmla="*/ 0 w 91"/>
                <a:gd name="T7" fmla="*/ 0 h 66"/>
                <a:gd name="T8" fmla="*/ 1 w 91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66"/>
                <a:gd name="T17" fmla="*/ 91 w 91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66">
                  <a:moveTo>
                    <a:pt x="91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1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02" name="Line 22"/>
            <p:cNvSpPr>
              <a:spLocks noChangeShapeType="1"/>
            </p:cNvSpPr>
            <p:nvPr/>
          </p:nvSpPr>
          <p:spPr bwMode="auto">
            <a:xfrm flipH="1">
              <a:off x="2807" y="230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903" name="Group 23"/>
            <p:cNvGrpSpPr>
              <a:grpSpLocks/>
            </p:cNvGrpSpPr>
            <p:nvPr/>
          </p:nvGrpSpPr>
          <p:grpSpPr bwMode="auto">
            <a:xfrm>
              <a:off x="2936" y="2281"/>
              <a:ext cx="170" cy="58"/>
              <a:chOff x="2936" y="2281"/>
              <a:chExt cx="170" cy="58"/>
            </a:xfrm>
          </p:grpSpPr>
          <p:sp>
            <p:nvSpPr>
              <p:cNvPr id="25904" name="Rectangle 24"/>
              <p:cNvSpPr>
                <a:spLocks noChangeArrowheads="1"/>
              </p:cNvSpPr>
              <p:nvPr/>
            </p:nvSpPr>
            <p:spPr bwMode="auto">
              <a:xfrm>
                <a:off x="3079" y="2281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600">
                    <a:solidFill>
                      <a:srgbClr val="000000"/>
                    </a:solidFill>
                    <a:latin typeface="Helvetica" charset="0"/>
                  </a:rPr>
                  <a:t>0</a:t>
                </a:r>
                <a:endParaRPr lang="en-US" sz="2400"/>
              </a:p>
            </p:txBody>
          </p:sp>
          <p:sp>
            <p:nvSpPr>
              <p:cNvPr id="25905" name="Rectangle 25"/>
              <p:cNvSpPr>
                <a:spLocks noChangeArrowheads="1"/>
              </p:cNvSpPr>
              <p:nvPr/>
            </p:nvSpPr>
            <p:spPr bwMode="auto">
              <a:xfrm>
                <a:off x="2936" y="2281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600">
                    <a:solidFill>
                      <a:srgbClr val="000000"/>
                    </a:solidFill>
                    <a:latin typeface="Helvetica" charset="0"/>
                  </a:rPr>
                  <a:t>1</a:t>
                </a:r>
                <a:endParaRPr lang="en-US" sz="2400"/>
              </a:p>
            </p:txBody>
          </p:sp>
        </p:grpSp>
      </p:grpSp>
      <p:grpSp>
        <p:nvGrpSpPr>
          <p:cNvPr id="25616" name="Group 26"/>
          <p:cNvGrpSpPr>
            <a:grpSpLocks/>
          </p:cNvGrpSpPr>
          <p:nvPr/>
        </p:nvGrpSpPr>
        <p:grpSpPr bwMode="auto">
          <a:xfrm>
            <a:off x="6088063" y="4818063"/>
            <a:ext cx="969962" cy="569912"/>
            <a:chOff x="3977" y="2807"/>
            <a:chExt cx="611" cy="359"/>
          </a:xfrm>
        </p:grpSpPr>
        <p:sp>
          <p:nvSpPr>
            <p:cNvPr id="25895" name="Rectangle 27"/>
            <p:cNvSpPr>
              <a:spLocks noChangeArrowheads="1"/>
            </p:cNvSpPr>
            <p:nvPr/>
          </p:nvSpPr>
          <p:spPr bwMode="auto">
            <a:xfrm>
              <a:off x="3977" y="2807"/>
              <a:ext cx="611" cy="35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96" name="Rectangle 28"/>
            <p:cNvSpPr>
              <a:spLocks noChangeArrowheads="1"/>
            </p:cNvSpPr>
            <p:nvPr/>
          </p:nvSpPr>
          <p:spPr bwMode="auto">
            <a:xfrm>
              <a:off x="4014" y="2944"/>
              <a:ext cx="480" cy="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vantGarde" charset="0"/>
                </a:rPr>
                <a:t>Data Memory</a:t>
              </a:r>
              <a:endParaRPr lang="en-US" sz="1000">
                <a:latin typeface="AvantGarde" charset="0"/>
              </a:endParaRPr>
            </a:p>
          </p:txBody>
        </p:sp>
        <p:sp>
          <p:nvSpPr>
            <p:cNvPr id="25897" name="Rectangle 29"/>
            <p:cNvSpPr>
              <a:spLocks noChangeArrowheads="1"/>
            </p:cNvSpPr>
            <p:nvPr/>
          </p:nvSpPr>
          <p:spPr bwMode="auto">
            <a:xfrm>
              <a:off x="4265" y="3093"/>
              <a:ext cx="66" cy="6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</a:rPr>
                <a:t>RD</a:t>
              </a:r>
              <a:endParaRPr lang="en-US" sz="2400"/>
            </a:p>
          </p:txBody>
        </p:sp>
      </p:grpSp>
      <p:sp>
        <p:nvSpPr>
          <p:cNvPr id="25617" name="Rectangle 30"/>
          <p:cNvSpPr>
            <a:spLocks noChangeArrowheads="1"/>
          </p:cNvSpPr>
          <p:nvPr/>
        </p:nvSpPr>
        <p:spPr bwMode="auto">
          <a:xfrm>
            <a:off x="6545263" y="4824413"/>
            <a:ext cx="122237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</a:rPr>
              <a:t>WD</a:t>
            </a:r>
            <a:endParaRPr lang="en-US" sz="2400"/>
          </a:p>
        </p:txBody>
      </p:sp>
      <p:sp>
        <p:nvSpPr>
          <p:cNvPr id="25618" name="Rectangle 31"/>
          <p:cNvSpPr>
            <a:spLocks noChangeArrowheads="1"/>
          </p:cNvSpPr>
          <p:nvPr/>
        </p:nvSpPr>
        <p:spPr bwMode="auto">
          <a:xfrm>
            <a:off x="6118225" y="5241925"/>
            <a:ext cx="133350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</a:rPr>
              <a:t>Adr</a:t>
            </a:r>
            <a:endParaRPr lang="en-US" sz="2400"/>
          </a:p>
        </p:txBody>
      </p:sp>
      <p:sp>
        <p:nvSpPr>
          <p:cNvPr id="25619" name="Rectangle 33"/>
          <p:cNvSpPr>
            <a:spLocks noChangeArrowheads="1"/>
          </p:cNvSpPr>
          <p:nvPr/>
        </p:nvSpPr>
        <p:spPr bwMode="auto">
          <a:xfrm>
            <a:off x="6908800" y="4833938"/>
            <a:ext cx="12858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</a:rPr>
              <a:t>WE</a:t>
            </a:r>
            <a:endParaRPr lang="en-US" sz="2400"/>
          </a:p>
        </p:txBody>
      </p:sp>
      <p:sp>
        <p:nvSpPr>
          <p:cNvPr id="25620" name="Freeform 35"/>
          <p:cNvSpPr>
            <a:spLocks/>
          </p:cNvSpPr>
          <p:nvPr/>
        </p:nvSpPr>
        <p:spPr bwMode="auto">
          <a:xfrm>
            <a:off x="7058025" y="4848225"/>
            <a:ext cx="69850" cy="52388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6"/>
              <a:gd name="T17" fmla="*/ 90 w 90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Line 36"/>
          <p:cNvSpPr>
            <a:spLocks noChangeShapeType="1"/>
          </p:cNvSpPr>
          <p:nvPr/>
        </p:nvSpPr>
        <p:spPr bwMode="auto">
          <a:xfrm>
            <a:off x="7089775" y="4875213"/>
            <a:ext cx="1412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75" name="Freeform 38"/>
          <p:cNvSpPr>
            <a:spLocks/>
          </p:cNvSpPr>
          <p:nvPr/>
        </p:nvSpPr>
        <p:spPr bwMode="auto">
          <a:xfrm>
            <a:off x="4826000" y="6043613"/>
            <a:ext cx="455613" cy="112713"/>
          </a:xfrm>
          <a:custGeom>
            <a:avLst/>
            <a:gdLst>
              <a:gd name="T0" fmla="*/ 0 w 573"/>
              <a:gd name="T1" fmla="*/ 0 h 144"/>
              <a:gd name="T2" fmla="*/ 1 w 573"/>
              <a:gd name="T3" fmla="*/ 0 h 144"/>
              <a:gd name="T4" fmla="*/ 1 w 573"/>
              <a:gd name="T5" fmla="*/ 0 h 144"/>
              <a:gd name="T6" fmla="*/ 1 w 573"/>
              <a:gd name="T7" fmla="*/ 0 h 144"/>
              <a:gd name="T8" fmla="*/ 0 w 573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3"/>
              <a:gd name="T16" fmla="*/ 0 h 144"/>
              <a:gd name="T17" fmla="*/ 573 w 573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3" h="144">
                <a:moveTo>
                  <a:pt x="0" y="0"/>
                </a:moveTo>
                <a:lnTo>
                  <a:pt x="573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76" name="Freeform 39"/>
          <p:cNvSpPr>
            <a:spLocks/>
          </p:cNvSpPr>
          <p:nvPr/>
        </p:nvSpPr>
        <p:spPr bwMode="auto">
          <a:xfrm>
            <a:off x="4832350" y="6049963"/>
            <a:ext cx="455613" cy="112713"/>
          </a:xfrm>
          <a:custGeom>
            <a:avLst/>
            <a:gdLst>
              <a:gd name="T0" fmla="*/ 0 w 573"/>
              <a:gd name="T1" fmla="*/ 0 h 144"/>
              <a:gd name="T2" fmla="*/ 1 w 573"/>
              <a:gd name="T3" fmla="*/ 0 h 144"/>
              <a:gd name="T4" fmla="*/ 1 w 573"/>
              <a:gd name="T5" fmla="*/ 0 h 144"/>
              <a:gd name="T6" fmla="*/ 1 w 573"/>
              <a:gd name="T7" fmla="*/ 0 h 144"/>
              <a:gd name="T8" fmla="*/ 0 w 573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3"/>
              <a:gd name="T16" fmla="*/ 0 h 144"/>
              <a:gd name="T17" fmla="*/ 573 w 573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3" h="144">
                <a:moveTo>
                  <a:pt x="0" y="0"/>
                </a:moveTo>
                <a:lnTo>
                  <a:pt x="573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77" name="Rectangle 40"/>
          <p:cNvSpPr>
            <a:spLocks noChangeArrowheads="1"/>
          </p:cNvSpPr>
          <p:nvPr/>
        </p:nvSpPr>
        <p:spPr bwMode="auto">
          <a:xfrm>
            <a:off x="5419725" y="6007547"/>
            <a:ext cx="63959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smtClean="0">
                <a:solidFill>
                  <a:srgbClr val="FF0000"/>
                </a:solidFill>
                <a:ea typeface="Arial" charset="0"/>
                <a:cs typeface="Arial" charset="0"/>
              </a:rPr>
              <a:t>WDSEL</a:t>
            </a:r>
            <a:endParaRPr lang="en-US" sz="1400">
              <a:solidFill>
                <a:srgbClr val="FF0000"/>
              </a:solidFill>
              <a:ea typeface="Arial" charset="0"/>
              <a:cs typeface="Arial" charset="0"/>
            </a:endParaRPr>
          </a:p>
        </p:txBody>
      </p:sp>
      <p:sp>
        <p:nvSpPr>
          <p:cNvPr id="25882" name="Freeform 45"/>
          <p:cNvSpPr>
            <a:spLocks/>
          </p:cNvSpPr>
          <p:nvPr/>
        </p:nvSpPr>
        <p:spPr bwMode="auto">
          <a:xfrm>
            <a:off x="5253038" y="6080126"/>
            <a:ext cx="73025" cy="52388"/>
          </a:xfrm>
          <a:custGeom>
            <a:avLst/>
            <a:gdLst>
              <a:gd name="T0" fmla="*/ 0 w 92"/>
              <a:gd name="T1" fmla="*/ 1 h 66"/>
              <a:gd name="T2" fmla="*/ 1 w 92"/>
              <a:gd name="T3" fmla="*/ 0 h 66"/>
              <a:gd name="T4" fmla="*/ 1 w 92"/>
              <a:gd name="T5" fmla="*/ 1 h 66"/>
              <a:gd name="T6" fmla="*/ 1 w 92"/>
              <a:gd name="T7" fmla="*/ 1 h 66"/>
              <a:gd name="T8" fmla="*/ 0 w 92"/>
              <a:gd name="T9" fmla="*/ 1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0" y="34"/>
                </a:moveTo>
                <a:lnTo>
                  <a:pt x="92" y="0"/>
                </a:lnTo>
                <a:lnTo>
                  <a:pt x="46" y="34"/>
                </a:lnTo>
                <a:lnTo>
                  <a:pt x="92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83" name="Line 46"/>
          <p:cNvSpPr>
            <a:spLocks noChangeShapeType="1"/>
          </p:cNvSpPr>
          <p:nvPr/>
        </p:nvSpPr>
        <p:spPr bwMode="auto">
          <a:xfrm>
            <a:off x="5286375" y="6107113"/>
            <a:ext cx="1127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84" name="Rectangle 47"/>
          <p:cNvSpPr>
            <a:spLocks noChangeArrowheads="1"/>
          </p:cNvSpPr>
          <p:nvPr/>
        </p:nvSpPr>
        <p:spPr bwMode="auto">
          <a:xfrm>
            <a:off x="4916488" y="6054726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Helvetica" charset="0"/>
              </a:rPr>
              <a:t>0</a:t>
            </a:r>
            <a:endParaRPr lang="en-US" sz="2400"/>
          </a:p>
        </p:txBody>
      </p:sp>
      <p:sp>
        <p:nvSpPr>
          <p:cNvPr id="25885" name="Rectangle 48"/>
          <p:cNvSpPr>
            <a:spLocks noChangeArrowheads="1"/>
          </p:cNvSpPr>
          <p:nvPr/>
        </p:nvSpPr>
        <p:spPr bwMode="auto">
          <a:xfrm>
            <a:off x="4956175" y="6054726"/>
            <a:ext cx="206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2400"/>
          </a:p>
        </p:txBody>
      </p:sp>
      <p:sp>
        <p:nvSpPr>
          <p:cNvPr id="25886" name="Rectangle 49"/>
          <p:cNvSpPr>
            <a:spLocks noChangeArrowheads="1"/>
          </p:cNvSpPr>
          <p:nvPr/>
        </p:nvSpPr>
        <p:spPr bwMode="auto">
          <a:xfrm>
            <a:off x="4976813" y="6054726"/>
            <a:ext cx="206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2400"/>
          </a:p>
        </p:txBody>
      </p:sp>
      <p:sp>
        <p:nvSpPr>
          <p:cNvPr id="25887" name="Rectangle 50"/>
          <p:cNvSpPr>
            <a:spLocks noChangeArrowheads="1"/>
          </p:cNvSpPr>
          <p:nvPr/>
        </p:nvSpPr>
        <p:spPr bwMode="auto">
          <a:xfrm>
            <a:off x="4997450" y="6054726"/>
            <a:ext cx="206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2400"/>
          </a:p>
        </p:txBody>
      </p:sp>
      <p:sp>
        <p:nvSpPr>
          <p:cNvPr id="25888" name="Rectangle 51"/>
          <p:cNvSpPr>
            <a:spLocks noChangeArrowheads="1"/>
          </p:cNvSpPr>
          <p:nvPr/>
        </p:nvSpPr>
        <p:spPr bwMode="auto">
          <a:xfrm>
            <a:off x="5018088" y="6054726"/>
            <a:ext cx="206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2400"/>
          </a:p>
        </p:txBody>
      </p:sp>
      <p:sp>
        <p:nvSpPr>
          <p:cNvPr id="25889" name="Rectangle 52"/>
          <p:cNvSpPr>
            <a:spLocks noChangeArrowheads="1"/>
          </p:cNvSpPr>
          <p:nvPr/>
        </p:nvSpPr>
        <p:spPr bwMode="auto">
          <a:xfrm>
            <a:off x="5038725" y="6054726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Helvetica" charset="0"/>
              </a:rPr>
              <a:t>1</a:t>
            </a:r>
            <a:endParaRPr lang="en-US" sz="2400"/>
          </a:p>
        </p:txBody>
      </p:sp>
      <p:sp>
        <p:nvSpPr>
          <p:cNvPr id="25890" name="Rectangle 53"/>
          <p:cNvSpPr>
            <a:spLocks noChangeArrowheads="1"/>
          </p:cNvSpPr>
          <p:nvPr/>
        </p:nvSpPr>
        <p:spPr bwMode="auto">
          <a:xfrm>
            <a:off x="5078413" y="6054726"/>
            <a:ext cx="206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2400"/>
          </a:p>
        </p:txBody>
      </p:sp>
      <p:sp>
        <p:nvSpPr>
          <p:cNvPr id="25891" name="Rectangle 54"/>
          <p:cNvSpPr>
            <a:spLocks noChangeArrowheads="1"/>
          </p:cNvSpPr>
          <p:nvPr/>
        </p:nvSpPr>
        <p:spPr bwMode="auto">
          <a:xfrm>
            <a:off x="5099050" y="6054726"/>
            <a:ext cx="206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2400"/>
          </a:p>
        </p:txBody>
      </p:sp>
      <p:sp>
        <p:nvSpPr>
          <p:cNvPr id="25892" name="Rectangle 55"/>
          <p:cNvSpPr>
            <a:spLocks noChangeArrowheads="1"/>
          </p:cNvSpPr>
          <p:nvPr/>
        </p:nvSpPr>
        <p:spPr bwMode="auto">
          <a:xfrm>
            <a:off x="5119688" y="6054726"/>
            <a:ext cx="206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2400"/>
          </a:p>
        </p:txBody>
      </p:sp>
      <p:sp>
        <p:nvSpPr>
          <p:cNvPr id="25893" name="Rectangle 56"/>
          <p:cNvSpPr>
            <a:spLocks noChangeArrowheads="1"/>
          </p:cNvSpPr>
          <p:nvPr/>
        </p:nvSpPr>
        <p:spPr bwMode="auto">
          <a:xfrm>
            <a:off x="5140325" y="6054726"/>
            <a:ext cx="206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2400"/>
          </a:p>
        </p:txBody>
      </p:sp>
      <p:sp>
        <p:nvSpPr>
          <p:cNvPr id="25894" name="Rectangle 57"/>
          <p:cNvSpPr>
            <a:spLocks noChangeArrowheads="1"/>
          </p:cNvSpPr>
          <p:nvPr/>
        </p:nvSpPr>
        <p:spPr bwMode="auto">
          <a:xfrm>
            <a:off x="5160963" y="6054726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Helvetica" charset="0"/>
              </a:rPr>
              <a:t>2</a:t>
            </a:r>
            <a:endParaRPr lang="en-US" sz="2400"/>
          </a:p>
        </p:txBody>
      </p:sp>
      <p:sp>
        <p:nvSpPr>
          <p:cNvPr id="25623" name="Line 58"/>
          <p:cNvSpPr>
            <a:spLocks noChangeShapeType="1"/>
          </p:cNvSpPr>
          <p:nvPr/>
        </p:nvSpPr>
        <p:spPr bwMode="auto">
          <a:xfrm>
            <a:off x="6116638" y="6413500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4" name="Rectangle 59"/>
          <p:cNvSpPr>
            <a:spLocks noChangeArrowheads="1"/>
          </p:cNvSpPr>
          <p:nvPr/>
        </p:nvSpPr>
        <p:spPr bwMode="auto">
          <a:xfrm>
            <a:off x="4633913" y="3128963"/>
            <a:ext cx="1428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WA</a:t>
            </a:r>
            <a:endParaRPr lang="en-US" sz="2400"/>
          </a:p>
        </p:txBody>
      </p:sp>
      <p:sp>
        <p:nvSpPr>
          <p:cNvPr id="25625" name="Rectangle 60"/>
          <p:cNvSpPr>
            <a:spLocks noChangeArrowheads="1"/>
          </p:cNvSpPr>
          <p:nvPr/>
        </p:nvSpPr>
        <p:spPr bwMode="auto">
          <a:xfrm>
            <a:off x="3581400" y="3124200"/>
            <a:ext cx="6223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Rc: &lt;25:21&gt;</a:t>
            </a:r>
            <a:endParaRPr lang="en-US" sz="900"/>
          </a:p>
        </p:txBody>
      </p:sp>
      <p:sp>
        <p:nvSpPr>
          <p:cNvPr id="25626" name="Line 61"/>
          <p:cNvSpPr>
            <a:spLocks noChangeShapeType="1"/>
          </p:cNvSpPr>
          <p:nvPr/>
        </p:nvSpPr>
        <p:spPr bwMode="auto">
          <a:xfrm>
            <a:off x="3546475" y="3217863"/>
            <a:ext cx="63500" cy="635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7" name="Line 62"/>
          <p:cNvSpPr>
            <a:spLocks noChangeShapeType="1"/>
          </p:cNvSpPr>
          <p:nvPr/>
        </p:nvSpPr>
        <p:spPr bwMode="auto">
          <a:xfrm>
            <a:off x="3603625" y="3278188"/>
            <a:ext cx="5651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8" name="Freeform 63"/>
          <p:cNvSpPr>
            <a:spLocks/>
          </p:cNvSpPr>
          <p:nvPr/>
        </p:nvSpPr>
        <p:spPr bwMode="auto">
          <a:xfrm>
            <a:off x="4129088" y="3251200"/>
            <a:ext cx="73025" cy="52388"/>
          </a:xfrm>
          <a:custGeom>
            <a:avLst/>
            <a:gdLst>
              <a:gd name="T0" fmla="*/ 2147483647 w 92"/>
              <a:gd name="T1" fmla="*/ 2147483647 h 65"/>
              <a:gd name="T2" fmla="*/ 0 w 92"/>
              <a:gd name="T3" fmla="*/ 2147483647 h 65"/>
              <a:gd name="T4" fmla="*/ 2147483647 w 92"/>
              <a:gd name="T5" fmla="*/ 2147483647 h 65"/>
              <a:gd name="T6" fmla="*/ 0 w 92"/>
              <a:gd name="T7" fmla="*/ 0 h 65"/>
              <a:gd name="T8" fmla="*/ 2147483647 w 92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5"/>
              <a:gd name="T17" fmla="*/ 92 w 92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5">
                <a:moveTo>
                  <a:pt x="92" y="33"/>
                </a:moveTo>
                <a:lnTo>
                  <a:pt x="0" y="65"/>
                </a:lnTo>
                <a:lnTo>
                  <a:pt x="46" y="33"/>
                </a:lnTo>
                <a:lnTo>
                  <a:pt x="0" y="0"/>
                </a:lnTo>
                <a:lnTo>
                  <a:pt x="92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9" name="Freeform 64"/>
          <p:cNvSpPr>
            <a:spLocks/>
          </p:cNvSpPr>
          <p:nvPr/>
        </p:nvSpPr>
        <p:spPr bwMode="auto">
          <a:xfrm>
            <a:off x="4202113" y="3022600"/>
            <a:ext cx="114300" cy="312738"/>
          </a:xfrm>
          <a:custGeom>
            <a:avLst/>
            <a:gdLst>
              <a:gd name="T0" fmla="*/ 0 w 144"/>
              <a:gd name="T1" fmla="*/ 0 h 395"/>
              <a:gd name="T2" fmla="*/ 0 w 144"/>
              <a:gd name="T3" fmla="*/ 2147483647 h 395"/>
              <a:gd name="T4" fmla="*/ 2147483647 w 144"/>
              <a:gd name="T5" fmla="*/ 2147483647 h 395"/>
              <a:gd name="T6" fmla="*/ 2147483647 w 144"/>
              <a:gd name="T7" fmla="*/ 2147483647 h 395"/>
              <a:gd name="T8" fmla="*/ 0 w 144"/>
              <a:gd name="T9" fmla="*/ 0 h 3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395"/>
              <a:gd name="T17" fmla="*/ 144 w 144"/>
              <a:gd name="T18" fmla="*/ 395 h 3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395">
                <a:moveTo>
                  <a:pt x="0" y="0"/>
                </a:moveTo>
                <a:lnTo>
                  <a:pt x="0" y="395"/>
                </a:lnTo>
                <a:lnTo>
                  <a:pt x="144" y="323"/>
                </a:lnTo>
                <a:lnTo>
                  <a:pt x="144" y="72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0" name="Rectangle 65"/>
          <p:cNvSpPr>
            <a:spLocks noChangeArrowheads="1"/>
          </p:cNvSpPr>
          <p:nvPr/>
        </p:nvSpPr>
        <p:spPr bwMode="auto">
          <a:xfrm>
            <a:off x="4232275" y="3213100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FF0000"/>
                </a:solidFill>
                <a:latin typeface="AvantGarde" charset="0"/>
              </a:rPr>
              <a:t>0</a:t>
            </a:r>
            <a:endParaRPr lang="en-US" sz="2400"/>
          </a:p>
        </p:txBody>
      </p:sp>
      <p:sp>
        <p:nvSpPr>
          <p:cNvPr id="25631" name="Rectangle 66"/>
          <p:cNvSpPr>
            <a:spLocks noChangeArrowheads="1"/>
          </p:cNvSpPr>
          <p:nvPr/>
        </p:nvSpPr>
        <p:spPr bwMode="auto">
          <a:xfrm>
            <a:off x="4232275" y="3070225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FF0000"/>
                </a:solidFill>
                <a:latin typeface="AvantGarde" charset="0"/>
              </a:rPr>
              <a:t>1</a:t>
            </a:r>
            <a:endParaRPr lang="en-US" sz="2400"/>
          </a:p>
        </p:txBody>
      </p:sp>
      <p:sp>
        <p:nvSpPr>
          <p:cNvPr id="25632" name="Rectangle 67"/>
          <p:cNvSpPr>
            <a:spLocks noChangeArrowheads="1"/>
          </p:cNvSpPr>
          <p:nvPr/>
        </p:nvSpPr>
        <p:spPr bwMode="auto">
          <a:xfrm>
            <a:off x="3810000" y="2895600"/>
            <a:ext cx="2365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FF0000"/>
                </a:solidFill>
              </a:rPr>
              <a:t>XP</a:t>
            </a:r>
            <a:endParaRPr lang="en-US" sz="1400"/>
          </a:p>
        </p:txBody>
      </p:sp>
      <p:sp>
        <p:nvSpPr>
          <p:cNvPr id="25633" name="Freeform 68"/>
          <p:cNvSpPr>
            <a:spLocks/>
          </p:cNvSpPr>
          <p:nvPr/>
        </p:nvSpPr>
        <p:spPr bwMode="auto">
          <a:xfrm>
            <a:off x="4129088" y="3052763"/>
            <a:ext cx="73025" cy="50800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4" name="Freeform 69"/>
          <p:cNvSpPr>
            <a:spLocks/>
          </p:cNvSpPr>
          <p:nvPr/>
        </p:nvSpPr>
        <p:spPr bwMode="auto">
          <a:xfrm>
            <a:off x="5062538" y="5970588"/>
            <a:ext cx="52387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1"/>
              <a:gd name="T17" fmla="*/ 66 w 66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5" name="Line 70"/>
          <p:cNvSpPr>
            <a:spLocks noChangeShapeType="1"/>
          </p:cNvSpPr>
          <p:nvPr/>
        </p:nvSpPr>
        <p:spPr bwMode="auto">
          <a:xfrm>
            <a:off x="5089525" y="4833938"/>
            <a:ext cx="1588" cy="11763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6" name="Line 71"/>
          <p:cNvSpPr>
            <a:spLocks noChangeShapeType="1"/>
          </p:cNvSpPr>
          <p:nvPr/>
        </p:nvSpPr>
        <p:spPr bwMode="auto">
          <a:xfrm flipH="1">
            <a:off x="5086350" y="5273675"/>
            <a:ext cx="9683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7" name="Line 72"/>
          <p:cNvSpPr>
            <a:spLocks noChangeShapeType="1"/>
          </p:cNvSpPr>
          <p:nvPr/>
        </p:nvSpPr>
        <p:spPr bwMode="auto">
          <a:xfrm flipV="1">
            <a:off x="5089525" y="4814888"/>
            <a:ext cx="1588" cy="4619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8" name="Line 73"/>
          <p:cNvSpPr>
            <a:spLocks noChangeShapeType="1"/>
          </p:cNvSpPr>
          <p:nvPr/>
        </p:nvSpPr>
        <p:spPr bwMode="auto">
          <a:xfrm>
            <a:off x="5089525" y="4818063"/>
            <a:ext cx="15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9" name="Freeform 74"/>
          <p:cNvSpPr>
            <a:spLocks/>
          </p:cNvSpPr>
          <p:nvPr/>
        </p:nvSpPr>
        <p:spPr bwMode="auto">
          <a:xfrm>
            <a:off x="6015038" y="5246688"/>
            <a:ext cx="73025" cy="52387"/>
          </a:xfrm>
          <a:custGeom>
            <a:avLst/>
            <a:gdLst>
              <a:gd name="T0" fmla="*/ 2147483647 w 91"/>
              <a:gd name="T1" fmla="*/ 2147483647 h 66"/>
              <a:gd name="T2" fmla="*/ 0 w 91"/>
              <a:gd name="T3" fmla="*/ 2147483647 h 66"/>
              <a:gd name="T4" fmla="*/ 2147483647 w 91"/>
              <a:gd name="T5" fmla="*/ 2147483647 h 66"/>
              <a:gd name="T6" fmla="*/ 0 w 91"/>
              <a:gd name="T7" fmla="*/ 0 h 66"/>
              <a:gd name="T8" fmla="*/ 2147483647 w 91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"/>
              <a:gd name="T16" fmla="*/ 0 h 66"/>
              <a:gd name="T17" fmla="*/ 91 w 91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" h="66">
                <a:moveTo>
                  <a:pt x="91" y="34"/>
                </a:moveTo>
                <a:lnTo>
                  <a:pt x="0" y="66"/>
                </a:lnTo>
                <a:lnTo>
                  <a:pt x="45" y="34"/>
                </a:lnTo>
                <a:lnTo>
                  <a:pt x="0" y="0"/>
                </a:lnTo>
                <a:lnTo>
                  <a:pt x="91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0" name="Freeform 75"/>
          <p:cNvSpPr>
            <a:spLocks/>
          </p:cNvSpPr>
          <p:nvPr/>
        </p:nvSpPr>
        <p:spPr bwMode="auto">
          <a:xfrm>
            <a:off x="1811338" y="1609725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1" name="Line 76"/>
          <p:cNvSpPr>
            <a:spLocks noChangeShapeType="1"/>
          </p:cNvSpPr>
          <p:nvPr/>
        </p:nvSpPr>
        <p:spPr bwMode="auto">
          <a:xfrm flipV="1">
            <a:off x="1838325" y="1479550"/>
            <a:ext cx="1588" cy="1698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42" name="Group 77"/>
          <p:cNvGrpSpPr>
            <a:grpSpLocks/>
          </p:cNvGrpSpPr>
          <p:nvPr/>
        </p:nvGrpSpPr>
        <p:grpSpPr bwMode="auto">
          <a:xfrm>
            <a:off x="1377950" y="1685925"/>
            <a:ext cx="915988" cy="142875"/>
            <a:chOff x="1010" y="834"/>
            <a:chExt cx="577" cy="90"/>
          </a:xfrm>
        </p:grpSpPr>
        <p:sp>
          <p:nvSpPr>
            <p:cNvPr id="25871" name="Rectangle 78"/>
            <p:cNvSpPr>
              <a:spLocks noChangeArrowheads="1"/>
            </p:cNvSpPr>
            <p:nvPr/>
          </p:nvSpPr>
          <p:spPr bwMode="auto">
            <a:xfrm>
              <a:off x="1012" y="834"/>
              <a:ext cx="575" cy="9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872" name="Group 79"/>
            <p:cNvGrpSpPr>
              <a:grpSpLocks/>
            </p:cNvGrpSpPr>
            <p:nvPr/>
          </p:nvGrpSpPr>
          <p:grpSpPr bwMode="auto">
            <a:xfrm>
              <a:off x="1010" y="872"/>
              <a:ext cx="62" cy="40"/>
              <a:chOff x="1010" y="872"/>
              <a:chExt cx="62" cy="40"/>
            </a:xfrm>
          </p:grpSpPr>
          <p:sp>
            <p:nvSpPr>
              <p:cNvPr id="25873" name="Line 80"/>
              <p:cNvSpPr>
                <a:spLocks noChangeShapeType="1"/>
              </p:cNvSpPr>
              <p:nvPr/>
            </p:nvSpPr>
            <p:spPr bwMode="auto">
              <a:xfrm>
                <a:off x="1010" y="872"/>
                <a:ext cx="6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4" name="Line 81"/>
              <p:cNvSpPr>
                <a:spLocks noChangeShapeType="1"/>
              </p:cNvSpPr>
              <p:nvPr/>
            </p:nvSpPr>
            <p:spPr bwMode="auto">
              <a:xfrm flipV="1">
                <a:off x="1010" y="892"/>
                <a:ext cx="6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643" name="Rectangle 82"/>
          <p:cNvSpPr>
            <a:spLocks noChangeArrowheads="1"/>
          </p:cNvSpPr>
          <p:nvPr/>
        </p:nvSpPr>
        <p:spPr bwMode="auto">
          <a:xfrm>
            <a:off x="1754188" y="1730375"/>
            <a:ext cx="49212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  </a:t>
            </a:r>
            <a:endParaRPr lang="en-US" sz="2400"/>
          </a:p>
        </p:txBody>
      </p:sp>
      <p:sp>
        <p:nvSpPr>
          <p:cNvPr id="25644" name="Rectangle 83"/>
          <p:cNvSpPr>
            <a:spLocks noChangeArrowheads="1"/>
          </p:cNvSpPr>
          <p:nvPr/>
        </p:nvSpPr>
        <p:spPr bwMode="auto">
          <a:xfrm>
            <a:off x="1797050" y="1704975"/>
            <a:ext cx="123825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PC</a:t>
            </a:r>
            <a:endParaRPr lang="en-US" sz="2400"/>
          </a:p>
        </p:txBody>
      </p:sp>
      <p:sp>
        <p:nvSpPr>
          <p:cNvPr id="25645" name="Freeform 84"/>
          <p:cNvSpPr>
            <a:spLocks/>
          </p:cNvSpPr>
          <p:nvPr/>
        </p:nvSpPr>
        <p:spPr bwMode="auto">
          <a:xfrm>
            <a:off x="1754188" y="12954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6" name="Line 85"/>
          <p:cNvSpPr>
            <a:spLocks noChangeShapeType="1"/>
          </p:cNvSpPr>
          <p:nvPr/>
        </p:nvSpPr>
        <p:spPr bwMode="auto">
          <a:xfrm flipV="1">
            <a:off x="1781175" y="1195388"/>
            <a:ext cx="1588" cy="1397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7" name="Rectangle 86"/>
          <p:cNvSpPr>
            <a:spLocks noChangeArrowheads="1"/>
          </p:cNvSpPr>
          <p:nvPr/>
        </p:nvSpPr>
        <p:spPr bwMode="auto">
          <a:xfrm>
            <a:off x="1725613" y="1090613"/>
            <a:ext cx="984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JT</a:t>
            </a:r>
            <a:endParaRPr lang="en-US" sz="2400"/>
          </a:p>
        </p:txBody>
      </p:sp>
      <p:grpSp>
        <p:nvGrpSpPr>
          <p:cNvPr id="25648" name="Group 87"/>
          <p:cNvGrpSpPr>
            <a:grpSpLocks/>
          </p:cNvGrpSpPr>
          <p:nvPr/>
        </p:nvGrpSpPr>
        <p:grpSpPr bwMode="auto">
          <a:xfrm>
            <a:off x="1724025" y="2214563"/>
            <a:ext cx="228600" cy="182562"/>
            <a:chOff x="1228" y="1167"/>
            <a:chExt cx="144" cy="115"/>
          </a:xfrm>
        </p:grpSpPr>
        <p:sp>
          <p:nvSpPr>
            <p:cNvPr id="25869" name="Rectangle 88"/>
            <p:cNvSpPr>
              <a:spLocks noChangeArrowheads="1"/>
            </p:cNvSpPr>
            <p:nvPr/>
          </p:nvSpPr>
          <p:spPr bwMode="auto">
            <a:xfrm>
              <a:off x="1228" y="1173"/>
              <a:ext cx="144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70" name="Rectangle 89"/>
            <p:cNvSpPr>
              <a:spLocks noChangeArrowheads="1"/>
            </p:cNvSpPr>
            <p:nvPr/>
          </p:nvSpPr>
          <p:spPr bwMode="auto">
            <a:xfrm>
              <a:off x="1248" y="1167"/>
              <a:ext cx="10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Helvetica" charset="0"/>
                </a:rPr>
                <a:t>+4</a:t>
              </a:r>
              <a:endParaRPr lang="en-US" sz="2400"/>
            </a:p>
          </p:txBody>
        </p:sp>
      </p:grpSp>
      <p:sp>
        <p:nvSpPr>
          <p:cNvPr id="25649" name="Freeform 90"/>
          <p:cNvSpPr>
            <a:spLocks/>
          </p:cNvSpPr>
          <p:nvPr/>
        </p:nvSpPr>
        <p:spPr bwMode="auto">
          <a:xfrm>
            <a:off x="1811338" y="2151063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0" name="Line 91"/>
          <p:cNvSpPr>
            <a:spLocks noChangeShapeType="1"/>
          </p:cNvSpPr>
          <p:nvPr/>
        </p:nvSpPr>
        <p:spPr bwMode="auto">
          <a:xfrm flipV="1">
            <a:off x="1838325" y="1822450"/>
            <a:ext cx="1588" cy="368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1" name="Line 92"/>
          <p:cNvSpPr>
            <a:spLocks noChangeShapeType="1"/>
          </p:cNvSpPr>
          <p:nvPr/>
        </p:nvSpPr>
        <p:spPr bwMode="auto">
          <a:xfrm flipV="1">
            <a:off x="1838325" y="2392363"/>
            <a:ext cx="1588" cy="1190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2" name="Line 93"/>
          <p:cNvSpPr>
            <a:spLocks noChangeShapeType="1"/>
          </p:cNvSpPr>
          <p:nvPr/>
        </p:nvSpPr>
        <p:spPr bwMode="auto">
          <a:xfrm flipV="1">
            <a:off x="2179638" y="1195388"/>
            <a:ext cx="1587" cy="1397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3" name="Line 94"/>
          <p:cNvSpPr>
            <a:spLocks noChangeShapeType="1"/>
          </p:cNvSpPr>
          <p:nvPr/>
        </p:nvSpPr>
        <p:spPr bwMode="auto">
          <a:xfrm>
            <a:off x="2176463" y="1198563"/>
            <a:ext cx="2349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4" name="Line 95"/>
          <p:cNvSpPr>
            <a:spLocks noChangeShapeType="1"/>
          </p:cNvSpPr>
          <p:nvPr/>
        </p:nvSpPr>
        <p:spPr bwMode="auto">
          <a:xfrm>
            <a:off x="2408238" y="1195388"/>
            <a:ext cx="1587" cy="12604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5" name="Freeform 96"/>
          <p:cNvSpPr>
            <a:spLocks/>
          </p:cNvSpPr>
          <p:nvPr/>
        </p:nvSpPr>
        <p:spPr bwMode="auto">
          <a:xfrm>
            <a:off x="2152650" y="129540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6" name="Line 97"/>
          <p:cNvSpPr>
            <a:spLocks noChangeShapeType="1"/>
          </p:cNvSpPr>
          <p:nvPr/>
        </p:nvSpPr>
        <p:spPr bwMode="auto">
          <a:xfrm flipH="1">
            <a:off x="1835150" y="2452688"/>
            <a:ext cx="5762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57" name="Group 98"/>
          <p:cNvGrpSpPr>
            <a:grpSpLocks/>
          </p:cNvGrpSpPr>
          <p:nvPr/>
        </p:nvGrpSpPr>
        <p:grpSpPr bwMode="auto">
          <a:xfrm>
            <a:off x="3092450" y="1882775"/>
            <a:ext cx="912813" cy="455613"/>
            <a:chOff x="2090" y="958"/>
            <a:chExt cx="575" cy="287"/>
          </a:xfrm>
        </p:grpSpPr>
        <p:sp>
          <p:nvSpPr>
            <p:cNvPr id="25864" name="Rectangle 99"/>
            <p:cNvSpPr>
              <a:spLocks noChangeArrowheads="1"/>
            </p:cNvSpPr>
            <p:nvPr/>
          </p:nvSpPr>
          <p:spPr bwMode="auto">
            <a:xfrm>
              <a:off x="2090" y="958"/>
              <a:ext cx="575" cy="28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65" name="Rectangle 100"/>
            <p:cNvSpPr>
              <a:spLocks noChangeArrowheads="1"/>
            </p:cNvSpPr>
            <p:nvPr/>
          </p:nvSpPr>
          <p:spPr bwMode="auto">
            <a:xfrm>
              <a:off x="2267" y="962"/>
              <a:ext cx="3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Instruction</a:t>
              </a:r>
              <a:endParaRPr lang="en-US" sz="2400"/>
            </a:p>
          </p:txBody>
        </p:sp>
        <p:sp>
          <p:nvSpPr>
            <p:cNvPr id="25866" name="Rectangle 101"/>
            <p:cNvSpPr>
              <a:spLocks noChangeArrowheads="1"/>
            </p:cNvSpPr>
            <p:nvPr/>
          </p:nvSpPr>
          <p:spPr bwMode="auto">
            <a:xfrm>
              <a:off x="2315" y="1034"/>
              <a:ext cx="27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Memory</a:t>
              </a:r>
              <a:endParaRPr lang="en-US" sz="2400"/>
            </a:p>
          </p:txBody>
        </p:sp>
        <p:sp>
          <p:nvSpPr>
            <p:cNvPr id="25867" name="Rectangle 102"/>
            <p:cNvSpPr>
              <a:spLocks noChangeArrowheads="1"/>
            </p:cNvSpPr>
            <p:nvPr/>
          </p:nvSpPr>
          <p:spPr bwMode="auto">
            <a:xfrm>
              <a:off x="2108" y="991"/>
              <a:ext cx="3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A</a:t>
              </a:r>
              <a:endParaRPr lang="en-US" sz="2400"/>
            </a:p>
          </p:txBody>
        </p:sp>
        <p:sp>
          <p:nvSpPr>
            <p:cNvPr id="25868" name="Rectangle 103"/>
            <p:cNvSpPr>
              <a:spLocks noChangeArrowheads="1"/>
            </p:cNvSpPr>
            <p:nvPr/>
          </p:nvSpPr>
          <p:spPr bwMode="auto">
            <a:xfrm>
              <a:off x="2358" y="1163"/>
              <a:ext cx="40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D</a:t>
              </a:r>
              <a:endParaRPr lang="en-US" sz="2400"/>
            </a:p>
          </p:txBody>
        </p:sp>
      </p:grpSp>
      <p:sp>
        <p:nvSpPr>
          <p:cNvPr id="25658" name="Freeform 104"/>
          <p:cNvSpPr>
            <a:spLocks/>
          </p:cNvSpPr>
          <p:nvPr/>
        </p:nvSpPr>
        <p:spPr bwMode="auto">
          <a:xfrm>
            <a:off x="1811338" y="4830763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9" name="Line 105"/>
          <p:cNvSpPr>
            <a:spLocks noChangeShapeType="1"/>
          </p:cNvSpPr>
          <p:nvPr/>
        </p:nvSpPr>
        <p:spPr bwMode="auto">
          <a:xfrm>
            <a:off x="1838325" y="4025900"/>
            <a:ext cx="1588" cy="844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0" name="Line 106"/>
          <p:cNvSpPr>
            <a:spLocks noChangeShapeType="1"/>
          </p:cNvSpPr>
          <p:nvPr/>
        </p:nvSpPr>
        <p:spPr bwMode="auto">
          <a:xfrm flipV="1">
            <a:off x="1838325" y="2478088"/>
            <a:ext cx="1588" cy="16589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1" name="Line 107"/>
          <p:cNvSpPr>
            <a:spLocks noChangeShapeType="1"/>
          </p:cNvSpPr>
          <p:nvPr/>
        </p:nvSpPr>
        <p:spPr bwMode="auto">
          <a:xfrm flipV="1">
            <a:off x="5602288" y="2590800"/>
            <a:ext cx="1587" cy="873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2" name="Line 108"/>
          <p:cNvSpPr>
            <a:spLocks noChangeShapeType="1"/>
          </p:cNvSpPr>
          <p:nvPr/>
        </p:nvSpPr>
        <p:spPr bwMode="auto">
          <a:xfrm flipH="1" flipV="1">
            <a:off x="5541963" y="2536825"/>
            <a:ext cx="61912" cy="603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3" name="Line 109"/>
          <p:cNvSpPr>
            <a:spLocks noChangeShapeType="1"/>
          </p:cNvSpPr>
          <p:nvPr/>
        </p:nvSpPr>
        <p:spPr bwMode="auto">
          <a:xfrm flipH="1">
            <a:off x="4459288" y="2536825"/>
            <a:ext cx="10890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4" name="Freeform 110"/>
          <p:cNvSpPr>
            <a:spLocks/>
          </p:cNvSpPr>
          <p:nvPr/>
        </p:nvSpPr>
        <p:spPr bwMode="auto">
          <a:xfrm>
            <a:off x="5575300" y="2638425"/>
            <a:ext cx="52388" cy="73025"/>
          </a:xfrm>
          <a:custGeom>
            <a:avLst/>
            <a:gdLst>
              <a:gd name="T0" fmla="*/ 2147483647 w 65"/>
              <a:gd name="T1" fmla="*/ 2147483647 h 91"/>
              <a:gd name="T2" fmla="*/ 0 w 65"/>
              <a:gd name="T3" fmla="*/ 0 h 91"/>
              <a:gd name="T4" fmla="*/ 2147483647 w 65"/>
              <a:gd name="T5" fmla="*/ 2147483647 h 91"/>
              <a:gd name="T6" fmla="*/ 2147483647 w 65"/>
              <a:gd name="T7" fmla="*/ 0 h 91"/>
              <a:gd name="T8" fmla="*/ 2147483647 w 65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91"/>
              <a:gd name="T17" fmla="*/ 65 w 65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5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5" name="Rectangle 111"/>
          <p:cNvSpPr>
            <a:spLocks noChangeArrowheads="1"/>
          </p:cNvSpPr>
          <p:nvPr/>
        </p:nvSpPr>
        <p:spPr bwMode="auto">
          <a:xfrm>
            <a:off x="4953000" y="2559050"/>
            <a:ext cx="6286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Rb: &lt;15:11&gt;</a:t>
            </a:r>
            <a:endParaRPr lang="en-US" sz="900"/>
          </a:p>
        </p:txBody>
      </p:sp>
      <p:sp>
        <p:nvSpPr>
          <p:cNvPr id="25666" name="Line 112"/>
          <p:cNvSpPr>
            <a:spLocks noChangeShapeType="1"/>
          </p:cNvSpPr>
          <p:nvPr/>
        </p:nvSpPr>
        <p:spPr bwMode="auto">
          <a:xfrm flipV="1">
            <a:off x="4718050" y="2590800"/>
            <a:ext cx="1588" cy="3159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7" name="Line 113"/>
          <p:cNvSpPr>
            <a:spLocks noChangeShapeType="1"/>
          </p:cNvSpPr>
          <p:nvPr/>
        </p:nvSpPr>
        <p:spPr bwMode="auto">
          <a:xfrm flipH="1" flipV="1">
            <a:off x="4660900" y="2535238"/>
            <a:ext cx="60325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8" name="Line 114"/>
          <p:cNvSpPr>
            <a:spLocks noChangeShapeType="1"/>
          </p:cNvSpPr>
          <p:nvPr/>
        </p:nvSpPr>
        <p:spPr bwMode="auto">
          <a:xfrm flipH="1">
            <a:off x="3546475" y="2535238"/>
            <a:ext cx="11207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9" name="Line 115"/>
          <p:cNvSpPr>
            <a:spLocks noChangeShapeType="1"/>
          </p:cNvSpPr>
          <p:nvPr/>
        </p:nvSpPr>
        <p:spPr bwMode="auto">
          <a:xfrm>
            <a:off x="3549650" y="2540000"/>
            <a:ext cx="15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0" name="Freeform 116"/>
          <p:cNvSpPr>
            <a:spLocks/>
          </p:cNvSpPr>
          <p:nvPr/>
        </p:nvSpPr>
        <p:spPr bwMode="auto">
          <a:xfrm>
            <a:off x="4691063" y="2867025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1" name="Rectangle 117"/>
          <p:cNvSpPr>
            <a:spLocks noChangeArrowheads="1"/>
          </p:cNvSpPr>
          <p:nvPr/>
        </p:nvSpPr>
        <p:spPr bwMode="auto">
          <a:xfrm>
            <a:off x="4038600" y="2559050"/>
            <a:ext cx="6286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Ra: &lt;20:16&gt;</a:t>
            </a:r>
            <a:endParaRPr lang="en-US" sz="900"/>
          </a:p>
        </p:txBody>
      </p:sp>
      <p:sp>
        <p:nvSpPr>
          <p:cNvPr id="25672" name="Freeform 118"/>
          <p:cNvSpPr>
            <a:spLocks/>
          </p:cNvSpPr>
          <p:nvPr/>
        </p:nvSpPr>
        <p:spPr bwMode="auto">
          <a:xfrm>
            <a:off x="5481638" y="2701925"/>
            <a:ext cx="457200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144"/>
              <a:gd name="T17" fmla="*/ 575 w 575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3" name="Freeform 119"/>
          <p:cNvSpPr>
            <a:spLocks/>
          </p:cNvSpPr>
          <p:nvPr/>
        </p:nvSpPr>
        <p:spPr bwMode="auto">
          <a:xfrm>
            <a:off x="5487988" y="2708275"/>
            <a:ext cx="457200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144"/>
              <a:gd name="T17" fmla="*/ 575 w 575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5674" name="Group 120"/>
          <p:cNvGrpSpPr>
            <a:grpSpLocks/>
          </p:cNvGrpSpPr>
          <p:nvPr/>
        </p:nvGrpSpPr>
        <p:grpSpPr bwMode="auto">
          <a:xfrm>
            <a:off x="5926138" y="2724150"/>
            <a:ext cx="476250" cy="106363"/>
            <a:chOff x="3875" y="1488"/>
            <a:chExt cx="300" cy="67"/>
          </a:xfrm>
        </p:grpSpPr>
        <p:sp>
          <p:nvSpPr>
            <p:cNvPr id="25861" name="Rectangle 121"/>
            <p:cNvSpPr>
              <a:spLocks noChangeArrowheads="1"/>
            </p:cNvSpPr>
            <p:nvPr/>
          </p:nvSpPr>
          <p:spPr bwMode="auto">
            <a:xfrm>
              <a:off x="3960" y="1488"/>
              <a:ext cx="215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RA2SEL</a:t>
              </a:r>
              <a:endParaRPr lang="en-US" sz="2400"/>
            </a:p>
          </p:txBody>
        </p:sp>
        <p:sp>
          <p:nvSpPr>
            <p:cNvPr id="25862" name="Freeform 122"/>
            <p:cNvSpPr>
              <a:spLocks/>
            </p:cNvSpPr>
            <p:nvPr/>
          </p:nvSpPr>
          <p:spPr bwMode="auto">
            <a:xfrm>
              <a:off x="3875" y="1497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6"/>
                <a:gd name="T17" fmla="*/ 90 w 9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63" name="Line 123"/>
            <p:cNvSpPr>
              <a:spLocks noChangeShapeType="1"/>
            </p:cNvSpPr>
            <p:nvPr/>
          </p:nvSpPr>
          <p:spPr bwMode="auto">
            <a:xfrm>
              <a:off x="3896" y="151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75" name="Freeform 124"/>
          <p:cNvSpPr>
            <a:spLocks/>
          </p:cNvSpPr>
          <p:nvPr/>
        </p:nvSpPr>
        <p:spPr bwMode="auto">
          <a:xfrm>
            <a:off x="5718175" y="286385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6" name="Line 125"/>
          <p:cNvSpPr>
            <a:spLocks noChangeShapeType="1"/>
          </p:cNvSpPr>
          <p:nvPr/>
        </p:nvSpPr>
        <p:spPr bwMode="auto">
          <a:xfrm>
            <a:off x="5745163" y="2819400"/>
            <a:ext cx="1587" cy="84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7" name="Line 126"/>
          <p:cNvSpPr>
            <a:spLocks noChangeShapeType="1"/>
          </p:cNvSpPr>
          <p:nvPr/>
        </p:nvSpPr>
        <p:spPr bwMode="auto">
          <a:xfrm flipV="1">
            <a:off x="5830888" y="2590800"/>
            <a:ext cx="1587" cy="873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8" name="Line 127"/>
          <p:cNvSpPr>
            <a:spLocks noChangeShapeType="1"/>
          </p:cNvSpPr>
          <p:nvPr/>
        </p:nvSpPr>
        <p:spPr bwMode="auto">
          <a:xfrm flipH="1" flipV="1">
            <a:off x="5770563" y="2536825"/>
            <a:ext cx="61912" cy="603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9" name="Line 128"/>
          <p:cNvSpPr>
            <a:spLocks noChangeShapeType="1"/>
          </p:cNvSpPr>
          <p:nvPr/>
        </p:nvSpPr>
        <p:spPr bwMode="auto">
          <a:xfrm flipH="1">
            <a:off x="4686300" y="2536825"/>
            <a:ext cx="10906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0" name="Freeform 129"/>
          <p:cNvSpPr>
            <a:spLocks/>
          </p:cNvSpPr>
          <p:nvPr/>
        </p:nvSpPr>
        <p:spPr bwMode="auto">
          <a:xfrm>
            <a:off x="5803900" y="2638425"/>
            <a:ext cx="52388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1"/>
              <a:gd name="T17" fmla="*/ 66 w 66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1" name="Rectangle 130"/>
          <p:cNvSpPr>
            <a:spLocks noChangeArrowheads="1"/>
          </p:cNvSpPr>
          <p:nvPr/>
        </p:nvSpPr>
        <p:spPr bwMode="auto">
          <a:xfrm>
            <a:off x="5867400" y="2530475"/>
            <a:ext cx="6223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Rc: &lt;25:21&gt;</a:t>
            </a:r>
            <a:endParaRPr lang="en-US" sz="900"/>
          </a:p>
        </p:txBody>
      </p:sp>
      <p:grpSp>
        <p:nvGrpSpPr>
          <p:cNvPr id="25682" name="Group 131"/>
          <p:cNvGrpSpPr>
            <a:grpSpLocks/>
          </p:cNvGrpSpPr>
          <p:nvPr/>
        </p:nvGrpSpPr>
        <p:grpSpPr bwMode="auto">
          <a:xfrm>
            <a:off x="2795588" y="2738438"/>
            <a:ext cx="227012" cy="274637"/>
            <a:chOff x="1903" y="1497"/>
            <a:chExt cx="143" cy="173"/>
          </a:xfrm>
        </p:grpSpPr>
        <p:sp>
          <p:nvSpPr>
            <p:cNvPr id="25859" name="Rectangle 132"/>
            <p:cNvSpPr>
              <a:spLocks noChangeArrowheads="1"/>
            </p:cNvSpPr>
            <p:nvPr/>
          </p:nvSpPr>
          <p:spPr bwMode="auto">
            <a:xfrm>
              <a:off x="1903" y="1514"/>
              <a:ext cx="143" cy="144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60" name="Rectangle 133"/>
            <p:cNvSpPr>
              <a:spLocks noChangeArrowheads="1"/>
            </p:cNvSpPr>
            <p:nvPr/>
          </p:nvSpPr>
          <p:spPr bwMode="auto">
            <a:xfrm>
              <a:off x="1940" y="1497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AvantGarde" charset="0"/>
                </a:rPr>
                <a:t>+</a:t>
              </a:r>
              <a:endParaRPr lang="en-US" sz="2400"/>
            </a:p>
          </p:txBody>
        </p:sp>
      </p:grpSp>
      <p:sp>
        <p:nvSpPr>
          <p:cNvPr id="25683" name="Line 134"/>
          <p:cNvSpPr>
            <a:spLocks noChangeShapeType="1"/>
          </p:cNvSpPr>
          <p:nvPr/>
        </p:nvSpPr>
        <p:spPr bwMode="auto">
          <a:xfrm>
            <a:off x="3065463" y="2936875"/>
            <a:ext cx="4238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4" name="Line 135"/>
          <p:cNvSpPr>
            <a:spLocks noChangeShapeType="1"/>
          </p:cNvSpPr>
          <p:nvPr/>
        </p:nvSpPr>
        <p:spPr bwMode="auto">
          <a:xfrm flipV="1">
            <a:off x="3482975" y="2876550"/>
            <a:ext cx="63500" cy="635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5" name="Freeform 136"/>
          <p:cNvSpPr>
            <a:spLocks/>
          </p:cNvSpPr>
          <p:nvPr/>
        </p:nvSpPr>
        <p:spPr bwMode="auto">
          <a:xfrm>
            <a:off x="3032125" y="2909888"/>
            <a:ext cx="71438" cy="52387"/>
          </a:xfrm>
          <a:custGeom>
            <a:avLst/>
            <a:gdLst>
              <a:gd name="T0" fmla="*/ 0 w 90"/>
              <a:gd name="T1" fmla="*/ 2147483647 h 65"/>
              <a:gd name="T2" fmla="*/ 2147483647 w 90"/>
              <a:gd name="T3" fmla="*/ 0 h 65"/>
              <a:gd name="T4" fmla="*/ 2147483647 w 90"/>
              <a:gd name="T5" fmla="*/ 2147483647 h 65"/>
              <a:gd name="T6" fmla="*/ 2147483647 w 90"/>
              <a:gd name="T7" fmla="*/ 2147483647 h 65"/>
              <a:gd name="T8" fmla="*/ 0 w 90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5"/>
              <a:gd name="T17" fmla="*/ 90 w 90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5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5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6" name="Freeform 137"/>
          <p:cNvSpPr>
            <a:spLocks/>
          </p:cNvSpPr>
          <p:nvPr/>
        </p:nvSpPr>
        <p:spPr bwMode="auto">
          <a:xfrm>
            <a:off x="2538413" y="2852738"/>
            <a:ext cx="71437" cy="52387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6"/>
              <a:gd name="T17" fmla="*/ 90 w 90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7" name="Line 138"/>
          <p:cNvSpPr>
            <a:spLocks noChangeShapeType="1"/>
          </p:cNvSpPr>
          <p:nvPr/>
        </p:nvSpPr>
        <p:spPr bwMode="auto">
          <a:xfrm flipH="1">
            <a:off x="2571750" y="2879725"/>
            <a:ext cx="2270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8" name="Rectangle 139"/>
          <p:cNvSpPr>
            <a:spLocks noChangeArrowheads="1"/>
          </p:cNvSpPr>
          <p:nvPr/>
        </p:nvSpPr>
        <p:spPr bwMode="auto">
          <a:xfrm>
            <a:off x="4519613" y="2936875"/>
            <a:ext cx="1711325" cy="455613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89" name="Rectangle 140"/>
          <p:cNvSpPr>
            <a:spLocks noChangeArrowheads="1"/>
          </p:cNvSpPr>
          <p:nvPr/>
        </p:nvSpPr>
        <p:spPr bwMode="auto">
          <a:xfrm>
            <a:off x="4976813" y="2978150"/>
            <a:ext cx="609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vantGarde" charset="0"/>
              </a:rPr>
              <a:t>Register</a:t>
            </a:r>
            <a:endParaRPr lang="en-US" sz="2400"/>
          </a:p>
        </p:txBody>
      </p:sp>
      <p:sp>
        <p:nvSpPr>
          <p:cNvPr id="25690" name="Rectangle 141"/>
          <p:cNvSpPr>
            <a:spLocks noChangeArrowheads="1"/>
          </p:cNvSpPr>
          <p:nvPr/>
        </p:nvSpPr>
        <p:spPr bwMode="auto">
          <a:xfrm>
            <a:off x="5138738" y="3143250"/>
            <a:ext cx="2619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vantGarde" charset="0"/>
              </a:rPr>
              <a:t>File</a:t>
            </a:r>
            <a:endParaRPr lang="en-US" sz="2400"/>
          </a:p>
        </p:txBody>
      </p:sp>
      <p:sp>
        <p:nvSpPr>
          <p:cNvPr id="25691" name="Rectangle 142"/>
          <p:cNvSpPr>
            <a:spLocks noChangeArrowheads="1"/>
          </p:cNvSpPr>
          <p:nvPr/>
        </p:nvSpPr>
        <p:spPr bwMode="auto">
          <a:xfrm>
            <a:off x="4633913" y="2987675"/>
            <a:ext cx="173037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RA1</a:t>
            </a:r>
            <a:endParaRPr lang="en-US" sz="2400"/>
          </a:p>
        </p:txBody>
      </p:sp>
      <p:sp>
        <p:nvSpPr>
          <p:cNvPr id="25692" name="Rectangle 143"/>
          <p:cNvSpPr>
            <a:spLocks noChangeArrowheads="1"/>
          </p:cNvSpPr>
          <p:nvPr/>
        </p:nvSpPr>
        <p:spPr bwMode="auto">
          <a:xfrm>
            <a:off x="5661025" y="2987675"/>
            <a:ext cx="173038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RA2</a:t>
            </a:r>
            <a:endParaRPr lang="en-US" sz="2400"/>
          </a:p>
        </p:txBody>
      </p:sp>
      <p:sp>
        <p:nvSpPr>
          <p:cNvPr id="25693" name="Rectangle 144"/>
          <p:cNvSpPr>
            <a:spLocks noChangeArrowheads="1"/>
          </p:cNvSpPr>
          <p:nvPr/>
        </p:nvSpPr>
        <p:spPr bwMode="auto">
          <a:xfrm>
            <a:off x="4633913" y="3271838"/>
            <a:ext cx="177800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RD1</a:t>
            </a:r>
            <a:endParaRPr lang="en-US" sz="2400"/>
          </a:p>
        </p:txBody>
      </p:sp>
      <p:sp>
        <p:nvSpPr>
          <p:cNvPr id="25694" name="Rectangle 145"/>
          <p:cNvSpPr>
            <a:spLocks noChangeArrowheads="1"/>
          </p:cNvSpPr>
          <p:nvPr/>
        </p:nvSpPr>
        <p:spPr bwMode="auto">
          <a:xfrm>
            <a:off x="5661025" y="3271838"/>
            <a:ext cx="177800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RD2</a:t>
            </a:r>
            <a:endParaRPr lang="en-US" sz="2400"/>
          </a:p>
        </p:txBody>
      </p:sp>
      <p:sp>
        <p:nvSpPr>
          <p:cNvPr id="25695" name="Freeform 146"/>
          <p:cNvSpPr>
            <a:spLocks/>
          </p:cNvSpPr>
          <p:nvPr/>
        </p:nvSpPr>
        <p:spPr bwMode="auto">
          <a:xfrm>
            <a:off x="5368925" y="3956050"/>
            <a:ext cx="455613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144"/>
              <a:gd name="T17" fmla="*/ 575 w 575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96" name="Freeform 147"/>
          <p:cNvSpPr>
            <a:spLocks/>
          </p:cNvSpPr>
          <p:nvPr/>
        </p:nvSpPr>
        <p:spPr bwMode="auto">
          <a:xfrm>
            <a:off x="5375275" y="3962400"/>
            <a:ext cx="455613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144"/>
              <a:gd name="T17" fmla="*/ 575 w 575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5697" name="Group 148"/>
          <p:cNvGrpSpPr>
            <a:grpSpLocks/>
          </p:cNvGrpSpPr>
          <p:nvPr/>
        </p:nvGrpSpPr>
        <p:grpSpPr bwMode="auto">
          <a:xfrm>
            <a:off x="5811838" y="3978275"/>
            <a:ext cx="400050" cy="106363"/>
            <a:chOff x="3803" y="2278"/>
            <a:chExt cx="252" cy="67"/>
          </a:xfrm>
        </p:grpSpPr>
        <p:sp>
          <p:nvSpPr>
            <p:cNvPr id="25856" name="Rectangle 149"/>
            <p:cNvSpPr>
              <a:spLocks noChangeArrowheads="1"/>
            </p:cNvSpPr>
            <p:nvPr/>
          </p:nvSpPr>
          <p:spPr bwMode="auto">
            <a:xfrm>
              <a:off x="3912" y="2278"/>
              <a:ext cx="14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BSEL</a:t>
              </a:r>
              <a:endParaRPr lang="en-US" sz="2400"/>
            </a:p>
          </p:txBody>
        </p:sp>
        <p:sp>
          <p:nvSpPr>
            <p:cNvPr id="25857" name="Freeform 150"/>
            <p:cNvSpPr>
              <a:spLocks/>
            </p:cNvSpPr>
            <p:nvPr/>
          </p:nvSpPr>
          <p:spPr bwMode="auto">
            <a:xfrm>
              <a:off x="3803" y="2287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6"/>
                <a:gd name="T17" fmla="*/ 90 w 9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58" name="Line 151"/>
            <p:cNvSpPr>
              <a:spLocks noChangeShapeType="1"/>
            </p:cNvSpPr>
            <p:nvPr/>
          </p:nvSpPr>
          <p:spPr bwMode="auto">
            <a:xfrm>
              <a:off x="3824" y="230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98" name="Group 152"/>
          <p:cNvGrpSpPr>
            <a:grpSpLocks/>
          </p:cNvGrpSpPr>
          <p:nvPr/>
        </p:nvGrpSpPr>
        <p:grpSpPr bwMode="auto">
          <a:xfrm>
            <a:off x="5461000" y="3983038"/>
            <a:ext cx="271463" cy="92075"/>
            <a:chOff x="3582" y="2281"/>
            <a:chExt cx="171" cy="58"/>
          </a:xfrm>
        </p:grpSpPr>
        <p:sp>
          <p:nvSpPr>
            <p:cNvPr id="25854" name="Rectangle 153"/>
            <p:cNvSpPr>
              <a:spLocks noChangeArrowheads="1"/>
            </p:cNvSpPr>
            <p:nvPr/>
          </p:nvSpPr>
          <p:spPr bwMode="auto">
            <a:xfrm>
              <a:off x="3726" y="228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sz="2400"/>
            </a:p>
          </p:txBody>
        </p:sp>
        <p:sp>
          <p:nvSpPr>
            <p:cNvPr id="25855" name="Rectangle 154"/>
            <p:cNvSpPr>
              <a:spLocks noChangeArrowheads="1"/>
            </p:cNvSpPr>
            <p:nvPr/>
          </p:nvSpPr>
          <p:spPr bwMode="auto">
            <a:xfrm>
              <a:off x="3582" y="228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sz="2400"/>
            </a:p>
          </p:txBody>
        </p:sp>
      </p:grpSp>
      <p:sp>
        <p:nvSpPr>
          <p:cNvPr id="25699" name="Rectangle 155"/>
          <p:cNvSpPr>
            <a:spLocks noChangeArrowheads="1"/>
          </p:cNvSpPr>
          <p:nvPr/>
        </p:nvSpPr>
        <p:spPr bwMode="auto">
          <a:xfrm>
            <a:off x="3665538" y="3505200"/>
            <a:ext cx="90646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C: SXT(&lt;15:0&gt;)</a:t>
            </a:r>
            <a:endParaRPr lang="en-US" sz="900"/>
          </a:p>
        </p:txBody>
      </p:sp>
      <p:sp>
        <p:nvSpPr>
          <p:cNvPr id="25700" name="Line 156"/>
          <p:cNvSpPr>
            <a:spLocks noChangeShapeType="1"/>
          </p:cNvSpPr>
          <p:nvPr/>
        </p:nvSpPr>
        <p:spPr bwMode="auto">
          <a:xfrm>
            <a:off x="3549650" y="3532188"/>
            <a:ext cx="88900" cy="889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1" name="Line 157"/>
          <p:cNvSpPr>
            <a:spLocks noChangeShapeType="1"/>
          </p:cNvSpPr>
          <p:nvPr/>
        </p:nvSpPr>
        <p:spPr bwMode="auto">
          <a:xfrm>
            <a:off x="3632200" y="3617913"/>
            <a:ext cx="18303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2" name="Line 158"/>
          <p:cNvSpPr>
            <a:spLocks noChangeShapeType="1"/>
          </p:cNvSpPr>
          <p:nvPr/>
        </p:nvSpPr>
        <p:spPr bwMode="auto">
          <a:xfrm>
            <a:off x="5459413" y="3614738"/>
            <a:ext cx="1587" cy="3175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3" name="Freeform 159"/>
          <p:cNvSpPr>
            <a:spLocks/>
          </p:cNvSpPr>
          <p:nvPr/>
        </p:nvSpPr>
        <p:spPr bwMode="auto">
          <a:xfrm>
            <a:off x="5432425" y="389255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4" name="Freeform 160"/>
          <p:cNvSpPr>
            <a:spLocks/>
          </p:cNvSpPr>
          <p:nvPr/>
        </p:nvSpPr>
        <p:spPr bwMode="auto">
          <a:xfrm>
            <a:off x="5575300" y="4573588"/>
            <a:ext cx="52388" cy="73025"/>
          </a:xfrm>
          <a:custGeom>
            <a:avLst/>
            <a:gdLst>
              <a:gd name="T0" fmla="*/ 2147483647 w 65"/>
              <a:gd name="T1" fmla="*/ 2147483647 h 92"/>
              <a:gd name="T2" fmla="*/ 0 w 65"/>
              <a:gd name="T3" fmla="*/ 0 h 92"/>
              <a:gd name="T4" fmla="*/ 2147483647 w 65"/>
              <a:gd name="T5" fmla="*/ 2147483647 h 92"/>
              <a:gd name="T6" fmla="*/ 2147483647 w 65"/>
              <a:gd name="T7" fmla="*/ 0 h 92"/>
              <a:gd name="T8" fmla="*/ 2147483647 w 65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92"/>
              <a:gd name="T17" fmla="*/ 65 w 65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5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5" name="Line 161"/>
          <p:cNvSpPr>
            <a:spLocks noChangeShapeType="1"/>
          </p:cNvSpPr>
          <p:nvPr/>
        </p:nvSpPr>
        <p:spPr bwMode="auto">
          <a:xfrm flipV="1">
            <a:off x="5602288" y="4073525"/>
            <a:ext cx="1587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6" name="Freeform 162"/>
          <p:cNvSpPr>
            <a:spLocks/>
          </p:cNvSpPr>
          <p:nvPr/>
        </p:nvSpPr>
        <p:spPr bwMode="auto">
          <a:xfrm>
            <a:off x="5689600" y="3889375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7" name="Line 163"/>
          <p:cNvSpPr>
            <a:spLocks noChangeShapeType="1"/>
          </p:cNvSpPr>
          <p:nvPr/>
        </p:nvSpPr>
        <p:spPr bwMode="auto">
          <a:xfrm flipV="1">
            <a:off x="5716588" y="3389313"/>
            <a:ext cx="1587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708" name="Group 164"/>
          <p:cNvGrpSpPr>
            <a:grpSpLocks/>
          </p:cNvGrpSpPr>
          <p:nvPr/>
        </p:nvGrpSpPr>
        <p:grpSpPr bwMode="auto">
          <a:xfrm>
            <a:off x="3978275" y="3389313"/>
            <a:ext cx="711200" cy="114300"/>
            <a:chOff x="2648" y="1907"/>
            <a:chExt cx="448" cy="72"/>
          </a:xfrm>
        </p:grpSpPr>
        <p:sp>
          <p:nvSpPr>
            <p:cNvPr id="25844" name="Line 165"/>
            <p:cNvSpPr>
              <a:spLocks noChangeShapeType="1"/>
            </p:cNvSpPr>
            <p:nvPr/>
          </p:nvSpPr>
          <p:spPr bwMode="auto">
            <a:xfrm>
              <a:off x="2720" y="1945"/>
              <a:ext cx="1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45" name="Line 166"/>
            <p:cNvSpPr>
              <a:spLocks noChangeShapeType="1"/>
            </p:cNvSpPr>
            <p:nvPr/>
          </p:nvSpPr>
          <p:spPr bwMode="auto">
            <a:xfrm>
              <a:off x="2823" y="1945"/>
              <a:ext cx="2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46" name="Line 167"/>
            <p:cNvSpPr>
              <a:spLocks noChangeShapeType="1"/>
            </p:cNvSpPr>
            <p:nvPr/>
          </p:nvSpPr>
          <p:spPr bwMode="auto">
            <a:xfrm>
              <a:off x="2843" y="1945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47" name="Freeform 168"/>
            <p:cNvSpPr>
              <a:spLocks/>
            </p:cNvSpPr>
            <p:nvPr/>
          </p:nvSpPr>
          <p:spPr bwMode="auto">
            <a:xfrm>
              <a:off x="2699" y="1928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6"/>
                <a:gd name="T17" fmla="*/ 90 w 9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48" name="Line 169"/>
            <p:cNvSpPr>
              <a:spLocks noChangeShapeType="1"/>
            </p:cNvSpPr>
            <p:nvPr/>
          </p:nvSpPr>
          <p:spPr bwMode="auto">
            <a:xfrm>
              <a:off x="2895" y="1945"/>
              <a:ext cx="20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49" name="Freeform 170"/>
            <p:cNvSpPr>
              <a:spLocks/>
            </p:cNvSpPr>
            <p:nvPr/>
          </p:nvSpPr>
          <p:spPr bwMode="auto">
            <a:xfrm>
              <a:off x="2841" y="1907"/>
              <a:ext cx="90" cy="72"/>
            </a:xfrm>
            <a:custGeom>
              <a:avLst/>
              <a:gdLst>
                <a:gd name="T0" fmla="*/ 0 w 179"/>
                <a:gd name="T1" fmla="*/ 1 h 144"/>
                <a:gd name="T2" fmla="*/ 1 w 179"/>
                <a:gd name="T3" fmla="*/ 1 h 144"/>
                <a:gd name="T4" fmla="*/ 1 w 179"/>
                <a:gd name="T5" fmla="*/ 1 h 144"/>
                <a:gd name="T6" fmla="*/ 1 w 179"/>
                <a:gd name="T7" fmla="*/ 1 h 144"/>
                <a:gd name="T8" fmla="*/ 1 w 179"/>
                <a:gd name="T9" fmla="*/ 1 h 144"/>
                <a:gd name="T10" fmla="*/ 1 w 179"/>
                <a:gd name="T11" fmla="*/ 1 h 144"/>
                <a:gd name="T12" fmla="*/ 1 w 179"/>
                <a:gd name="T13" fmla="*/ 1 h 144"/>
                <a:gd name="T14" fmla="*/ 1 w 179"/>
                <a:gd name="T15" fmla="*/ 1 h 144"/>
                <a:gd name="T16" fmla="*/ 1 w 179"/>
                <a:gd name="T17" fmla="*/ 1 h 144"/>
                <a:gd name="T18" fmla="*/ 1 w 179"/>
                <a:gd name="T19" fmla="*/ 0 h 144"/>
                <a:gd name="T20" fmla="*/ 1 w 179"/>
                <a:gd name="T21" fmla="*/ 0 h 144"/>
                <a:gd name="T22" fmla="*/ 1 w 179"/>
                <a:gd name="T23" fmla="*/ 1 h 144"/>
                <a:gd name="T24" fmla="*/ 1 w 179"/>
                <a:gd name="T25" fmla="*/ 1 h 144"/>
                <a:gd name="T26" fmla="*/ 1 w 179"/>
                <a:gd name="T27" fmla="*/ 1 h 144"/>
                <a:gd name="T28" fmla="*/ 1 w 179"/>
                <a:gd name="T29" fmla="*/ 1 h 144"/>
                <a:gd name="T30" fmla="*/ 1 w 179"/>
                <a:gd name="T31" fmla="*/ 1 h 144"/>
                <a:gd name="T32" fmla="*/ 1 w 179"/>
                <a:gd name="T33" fmla="*/ 1 h 144"/>
                <a:gd name="T34" fmla="*/ 1 w 179"/>
                <a:gd name="T35" fmla="*/ 1 h 144"/>
                <a:gd name="T36" fmla="*/ 1 w 179"/>
                <a:gd name="T37" fmla="*/ 1 h 144"/>
                <a:gd name="T38" fmla="*/ 1 w 179"/>
                <a:gd name="T39" fmla="*/ 1 h 144"/>
                <a:gd name="T40" fmla="*/ 1 w 179"/>
                <a:gd name="T41" fmla="*/ 1 h 144"/>
                <a:gd name="T42" fmla="*/ 1 w 179"/>
                <a:gd name="T43" fmla="*/ 1 h 144"/>
                <a:gd name="T44" fmla="*/ 1 w 179"/>
                <a:gd name="T45" fmla="*/ 1 h 144"/>
                <a:gd name="T46" fmla="*/ 1 w 179"/>
                <a:gd name="T47" fmla="*/ 1 h 144"/>
                <a:gd name="T48" fmla="*/ 1 w 179"/>
                <a:gd name="T49" fmla="*/ 1 h 144"/>
                <a:gd name="T50" fmla="*/ 1 w 179"/>
                <a:gd name="T51" fmla="*/ 1 h 144"/>
                <a:gd name="T52" fmla="*/ 1 w 179"/>
                <a:gd name="T53" fmla="*/ 1 h 144"/>
                <a:gd name="T54" fmla="*/ 1 w 179"/>
                <a:gd name="T55" fmla="*/ 1 h 144"/>
                <a:gd name="T56" fmla="*/ 0 w 179"/>
                <a:gd name="T57" fmla="*/ 1 h 1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79"/>
                <a:gd name="T88" fmla="*/ 0 h 144"/>
                <a:gd name="T89" fmla="*/ 179 w 179"/>
                <a:gd name="T90" fmla="*/ 144 h 14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79" h="144">
                  <a:moveTo>
                    <a:pt x="0" y="72"/>
                  </a:moveTo>
                  <a:lnTo>
                    <a:pt x="16" y="58"/>
                  </a:lnTo>
                  <a:lnTo>
                    <a:pt x="32" y="46"/>
                  </a:lnTo>
                  <a:lnTo>
                    <a:pt x="48" y="34"/>
                  </a:lnTo>
                  <a:lnTo>
                    <a:pt x="66" y="22"/>
                  </a:lnTo>
                  <a:lnTo>
                    <a:pt x="88" y="14"/>
                  </a:lnTo>
                  <a:lnTo>
                    <a:pt x="111" y="6"/>
                  </a:lnTo>
                  <a:lnTo>
                    <a:pt x="127" y="4"/>
                  </a:lnTo>
                  <a:lnTo>
                    <a:pt x="143" y="2"/>
                  </a:lnTo>
                  <a:lnTo>
                    <a:pt x="159" y="0"/>
                  </a:lnTo>
                  <a:lnTo>
                    <a:pt x="179" y="0"/>
                  </a:lnTo>
                  <a:lnTo>
                    <a:pt x="167" y="16"/>
                  </a:lnTo>
                  <a:lnTo>
                    <a:pt x="159" y="32"/>
                  </a:lnTo>
                  <a:lnTo>
                    <a:pt x="153" y="52"/>
                  </a:lnTo>
                  <a:lnTo>
                    <a:pt x="153" y="72"/>
                  </a:lnTo>
                  <a:lnTo>
                    <a:pt x="153" y="92"/>
                  </a:lnTo>
                  <a:lnTo>
                    <a:pt x="159" y="112"/>
                  </a:lnTo>
                  <a:lnTo>
                    <a:pt x="167" y="128"/>
                  </a:lnTo>
                  <a:lnTo>
                    <a:pt x="179" y="144"/>
                  </a:lnTo>
                  <a:lnTo>
                    <a:pt x="159" y="144"/>
                  </a:lnTo>
                  <a:lnTo>
                    <a:pt x="143" y="142"/>
                  </a:lnTo>
                  <a:lnTo>
                    <a:pt x="127" y="140"/>
                  </a:lnTo>
                  <a:lnTo>
                    <a:pt x="111" y="138"/>
                  </a:lnTo>
                  <a:lnTo>
                    <a:pt x="88" y="130"/>
                  </a:lnTo>
                  <a:lnTo>
                    <a:pt x="66" y="122"/>
                  </a:lnTo>
                  <a:lnTo>
                    <a:pt x="48" y="110"/>
                  </a:lnTo>
                  <a:lnTo>
                    <a:pt x="32" y="98"/>
                  </a:lnTo>
                  <a:lnTo>
                    <a:pt x="16" y="86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CC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50" name="Line 171"/>
            <p:cNvSpPr>
              <a:spLocks noChangeShapeType="1"/>
            </p:cNvSpPr>
            <p:nvPr/>
          </p:nvSpPr>
          <p:spPr bwMode="auto">
            <a:xfrm>
              <a:off x="2806" y="1945"/>
              <a:ext cx="2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51" name="Oval 172"/>
            <p:cNvSpPr>
              <a:spLocks noChangeArrowheads="1"/>
            </p:cNvSpPr>
            <p:nvPr/>
          </p:nvSpPr>
          <p:spPr bwMode="auto">
            <a:xfrm>
              <a:off x="2825" y="1936"/>
              <a:ext cx="18" cy="18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52" name="Line 173"/>
            <p:cNvSpPr>
              <a:spLocks noChangeShapeType="1"/>
            </p:cNvSpPr>
            <p:nvPr/>
          </p:nvSpPr>
          <p:spPr bwMode="auto">
            <a:xfrm flipH="1">
              <a:off x="2999" y="1926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53" name="Rectangle 174"/>
            <p:cNvSpPr>
              <a:spLocks noChangeArrowheads="1"/>
            </p:cNvSpPr>
            <p:nvPr/>
          </p:nvSpPr>
          <p:spPr bwMode="auto">
            <a:xfrm>
              <a:off x="2648" y="1911"/>
              <a:ext cx="34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AvantGarde" charset="0"/>
                </a:rPr>
                <a:t>Z</a:t>
              </a:r>
              <a:endParaRPr lang="en-US" sz="2400"/>
            </a:p>
          </p:txBody>
        </p:sp>
      </p:grpSp>
      <p:sp>
        <p:nvSpPr>
          <p:cNvPr id="25709" name="Line 175"/>
          <p:cNvSpPr>
            <a:spLocks noChangeShapeType="1"/>
          </p:cNvSpPr>
          <p:nvPr/>
        </p:nvSpPr>
        <p:spPr bwMode="auto">
          <a:xfrm flipV="1">
            <a:off x="6626225" y="3730625"/>
            <a:ext cx="1588" cy="1050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10" name="Line 176"/>
          <p:cNvSpPr>
            <a:spLocks noChangeShapeType="1"/>
          </p:cNvSpPr>
          <p:nvPr/>
        </p:nvSpPr>
        <p:spPr bwMode="auto">
          <a:xfrm flipH="1">
            <a:off x="5713413" y="3733800"/>
            <a:ext cx="9159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11" name="Freeform 177"/>
          <p:cNvSpPr>
            <a:spLocks/>
          </p:cNvSpPr>
          <p:nvPr/>
        </p:nvSpPr>
        <p:spPr bwMode="auto">
          <a:xfrm>
            <a:off x="6599238" y="4741863"/>
            <a:ext cx="52387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1"/>
              <a:gd name="T17" fmla="*/ 66 w 66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12" name="Freeform 178"/>
          <p:cNvSpPr>
            <a:spLocks/>
          </p:cNvSpPr>
          <p:nvPr/>
        </p:nvSpPr>
        <p:spPr bwMode="auto">
          <a:xfrm>
            <a:off x="4284663" y="4640263"/>
            <a:ext cx="1597025" cy="455612"/>
          </a:xfrm>
          <a:custGeom>
            <a:avLst/>
            <a:gdLst>
              <a:gd name="T0" fmla="*/ 0 w 2012"/>
              <a:gd name="T1" fmla="*/ 0 h 574"/>
              <a:gd name="T2" fmla="*/ 2147483647 w 2012"/>
              <a:gd name="T3" fmla="*/ 0 h 574"/>
              <a:gd name="T4" fmla="*/ 2147483647 w 2012"/>
              <a:gd name="T5" fmla="*/ 2147483647 h 574"/>
              <a:gd name="T6" fmla="*/ 2147483647 w 2012"/>
              <a:gd name="T7" fmla="*/ 0 h 574"/>
              <a:gd name="T8" fmla="*/ 2147483647 w 2012"/>
              <a:gd name="T9" fmla="*/ 0 h 574"/>
              <a:gd name="T10" fmla="*/ 2147483647 w 2012"/>
              <a:gd name="T11" fmla="*/ 2147483647 h 574"/>
              <a:gd name="T12" fmla="*/ 2147483647 w 2012"/>
              <a:gd name="T13" fmla="*/ 2147483647 h 574"/>
              <a:gd name="T14" fmla="*/ 0 w 2012"/>
              <a:gd name="T15" fmla="*/ 0 h 5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2"/>
              <a:gd name="T25" fmla="*/ 0 h 574"/>
              <a:gd name="T26" fmla="*/ 2012 w 2012"/>
              <a:gd name="T27" fmla="*/ 574 h 57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2" h="574">
                <a:moveTo>
                  <a:pt x="0" y="0"/>
                </a:moveTo>
                <a:lnTo>
                  <a:pt x="880" y="0"/>
                </a:lnTo>
                <a:lnTo>
                  <a:pt x="1006" y="144"/>
                </a:lnTo>
                <a:lnTo>
                  <a:pt x="1132" y="0"/>
                </a:lnTo>
                <a:lnTo>
                  <a:pt x="2012" y="0"/>
                </a:lnTo>
                <a:lnTo>
                  <a:pt x="1509" y="574"/>
                </a:lnTo>
                <a:lnTo>
                  <a:pt x="503" y="5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13" name="Freeform 179"/>
          <p:cNvSpPr>
            <a:spLocks/>
          </p:cNvSpPr>
          <p:nvPr/>
        </p:nvSpPr>
        <p:spPr bwMode="auto">
          <a:xfrm>
            <a:off x="4291013" y="4646613"/>
            <a:ext cx="1597025" cy="455612"/>
          </a:xfrm>
          <a:custGeom>
            <a:avLst/>
            <a:gdLst>
              <a:gd name="T0" fmla="*/ 0 w 2012"/>
              <a:gd name="T1" fmla="*/ 0 h 574"/>
              <a:gd name="T2" fmla="*/ 2147483647 w 2012"/>
              <a:gd name="T3" fmla="*/ 0 h 574"/>
              <a:gd name="T4" fmla="*/ 2147483647 w 2012"/>
              <a:gd name="T5" fmla="*/ 2147483647 h 574"/>
              <a:gd name="T6" fmla="*/ 2147483647 w 2012"/>
              <a:gd name="T7" fmla="*/ 0 h 574"/>
              <a:gd name="T8" fmla="*/ 2147483647 w 2012"/>
              <a:gd name="T9" fmla="*/ 0 h 574"/>
              <a:gd name="T10" fmla="*/ 2147483647 w 2012"/>
              <a:gd name="T11" fmla="*/ 2147483647 h 574"/>
              <a:gd name="T12" fmla="*/ 2147483647 w 2012"/>
              <a:gd name="T13" fmla="*/ 2147483647 h 574"/>
              <a:gd name="T14" fmla="*/ 0 w 2012"/>
              <a:gd name="T15" fmla="*/ 0 h 5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2"/>
              <a:gd name="T25" fmla="*/ 0 h 574"/>
              <a:gd name="T26" fmla="*/ 2012 w 2012"/>
              <a:gd name="T27" fmla="*/ 574 h 57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2" h="574">
                <a:moveTo>
                  <a:pt x="0" y="0"/>
                </a:moveTo>
                <a:lnTo>
                  <a:pt x="880" y="0"/>
                </a:lnTo>
                <a:lnTo>
                  <a:pt x="1006" y="144"/>
                </a:lnTo>
                <a:lnTo>
                  <a:pt x="1132" y="0"/>
                </a:lnTo>
                <a:lnTo>
                  <a:pt x="2012" y="0"/>
                </a:lnTo>
                <a:lnTo>
                  <a:pt x="1509" y="574"/>
                </a:lnTo>
                <a:lnTo>
                  <a:pt x="503" y="574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14" name="Rectangle 180"/>
          <p:cNvSpPr>
            <a:spLocks noChangeArrowheads="1"/>
          </p:cNvSpPr>
          <p:nvPr/>
        </p:nvSpPr>
        <p:spPr bwMode="auto">
          <a:xfrm>
            <a:off x="4902200" y="4781550"/>
            <a:ext cx="3127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Helvetica" charset="0"/>
              </a:rPr>
              <a:t>ALU</a:t>
            </a:r>
            <a:endParaRPr lang="en-US" sz="2400"/>
          </a:p>
        </p:txBody>
      </p:sp>
      <p:sp>
        <p:nvSpPr>
          <p:cNvPr id="25715" name="Rectangle 181"/>
          <p:cNvSpPr>
            <a:spLocks noChangeArrowheads="1"/>
          </p:cNvSpPr>
          <p:nvPr/>
        </p:nvSpPr>
        <p:spPr bwMode="auto">
          <a:xfrm>
            <a:off x="4578350" y="4691063"/>
            <a:ext cx="58738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</a:rPr>
              <a:t>A</a:t>
            </a:r>
            <a:endParaRPr lang="en-US" sz="2400"/>
          </a:p>
        </p:txBody>
      </p:sp>
      <p:sp>
        <p:nvSpPr>
          <p:cNvPr id="25716" name="Rectangle 182"/>
          <p:cNvSpPr>
            <a:spLocks noChangeArrowheads="1"/>
          </p:cNvSpPr>
          <p:nvPr/>
        </p:nvSpPr>
        <p:spPr bwMode="auto">
          <a:xfrm>
            <a:off x="5548313" y="4691063"/>
            <a:ext cx="58737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</a:rPr>
              <a:t>B</a:t>
            </a:r>
            <a:endParaRPr lang="en-US" sz="2400"/>
          </a:p>
        </p:txBody>
      </p:sp>
      <p:sp>
        <p:nvSpPr>
          <p:cNvPr id="25717" name="Rectangle 183"/>
          <p:cNvSpPr>
            <a:spLocks noChangeArrowheads="1"/>
          </p:cNvSpPr>
          <p:nvPr/>
        </p:nvSpPr>
        <p:spPr bwMode="auto">
          <a:xfrm>
            <a:off x="4881563" y="3455988"/>
            <a:ext cx="984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JT</a:t>
            </a:r>
            <a:endParaRPr lang="en-US" sz="2400"/>
          </a:p>
        </p:txBody>
      </p:sp>
      <p:sp>
        <p:nvSpPr>
          <p:cNvPr id="25718" name="Freeform 184"/>
          <p:cNvSpPr>
            <a:spLocks/>
          </p:cNvSpPr>
          <p:nvPr/>
        </p:nvSpPr>
        <p:spPr bwMode="auto">
          <a:xfrm>
            <a:off x="4778375" y="3479800"/>
            <a:ext cx="73025" cy="52388"/>
          </a:xfrm>
          <a:custGeom>
            <a:avLst/>
            <a:gdLst>
              <a:gd name="T0" fmla="*/ 2147483647 w 91"/>
              <a:gd name="T1" fmla="*/ 2147483647 h 66"/>
              <a:gd name="T2" fmla="*/ 0 w 91"/>
              <a:gd name="T3" fmla="*/ 2147483647 h 66"/>
              <a:gd name="T4" fmla="*/ 2147483647 w 91"/>
              <a:gd name="T5" fmla="*/ 2147483647 h 66"/>
              <a:gd name="T6" fmla="*/ 0 w 91"/>
              <a:gd name="T7" fmla="*/ 0 h 66"/>
              <a:gd name="T8" fmla="*/ 2147483647 w 91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"/>
              <a:gd name="T16" fmla="*/ 0 h 66"/>
              <a:gd name="T17" fmla="*/ 91 w 91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" h="66">
                <a:moveTo>
                  <a:pt x="91" y="34"/>
                </a:moveTo>
                <a:lnTo>
                  <a:pt x="0" y="66"/>
                </a:lnTo>
                <a:lnTo>
                  <a:pt x="45" y="34"/>
                </a:lnTo>
                <a:lnTo>
                  <a:pt x="0" y="0"/>
                </a:lnTo>
                <a:lnTo>
                  <a:pt x="91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19" name="Line 185"/>
          <p:cNvSpPr>
            <a:spLocks noChangeShapeType="1"/>
          </p:cNvSpPr>
          <p:nvPr/>
        </p:nvSpPr>
        <p:spPr bwMode="auto">
          <a:xfrm flipH="1">
            <a:off x="4695825" y="3506788"/>
            <a:ext cx="1222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20" name="Freeform 186"/>
          <p:cNvSpPr>
            <a:spLocks/>
          </p:cNvSpPr>
          <p:nvPr/>
        </p:nvSpPr>
        <p:spPr bwMode="auto">
          <a:xfrm>
            <a:off x="3522663" y="3975100"/>
            <a:ext cx="52387" cy="73025"/>
          </a:xfrm>
          <a:custGeom>
            <a:avLst/>
            <a:gdLst>
              <a:gd name="T0" fmla="*/ 2147483647 w 65"/>
              <a:gd name="T1" fmla="*/ 2147483647 h 92"/>
              <a:gd name="T2" fmla="*/ 0 w 65"/>
              <a:gd name="T3" fmla="*/ 0 h 92"/>
              <a:gd name="T4" fmla="*/ 2147483647 w 65"/>
              <a:gd name="T5" fmla="*/ 2147483647 h 92"/>
              <a:gd name="T6" fmla="*/ 2147483647 w 65"/>
              <a:gd name="T7" fmla="*/ 0 h 92"/>
              <a:gd name="T8" fmla="*/ 2147483647 w 65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92"/>
              <a:gd name="T17" fmla="*/ 65 w 65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92">
                <a:moveTo>
                  <a:pt x="33" y="92"/>
                </a:moveTo>
                <a:lnTo>
                  <a:pt x="0" y="0"/>
                </a:lnTo>
                <a:lnTo>
                  <a:pt x="33" y="46"/>
                </a:lnTo>
                <a:lnTo>
                  <a:pt x="65" y="0"/>
                </a:lnTo>
                <a:lnTo>
                  <a:pt x="33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21" name="Line 187"/>
          <p:cNvSpPr>
            <a:spLocks noChangeShapeType="1"/>
          </p:cNvSpPr>
          <p:nvPr/>
        </p:nvSpPr>
        <p:spPr bwMode="auto">
          <a:xfrm flipV="1">
            <a:off x="3549650" y="2335213"/>
            <a:ext cx="1588" cy="16795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22" name="Rectangle 188"/>
          <p:cNvSpPr>
            <a:spLocks noChangeArrowheads="1"/>
          </p:cNvSpPr>
          <p:nvPr/>
        </p:nvSpPr>
        <p:spPr bwMode="auto">
          <a:xfrm>
            <a:off x="4549775" y="3128963"/>
            <a:ext cx="1428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WA</a:t>
            </a:r>
            <a:endParaRPr lang="en-US" sz="2400"/>
          </a:p>
        </p:txBody>
      </p:sp>
      <p:sp>
        <p:nvSpPr>
          <p:cNvPr id="25723" name="Rectangle 189"/>
          <p:cNvSpPr>
            <a:spLocks noChangeArrowheads="1"/>
          </p:cNvSpPr>
          <p:nvPr/>
        </p:nvSpPr>
        <p:spPr bwMode="auto">
          <a:xfrm>
            <a:off x="6061075" y="3100388"/>
            <a:ext cx="147638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WD</a:t>
            </a:r>
            <a:endParaRPr lang="en-US" sz="2400"/>
          </a:p>
        </p:txBody>
      </p:sp>
      <p:sp>
        <p:nvSpPr>
          <p:cNvPr id="25724" name="Rectangle 190"/>
          <p:cNvSpPr>
            <a:spLocks noChangeArrowheads="1"/>
          </p:cNvSpPr>
          <p:nvPr/>
        </p:nvSpPr>
        <p:spPr bwMode="auto">
          <a:xfrm>
            <a:off x="6061075" y="3271838"/>
            <a:ext cx="1428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WE</a:t>
            </a:r>
            <a:endParaRPr lang="en-US" sz="2400"/>
          </a:p>
        </p:txBody>
      </p:sp>
      <p:sp>
        <p:nvSpPr>
          <p:cNvPr id="25725" name="Line 191"/>
          <p:cNvSpPr>
            <a:spLocks noChangeShapeType="1"/>
          </p:cNvSpPr>
          <p:nvPr/>
        </p:nvSpPr>
        <p:spPr bwMode="auto">
          <a:xfrm>
            <a:off x="6264275" y="3136900"/>
            <a:ext cx="1195388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26" name="Line 192"/>
          <p:cNvSpPr>
            <a:spLocks noChangeShapeType="1"/>
          </p:cNvSpPr>
          <p:nvPr/>
        </p:nvSpPr>
        <p:spPr bwMode="auto">
          <a:xfrm>
            <a:off x="7456488" y="3136900"/>
            <a:ext cx="1587" cy="3219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27" name="Line 193"/>
          <p:cNvSpPr>
            <a:spLocks noChangeShapeType="1"/>
          </p:cNvSpPr>
          <p:nvPr/>
        </p:nvSpPr>
        <p:spPr bwMode="auto">
          <a:xfrm flipH="1">
            <a:off x="5083175" y="6351588"/>
            <a:ext cx="2376488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28" name="Line 194"/>
          <p:cNvSpPr>
            <a:spLocks noChangeShapeType="1"/>
          </p:cNvSpPr>
          <p:nvPr/>
        </p:nvSpPr>
        <p:spPr bwMode="auto">
          <a:xfrm flipV="1">
            <a:off x="5084763" y="6156325"/>
            <a:ext cx="6350" cy="203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29" name="Freeform 195"/>
          <p:cNvSpPr>
            <a:spLocks/>
          </p:cNvSpPr>
          <p:nvPr/>
        </p:nvSpPr>
        <p:spPr bwMode="auto">
          <a:xfrm>
            <a:off x="6232525" y="3111500"/>
            <a:ext cx="69850" cy="53975"/>
          </a:xfrm>
          <a:custGeom>
            <a:avLst/>
            <a:gdLst>
              <a:gd name="T0" fmla="*/ 0 w 90"/>
              <a:gd name="T1" fmla="*/ 2147483647 h 68"/>
              <a:gd name="T2" fmla="*/ 2147483647 w 90"/>
              <a:gd name="T3" fmla="*/ 0 h 68"/>
              <a:gd name="T4" fmla="*/ 2147483647 w 90"/>
              <a:gd name="T5" fmla="*/ 2147483647 h 68"/>
              <a:gd name="T6" fmla="*/ 2147483647 w 90"/>
              <a:gd name="T7" fmla="*/ 2147483647 h 68"/>
              <a:gd name="T8" fmla="*/ 0 w 90"/>
              <a:gd name="T9" fmla="*/ 2147483647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8"/>
              <a:gd name="T17" fmla="*/ 90 w 90"/>
              <a:gd name="T18" fmla="*/ 68 h 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8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8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30" name="Freeform 196"/>
          <p:cNvSpPr>
            <a:spLocks/>
          </p:cNvSpPr>
          <p:nvPr/>
        </p:nvSpPr>
        <p:spPr bwMode="auto">
          <a:xfrm>
            <a:off x="3019425" y="1968500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31" name="Line 197"/>
          <p:cNvSpPr>
            <a:spLocks noChangeShapeType="1"/>
          </p:cNvSpPr>
          <p:nvPr/>
        </p:nvSpPr>
        <p:spPr bwMode="auto">
          <a:xfrm flipH="1">
            <a:off x="1835150" y="1995488"/>
            <a:ext cx="12239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32" name="Line 198"/>
          <p:cNvSpPr>
            <a:spLocks noChangeShapeType="1"/>
          </p:cNvSpPr>
          <p:nvPr/>
        </p:nvSpPr>
        <p:spPr bwMode="auto">
          <a:xfrm flipV="1">
            <a:off x="4948238" y="5867400"/>
            <a:ext cx="3175" cy="142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33" name="Line 199"/>
          <p:cNvSpPr>
            <a:spLocks noChangeShapeType="1"/>
          </p:cNvSpPr>
          <p:nvPr/>
        </p:nvSpPr>
        <p:spPr bwMode="auto">
          <a:xfrm flipH="1">
            <a:off x="1838325" y="5868988"/>
            <a:ext cx="3117850" cy="4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34" name="Line 200"/>
          <p:cNvSpPr>
            <a:spLocks noChangeShapeType="1"/>
          </p:cNvSpPr>
          <p:nvPr/>
        </p:nvSpPr>
        <p:spPr bwMode="auto">
          <a:xfrm flipH="1" flipV="1">
            <a:off x="1839913" y="4833938"/>
            <a:ext cx="3175" cy="1044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35" name="Freeform 201"/>
          <p:cNvSpPr>
            <a:spLocks/>
          </p:cNvSpPr>
          <p:nvPr/>
        </p:nvSpPr>
        <p:spPr bwMode="auto">
          <a:xfrm>
            <a:off x="4924425" y="5969000"/>
            <a:ext cx="52388" cy="74613"/>
          </a:xfrm>
          <a:custGeom>
            <a:avLst/>
            <a:gdLst>
              <a:gd name="T0" fmla="*/ 2147483647 w 66"/>
              <a:gd name="T1" fmla="*/ 2147483647 h 93"/>
              <a:gd name="T2" fmla="*/ 0 w 66"/>
              <a:gd name="T3" fmla="*/ 0 h 93"/>
              <a:gd name="T4" fmla="*/ 2147483647 w 66"/>
              <a:gd name="T5" fmla="*/ 2147483647 h 93"/>
              <a:gd name="T6" fmla="*/ 2147483647 w 66"/>
              <a:gd name="T7" fmla="*/ 2147483647 h 93"/>
              <a:gd name="T8" fmla="*/ 2147483647 w 66"/>
              <a:gd name="T9" fmla="*/ 2147483647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3"/>
              <a:gd name="T17" fmla="*/ 66 w 66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3">
                <a:moveTo>
                  <a:pt x="32" y="93"/>
                </a:moveTo>
                <a:lnTo>
                  <a:pt x="0" y="0"/>
                </a:lnTo>
                <a:lnTo>
                  <a:pt x="32" y="47"/>
                </a:lnTo>
                <a:lnTo>
                  <a:pt x="66" y="2"/>
                </a:lnTo>
                <a:lnTo>
                  <a:pt x="32" y="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736" name="Group 202"/>
          <p:cNvGrpSpPr>
            <a:grpSpLocks/>
          </p:cNvGrpSpPr>
          <p:nvPr/>
        </p:nvGrpSpPr>
        <p:grpSpPr bwMode="auto">
          <a:xfrm>
            <a:off x="3978275" y="4860925"/>
            <a:ext cx="512763" cy="106363"/>
            <a:chOff x="2648" y="2834"/>
            <a:chExt cx="323" cy="67"/>
          </a:xfrm>
        </p:grpSpPr>
        <p:sp>
          <p:nvSpPr>
            <p:cNvPr id="25841" name="Freeform 203"/>
            <p:cNvSpPr>
              <a:spLocks/>
            </p:cNvSpPr>
            <p:nvPr/>
          </p:nvSpPr>
          <p:spPr bwMode="auto">
            <a:xfrm>
              <a:off x="2925" y="2844"/>
              <a:ext cx="46" cy="32"/>
            </a:xfrm>
            <a:custGeom>
              <a:avLst/>
              <a:gdLst>
                <a:gd name="T0" fmla="*/ 1 w 92"/>
                <a:gd name="T1" fmla="*/ 0 h 66"/>
                <a:gd name="T2" fmla="*/ 0 w 92"/>
                <a:gd name="T3" fmla="*/ 0 h 66"/>
                <a:gd name="T4" fmla="*/ 1 w 92"/>
                <a:gd name="T5" fmla="*/ 0 h 66"/>
                <a:gd name="T6" fmla="*/ 0 w 92"/>
                <a:gd name="T7" fmla="*/ 0 h 66"/>
                <a:gd name="T8" fmla="*/ 1 w 92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42" name="Line 204"/>
            <p:cNvSpPr>
              <a:spLocks noChangeShapeType="1"/>
            </p:cNvSpPr>
            <p:nvPr/>
          </p:nvSpPr>
          <p:spPr bwMode="auto">
            <a:xfrm flipH="1">
              <a:off x="2843" y="2861"/>
              <a:ext cx="1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43" name="Rectangle 205"/>
            <p:cNvSpPr>
              <a:spLocks noChangeArrowheads="1"/>
            </p:cNvSpPr>
            <p:nvPr/>
          </p:nvSpPr>
          <p:spPr bwMode="auto">
            <a:xfrm>
              <a:off x="2648" y="2834"/>
              <a:ext cx="184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ALUFN</a:t>
              </a:r>
              <a:endParaRPr lang="en-US" sz="2400"/>
            </a:p>
          </p:txBody>
        </p:sp>
      </p:grpSp>
      <p:grpSp>
        <p:nvGrpSpPr>
          <p:cNvPr id="25737" name="Group 206"/>
          <p:cNvGrpSpPr>
            <a:grpSpLocks/>
          </p:cNvGrpSpPr>
          <p:nvPr/>
        </p:nvGrpSpPr>
        <p:grpSpPr bwMode="auto">
          <a:xfrm>
            <a:off x="2436813" y="4048125"/>
            <a:ext cx="1284287" cy="284163"/>
            <a:chOff x="1677" y="2322"/>
            <a:chExt cx="809" cy="179"/>
          </a:xfrm>
        </p:grpSpPr>
        <p:sp>
          <p:nvSpPr>
            <p:cNvPr id="25839" name="Rectangle 207"/>
            <p:cNvSpPr>
              <a:spLocks noChangeArrowheads="1"/>
            </p:cNvSpPr>
            <p:nvPr/>
          </p:nvSpPr>
          <p:spPr bwMode="auto">
            <a:xfrm>
              <a:off x="1677" y="2322"/>
              <a:ext cx="809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40" name="Rectangle 208"/>
            <p:cNvSpPr>
              <a:spLocks noChangeArrowheads="1"/>
            </p:cNvSpPr>
            <p:nvPr/>
          </p:nvSpPr>
          <p:spPr bwMode="auto">
            <a:xfrm>
              <a:off x="1822" y="2361"/>
              <a:ext cx="6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vantGarde" charset="0"/>
                </a:rPr>
                <a:t>Control Logic</a:t>
              </a:r>
              <a:endParaRPr lang="en-US" sz="2400"/>
            </a:p>
          </p:txBody>
        </p:sp>
      </p:grpSp>
      <p:grpSp>
        <p:nvGrpSpPr>
          <p:cNvPr id="25738" name="Group 209"/>
          <p:cNvGrpSpPr>
            <a:grpSpLocks/>
          </p:cNvGrpSpPr>
          <p:nvPr/>
        </p:nvGrpSpPr>
        <p:grpSpPr bwMode="auto">
          <a:xfrm>
            <a:off x="3179763" y="3773488"/>
            <a:ext cx="69850" cy="274637"/>
            <a:chOff x="2145" y="2149"/>
            <a:chExt cx="44" cy="173"/>
          </a:xfrm>
        </p:grpSpPr>
        <p:sp>
          <p:nvSpPr>
            <p:cNvPr id="25836" name="Freeform 210"/>
            <p:cNvSpPr>
              <a:spLocks/>
            </p:cNvSpPr>
            <p:nvPr/>
          </p:nvSpPr>
          <p:spPr bwMode="auto">
            <a:xfrm>
              <a:off x="2153" y="2276"/>
              <a:ext cx="33" cy="46"/>
            </a:xfrm>
            <a:custGeom>
              <a:avLst/>
              <a:gdLst>
                <a:gd name="T0" fmla="*/ 1 w 66"/>
                <a:gd name="T1" fmla="*/ 1 h 92"/>
                <a:gd name="T2" fmla="*/ 0 w 66"/>
                <a:gd name="T3" fmla="*/ 0 h 92"/>
                <a:gd name="T4" fmla="*/ 1 w 66"/>
                <a:gd name="T5" fmla="*/ 1 h 92"/>
                <a:gd name="T6" fmla="*/ 1 w 66"/>
                <a:gd name="T7" fmla="*/ 0 h 92"/>
                <a:gd name="T8" fmla="*/ 1 w 66"/>
                <a:gd name="T9" fmla="*/ 1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2"/>
                <a:gd name="T17" fmla="*/ 66 w 66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2">
                  <a:moveTo>
                    <a:pt x="34" y="92"/>
                  </a:moveTo>
                  <a:lnTo>
                    <a:pt x="0" y="0"/>
                  </a:lnTo>
                  <a:lnTo>
                    <a:pt x="34" y="46"/>
                  </a:lnTo>
                  <a:lnTo>
                    <a:pt x="66" y="0"/>
                  </a:lnTo>
                  <a:lnTo>
                    <a:pt x="34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37" name="Line 211"/>
            <p:cNvSpPr>
              <a:spLocks noChangeShapeType="1"/>
            </p:cNvSpPr>
            <p:nvPr/>
          </p:nvSpPr>
          <p:spPr bwMode="auto">
            <a:xfrm>
              <a:off x="2170" y="2230"/>
              <a:ext cx="1" cy="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38" name="Rectangle 212"/>
            <p:cNvSpPr>
              <a:spLocks noChangeArrowheads="1"/>
            </p:cNvSpPr>
            <p:nvPr/>
          </p:nvSpPr>
          <p:spPr bwMode="auto">
            <a:xfrm>
              <a:off x="2145" y="2149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>
                  <a:solidFill>
                    <a:srgbClr val="000000"/>
                  </a:solidFill>
                  <a:latin typeface="AvantGarde" charset="0"/>
                </a:rPr>
                <a:t>Z</a:t>
              </a:r>
              <a:endParaRPr lang="en-US" sz="2400"/>
            </a:p>
          </p:txBody>
        </p:sp>
      </p:grpSp>
      <p:sp>
        <p:nvSpPr>
          <p:cNvPr id="25739" name="Line 213"/>
          <p:cNvSpPr>
            <a:spLocks noChangeShapeType="1"/>
          </p:cNvSpPr>
          <p:nvPr/>
        </p:nvSpPr>
        <p:spPr bwMode="auto">
          <a:xfrm>
            <a:off x="2890838" y="4500563"/>
            <a:ext cx="61912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40" name="Line 214"/>
          <p:cNvSpPr>
            <a:spLocks noChangeShapeType="1"/>
          </p:cNvSpPr>
          <p:nvPr/>
        </p:nvSpPr>
        <p:spPr bwMode="auto">
          <a:xfrm>
            <a:off x="2946400" y="4560888"/>
            <a:ext cx="1412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41" name="Freeform 215"/>
          <p:cNvSpPr>
            <a:spLocks/>
          </p:cNvSpPr>
          <p:nvPr/>
        </p:nvSpPr>
        <p:spPr bwMode="auto">
          <a:xfrm>
            <a:off x="3048000" y="4533900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42" name="Line 216"/>
          <p:cNvSpPr>
            <a:spLocks noChangeShapeType="1"/>
          </p:cNvSpPr>
          <p:nvPr/>
        </p:nvSpPr>
        <p:spPr bwMode="auto">
          <a:xfrm>
            <a:off x="2890838" y="4643438"/>
            <a:ext cx="61912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43" name="Line 217"/>
          <p:cNvSpPr>
            <a:spLocks noChangeShapeType="1"/>
          </p:cNvSpPr>
          <p:nvPr/>
        </p:nvSpPr>
        <p:spPr bwMode="auto">
          <a:xfrm>
            <a:off x="2946400" y="4703763"/>
            <a:ext cx="1412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44" name="Freeform 218"/>
          <p:cNvSpPr>
            <a:spLocks/>
          </p:cNvSpPr>
          <p:nvPr/>
        </p:nvSpPr>
        <p:spPr bwMode="auto">
          <a:xfrm>
            <a:off x="3048000" y="4676775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745" name="Group 219"/>
          <p:cNvGrpSpPr>
            <a:grpSpLocks/>
          </p:cNvGrpSpPr>
          <p:nvPr/>
        </p:nvGrpSpPr>
        <p:grpSpPr bwMode="auto">
          <a:xfrm>
            <a:off x="2890838" y="4772025"/>
            <a:ext cx="552450" cy="136525"/>
            <a:chOff x="1963" y="2778"/>
            <a:chExt cx="348" cy="86"/>
          </a:xfrm>
        </p:grpSpPr>
        <p:sp>
          <p:nvSpPr>
            <p:cNvPr id="25832" name="Line 220"/>
            <p:cNvSpPr>
              <a:spLocks noChangeShapeType="1"/>
            </p:cNvSpPr>
            <p:nvPr/>
          </p:nvSpPr>
          <p:spPr bwMode="auto">
            <a:xfrm>
              <a:off x="1963" y="2787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33" name="Line 221"/>
            <p:cNvSpPr>
              <a:spLocks noChangeShapeType="1"/>
            </p:cNvSpPr>
            <p:nvPr/>
          </p:nvSpPr>
          <p:spPr bwMode="auto">
            <a:xfrm>
              <a:off x="1998" y="2825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34" name="Freeform 222"/>
            <p:cNvSpPr>
              <a:spLocks/>
            </p:cNvSpPr>
            <p:nvPr/>
          </p:nvSpPr>
          <p:spPr bwMode="auto">
            <a:xfrm>
              <a:off x="2062" y="2808"/>
              <a:ext cx="46" cy="33"/>
            </a:xfrm>
            <a:custGeom>
              <a:avLst/>
              <a:gdLst>
                <a:gd name="T0" fmla="*/ 1 w 92"/>
                <a:gd name="T1" fmla="*/ 1 h 66"/>
                <a:gd name="T2" fmla="*/ 0 w 92"/>
                <a:gd name="T3" fmla="*/ 1 h 66"/>
                <a:gd name="T4" fmla="*/ 1 w 92"/>
                <a:gd name="T5" fmla="*/ 1 h 66"/>
                <a:gd name="T6" fmla="*/ 0 w 92"/>
                <a:gd name="T7" fmla="*/ 0 h 66"/>
                <a:gd name="T8" fmla="*/ 1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35" name="Rectangle 223"/>
            <p:cNvSpPr>
              <a:spLocks noChangeArrowheads="1"/>
            </p:cNvSpPr>
            <p:nvPr/>
          </p:nvSpPr>
          <p:spPr bwMode="auto">
            <a:xfrm>
              <a:off x="2127" y="2778"/>
              <a:ext cx="18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>
                  <a:solidFill>
                    <a:srgbClr val="000000"/>
                  </a:solidFill>
                  <a:latin typeface="AvantGarde" charset="0"/>
                </a:rPr>
                <a:t>ASEL</a:t>
              </a:r>
              <a:endParaRPr lang="en-US" sz="2400"/>
            </a:p>
          </p:txBody>
        </p:sp>
      </p:grpSp>
      <p:grpSp>
        <p:nvGrpSpPr>
          <p:cNvPr id="25746" name="Group 224"/>
          <p:cNvGrpSpPr>
            <a:grpSpLocks/>
          </p:cNvGrpSpPr>
          <p:nvPr/>
        </p:nvGrpSpPr>
        <p:grpSpPr bwMode="auto">
          <a:xfrm>
            <a:off x="2890838" y="4929188"/>
            <a:ext cx="552450" cy="149225"/>
            <a:chOff x="1963" y="2877"/>
            <a:chExt cx="348" cy="94"/>
          </a:xfrm>
        </p:grpSpPr>
        <p:sp>
          <p:nvSpPr>
            <p:cNvPr id="25828" name="Line 225"/>
            <p:cNvSpPr>
              <a:spLocks noChangeShapeType="1"/>
            </p:cNvSpPr>
            <p:nvPr/>
          </p:nvSpPr>
          <p:spPr bwMode="auto">
            <a:xfrm>
              <a:off x="1963" y="2877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29" name="Line 226"/>
            <p:cNvSpPr>
              <a:spLocks noChangeShapeType="1"/>
            </p:cNvSpPr>
            <p:nvPr/>
          </p:nvSpPr>
          <p:spPr bwMode="auto">
            <a:xfrm>
              <a:off x="1998" y="2914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30" name="Freeform 227"/>
            <p:cNvSpPr>
              <a:spLocks/>
            </p:cNvSpPr>
            <p:nvPr/>
          </p:nvSpPr>
          <p:spPr bwMode="auto">
            <a:xfrm>
              <a:off x="2062" y="2897"/>
              <a:ext cx="46" cy="33"/>
            </a:xfrm>
            <a:custGeom>
              <a:avLst/>
              <a:gdLst>
                <a:gd name="T0" fmla="*/ 1 w 92"/>
                <a:gd name="T1" fmla="*/ 1 h 66"/>
                <a:gd name="T2" fmla="*/ 0 w 92"/>
                <a:gd name="T3" fmla="*/ 1 h 66"/>
                <a:gd name="T4" fmla="*/ 1 w 92"/>
                <a:gd name="T5" fmla="*/ 1 h 66"/>
                <a:gd name="T6" fmla="*/ 0 w 92"/>
                <a:gd name="T7" fmla="*/ 0 h 66"/>
                <a:gd name="T8" fmla="*/ 1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31" name="Rectangle 228"/>
            <p:cNvSpPr>
              <a:spLocks noChangeArrowheads="1"/>
            </p:cNvSpPr>
            <p:nvPr/>
          </p:nvSpPr>
          <p:spPr bwMode="auto">
            <a:xfrm>
              <a:off x="2127" y="2885"/>
              <a:ext cx="18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>
                  <a:solidFill>
                    <a:srgbClr val="000000"/>
                  </a:solidFill>
                  <a:latin typeface="AvantGarde" charset="0"/>
                </a:rPr>
                <a:t>BSEL</a:t>
              </a:r>
              <a:endParaRPr lang="en-US" sz="2400"/>
            </a:p>
          </p:txBody>
        </p:sp>
      </p:grpSp>
      <p:sp>
        <p:nvSpPr>
          <p:cNvPr id="25747" name="Line 229"/>
          <p:cNvSpPr>
            <a:spLocks noChangeShapeType="1"/>
          </p:cNvSpPr>
          <p:nvPr/>
        </p:nvSpPr>
        <p:spPr bwMode="auto">
          <a:xfrm>
            <a:off x="2890838" y="5070475"/>
            <a:ext cx="61912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48" name="Line 230"/>
          <p:cNvSpPr>
            <a:spLocks noChangeShapeType="1"/>
          </p:cNvSpPr>
          <p:nvPr/>
        </p:nvSpPr>
        <p:spPr bwMode="auto">
          <a:xfrm>
            <a:off x="2946400" y="5130800"/>
            <a:ext cx="1412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49" name="Freeform 231"/>
          <p:cNvSpPr>
            <a:spLocks/>
          </p:cNvSpPr>
          <p:nvPr/>
        </p:nvSpPr>
        <p:spPr bwMode="auto">
          <a:xfrm>
            <a:off x="3048000" y="5103813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50" name="Line 232"/>
          <p:cNvSpPr>
            <a:spLocks noChangeShapeType="1"/>
          </p:cNvSpPr>
          <p:nvPr/>
        </p:nvSpPr>
        <p:spPr bwMode="auto">
          <a:xfrm>
            <a:off x="2890838" y="5213350"/>
            <a:ext cx="61912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51" name="Line 233"/>
          <p:cNvSpPr>
            <a:spLocks noChangeShapeType="1"/>
          </p:cNvSpPr>
          <p:nvPr/>
        </p:nvSpPr>
        <p:spPr bwMode="auto">
          <a:xfrm>
            <a:off x="2946400" y="5273675"/>
            <a:ext cx="1412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52" name="Freeform 234"/>
          <p:cNvSpPr>
            <a:spLocks/>
          </p:cNvSpPr>
          <p:nvPr/>
        </p:nvSpPr>
        <p:spPr bwMode="auto">
          <a:xfrm>
            <a:off x="3048000" y="5246688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53" name="Line 235"/>
          <p:cNvSpPr>
            <a:spLocks noChangeShapeType="1"/>
          </p:cNvSpPr>
          <p:nvPr/>
        </p:nvSpPr>
        <p:spPr bwMode="auto">
          <a:xfrm>
            <a:off x="2890838" y="5356225"/>
            <a:ext cx="61912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54" name="Line 236"/>
          <p:cNvSpPr>
            <a:spLocks noChangeShapeType="1"/>
          </p:cNvSpPr>
          <p:nvPr/>
        </p:nvSpPr>
        <p:spPr bwMode="auto">
          <a:xfrm>
            <a:off x="2946400" y="5416550"/>
            <a:ext cx="1412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55" name="Freeform 237"/>
          <p:cNvSpPr>
            <a:spLocks/>
          </p:cNvSpPr>
          <p:nvPr/>
        </p:nvSpPr>
        <p:spPr bwMode="auto">
          <a:xfrm>
            <a:off x="3048000" y="5389563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56" name="Rectangle 238"/>
          <p:cNvSpPr>
            <a:spLocks noChangeArrowheads="1"/>
          </p:cNvSpPr>
          <p:nvPr/>
        </p:nvSpPr>
        <p:spPr bwMode="auto">
          <a:xfrm>
            <a:off x="3151188" y="4486275"/>
            <a:ext cx="3746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PCSEL</a:t>
            </a:r>
            <a:endParaRPr lang="en-US" sz="2400"/>
          </a:p>
        </p:txBody>
      </p:sp>
      <p:sp>
        <p:nvSpPr>
          <p:cNvPr id="25757" name="Rectangle 239"/>
          <p:cNvSpPr>
            <a:spLocks noChangeArrowheads="1"/>
          </p:cNvSpPr>
          <p:nvPr/>
        </p:nvSpPr>
        <p:spPr bwMode="auto">
          <a:xfrm>
            <a:off x="3151188" y="4629150"/>
            <a:ext cx="4381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RA2SEL</a:t>
            </a:r>
            <a:endParaRPr lang="en-US" sz="2400"/>
          </a:p>
        </p:txBody>
      </p:sp>
      <p:sp>
        <p:nvSpPr>
          <p:cNvPr id="25758" name="Rectangle 240"/>
          <p:cNvSpPr>
            <a:spLocks noChangeArrowheads="1"/>
          </p:cNvSpPr>
          <p:nvPr/>
        </p:nvSpPr>
        <p:spPr bwMode="auto">
          <a:xfrm>
            <a:off x="3151188" y="5056188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WDSEL</a:t>
            </a:r>
            <a:endParaRPr lang="en-US" sz="2400"/>
          </a:p>
        </p:txBody>
      </p:sp>
      <p:sp>
        <p:nvSpPr>
          <p:cNvPr id="25759" name="Rectangle 241"/>
          <p:cNvSpPr>
            <a:spLocks noChangeArrowheads="1"/>
          </p:cNvSpPr>
          <p:nvPr/>
        </p:nvSpPr>
        <p:spPr bwMode="auto">
          <a:xfrm>
            <a:off x="3151188" y="5199063"/>
            <a:ext cx="3746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ALUFN</a:t>
            </a:r>
            <a:endParaRPr lang="en-US" sz="2400"/>
          </a:p>
        </p:txBody>
      </p:sp>
      <p:sp>
        <p:nvSpPr>
          <p:cNvPr id="25760" name="Rectangle 242"/>
          <p:cNvSpPr>
            <a:spLocks noChangeArrowheads="1"/>
          </p:cNvSpPr>
          <p:nvPr/>
        </p:nvSpPr>
        <p:spPr bwMode="auto">
          <a:xfrm>
            <a:off x="3151188" y="5316538"/>
            <a:ext cx="6191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MWR, MOE</a:t>
            </a:r>
            <a:endParaRPr lang="en-US" sz="2400"/>
          </a:p>
        </p:txBody>
      </p:sp>
      <p:sp>
        <p:nvSpPr>
          <p:cNvPr id="25761" name="Line 243"/>
          <p:cNvSpPr>
            <a:spLocks noChangeShapeType="1"/>
          </p:cNvSpPr>
          <p:nvPr/>
        </p:nvSpPr>
        <p:spPr bwMode="auto">
          <a:xfrm>
            <a:off x="2894013" y="4329113"/>
            <a:ext cx="1587" cy="1346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62" name="Line 244"/>
          <p:cNvSpPr>
            <a:spLocks noChangeShapeType="1"/>
          </p:cNvSpPr>
          <p:nvPr/>
        </p:nvSpPr>
        <p:spPr bwMode="auto">
          <a:xfrm>
            <a:off x="6600825" y="5387975"/>
            <a:ext cx="1588" cy="258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63" name="Line 245"/>
          <p:cNvSpPr>
            <a:spLocks noChangeShapeType="1"/>
          </p:cNvSpPr>
          <p:nvPr/>
        </p:nvSpPr>
        <p:spPr bwMode="auto">
          <a:xfrm flipH="1">
            <a:off x="5197475" y="5643563"/>
            <a:ext cx="14065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64" name="Line 246"/>
          <p:cNvSpPr>
            <a:spLocks noChangeShapeType="1"/>
          </p:cNvSpPr>
          <p:nvPr/>
        </p:nvSpPr>
        <p:spPr bwMode="auto">
          <a:xfrm>
            <a:off x="5200650" y="5640388"/>
            <a:ext cx="1588" cy="3698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65" name="Freeform 247"/>
          <p:cNvSpPr>
            <a:spLocks/>
          </p:cNvSpPr>
          <p:nvPr/>
        </p:nvSpPr>
        <p:spPr bwMode="auto">
          <a:xfrm>
            <a:off x="5173663" y="5970588"/>
            <a:ext cx="52387" cy="73025"/>
          </a:xfrm>
          <a:custGeom>
            <a:avLst/>
            <a:gdLst>
              <a:gd name="T0" fmla="*/ 2147483647 w 65"/>
              <a:gd name="T1" fmla="*/ 2147483647 h 91"/>
              <a:gd name="T2" fmla="*/ 0 w 65"/>
              <a:gd name="T3" fmla="*/ 0 h 91"/>
              <a:gd name="T4" fmla="*/ 2147483647 w 65"/>
              <a:gd name="T5" fmla="*/ 2147483647 h 91"/>
              <a:gd name="T6" fmla="*/ 2147483647 w 65"/>
              <a:gd name="T7" fmla="*/ 0 h 91"/>
              <a:gd name="T8" fmla="*/ 2147483647 w 65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91"/>
              <a:gd name="T17" fmla="*/ 65 w 65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5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66" name="Rectangle 248"/>
          <p:cNvSpPr>
            <a:spLocks noChangeArrowheads="1"/>
          </p:cNvSpPr>
          <p:nvPr/>
        </p:nvSpPr>
        <p:spPr bwMode="auto">
          <a:xfrm>
            <a:off x="4435475" y="5715000"/>
            <a:ext cx="2889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PC+4</a:t>
            </a:r>
            <a:endParaRPr lang="en-US" sz="900">
              <a:latin typeface="AvantGarde" charset="0"/>
            </a:endParaRPr>
          </a:p>
        </p:txBody>
      </p:sp>
      <p:sp>
        <p:nvSpPr>
          <p:cNvPr id="25767" name="Rectangle 249"/>
          <p:cNvSpPr>
            <a:spLocks noChangeArrowheads="1"/>
          </p:cNvSpPr>
          <p:nvPr/>
        </p:nvSpPr>
        <p:spPr bwMode="auto">
          <a:xfrm>
            <a:off x="5575300" y="2713038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AvantGarde" charset="0"/>
              </a:rPr>
              <a:t>0</a:t>
            </a:r>
            <a:endParaRPr lang="en-US" sz="2400"/>
          </a:p>
        </p:txBody>
      </p:sp>
      <p:sp>
        <p:nvSpPr>
          <p:cNvPr id="25768" name="Rectangle 250"/>
          <p:cNvSpPr>
            <a:spLocks noChangeArrowheads="1"/>
          </p:cNvSpPr>
          <p:nvPr/>
        </p:nvSpPr>
        <p:spPr bwMode="auto">
          <a:xfrm>
            <a:off x="5803900" y="2713038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AvantGarde" charset="0"/>
              </a:rPr>
              <a:t>1</a:t>
            </a:r>
            <a:endParaRPr lang="en-US" sz="2400"/>
          </a:p>
        </p:txBody>
      </p:sp>
      <p:sp>
        <p:nvSpPr>
          <p:cNvPr id="25769" name="Rectangle 251"/>
          <p:cNvSpPr>
            <a:spLocks noChangeArrowheads="1"/>
          </p:cNvSpPr>
          <p:nvPr/>
        </p:nvSpPr>
        <p:spPr bwMode="auto">
          <a:xfrm>
            <a:off x="7229475" y="4800600"/>
            <a:ext cx="287338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MWR</a:t>
            </a:r>
            <a:endParaRPr lang="en-US" sz="2400"/>
          </a:p>
        </p:txBody>
      </p:sp>
      <p:grpSp>
        <p:nvGrpSpPr>
          <p:cNvPr id="25770" name="Group 252"/>
          <p:cNvGrpSpPr>
            <a:grpSpLocks/>
          </p:cNvGrpSpPr>
          <p:nvPr/>
        </p:nvGrpSpPr>
        <p:grpSpPr bwMode="auto">
          <a:xfrm>
            <a:off x="1295400" y="1368425"/>
            <a:ext cx="969963" cy="114300"/>
            <a:chOff x="958" y="634"/>
            <a:chExt cx="611" cy="72"/>
          </a:xfrm>
        </p:grpSpPr>
        <p:sp>
          <p:nvSpPr>
            <p:cNvPr id="25822" name="Freeform 253"/>
            <p:cNvSpPr>
              <a:spLocks/>
            </p:cNvSpPr>
            <p:nvPr/>
          </p:nvSpPr>
          <p:spPr bwMode="auto">
            <a:xfrm>
              <a:off x="958" y="634"/>
              <a:ext cx="611" cy="72"/>
            </a:xfrm>
            <a:custGeom>
              <a:avLst/>
              <a:gdLst>
                <a:gd name="T0" fmla="*/ 0 w 1222"/>
                <a:gd name="T1" fmla="*/ 0 h 143"/>
                <a:gd name="T2" fmla="*/ 1 w 1222"/>
                <a:gd name="T3" fmla="*/ 0 h 143"/>
                <a:gd name="T4" fmla="*/ 1 w 1222"/>
                <a:gd name="T5" fmla="*/ 1 h 143"/>
                <a:gd name="T6" fmla="*/ 1 w 1222"/>
                <a:gd name="T7" fmla="*/ 1 h 143"/>
                <a:gd name="T8" fmla="*/ 0 w 1222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2"/>
                <a:gd name="T16" fmla="*/ 0 h 143"/>
                <a:gd name="T17" fmla="*/ 1222 w 1222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2" h="143">
                  <a:moveTo>
                    <a:pt x="0" y="0"/>
                  </a:moveTo>
                  <a:lnTo>
                    <a:pt x="1222" y="0"/>
                  </a:lnTo>
                  <a:lnTo>
                    <a:pt x="1150" y="143"/>
                  </a:lnTo>
                  <a:lnTo>
                    <a:pt x="72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23" name="Rectangle 254"/>
            <p:cNvSpPr>
              <a:spLocks noChangeArrowheads="1"/>
            </p:cNvSpPr>
            <p:nvPr/>
          </p:nvSpPr>
          <p:spPr bwMode="auto">
            <a:xfrm>
              <a:off x="1498" y="643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AvantGarde" charset="0"/>
                </a:rPr>
                <a:t>0</a:t>
              </a:r>
              <a:endParaRPr lang="en-US" sz="2400"/>
            </a:p>
          </p:txBody>
        </p:sp>
        <p:sp>
          <p:nvSpPr>
            <p:cNvPr id="25824" name="Rectangle 255"/>
            <p:cNvSpPr>
              <a:spLocks noChangeArrowheads="1"/>
            </p:cNvSpPr>
            <p:nvPr/>
          </p:nvSpPr>
          <p:spPr bwMode="auto">
            <a:xfrm>
              <a:off x="1381" y="643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AvantGarde" charset="0"/>
                </a:rPr>
                <a:t>1</a:t>
              </a:r>
              <a:endParaRPr lang="en-US" sz="2400"/>
            </a:p>
          </p:txBody>
        </p:sp>
        <p:sp>
          <p:nvSpPr>
            <p:cNvPr id="25825" name="Rectangle 256"/>
            <p:cNvSpPr>
              <a:spLocks noChangeArrowheads="1"/>
            </p:cNvSpPr>
            <p:nvPr/>
          </p:nvSpPr>
          <p:spPr bwMode="auto">
            <a:xfrm>
              <a:off x="1248" y="643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AvantGarde" charset="0"/>
                </a:rPr>
                <a:t>2</a:t>
              </a:r>
              <a:endParaRPr lang="en-US" sz="2400"/>
            </a:p>
          </p:txBody>
        </p:sp>
        <p:sp>
          <p:nvSpPr>
            <p:cNvPr id="25826" name="Rectangle 257"/>
            <p:cNvSpPr>
              <a:spLocks noChangeArrowheads="1"/>
            </p:cNvSpPr>
            <p:nvPr/>
          </p:nvSpPr>
          <p:spPr bwMode="auto">
            <a:xfrm>
              <a:off x="1120" y="647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AvantGarde" charset="0"/>
                </a:rPr>
                <a:t>3</a:t>
              </a:r>
              <a:endParaRPr lang="en-US" sz="2400"/>
            </a:p>
          </p:txBody>
        </p:sp>
        <p:sp>
          <p:nvSpPr>
            <p:cNvPr id="25827" name="Rectangle 258"/>
            <p:cNvSpPr>
              <a:spLocks noChangeArrowheads="1"/>
            </p:cNvSpPr>
            <p:nvPr/>
          </p:nvSpPr>
          <p:spPr bwMode="auto">
            <a:xfrm>
              <a:off x="995" y="647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AvantGarde" charset="0"/>
                </a:rPr>
                <a:t>4</a:t>
              </a:r>
              <a:endParaRPr lang="en-US" sz="2400"/>
            </a:p>
          </p:txBody>
        </p:sp>
      </p:grpSp>
      <p:sp>
        <p:nvSpPr>
          <p:cNvPr id="25771" name="Rectangle 259"/>
          <p:cNvSpPr>
            <a:spLocks noChangeArrowheads="1"/>
          </p:cNvSpPr>
          <p:nvPr/>
        </p:nvSpPr>
        <p:spPr bwMode="auto">
          <a:xfrm>
            <a:off x="1066800" y="914400"/>
            <a:ext cx="425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dirty="0" err="1">
                <a:solidFill>
                  <a:srgbClr val="FF0000"/>
                </a:solidFill>
              </a:rPr>
              <a:t>XAdr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5772" name="Rectangle 260"/>
          <p:cNvSpPr>
            <a:spLocks noChangeArrowheads="1"/>
          </p:cNvSpPr>
          <p:nvPr/>
        </p:nvSpPr>
        <p:spPr bwMode="auto">
          <a:xfrm>
            <a:off x="1525588" y="990600"/>
            <a:ext cx="1063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latin typeface="AvantGarde" charset="0"/>
              </a:rPr>
              <a:t>ILL</a:t>
            </a:r>
            <a:endParaRPr lang="en-US" sz="2400"/>
          </a:p>
        </p:txBody>
      </p:sp>
      <p:sp>
        <p:nvSpPr>
          <p:cNvPr id="25773" name="Rectangle 261"/>
          <p:cNvSpPr>
            <a:spLocks noChangeArrowheads="1"/>
          </p:cNvSpPr>
          <p:nvPr/>
        </p:nvSpPr>
        <p:spPr bwMode="auto">
          <a:xfrm>
            <a:off x="1525588" y="1073150"/>
            <a:ext cx="109537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latin typeface="AvantGarde" charset="0"/>
              </a:rPr>
              <a:t>OP</a:t>
            </a:r>
            <a:endParaRPr lang="en-US" sz="2400"/>
          </a:p>
        </p:txBody>
      </p:sp>
      <p:sp>
        <p:nvSpPr>
          <p:cNvPr id="25774" name="Freeform 262"/>
          <p:cNvSpPr>
            <a:spLocks/>
          </p:cNvSpPr>
          <p:nvPr/>
        </p:nvSpPr>
        <p:spPr bwMode="auto">
          <a:xfrm>
            <a:off x="1354138" y="12954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75" name="Line 263"/>
          <p:cNvSpPr>
            <a:spLocks noChangeShapeType="1"/>
          </p:cNvSpPr>
          <p:nvPr/>
        </p:nvSpPr>
        <p:spPr bwMode="auto">
          <a:xfrm>
            <a:off x="1381125" y="1166813"/>
            <a:ext cx="1588" cy="1682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76" name="Freeform 264"/>
          <p:cNvSpPr>
            <a:spLocks/>
          </p:cNvSpPr>
          <p:nvPr/>
        </p:nvSpPr>
        <p:spPr bwMode="auto">
          <a:xfrm>
            <a:off x="1554163" y="12954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77" name="Line 265"/>
          <p:cNvSpPr>
            <a:spLocks noChangeShapeType="1"/>
          </p:cNvSpPr>
          <p:nvPr/>
        </p:nvSpPr>
        <p:spPr bwMode="auto">
          <a:xfrm>
            <a:off x="1581150" y="1166813"/>
            <a:ext cx="1588" cy="1682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78" name="Freeform 266"/>
          <p:cNvSpPr>
            <a:spLocks/>
          </p:cNvSpPr>
          <p:nvPr/>
        </p:nvSpPr>
        <p:spPr bwMode="auto">
          <a:xfrm>
            <a:off x="4446588" y="3165475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79" name="Line 267"/>
          <p:cNvSpPr>
            <a:spLocks noChangeShapeType="1"/>
          </p:cNvSpPr>
          <p:nvPr/>
        </p:nvSpPr>
        <p:spPr bwMode="auto">
          <a:xfrm>
            <a:off x="4316413" y="3192463"/>
            <a:ext cx="169862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80" name="Freeform 268"/>
          <p:cNvSpPr>
            <a:spLocks/>
          </p:cNvSpPr>
          <p:nvPr/>
        </p:nvSpPr>
        <p:spPr bwMode="auto">
          <a:xfrm>
            <a:off x="4235450" y="297815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81" name="Line 269"/>
          <p:cNvSpPr>
            <a:spLocks noChangeShapeType="1"/>
          </p:cNvSpPr>
          <p:nvPr/>
        </p:nvSpPr>
        <p:spPr bwMode="auto">
          <a:xfrm flipV="1">
            <a:off x="4262438" y="2905125"/>
            <a:ext cx="1587" cy="11271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82" name="Rectangle 270"/>
          <p:cNvSpPr>
            <a:spLocks noChangeArrowheads="1"/>
          </p:cNvSpPr>
          <p:nvPr/>
        </p:nvSpPr>
        <p:spPr bwMode="auto">
          <a:xfrm>
            <a:off x="3962400" y="2667000"/>
            <a:ext cx="641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FF0000"/>
                </a:solidFill>
              </a:rPr>
              <a:t>WASEL</a:t>
            </a:r>
            <a:endParaRPr lang="en-US" sz="1400"/>
          </a:p>
        </p:txBody>
      </p:sp>
      <p:sp>
        <p:nvSpPr>
          <p:cNvPr id="25783" name="Line 271"/>
          <p:cNvSpPr>
            <a:spLocks noChangeShapeType="1"/>
          </p:cNvSpPr>
          <p:nvPr/>
        </p:nvSpPr>
        <p:spPr bwMode="auto">
          <a:xfrm>
            <a:off x="2890838" y="5668963"/>
            <a:ext cx="61912" cy="61912"/>
          </a:xfrm>
          <a:prstGeom prst="line">
            <a:avLst/>
          </a:prstGeom>
          <a:noFill/>
          <a:ln w="79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84" name="Line 272"/>
          <p:cNvSpPr>
            <a:spLocks noChangeShapeType="1"/>
          </p:cNvSpPr>
          <p:nvPr/>
        </p:nvSpPr>
        <p:spPr bwMode="auto">
          <a:xfrm>
            <a:off x="2946400" y="5729288"/>
            <a:ext cx="141288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85" name="Freeform 273"/>
          <p:cNvSpPr>
            <a:spLocks/>
          </p:cNvSpPr>
          <p:nvPr/>
        </p:nvSpPr>
        <p:spPr bwMode="auto">
          <a:xfrm>
            <a:off x="3048000" y="5702300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86" name="Rectangle 274"/>
          <p:cNvSpPr>
            <a:spLocks noChangeArrowheads="1"/>
          </p:cNvSpPr>
          <p:nvPr/>
        </p:nvSpPr>
        <p:spPr bwMode="auto">
          <a:xfrm>
            <a:off x="3151188" y="5657850"/>
            <a:ext cx="4000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latin typeface="AvantGarde" charset="0"/>
              </a:rPr>
              <a:t>WASEL</a:t>
            </a:r>
            <a:endParaRPr lang="en-US" sz="2400"/>
          </a:p>
        </p:txBody>
      </p:sp>
      <p:sp>
        <p:nvSpPr>
          <p:cNvPr id="25787" name="Freeform 275"/>
          <p:cNvSpPr>
            <a:spLocks/>
          </p:cNvSpPr>
          <p:nvPr/>
        </p:nvSpPr>
        <p:spPr bwMode="auto">
          <a:xfrm>
            <a:off x="2822575" y="397510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88" name="Line 276"/>
          <p:cNvSpPr>
            <a:spLocks noChangeShapeType="1"/>
          </p:cNvSpPr>
          <p:nvPr/>
        </p:nvSpPr>
        <p:spPr bwMode="auto">
          <a:xfrm>
            <a:off x="2849563" y="3902075"/>
            <a:ext cx="1587" cy="11271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89" name="Rectangle 277"/>
          <p:cNvSpPr>
            <a:spLocks noChangeArrowheads="1"/>
          </p:cNvSpPr>
          <p:nvPr/>
        </p:nvSpPr>
        <p:spPr bwMode="auto">
          <a:xfrm>
            <a:off x="2732088" y="3733800"/>
            <a:ext cx="3159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FF0000"/>
                </a:solidFill>
              </a:rPr>
              <a:t>IRQ</a:t>
            </a:r>
            <a:endParaRPr lang="en-US" sz="1400"/>
          </a:p>
        </p:txBody>
      </p:sp>
      <p:sp>
        <p:nvSpPr>
          <p:cNvPr id="25790" name="Freeform 278"/>
          <p:cNvSpPr>
            <a:spLocks/>
          </p:cNvSpPr>
          <p:nvPr/>
        </p:nvSpPr>
        <p:spPr bwMode="auto">
          <a:xfrm>
            <a:off x="4662488" y="3889375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91" name="Line 279"/>
          <p:cNvSpPr>
            <a:spLocks noChangeShapeType="1"/>
          </p:cNvSpPr>
          <p:nvPr/>
        </p:nvSpPr>
        <p:spPr bwMode="auto">
          <a:xfrm flipV="1">
            <a:off x="4689475" y="3389313"/>
            <a:ext cx="1588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92" name="Line 280"/>
          <p:cNvSpPr>
            <a:spLocks noChangeShapeType="1"/>
          </p:cNvSpPr>
          <p:nvPr/>
        </p:nvSpPr>
        <p:spPr bwMode="auto">
          <a:xfrm>
            <a:off x="4516438" y="3276600"/>
            <a:ext cx="80962" cy="381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93" name="Line 281"/>
          <p:cNvSpPr>
            <a:spLocks noChangeShapeType="1"/>
          </p:cNvSpPr>
          <p:nvPr/>
        </p:nvSpPr>
        <p:spPr bwMode="auto">
          <a:xfrm flipH="1">
            <a:off x="4518025" y="3311525"/>
            <a:ext cx="79375" cy="476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6" name="Freeform 284"/>
          <p:cNvSpPr>
            <a:spLocks/>
          </p:cNvSpPr>
          <p:nvPr/>
        </p:nvSpPr>
        <p:spPr bwMode="auto">
          <a:xfrm>
            <a:off x="6238891" y="3285798"/>
            <a:ext cx="128626" cy="51624"/>
          </a:xfrm>
          <a:custGeom>
            <a:avLst/>
            <a:gdLst>
              <a:gd name="T0" fmla="*/ 0 w 90"/>
              <a:gd name="T1" fmla="*/ 1 h 66"/>
              <a:gd name="T2" fmla="*/ 1 w 90"/>
              <a:gd name="T3" fmla="*/ 0 h 66"/>
              <a:gd name="T4" fmla="*/ 1 w 90"/>
              <a:gd name="T5" fmla="*/ 1 h 66"/>
              <a:gd name="T6" fmla="*/ 1 w 90"/>
              <a:gd name="T7" fmla="*/ 1 h 66"/>
              <a:gd name="T8" fmla="*/ 0 w 90"/>
              <a:gd name="T9" fmla="*/ 1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6"/>
              <a:gd name="T17" fmla="*/ 90 w 90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400">
              <a:solidFill>
                <a:srgbClr val="FF0000"/>
              </a:solidFill>
              <a:ea typeface="Arial" charset="0"/>
              <a:cs typeface="Arial" charset="0"/>
            </a:endParaRPr>
          </a:p>
        </p:txBody>
      </p:sp>
      <p:sp>
        <p:nvSpPr>
          <p:cNvPr id="25817" name="Line 285"/>
          <p:cNvSpPr>
            <a:spLocks noChangeShapeType="1"/>
          </p:cNvSpPr>
          <p:nvPr/>
        </p:nvSpPr>
        <p:spPr bwMode="auto">
          <a:xfrm>
            <a:off x="6298916" y="3312392"/>
            <a:ext cx="348718" cy="1564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solidFill>
                <a:srgbClr val="FF0000"/>
              </a:solidFill>
              <a:ea typeface="Arial" charset="0"/>
              <a:cs typeface="Arial" charset="0"/>
            </a:endParaRPr>
          </a:p>
        </p:txBody>
      </p:sp>
      <p:sp>
        <p:nvSpPr>
          <p:cNvPr id="25818" name="Rectangle 286"/>
          <p:cNvSpPr>
            <a:spLocks noChangeArrowheads="1"/>
          </p:cNvSpPr>
          <p:nvPr/>
        </p:nvSpPr>
        <p:spPr bwMode="auto">
          <a:xfrm>
            <a:off x="6686878" y="3200400"/>
            <a:ext cx="5289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FF0000"/>
                </a:solidFill>
                <a:ea typeface="Arial" charset="0"/>
                <a:cs typeface="Arial" charset="0"/>
              </a:rPr>
              <a:t>WERF</a:t>
            </a:r>
            <a:endParaRPr lang="en-US" sz="1400" dirty="0">
              <a:solidFill>
                <a:srgbClr val="FF0000"/>
              </a:solidFill>
              <a:ea typeface="Arial" charset="0"/>
              <a:cs typeface="Arial" charset="0"/>
            </a:endParaRPr>
          </a:p>
        </p:txBody>
      </p:sp>
      <p:grpSp>
        <p:nvGrpSpPr>
          <p:cNvPr id="25795" name="Group 290"/>
          <p:cNvGrpSpPr>
            <a:grpSpLocks/>
          </p:cNvGrpSpPr>
          <p:nvPr/>
        </p:nvGrpSpPr>
        <p:grpSpPr bwMode="auto">
          <a:xfrm>
            <a:off x="2890838" y="5483225"/>
            <a:ext cx="596900" cy="136525"/>
            <a:chOff x="1963" y="3226"/>
            <a:chExt cx="376" cy="86"/>
          </a:xfrm>
        </p:grpSpPr>
        <p:sp>
          <p:nvSpPr>
            <p:cNvPr id="25812" name="Line 291"/>
            <p:cNvSpPr>
              <a:spLocks noChangeShapeType="1"/>
            </p:cNvSpPr>
            <p:nvPr/>
          </p:nvSpPr>
          <p:spPr bwMode="auto">
            <a:xfrm>
              <a:off x="1963" y="3236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3" name="Line 292"/>
            <p:cNvSpPr>
              <a:spLocks noChangeShapeType="1"/>
            </p:cNvSpPr>
            <p:nvPr/>
          </p:nvSpPr>
          <p:spPr bwMode="auto">
            <a:xfrm>
              <a:off x="1998" y="3273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4" name="Freeform 293"/>
            <p:cNvSpPr>
              <a:spLocks/>
            </p:cNvSpPr>
            <p:nvPr/>
          </p:nvSpPr>
          <p:spPr bwMode="auto">
            <a:xfrm>
              <a:off x="2062" y="3257"/>
              <a:ext cx="46" cy="32"/>
            </a:xfrm>
            <a:custGeom>
              <a:avLst/>
              <a:gdLst>
                <a:gd name="T0" fmla="*/ 1 w 92"/>
                <a:gd name="T1" fmla="*/ 0 h 66"/>
                <a:gd name="T2" fmla="*/ 0 w 92"/>
                <a:gd name="T3" fmla="*/ 0 h 66"/>
                <a:gd name="T4" fmla="*/ 1 w 92"/>
                <a:gd name="T5" fmla="*/ 0 h 66"/>
                <a:gd name="T6" fmla="*/ 0 w 92"/>
                <a:gd name="T7" fmla="*/ 0 h 66"/>
                <a:gd name="T8" fmla="*/ 1 w 92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5" name="Rectangle 294"/>
            <p:cNvSpPr>
              <a:spLocks noChangeArrowheads="1"/>
            </p:cNvSpPr>
            <p:nvPr/>
          </p:nvSpPr>
          <p:spPr bwMode="auto">
            <a:xfrm>
              <a:off x="2127" y="3226"/>
              <a:ext cx="21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>
                  <a:solidFill>
                    <a:srgbClr val="000000"/>
                  </a:solidFill>
                  <a:latin typeface="AvantGarde" charset="0"/>
                </a:rPr>
                <a:t>WERF</a:t>
              </a:r>
              <a:endParaRPr lang="en-US" sz="2400"/>
            </a:p>
          </p:txBody>
        </p:sp>
      </p:grpSp>
      <p:grpSp>
        <p:nvGrpSpPr>
          <p:cNvPr id="25796" name="Group 295"/>
          <p:cNvGrpSpPr>
            <a:grpSpLocks/>
          </p:cNvGrpSpPr>
          <p:nvPr/>
        </p:nvGrpSpPr>
        <p:grpSpPr bwMode="auto">
          <a:xfrm>
            <a:off x="2151063" y="1676400"/>
            <a:ext cx="114300" cy="155575"/>
            <a:chOff x="1497" y="828"/>
            <a:chExt cx="72" cy="98"/>
          </a:xfrm>
        </p:grpSpPr>
        <p:sp>
          <p:nvSpPr>
            <p:cNvPr id="25810" name="Line 296"/>
            <p:cNvSpPr>
              <a:spLocks noChangeShapeType="1"/>
            </p:cNvSpPr>
            <p:nvPr/>
          </p:nvSpPr>
          <p:spPr bwMode="auto">
            <a:xfrm>
              <a:off x="1497" y="828"/>
              <a:ext cx="1" cy="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1" name="Rectangle 297"/>
            <p:cNvSpPr>
              <a:spLocks noChangeArrowheads="1"/>
            </p:cNvSpPr>
            <p:nvPr/>
          </p:nvSpPr>
          <p:spPr bwMode="auto">
            <a:xfrm>
              <a:off x="1516" y="853"/>
              <a:ext cx="5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AvantGarde" charset="0"/>
                </a:rPr>
                <a:t>00</a:t>
              </a:r>
              <a:endParaRPr lang="en-US" sz="2400"/>
            </a:p>
          </p:txBody>
        </p:sp>
      </p:grpSp>
      <p:sp>
        <p:nvSpPr>
          <p:cNvPr id="25797" name="Line 298"/>
          <p:cNvSpPr>
            <a:spLocks noChangeShapeType="1"/>
          </p:cNvSpPr>
          <p:nvPr/>
        </p:nvSpPr>
        <p:spPr bwMode="auto">
          <a:xfrm>
            <a:off x="4037013" y="3074988"/>
            <a:ext cx="157162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98" name="Rectangle 299"/>
          <p:cNvSpPr>
            <a:spLocks noChangeArrowheads="1"/>
          </p:cNvSpPr>
          <p:nvPr/>
        </p:nvSpPr>
        <p:spPr bwMode="auto">
          <a:xfrm>
            <a:off x="4724400" y="914400"/>
            <a:ext cx="42037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dirty="0">
                <a:solidFill>
                  <a:srgbClr val="FF3300"/>
                </a:solidFill>
                <a:latin typeface="Lucida Sans Typewriter" charset="0"/>
                <a:cs typeface="Lucida Sans Typewriter" charset="0"/>
              </a:rPr>
              <a:t>If (IRQ == 1 &amp;&amp; </a:t>
            </a:r>
            <a:r>
              <a:rPr lang="en-US" sz="1600" dirty="0" smtClean="0">
                <a:solidFill>
                  <a:srgbClr val="FF3300"/>
                </a:solidFill>
                <a:latin typeface="Lucida Sans Typewriter" charset="0"/>
                <a:cs typeface="Lucida Sans Typewriter" charset="0"/>
              </a:rPr>
              <a:t>PC[31] </a:t>
            </a:r>
            <a:r>
              <a:rPr lang="en-US" sz="1600" dirty="0">
                <a:solidFill>
                  <a:srgbClr val="FF3300"/>
                </a:solidFill>
                <a:latin typeface="Lucida Sans Typewriter" charset="0"/>
                <a:cs typeface="Lucida Sans Typewriter" charset="0"/>
              </a:rPr>
              <a:t>== 0) {</a:t>
            </a:r>
          </a:p>
          <a:p>
            <a:pPr eaLnBrk="0" hangingPunct="0"/>
            <a:r>
              <a:rPr lang="en-US" sz="1600" dirty="0">
                <a:solidFill>
                  <a:srgbClr val="FF3300"/>
                </a:solidFill>
                <a:latin typeface="Lucida Sans Typewriter" charset="0"/>
                <a:cs typeface="Lucida Sans Typewriter" charset="0"/>
              </a:rPr>
              <a:t>   </a:t>
            </a:r>
            <a:r>
              <a:rPr lang="en-US" sz="1600" dirty="0">
                <a:solidFill>
                  <a:srgbClr val="000000"/>
                </a:solidFill>
                <a:latin typeface="Lucida Sans Typewriter" charset="0"/>
                <a:cs typeface="Lucida Sans Typewriter" charset="0"/>
              </a:rPr>
              <a:t>// </a:t>
            </a:r>
            <a:r>
              <a:rPr lang="en-US" sz="1600" dirty="0" err="1">
                <a:solidFill>
                  <a:srgbClr val="000000"/>
                </a:solidFill>
                <a:latin typeface="Lucida Sans Typewriter" charset="0"/>
                <a:cs typeface="Lucida Sans Typewriter" charset="0"/>
              </a:rPr>
              <a:t>Reg</a:t>
            </a:r>
            <a:r>
              <a:rPr lang="en-US" sz="1600" dirty="0">
                <a:solidFill>
                  <a:srgbClr val="000000"/>
                </a:solidFill>
                <a:latin typeface="Lucida Sans Typewriter" charset="0"/>
                <a:cs typeface="Lucida Sans Typewriter" charset="0"/>
              </a:rPr>
              <a:t>[XP] </a:t>
            </a:r>
            <a:r>
              <a:rPr lang="en-US" sz="1600" dirty="0">
                <a:solidFill>
                  <a:srgbClr val="000000"/>
                </a:solidFill>
                <a:latin typeface="Lucida Sans Typewriter" charset="0"/>
                <a:cs typeface="Lucida Sans Typewriter" charset="0"/>
                <a:sym typeface="Symbol" charset="0"/>
              </a:rPr>
              <a:t>←</a:t>
            </a:r>
            <a:r>
              <a:rPr lang="en-US" sz="1600" dirty="0">
                <a:solidFill>
                  <a:srgbClr val="000000"/>
                </a:solidFill>
                <a:latin typeface="Lucida Sans Typewriter" charset="0"/>
                <a:cs typeface="Lucida Sans Typewriter" charset="0"/>
              </a:rPr>
              <a:t> PC+4;  PC </a:t>
            </a:r>
            <a:r>
              <a:rPr lang="en-US" sz="1600" dirty="0">
                <a:solidFill>
                  <a:srgbClr val="000000"/>
                </a:solidFill>
                <a:latin typeface="Lucida Sans Typewriter" charset="0"/>
                <a:cs typeface="Lucida Sans Typewriter" charset="0"/>
                <a:sym typeface="Symbol" charset="0"/>
              </a:rPr>
              <a:t>←</a:t>
            </a:r>
            <a:r>
              <a:rPr lang="ja-JP" altLang="en-US" sz="1600" dirty="0">
                <a:solidFill>
                  <a:srgbClr val="000000"/>
                </a:solidFill>
                <a:latin typeface="Lucida Sans Typewriter" charset="0"/>
                <a:cs typeface="Lucida Sans Typewriter" charset="0"/>
              </a:rPr>
              <a:t>“</a:t>
            </a:r>
            <a:r>
              <a:rPr lang="en-US" altLang="ja-JP" sz="1600" dirty="0" err="1">
                <a:solidFill>
                  <a:srgbClr val="000000"/>
                </a:solidFill>
                <a:latin typeface="Lucida Sans Typewriter" charset="0"/>
                <a:cs typeface="Lucida Sans Typewriter" charset="0"/>
              </a:rPr>
              <a:t>Xadr</a:t>
            </a:r>
            <a:r>
              <a:rPr lang="ja-JP" altLang="en-US" sz="1600" dirty="0">
                <a:solidFill>
                  <a:srgbClr val="000000"/>
                </a:solidFill>
                <a:latin typeface="Lucida Sans Typewriter" charset="0"/>
                <a:cs typeface="Lucida Sans Typewriter" charset="0"/>
              </a:rPr>
              <a:t>”</a:t>
            </a:r>
            <a:endParaRPr lang="en-US" altLang="ja-JP" sz="1600" dirty="0">
              <a:solidFill>
                <a:srgbClr val="000000"/>
              </a:solidFill>
              <a:latin typeface="Lucida Sans Typewriter" charset="0"/>
              <a:cs typeface="Lucida Sans Typewriter" charset="0"/>
            </a:endParaRPr>
          </a:p>
          <a:p>
            <a:pPr eaLnBrk="0" hangingPunct="0"/>
            <a:r>
              <a:rPr lang="en-US" sz="1600" dirty="0">
                <a:solidFill>
                  <a:srgbClr val="FF3300"/>
                </a:solidFill>
                <a:latin typeface="Lucida Sans Typewriter" charset="0"/>
                <a:cs typeface="Lucida Sans Typewriter" charset="0"/>
              </a:rPr>
              <a:t>   PCSEL = 4,</a:t>
            </a:r>
          </a:p>
          <a:p>
            <a:pPr eaLnBrk="0" hangingPunct="0"/>
            <a:r>
              <a:rPr lang="en-US" sz="1600" dirty="0">
                <a:solidFill>
                  <a:srgbClr val="FF3300"/>
                </a:solidFill>
                <a:latin typeface="Lucida Sans Typewriter" charset="0"/>
                <a:cs typeface="Lucida Sans Typewriter" charset="0"/>
              </a:rPr>
              <a:t>   WASEL = 1, WDSEL = 0, WERF = 1,</a:t>
            </a:r>
          </a:p>
          <a:p>
            <a:pPr eaLnBrk="0" hangingPunct="0"/>
            <a:r>
              <a:rPr lang="en-US" sz="1600" dirty="0">
                <a:solidFill>
                  <a:srgbClr val="FF3300"/>
                </a:solidFill>
                <a:latin typeface="Lucida Sans Typewriter" charset="0"/>
                <a:cs typeface="Lucida Sans Typewriter" charset="0"/>
              </a:rPr>
              <a:t>   </a:t>
            </a:r>
            <a:r>
              <a:rPr lang="en-US" sz="1600" dirty="0" smtClean="0">
                <a:solidFill>
                  <a:srgbClr val="FF3300"/>
                </a:solidFill>
                <a:latin typeface="Lucida Sans Typewriter" charset="0"/>
                <a:cs typeface="Lucida Sans Typewriter" charset="0"/>
              </a:rPr>
              <a:t>MWR </a:t>
            </a:r>
            <a:r>
              <a:rPr lang="en-US" sz="1600" dirty="0">
                <a:solidFill>
                  <a:srgbClr val="FF3300"/>
                </a:solidFill>
                <a:latin typeface="Lucida Sans Typewriter" charset="0"/>
                <a:cs typeface="Lucida Sans Typewriter" charset="0"/>
              </a:rPr>
              <a:t>= 0</a:t>
            </a:r>
          </a:p>
          <a:p>
            <a:pPr eaLnBrk="0" hangingPunct="0"/>
            <a:r>
              <a:rPr lang="en-US" sz="1600" dirty="0">
                <a:solidFill>
                  <a:srgbClr val="FF3300"/>
                </a:solidFill>
                <a:latin typeface="Lucida Sans Typewriter" charset="0"/>
                <a:cs typeface="Lucida Sans Typewriter" charset="0"/>
              </a:rPr>
              <a:t>}</a:t>
            </a:r>
          </a:p>
        </p:txBody>
      </p:sp>
      <p:grpSp>
        <p:nvGrpSpPr>
          <p:cNvPr id="25799" name="Group 301"/>
          <p:cNvGrpSpPr>
            <a:grpSpLocks/>
          </p:cNvGrpSpPr>
          <p:nvPr/>
        </p:nvGrpSpPr>
        <p:grpSpPr bwMode="auto">
          <a:xfrm>
            <a:off x="609602" y="1295414"/>
            <a:ext cx="758826" cy="215904"/>
            <a:chOff x="498" y="588"/>
            <a:chExt cx="478" cy="136"/>
          </a:xfrm>
        </p:grpSpPr>
        <p:sp>
          <p:nvSpPr>
            <p:cNvPr id="25807" name="Rectangle 302"/>
            <p:cNvSpPr>
              <a:spLocks noChangeArrowheads="1"/>
            </p:cNvSpPr>
            <p:nvPr/>
          </p:nvSpPr>
          <p:spPr bwMode="auto">
            <a:xfrm>
              <a:off x="498" y="588"/>
              <a:ext cx="37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dirty="0">
                  <a:solidFill>
                    <a:srgbClr val="FF0000"/>
                  </a:solidFill>
                  <a:ea typeface="Arial" charset="0"/>
                  <a:cs typeface="Arial" charset="0"/>
                </a:rPr>
                <a:t>PCSEL</a:t>
              </a:r>
              <a:endParaRPr lang="en-US" sz="5400" dirty="0">
                <a:solidFill>
                  <a:srgbClr val="FF0000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5808" name="Freeform 303"/>
            <p:cNvSpPr>
              <a:spLocks/>
            </p:cNvSpPr>
            <p:nvPr/>
          </p:nvSpPr>
          <p:spPr bwMode="auto">
            <a:xfrm>
              <a:off x="931" y="653"/>
              <a:ext cx="45" cy="33"/>
            </a:xfrm>
            <a:custGeom>
              <a:avLst/>
              <a:gdLst>
                <a:gd name="T0" fmla="*/ 0 w 92"/>
                <a:gd name="T1" fmla="*/ 1 h 65"/>
                <a:gd name="T2" fmla="*/ 0 w 92"/>
                <a:gd name="T3" fmla="*/ 1 h 65"/>
                <a:gd name="T4" fmla="*/ 0 w 92"/>
                <a:gd name="T5" fmla="*/ 1 h 65"/>
                <a:gd name="T6" fmla="*/ 0 w 92"/>
                <a:gd name="T7" fmla="*/ 0 h 65"/>
                <a:gd name="T8" fmla="*/ 0 w 92"/>
                <a:gd name="T9" fmla="*/ 1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5"/>
                <a:gd name="T17" fmla="*/ 92 w 9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5">
                  <a:moveTo>
                    <a:pt x="92" y="34"/>
                  </a:moveTo>
                  <a:lnTo>
                    <a:pt x="0" y="65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25809" name="Line 304"/>
            <p:cNvSpPr>
              <a:spLocks noChangeShapeType="1"/>
            </p:cNvSpPr>
            <p:nvPr/>
          </p:nvSpPr>
          <p:spPr bwMode="auto">
            <a:xfrm flipH="1">
              <a:off x="885" y="670"/>
              <a:ext cx="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4000">
                <a:solidFill>
                  <a:srgbClr val="FF0000"/>
                </a:solidFill>
              </a:endParaRPr>
            </a:p>
          </p:txBody>
        </p:sp>
      </p:grpSp>
      <p:sp>
        <p:nvSpPr>
          <p:cNvPr id="25800" name="Line 280"/>
          <p:cNvSpPr>
            <a:spLocks noChangeShapeType="1"/>
          </p:cNvSpPr>
          <p:nvPr/>
        </p:nvSpPr>
        <p:spPr bwMode="auto">
          <a:xfrm flipH="1">
            <a:off x="6970713" y="5251450"/>
            <a:ext cx="80962" cy="381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1" name="Line 281"/>
          <p:cNvSpPr>
            <a:spLocks noChangeShapeType="1"/>
          </p:cNvSpPr>
          <p:nvPr/>
        </p:nvSpPr>
        <p:spPr bwMode="auto">
          <a:xfrm>
            <a:off x="6972300" y="5286375"/>
            <a:ext cx="79375" cy="476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Key Technology: </a:t>
            </a:r>
            <a:r>
              <a:rPr lang="en-US" dirty="0" smtClean="0">
                <a:latin typeface="Trebuchet MS" charset="0"/>
                <a:ea typeface="ＭＳ Ｐゴシック" charset="0"/>
              </a:rPr>
              <a:t>Timer Interrupts</a:t>
            </a:r>
            <a:endParaRPr lang="en-US" dirty="0">
              <a:latin typeface="Trebuchet MS" charset="0"/>
              <a:ea typeface="ＭＳ Ｐゴシック" charset="0"/>
            </a:endParaRPr>
          </a:p>
        </p:txBody>
      </p:sp>
      <p:sp>
        <p:nvSpPr>
          <p:cNvPr id="25803" name="Rectangle 33"/>
          <p:cNvSpPr>
            <a:spLocks noChangeArrowheads="1"/>
          </p:cNvSpPr>
          <p:nvPr/>
        </p:nvSpPr>
        <p:spPr bwMode="auto">
          <a:xfrm>
            <a:off x="6899275" y="4941888"/>
            <a:ext cx="13017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</a:rPr>
              <a:t>OE</a:t>
            </a:r>
            <a:endParaRPr lang="en-US" sz="2400"/>
          </a:p>
        </p:txBody>
      </p:sp>
      <p:sp>
        <p:nvSpPr>
          <p:cNvPr id="25804" name="Line 36"/>
          <p:cNvSpPr>
            <a:spLocks noChangeShapeType="1"/>
          </p:cNvSpPr>
          <p:nvPr/>
        </p:nvSpPr>
        <p:spPr bwMode="auto">
          <a:xfrm>
            <a:off x="7080250" y="4983163"/>
            <a:ext cx="1412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5" name="Rectangle 251"/>
          <p:cNvSpPr>
            <a:spLocks noChangeArrowheads="1"/>
          </p:cNvSpPr>
          <p:nvPr/>
        </p:nvSpPr>
        <p:spPr bwMode="auto">
          <a:xfrm>
            <a:off x="7219950" y="4908550"/>
            <a:ext cx="268288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MOE</a:t>
            </a:r>
            <a:endParaRPr lang="en-US" sz="2400"/>
          </a:p>
        </p:txBody>
      </p:sp>
      <p:sp>
        <p:nvSpPr>
          <p:cNvPr id="25806" name="Freeform 35"/>
          <p:cNvSpPr>
            <a:spLocks/>
          </p:cNvSpPr>
          <p:nvPr/>
        </p:nvSpPr>
        <p:spPr bwMode="auto">
          <a:xfrm>
            <a:off x="7048500" y="4959350"/>
            <a:ext cx="69850" cy="52388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6"/>
              <a:gd name="T17" fmla="*/ 90 w 90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9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67600" y="3733800"/>
            <a:ext cx="914400" cy="914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02" name="Line 3"/>
          <p:cNvSpPr>
            <a:spLocks noChangeShapeType="1"/>
          </p:cNvSpPr>
          <p:nvPr/>
        </p:nvSpPr>
        <p:spPr bwMode="auto">
          <a:xfrm>
            <a:off x="7480300" y="3327400"/>
            <a:ext cx="0" cy="265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03" name="Line 4"/>
          <p:cNvSpPr>
            <a:spLocks noChangeShapeType="1"/>
          </p:cNvSpPr>
          <p:nvPr/>
        </p:nvSpPr>
        <p:spPr bwMode="auto">
          <a:xfrm>
            <a:off x="8394700" y="3556000"/>
            <a:ext cx="0" cy="265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26628" name="Group 5"/>
          <p:cNvGrpSpPr>
            <a:grpSpLocks/>
          </p:cNvGrpSpPr>
          <p:nvPr/>
        </p:nvGrpSpPr>
        <p:grpSpPr bwMode="auto">
          <a:xfrm>
            <a:off x="7473950" y="3328988"/>
            <a:ext cx="915988" cy="214312"/>
            <a:chOff x="3336" y="1893"/>
            <a:chExt cx="577" cy="135"/>
          </a:xfrm>
        </p:grpSpPr>
        <p:sp>
          <p:nvSpPr>
            <p:cNvPr id="25645" name="Arc 6"/>
            <p:cNvSpPr>
              <a:spLocks/>
            </p:cNvSpPr>
            <p:nvPr/>
          </p:nvSpPr>
          <p:spPr bwMode="auto">
            <a:xfrm>
              <a:off x="3336" y="1893"/>
              <a:ext cx="285" cy="68"/>
            </a:xfrm>
            <a:custGeom>
              <a:avLst/>
              <a:gdLst>
                <a:gd name="T0" fmla="*/ 0 w 21676"/>
                <a:gd name="T1" fmla="*/ 0 h 21600"/>
                <a:gd name="T2" fmla="*/ 0 w 21676"/>
                <a:gd name="T3" fmla="*/ 0 h 21600"/>
                <a:gd name="T4" fmla="*/ 0 w 2167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76"/>
                <a:gd name="T10" fmla="*/ 0 h 21600"/>
                <a:gd name="T11" fmla="*/ 21676 w 2167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76" h="21600" fill="none" extrusionOk="0">
                  <a:moveTo>
                    <a:pt x="0" y="0"/>
                  </a:moveTo>
                  <a:cubicBezTo>
                    <a:pt x="25" y="0"/>
                    <a:pt x="50" y="-1"/>
                    <a:pt x="76" y="-1"/>
                  </a:cubicBezTo>
                  <a:cubicBezTo>
                    <a:pt x="12005" y="-1"/>
                    <a:pt x="21676" y="9670"/>
                    <a:pt x="21676" y="21600"/>
                  </a:cubicBezTo>
                </a:path>
                <a:path w="21676" h="21600" stroke="0" extrusionOk="0">
                  <a:moveTo>
                    <a:pt x="0" y="0"/>
                  </a:moveTo>
                  <a:cubicBezTo>
                    <a:pt x="25" y="0"/>
                    <a:pt x="50" y="-1"/>
                    <a:pt x="76" y="-1"/>
                  </a:cubicBezTo>
                  <a:cubicBezTo>
                    <a:pt x="12005" y="-1"/>
                    <a:pt x="21676" y="9670"/>
                    <a:pt x="21676" y="21600"/>
                  </a:cubicBezTo>
                  <a:lnTo>
                    <a:pt x="7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46" name="Arc 7"/>
            <p:cNvSpPr>
              <a:spLocks/>
            </p:cNvSpPr>
            <p:nvPr/>
          </p:nvSpPr>
          <p:spPr bwMode="auto">
            <a:xfrm>
              <a:off x="3629" y="1960"/>
              <a:ext cx="284" cy="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6629" name="Group 8"/>
          <p:cNvGrpSpPr>
            <a:grpSpLocks/>
          </p:cNvGrpSpPr>
          <p:nvPr/>
        </p:nvGrpSpPr>
        <p:grpSpPr bwMode="auto">
          <a:xfrm>
            <a:off x="7473950" y="5981700"/>
            <a:ext cx="915988" cy="214313"/>
            <a:chOff x="3336" y="4773"/>
            <a:chExt cx="577" cy="135"/>
          </a:xfrm>
        </p:grpSpPr>
        <p:sp>
          <p:nvSpPr>
            <p:cNvPr id="25643" name="Arc 9"/>
            <p:cNvSpPr>
              <a:spLocks/>
            </p:cNvSpPr>
            <p:nvPr/>
          </p:nvSpPr>
          <p:spPr bwMode="auto">
            <a:xfrm>
              <a:off x="3336" y="4773"/>
              <a:ext cx="285" cy="68"/>
            </a:xfrm>
            <a:custGeom>
              <a:avLst/>
              <a:gdLst>
                <a:gd name="T0" fmla="*/ 0 w 21676"/>
                <a:gd name="T1" fmla="*/ 0 h 21600"/>
                <a:gd name="T2" fmla="*/ 0 w 21676"/>
                <a:gd name="T3" fmla="*/ 0 h 21600"/>
                <a:gd name="T4" fmla="*/ 0 w 2167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76"/>
                <a:gd name="T10" fmla="*/ 0 h 21600"/>
                <a:gd name="T11" fmla="*/ 21676 w 2167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76" h="21600" fill="none" extrusionOk="0">
                  <a:moveTo>
                    <a:pt x="0" y="0"/>
                  </a:moveTo>
                  <a:cubicBezTo>
                    <a:pt x="25" y="0"/>
                    <a:pt x="50" y="-1"/>
                    <a:pt x="76" y="-1"/>
                  </a:cubicBezTo>
                  <a:cubicBezTo>
                    <a:pt x="12005" y="-1"/>
                    <a:pt x="21676" y="9670"/>
                    <a:pt x="21676" y="21600"/>
                  </a:cubicBezTo>
                </a:path>
                <a:path w="21676" h="21600" stroke="0" extrusionOk="0">
                  <a:moveTo>
                    <a:pt x="0" y="0"/>
                  </a:moveTo>
                  <a:cubicBezTo>
                    <a:pt x="25" y="0"/>
                    <a:pt x="50" y="-1"/>
                    <a:pt x="76" y="-1"/>
                  </a:cubicBezTo>
                  <a:cubicBezTo>
                    <a:pt x="12005" y="-1"/>
                    <a:pt x="21676" y="9670"/>
                    <a:pt x="21676" y="21600"/>
                  </a:cubicBezTo>
                  <a:lnTo>
                    <a:pt x="7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44" name="Arc 10"/>
            <p:cNvSpPr>
              <a:spLocks/>
            </p:cNvSpPr>
            <p:nvPr/>
          </p:nvSpPr>
          <p:spPr bwMode="auto">
            <a:xfrm>
              <a:off x="3629" y="4840"/>
              <a:ext cx="284" cy="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6630" name="Group 11"/>
          <p:cNvGrpSpPr>
            <a:grpSpLocks/>
          </p:cNvGrpSpPr>
          <p:nvPr/>
        </p:nvGrpSpPr>
        <p:grpSpPr bwMode="auto">
          <a:xfrm>
            <a:off x="7480300" y="3729038"/>
            <a:ext cx="901700" cy="914400"/>
            <a:chOff x="3340" y="2420"/>
            <a:chExt cx="568" cy="576"/>
          </a:xfrm>
        </p:grpSpPr>
        <p:sp>
          <p:nvSpPr>
            <p:cNvPr id="25638" name="Line 12"/>
            <p:cNvSpPr>
              <a:spLocks noChangeShapeType="1"/>
            </p:cNvSpPr>
            <p:nvPr/>
          </p:nvSpPr>
          <p:spPr bwMode="auto">
            <a:xfrm>
              <a:off x="3340" y="2420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39" name="Line 13"/>
            <p:cNvSpPr>
              <a:spLocks noChangeShapeType="1"/>
            </p:cNvSpPr>
            <p:nvPr/>
          </p:nvSpPr>
          <p:spPr bwMode="auto">
            <a:xfrm>
              <a:off x="3340" y="2996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40" name="Rectangle 14"/>
            <p:cNvSpPr>
              <a:spLocks noChangeArrowheads="1"/>
            </p:cNvSpPr>
            <p:nvPr/>
          </p:nvSpPr>
          <p:spPr bwMode="auto">
            <a:xfrm>
              <a:off x="3375" y="2473"/>
              <a:ext cx="522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j-lt"/>
                </a:rPr>
                <a:t>SAVED</a:t>
              </a:r>
            </a:p>
            <a:p>
              <a:pPr hangingPunct="0">
                <a:lnSpc>
                  <a:spcPct val="90000"/>
                </a:lnSpc>
                <a:defRPr/>
              </a:pPr>
              <a:endParaRPr lang="en-US" sz="14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5641" name="Rectangle 15"/>
            <p:cNvSpPr>
              <a:spLocks noChangeArrowheads="1"/>
            </p:cNvSpPr>
            <p:nvPr/>
          </p:nvSpPr>
          <p:spPr bwMode="auto">
            <a:xfrm>
              <a:off x="3383" y="2593"/>
              <a:ext cx="489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j-lt"/>
                </a:rPr>
                <a:t>STATE</a:t>
              </a:r>
            </a:p>
            <a:p>
              <a:pPr hangingPunct="0">
                <a:lnSpc>
                  <a:spcPct val="90000"/>
                </a:lnSpc>
                <a:defRPr/>
              </a:pPr>
              <a:endParaRPr lang="en-US" sz="14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26631" name="Group 17"/>
          <p:cNvGrpSpPr>
            <a:grpSpLocks/>
          </p:cNvGrpSpPr>
          <p:nvPr/>
        </p:nvGrpSpPr>
        <p:grpSpPr bwMode="auto">
          <a:xfrm>
            <a:off x="7185025" y="5167313"/>
            <a:ext cx="325438" cy="65087"/>
            <a:chOff x="3124" y="3808"/>
            <a:chExt cx="205" cy="41"/>
          </a:xfrm>
        </p:grpSpPr>
        <p:sp>
          <p:nvSpPr>
            <p:cNvPr id="25636" name="Freeform 18"/>
            <p:cNvSpPr>
              <a:spLocks/>
            </p:cNvSpPr>
            <p:nvPr/>
          </p:nvSpPr>
          <p:spPr bwMode="auto">
            <a:xfrm>
              <a:off x="3240" y="3808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37" name="Line 19"/>
            <p:cNvSpPr>
              <a:spLocks noChangeShapeType="1"/>
            </p:cNvSpPr>
            <p:nvPr/>
          </p:nvSpPr>
          <p:spPr bwMode="auto">
            <a:xfrm>
              <a:off x="3124" y="383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5608" name="Rectangle 20"/>
          <p:cNvSpPr>
            <a:spLocks noChangeArrowheads="1"/>
          </p:cNvSpPr>
          <p:nvPr/>
        </p:nvSpPr>
        <p:spPr bwMode="auto">
          <a:xfrm>
            <a:off x="6786563" y="5067300"/>
            <a:ext cx="4191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400">
                <a:solidFill>
                  <a:srgbClr val="000000"/>
                </a:solidFill>
                <a:latin typeface="+mj-lt"/>
              </a:rPr>
              <a:t>SP</a:t>
            </a:r>
          </a:p>
        </p:txBody>
      </p:sp>
      <p:sp>
        <p:nvSpPr>
          <p:cNvPr id="25609" name="Line 21"/>
          <p:cNvSpPr>
            <a:spLocks noChangeShapeType="1"/>
          </p:cNvSpPr>
          <p:nvPr/>
        </p:nvSpPr>
        <p:spPr bwMode="auto">
          <a:xfrm>
            <a:off x="7480300" y="5211763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26634" name="Group 22"/>
          <p:cNvGrpSpPr>
            <a:grpSpLocks/>
          </p:cNvGrpSpPr>
          <p:nvPr/>
        </p:nvGrpSpPr>
        <p:grpSpPr bwMode="auto">
          <a:xfrm>
            <a:off x="7473950" y="3214688"/>
            <a:ext cx="915988" cy="214312"/>
            <a:chOff x="3336" y="1821"/>
            <a:chExt cx="577" cy="135"/>
          </a:xfrm>
        </p:grpSpPr>
        <p:sp>
          <p:nvSpPr>
            <p:cNvPr id="25634" name="Arc 23"/>
            <p:cNvSpPr>
              <a:spLocks/>
            </p:cNvSpPr>
            <p:nvPr/>
          </p:nvSpPr>
          <p:spPr bwMode="auto">
            <a:xfrm>
              <a:off x="3336" y="1821"/>
              <a:ext cx="285" cy="68"/>
            </a:xfrm>
            <a:custGeom>
              <a:avLst/>
              <a:gdLst>
                <a:gd name="T0" fmla="*/ 0 w 21676"/>
                <a:gd name="T1" fmla="*/ 0 h 21600"/>
                <a:gd name="T2" fmla="*/ 0 w 21676"/>
                <a:gd name="T3" fmla="*/ 0 h 21600"/>
                <a:gd name="T4" fmla="*/ 0 w 2167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76"/>
                <a:gd name="T10" fmla="*/ 0 h 21600"/>
                <a:gd name="T11" fmla="*/ 21676 w 2167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76" h="21600" fill="none" extrusionOk="0">
                  <a:moveTo>
                    <a:pt x="0" y="0"/>
                  </a:moveTo>
                  <a:cubicBezTo>
                    <a:pt x="25" y="0"/>
                    <a:pt x="50" y="-1"/>
                    <a:pt x="76" y="-1"/>
                  </a:cubicBezTo>
                  <a:cubicBezTo>
                    <a:pt x="12005" y="-1"/>
                    <a:pt x="21676" y="9670"/>
                    <a:pt x="21676" y="21600"/>
                  </a:cubicBezTo>
                </a:path>
                <a:path w="21676" h="21600" stroke="0" extrusionOk="0">
                  <a:moveTo>
                    <a:pt x="0" y="0"/>
                  </a:moveTo>
                  <a:cubicBezTo>
                    <a:pt x="25" y="0"/>
                    <a:pt x="50" y="-1"/>
                    <a:pt x="76" y="-1"/>
                  </a:cubicBezTo>
                  <a:cubicBezTo>
                    <a:pt x="12005" y="-1"/>
                    <a:pt x="21676" y="9670"/>
                    <a:pt x="21676" y="21600"/>
                  </a:cubicBezTo>
                  <a:lnTo>
                    <a:pt x="7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35" name="Arc 24"/>
            <p:cNvSpPr>
              <a:spLocks/>
            </p:cNvSpPr>
            <p:nvPr/>
          </p:nvSpPr>
          <p:spPr bwMode="auto">
            <a:xfrm>
              <a:off x="3629" y="1888"/>
              <a:ext cx="284" cy="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5611" name="Line 25"/>
          <p:cNvSpPr>
            <a:spLocks noChangeShapeType="1"/>
          </p:cNvSpPr>
          <p:nvPr/>
        </p:nvSpPr>
        <p:spPr bwMode="auto">
          <a:xfrm flipV="1">
            <a:off x="7480300" y="1371600"/>
            <a:ext cx="0" cy="1841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12" name="Line 26"/>
          <p:cNvSpPr>
            <a:spLocks noChangeShapeType="1"/>
          </p:cNvSpPr>
          <p:nvPr/>
        </p:nvSpPr>
        <p:spPr bwMode="auto">
          <a:xfrm>
            <a:off x="8394700" y="1384300"/>
            <a:ext cx="0" cy="2044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13" name="Line 27"/>
          <p:cNvSpPr>
            <a:spLocks noChangeShapeType="1"/>
          </p:cNvSpPr>
          <p:nvPr/>
        </p:nvSpPr>
        <p:spPr bwMode="auto">
          <a:xfrm>
            <a:off x="7480300" y="1384300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14" name="Line 28"/>
          <p:cNvSpPr>
            <a:spLocks noChangeShapeType="1"/>
          </p:cNvSpPr>
          <p:nvPr/>
        </p:nvSpPr>
        <p:spPr bwMode="auto">
          <a:xfrm>
            <a:off x="7480300" y="1727200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15" name="Line 29"/>
          <p:cNvSpPr>
            <a:spLocks noChangeShapeType="1"/>
          </p:cNvSpPr>
          <p:nvPr/>
        </p:nvSpPr>
        <p:spPr bwMode="auto">
          <a:xfrm>
            <a:off x="7480300" y="2070100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16" name="Line 30"/>
          <p:cNvSpPr>
            <a:spLocks noChangeShapeType="1"/>
          </p:cNvSpPr>
          <p:nvPr/>
        </p:nvSpPr>
        <p:spPr bwMode="auto">
          <a:xfrm>
            <a:off x="7480300" y="2413000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17" name="Line 31"/>
          <p:cNvSpPr>
            <a:spLocks noChangeShapeType="1"/>
          </p:cNvSpPr>
          <p:nvPr/>
        </p:nvSpPr>
        <p:spPr bwMode="auto">
          <a:xfrm>
            <a:off x="7480300" y="2755900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18" name="Line 32"/>
          <p:cNvSpPr>
            <a:spLocks noChangeShapeType="1"/>
          </p:cNvSpPr>
          <p:nvPr/>
        </p:nvSpPr>
        <p:spPr bwMode="auto">
          <a:xfrm>
            <a:off x="7480300" y="3098800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19" name="Rectangle 33"/>
          <p:cNvSpPr>
            <a:spLocks noChangeArrowheads="1"/>
          </p:cNvSpPr>
          <p:nvPr/>
        </p:nvSpPr>
        <p:spPr bwMode="auto">
          <a:xfrm>
            <a:off x="7497763" y="1409700"/>
            <a:ext cx="830262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BR(...)</a:t>
            </a:r>
          </a:p>
        </p:txBody>
      </p:sp>
      <p:sp>
        <p:nvSpPr>
          <p:cNvPr id="25620" name="Rectangle 34"/>
          <p:cNvSpPr>
            <a:spLocks noChangeArrowheads="1"/>
          </p:cNvSpPr>
          <p:nvPr/>
        </p:nvSpPr>
        <p:spPr bwMode="auto">
          <a:xfrm>
            <a:off x="7078663" y="1401763"/>
            <a:ext cx="4143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0:</a:t>
            </a:r>
          </a:p>
        </p:txBody>
      </p:sp>
      <p:sp>
        <p:nvSpPr>
          <p:cNvPr id="25621" name="Rectangle 35"/>
          <p:cNvSpPr>
            <a:spLocks noChangeArrowheads="1"/>
          </p:cNvSpPr>
          <p:nvPr/>
        </p:nvSpPr>
        <p:spPr bwMode="auto">
          <a:xfrm>
            <a:off x="7078663" y="1744663"/>
            <a:ext cx="4143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4:</a:t>
            </a:r>
          </a:p>
        </p:txBody>
      </p:sp>
      <p:sp>
        <p:nvSpPr>
          <p:cNvPr id="25622" name="Rectangle 36"/>
          <p:cNvSpPr>
            <a:spLocks noChangeArrowheads="1"/>
          </p:cNvSpPr>
          <p:nvPr/>
        </p:nvSpPr>
        <p:spPr bwMode="auto">
          <a:xfrm>
            <a:off x="7104063" y="2087563"/>
            <a:ext cx="4143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8:</a:t>
            </a:r>
          </a:p>
        </p:txBody>
      </p:sp>
      <p:sp>
        <p:nvSpPr>
          <p:cNvPr id="25623" name="Rectangle 37"/>
          <p:cNvSpPr>
            <a:spLocks noChangeArrowheads="1"/>
          </p:cNvSpPr>
          <p:nvPr/>
        </p:nvSpPr>
        <p:spPr bwMode="auto">
          <a:xfrm>
            <a:off x="6951663" y="2430463"/>
            <a:ext cx="5429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12:</a:t>
            </a:r>
          </a:p>
        </p:txBody>
      </p:sp>
      <p:sp>
        <p:nvSpPr>
          <p:cNvPr id="25624" name="Rectangle 38"/>
          <p:cNvSpPr>
            <a:spLocks noChangeArrowheads="1"/>
          </p:cNvSpPr>
          <p:nvPr/>
        </p:nvSpPr>
        <p:spPr bwMode="auto">
          <a:xfrm>
            <a:off x="7497763" y="1714500"/>
            <a:ext cx="830262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BR(...)</a:t>
            </a:r>
          </a:p>
        </p:txBody>
      </p:sp>
      <p:sp>
        <p:nvSpPr>
          <p:cNvPr id="25625" name="Rectangle 39"/>
          <p:cNvSpPr>
            <a:spLocks noChangeArrowheads="1"/>
          </p:cNvSpPr>
          <p:nvPr/>
        </p:nvSpPr>
        <p:spPr bwMode="auto">
          <a:xfrm>
            <a:off x="7497763" y="2095500"/>
            <a:ext cx="830262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BR(...)</a:t>
            </a:r>
          </a:p>
        </p:txBody>
      </p:sp>
      <p:sp>
        <p:nvSpPr>
          <p:cNvPr id="25626" name="Rectangle 40"/>
          <p:cNvSpPr>
            <a:spLocks noChangeArrowheads="1"/>
          </p:cNvSpPr>
          <p:nvPr/>
        </p:nvSpPr>
        <p:spPr bwMode="auto">
          <a:xfrm>
            <a:off x="7497763" y="2476500"/>
            <a:ext cx="830262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BR(...)</a:t>
            </a:r>
          </a:p>
        </p:txBody>
      </p:sp>
      <p:sp>
        <p:nvSpPr>
          <p:cNvPr id="25627" name="Rectangle 41"/>
          <p:cNvSpPr>
            <a:spLocks noChangeArrowheads="1"/>
          </p:cNvSpPr>
          <p:nvPr/>
        </p:nvSpPr>
        <p:spPr bwMode="auto">
          <a:xfrm>
            <a:off x="5943600" y="3695700"/>
            <a:ext cx="1572547" cy="339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mtClean="0">
                <a:latin typeface="+mj-lt"/>
              </a:rPr>
              <a:t>UserMState</a:t>
            </a:r>
            <a:r>
              <a:rPr lang="en-US" dirty="0" smtClean="0">
                <a:latin typeface="+mj-lt"/>
              </a:rPr>
              <a:t>:</a:t>
            </a:r>
            <a:endParaRPr lang="en-US" dirty="0">
              <a:latin typeface="+mj-lt"/>
            </a:endParaRPr>
          </a:p>
        </p:txBody>
      </p:sp>
      <p:sp>
        <p:nvSpPr>
          <p:cNvPr id="25628" name="Rectangle 42"/>
          <p:cNvSpPr>
            <a:spLocks noChangeArrowheads="1"/>
          </p:cNvSpPr>
          <p:nvPr/>
        </p:nvSpPr>
        <p:spPr bwMode="auto">
          <a:xfrm>
            <a:off x="152400" y="969963"/>
            <a:ext cx="6553200" cy="549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Minimal Hardware Implementation:</a:t>
            </a:r>
          </a:p>
          <a:p>
            <a:pPr marL="520700" lvl="1" indent="-177800">
              <a:lnSpc>
                <a:spcPct val="96000"/>
              </a:lnSpc>
              <a:spcBef>
                <a:spcPct val="38000"/>
              </a:spcBef>
              <a:buFontTx/>
              <a:buChar char="•"/>
              <a:defRPr/>
            </a:pPr>
            <a:r>
              <a:rPr lang="en-US" dirty="0">
                <a:latin typeface="+mj-lt"/>
              </a:rPr>
              <a:t>Check for Interrupt Requests (IRQs)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before each instruction fetch.</a:t>
            </a:r>
          </a:p>
          <a:p>
            <a:pPr marL="520700" lvl="1" indent="-177800">
              <a:lnSpc>
                <a:spcPct val="96000"/>
              </a:lnSpc>
              <a:spcBef>
                <a:spcPct val="38000"/>
              </a:spcBef>
              <a:buFontTx/>
              <a:buChar char="•"/>
              <a:defRPr/>
            </a:pPr>
            <a:r>
              <a:rPr lang="en-US" dirty="0">
                <a:latin typeface="+mj-lt"/>
              </a:rPr>
              <a:t>On IRQ j:</a:t>
            </a:r>
          </a:p>
          <a:p>
            <a:pPr marL="825500" lvl="2" indent="-139700">
              <a:lnSpc>
                <a:spcPct val="96000"/>
              </a:lnSpc>
              <a:spcBef>
                <a:spcPct val="38000"/>
              </a:spcBef>
              <a:buFont typeface="Wingdings" charset="0"/>
              <a:buChar char="§"/>
              <a:defRPr/>
            </a:pPr>
            <a:r>
              <a:rPr lang="en-US" dirty="0">
                <a:latin typeface="+mj-lt"/>
              </a:rPr>
              <a:t>copy PC+4 into </a:t>
            </a:r>
            <a:r>
              <a:rPr lang="en-US" dirty="0" err="1">
                <a:latin typeface="+mj-lt"/>
              </a:rPr>
              <a:t>Reg</a:t>
            </a:r>
            <a:r>
              <a:rPr lang="en-US" dirty="0">
                <a:latin typeface="+mj-lt"/>
              </a:rPr>
              <a:t>[XP];</a:t>
            </a:r>
          </a:p>
          <a:p>
            <a:pPr marL="825500" lvl="2" indent="-139700">
              <a:lnSpc>
                <a:spcPct val="96000"/>
              </a:lnSpc>
              <a:spcBef>
                <a:spcPct val="38000"/>
              </a:spcBef>
              <a:buFont typeface="Wingdings" charset="0"/>
              <a:buChar char="§"/>
              <a:defRPr/>
            </a:pPr>
            <a:r>
              <a:rPr lang="en-US" dirty="0">
                <a:latin typeface="+mj-lt"/>
              </a:rPr>
              <a:t>INSTALL j*4 as new PC.</a:t>
            </a:r>
          </a:p>
          <a:p>
            <a:pPr marL="228600" indent="-228600"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Handler Coding:</a:t>
            </a:r>
          </a:p>
          <a:p>
            <a:pPr marL="520700" lvl="1" indent="-177800">
              <a:spcBef>
                <a:spcPct val="20000"/>
              </a:spcBef>
              <a:buFontTx/>
              <a:buChar char="•"/>
              <a:defRPr/>
            </a:pPr>
            <a:r>
              <a:rPr lang="en-US" dirty="0">
                <a:latin typeface="+mj-lt"/>
              </a:rPr>
              <a:t>Save state in </a:t>
            </a:r>
            <a:r>
              <a:rPr lang="ja-JP" altLang="en-US" dirty="0">
                <a:latin typeface="+mj-lt"/>
              </a:rPr>
              <a:t>“</a:t>
            </a:r>
            <a:r>
              <a:rPr lang="en-US" altLang="ja-JP" dirty="0" err="1" smtClean="0">
                <a:latin typeface="+mj-lt"/>
              </a:rPr>
              <a:t>UserMState</a:t>
            </a:r>
            <a:r>
              <a:rPr lang="ja-JP" altLang="en-US" dirty="0" smtClean="0">
                <a:latin typeface="+mj-lt"/>
              </a:rPr>
              <a:t>”</a:t>
            </a:r>
            <a:r>
              <a:rPr lang="en-US" altLang="ja-JP" dirty="0" smtClean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structure</a:t>
            </a:r>
          </a:p>
          <a:p>
            <a:pPr marL="520700" lvl="1" indent="-177800">
              <a:spcBef>
                <a:spcPct val="20000"/>
              </a:spcBef>
              <a:buFontTx/>
              <a:buChar char="•"/>
              <a:defRPr/>
            </a:pPr>
            <a:r>
              <a:rPr lang="en-US" dirty="0">
                <a:latin typeface="+mj-lt"/>
              </a:rPr>
              <a:t>Call C procedure to handle the exception</a:t>
            </a:r>
          </a:p>
          <a:p>
            <a:pPr marL="520700" lvl="1" indent="-177800">
              <a:spcBef>
                <a:spcPct val="20000"/>
              </a:spcBef>
              <a:buFontTx/>
              <a:buChar char="•"/>
              <a:defRPr/>
            </a:pPr>
            <a:r>
              <a:rPr lang="en-US" dirty="0">
                <a:latin typeface="+mj-lt"/>
              </a:rPr>
              <a:t>re-install saved state from </a:t>
            </a:r>
            <a:r>
              <a:rPr lang="en-US" altLang="ja-JP" dirty="0" err="1" smtClean="0">
                <a:latin typeface="+mj-lt"/>
              </a:rPr>
              <a:t>UserMState</a:t>
            </a:r>
            <a:endParaRPr lang="en-US" altLang="ja-JP" dirty="0">
              <a:latin typeface="+mj-lt"/>
            </a:endParaRPr>
          </a:p>
          <a:p>
            <a:pPr marL="520700" lvl="1" indent="-177800">
              <a:spcBef>
                <a:spcPct val="20000"/>
              </a:spcBef>
              <a:buFontTx/>
              <a:buChar char="•"/>
              <a:defRPr/>
            </a:pPr>
            <a:r>
              <a:rPr lang="en-US" dirty="0">
                <a:latin typeface="+mj-lt"/>
              </a:rPr>
              <a:t>Return to </a:t>
            </a:r>
            <a:r>
              <a:rPr lang="en-US" dirty="0" err="1">
                <a:latin typeface="+mj-lt"/>
              </a:rPr>
              <a:t>Reg</a:t>
            </a:r>
            <a:r>
              <a:rPr lang="en-US" dirty="0">
                <a:latin typeface="+mj-lt"/>
              </a:rPr>
              <a:t>[XP]-4</a:t>
            </a:r>
          </a:p>
          <a:p>
            <a:pPr marL="228600" indent="-228600">
              <a:lnSpc>
                <a:spcPct val="96000"/>
              </a:lnSpc>
              <a:spcBef>
                <a:spcPct val="38000"/>
              </a:spcBef>
              <a:defRPr/>
            </a:pPr>
            <a:r>
              <a:rPr lang="en-US" sz="2000" dirty="0">
                <a:latin typeface="+mj-lt"/>
              </a:rPr>
              <a:t>WHERE to find handlers?</a:t>
            </a:r>
          </a:p>
          <a:p>
            <a:pPr marL="520700" lvl="1" indent="-177800">
              <a:lnSpc>
                <a:spcPct val="96000"/>
              </a:lnSpc>
              <a:spcBef>
                <a:spcPct val="38000"/>
              </a:spcBef>
              <a:buFontTx/>
              <a:buChar char="•"/>
              <a:defRPr/>
            </a:pPr>
            <a:r>
              <a:rPr lang="en-US" dirty="0">
                <a:latin typeface="+mj-lt"/>
              </a:rPr>
              <a:t>BETA Scheme:  WIRE IN a low-memory address for each exception handler entry point</a:t>
            </a:r>
          </a:p>
          <a:p>
            <a:pPr marL="520700" lvl="1" indent="-177800">
              <a:lnSpc>
                <a:spcPct val="96000"/>
              </a:lnSpc>
              <a:spcBef>
                <a:spcPct val="38000"/>
              </a:spcBef>
              <a:buFontTx/>
              <a:buChar char="•"/>
              <a:defRPr/>
            </a:pPr>
            <a:r>
              <a:rPr lang="en-US" dirty="0">
                <a:latin typeface="+mj-lt"/>
              </a:rPr>
              <a:t>Common alternative: WIRE IN the address of a TABLE of handler addresses (</a:t>
            </a:r>
            <a:r>
              <a:rPr lang="ja-JP" altLang="en-US" dirty="0">
                <a:latin typeface="+mj-lt"/>
              </a:rPr>
              <a:t>“</a:t>
            </a:r>
            <a:r>
              <a:rPr lang="en-US" altLang="ja-JP" dirty="0">
                <a:latin typeface="+mj-lt"/>
              </a:rPr>
              <a:t>interrupt vectors</a:t>
            </a:r>
            <a:r>
              <a:rPr lang="ja-JP" altLang="en-US" dirty="0">
                <a:latin typeface="+mj-lt"/>
              </a:rPr>
              <a:t>”</a:t>
            </a:r>
            <a:r>
              <a:rPr lang="en-US" altLang="ja-JP" dirty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4581527" y="1395414"/>
            <a:ext cx="2690813" cy="1020764"/>
            <a:chOff x="2903" y="861"/>
            <a:chExt cx="1695" cy="643"/>
          </a:xfrm>
        </p:grpSpPr>
        <p:sp>
          <p:nvSpPr>
            <p:cNvPr id="2" name="Text Box 44"/>
            <p:cNvSpPr txBox="1">
              <a:spLocks noChangeArrowheads="1"/>
            </p:cNvSpPr>
            <p:nvPr/>
          </p:nvSpPr>
          <p:spPr bwMode="auto">
            <a:xfrm>
              <a:off x="2904" y="1083"/>
              <a:ext cx="16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600" smtClean="0">
                  <a:solidFill>
                    <a:srgbClr val="CC0000"/>
                  </a:solidFill>
                  <a:latin typeface="+mj-lt"/>
                </a:rPr>
                <a:t>ILLOP </a:t>
              </a:r>
              <a:r>
                <a:rPr lang="en-US" sz="1600" smtClean="0">
                  <a:solidFill>
                    <a:srgbClr val="CC0000"/>
                  </a:solidFill>
                  <a:latin typeface="+mj-lt"/>
                  <a:sym typeface="Wingdings" charset="0"/>
                </a:rPr>
                <a:t> 0x8000000</a:t>
              </a:r>
            </a:p>
          </p:txBody>
        </p:sp>
        <p:sp>
          <p:nvSpPr>
            <p:cNvPr id="25632" name="Text Box 45"/>
            <p:cNvSpPr txBox="1">
              <a:spLocks noChangeArrowheads="1"/>
            </p:cNvSpPr>
            <p:nvPr/>
          </p:nvSpPr>
          <p:spPr bwMode="auto">
            <a:xfrm>
              <a:off x="2903" y="861"/>
              <a:ext cx="16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600" dirty="0" smtClean="0">
                  <a:solidFill>
                    <a:srgbClr val="CC0000"/>
                  </a:solidFill>
                  <a:latin typeface="+mj-lt"/>
                </a:rPr>
                <a:t>RESET </a:t>
              </a:r>
              <a:r>
                <a:rPr lang="en-US" sz="1600" dirty="0" smtClean="0">
                  <a:solidFill>
                    <a:srgbClr val="CC0000"/>
                  </a:solidFill>
                  <a:latin typeface="+mj-lt"/>
                  <a:sym typeface="Wingdings" charset="0"/>
                </a:rPr>
                <a:t> 0x8000000</a:t>
              </a:r>
              <a:endParaRPr lang="en-US" sz="1600" dirty="0" smtClean="0">
                <a:solidFill>
                  <a:srgbClr val="CC0000"/>
                </a:solidFill>
                <a:latin typeface="+mj-lt"/>
              </a:endParaRPr>
            </a:p>
          </p:txBody>
        </p:sp>
        <p:sp>
          <p:nvSpPr>
            <p:cNvPr id="25633" name="Text Box 46"/>
            <p:cNvSpPr txBox="1">
              <a:spLocks noChangeArrowheads="1"/>
            </p:cNvSpPr>
            <p:nvPr/>
          </p:nvSpPr>
          <p:spPr bwMode="auto">
            <a:xfrm>
              <a:off x="2919" y="1291"/>
              <a:ext cx="16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600" smtClean="0">
                  <a:solidFill>
                    <a:srgbClr val="CC0000"/>
                  </a:solidFill>
                  <a:latin typeface="+mj-lt"/>
                </a:rPr>
                <a:t>X_ADR </a:t>
              </a:r>
              <a:r>
                <a:rPr lang="en-US" sz="1600" smtClean="0">
                  <a:solidFill>
                    <a:srgbClr val="CC0000"/>
                  </a:solidFill>
                  <a:latin typeface="+mj-lt"/>
                  <a:sym typeface="Wingdings" charset="0"/>
                </a:rPr>
                <a:t> 0x8000000</a:t>
              </a:r>
            </a:p>
          </p:txBody>
        </p:sp>
      </p:grpSp>
      <p:sp>
        <p:nvSpPr>
          <p:cNvPr id="25630" name="Rectangle 47"/>
          <p:cNvSpPr>
            <a:spLocks noChangeArrowheads="1"/>
          </p:cNvSpPr>
          <p:nvPr/>
        </p:nvSpPr>
        <p:spPr bwMode="auto">
          <a:xfrm>
            <a:off x="4343400" y="4495800"/>
            <a:ext cx="2819400" cy="544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28600" indent="-228600" eaLnBrk="0" hangingPunct="0">
              <a:lnSpc>
                <a:spcPct val="88000"/>
              </a:lnSpc>
              <a:spcBef>
                <a:spcPct val="34000"/>
              </a:spcBef>
              <a:defRPr/>
            </a:pPr>
            <a:r>
              <a:rPr lang="en-US" i="1" dirty="0">
                <a:latin typeface="+mj-lt"/>
              </a:rPr>
              <a:t>TRANSPARENT</a:t>
            </a:r>
            <a:r>
              <a:rPr lang="en-US" dirty="0">
                <a:latin typeface="+mj-lt"/>
              </a:rPr>
              <a:t>  to interrupted program!</a:t>
            </a:r>
          </a:p>
        </p:txBody>
      </p:sp>
      <p:sp>
        <p:nvSpPr>
          <p:cNvPr id="266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Beta Interrupt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8" grpId="0" uiExpand="1" build="p"/>
      <p:bldP spid="256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8745</TotalTime>
  <Words>2244</Words>
  <Application>Microsoft Macintosh PowerPoint</Application>
  <PresentationFormat>On-screen Show (4:3)</PresentationFormat>
  <Paragraphs>900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AvantGarde</vt:lpstr>
      <vt:lpstr>Bookman Old Style</vt:lpstr>
      <vt:lpstr>Calibri</vt:lpstr>
      <vt:lpstr>Comic Sans MS</vt:lpstr>
      <vt:lpstr>Courier New</vt:lpstr>
      <vt:lpstr>Gill Sans MT</vt:lpstr>
      <vt:lpstr>Helvetica</vt:lpstr>
      <vt:lpstr>Lucida Sans Typewriter</vt:lpstr>
      <vt:lpstr>ＭＳ Ｐゴシック</vt:lpstr>
      <vt:lpstr>Symbol</vt:lpstr>
      <vt:lpstr>Tekton Pro</vt:lpstr>
      <vt:lpstr>Trebuchet MS</vt:lpstr>
      <vt:lpstr>Wingdings</vt:lpstr>
      <vt:lpstr>Arial</vt:lpstr>
      <vt:lpstr>Office Theme</vt:lpstr>
      <vt:lpstr>17. Virtualizing the Processor</vt:lpstr>
      <vt:lpstr>Review: Virtual Memory</vt:lpstr>
      <vt:lpstr>MMU Address Translation</vt:lpstr>
      <vt:lpstr>Contexts</vt:lpstr>
      <vt:lpstr>Building a Virtual Machine (VM)</vt:lpstr>
      <vt:lpstr>One VM For Each Process</vt:lpstr>
      <vt:lpstr>Processes: Multiplexing the CPU</vt:lpstr>
      <vt:lpstr>Key Technology: Timer Interrupts</vt:lpstr>
      <vt:lpstr>Beta Interrupt Handling</vt:lpstr>
      <vt:lpstr>Example: Timer Interrupt Handler</vt:lpstr>
      <vt:lpstr>Interrupt Handler Coding</vt:lpstr>
      <vt:lpstr>Simple Timesharing Scheduler</vt:lpstr>
      <vt:lpstr>OS Organization: Processes</vt:lpstr>
      <vt:lpstr>One Interrupt at a Time!</vt:lpstr>
      <vt:lpstr>Exception Hardware</vt:lpstr>
      <vt:lpstr>Exception Handling</vt:lpstr>
      <vt:lpstr>Useful Macros</vt:lpstr>
      <vt:lpstr>Illop Handler</vt:lpstr>
      <vt:lpstr>Accessing User Locations</vt:lpstr>
      <vt:lpstr>Handler for Actual Illops</vt:lpstr>
      <vt:lpstr>Emulated Instruction: swapreg(Ra,Rc)</vt:lpstr>
      <vt:lpstr>Communicating with the OS</vt:lpstr>
      <vt:lpstr>OS Organization: Supervisor Calls</vt:lpstr>
      <vt:lpstr>Handler for SVCs</vt:lpstr>
      <vt:lpstr>Returning to User-mode</vt:lpstr>
      <vt:lpstr>Adding New SVCs</vt:lpstr>
      <vt:lpstr>New SVC Handlers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Microsoft Office User</cp:lastModifiedBy>
  <cp:revision>355</cp:revision>
  <cp:lastPrinted>2016-06-23T13:32:44Z</cp:lastPrinted>
  <dcterms:created xsi:type="dcterms:W3CDTF">2010-02-03T13:36:01Z</dcterms:created>
  <dcterms:modified xsi:type="dcterms:W3CDTF">2017-10-29T01:13:34Z</dcterms:modified>
</cp:coreProperties>
</file>