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9" r:id="rId2"/>
    <p:sldId id="257" r:id="rId3"/>
    <p:sldId id="258" r:id="rId4"/>
    <p:sldId id="292" r:id="rId5"/>
    <p:sldId id="259" r:id="rId6"/>
    <p:sldId id="260" r:id="rId7"/>
    <p:sldId id="261" r:id="rId8"/>
    <p:sldId id="263" r:id="rId9"/>
    <p:sldId id="282" r:id="rId10"/>
    <p:sldId id="264" r:id="rId11"/>
    <p:sldId id="265" r:id="rId12"/>
    <p:sldId id="266" r:id="rId13"/>
    <p:sldId id="281" r:id="rId14"/>
    <p:sldId id="283" r:id="rId15"/>
    <p:sldId id="284" r:id="rId16"/>
    <p:sldId id="267" r:id="rId17"/>
    <p:sldId id="268" r:id="rId18"/>
    <p:sldId id="269" r:id="rId19"/>
    <p:sldId id="270" r:id="rId20"/>
    <p:sldId id="280" r:id="rId21"/>
    <p:sldId id="271" r:id="rId22"/>
    <p:sldId id="272" r:id="rId23"/>
    <p:sldId id="273" r:id="rId24"/>
    <p:sldId id="274" r:id="rId25"/>
    <p:sldId id="285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000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528"/>
    <p:restoredTop sz="99350" autoAdjust="0"/>
  </p:normalViewPr>
  <p:slideViewPr>
    <p:cSldViewPr showGuides="1">
      <p:cViewPr varScale="1">
        <p:scale>
          <a:sx n="108" d="100"/>
          <a:sy n="108" d="100"/>
        </p:scale>
        <p:origin x="536" y="200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4232"/>
    </p:cViewPr>
  </p:sorterViewPr>
  <p:notesViewPr>
    <p:cSldViewPr showGuides="1">
      <p:cViewPr varScale="1">
        <p:scale>
          <a:sx n="162" d="100"/>
          <a:sy n="162" d="100"/>
        </p:scale>
        <p:origin x="-277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BA4140-0C0A-3144-A3D9-F2A5313372AC}" type="datetime1">
              <a:rPr lang="en-US"/>
              <a:pPr>
                <a:defRPr/>
              </a:pPr>
              <a:t>8/4/17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A490FAB-7C5C-FF43-A23E-D8226B2B8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6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1534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22FEFB-36F6-E54F-976A-0FDA79A49ABD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95419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1F3AB3-5C17-744D-A4F6-49E19A6AF95D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2523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5825B6-BB7A-8745-9425-36278CD957A4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62729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4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15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40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6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78523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0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3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Registers run in picoseconds, but because of the power they dissipate and the size of the circuitry, we can only have a small number of them.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Here we show a 3 level cache because that is what most of us have in our processors today.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idea is to make your processor look like it has a large memory that runs fast.  So we add caches.  Unless you are accessing something new or something you haven’t accessed in a while, then you should be able to get your data from the cache.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 we will augment that by essentially making the DRAM a cache for the larger Flash and hard disk memories.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B7D662-BFF3-2F4C-B34C-3C933276EA53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49079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1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573588"/>
            <a:ext cx="5486400" cy="411321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55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7E4F26-B5D7-B442-8B26-0C9BA07F681B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40337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E7CEA1-965D-CE46-838E-10C1502073C1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0480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C7CB3E-EA86-ED43-A307-BFE30D42329E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8643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6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48DD06-7584-5E40-9344-62DDF5D0E27A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97984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3238B4-9C17-F44D-9570-A877B7A1BB65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847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275" y="4354513"/>
            <a:ext cx="5000625" cy="27146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83" tIns="43241" rIns="86483" bIns="43241">
            <a:spAutoFit/>
          </a:bodyPr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55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7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A11407-87AF-2040-97B3-97E6384B73BD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5128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Registers run in picoseconds, but because of the power they dissipate and the size of the circuitry, we can only have a small number of them.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Here we show a 3 level cache because that is what most of us have in our processors today.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idea is to make your processor look like it has a large memory that runs fast.  So we add caches.  Unless you are accessing something new or something you haven’t accessed in a while, then you should be able to get your data from the cache.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 we will augment that by essentially making the DRAM a cache for the larger Flash and hard disk memories.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B7D662-BFF3-2F4C-B34C-3C933276EA53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280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Today we are adding a hard disk to make the total address space that we can access much larger.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Disk is 100,000 times slower than DRAM.  Huge cost of a miss so we really need to make sure that misses hardly ever happen.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Sequential accesses become more critical with hard disk than with DRAM.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42D17F-91DC-6747-99F3-764E73867C20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810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Block size – bring in a thousand or multiple thousand words upon a miss in order to really take advantage of the faster access time of consecutive disk accesses.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Associativity – want to make it be the case that multiple processes can run at the same time.  So if P1 accesses it’s address 0 and P2 accesses its address 0, we don’t want those 2 addresses to collide.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EB5A0A-BB31-8241-8CDB-9B5842B338DE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0555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540532-4016-6048-A3AE-58E5DD395C3C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36207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390663-4176-0948-8DA2-87EEF6D4A761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142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90FAB-7C5C-FF43-A23E-D8226B2B881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9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0D00934-13A9-3744-82E7-3F7C013E6E1A}" type="datetime1">
              <a:rPr lang="en-US"/>
              <a:pPr>
                <a:defRPr/>
              </a:pPr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DBF7F8F-36B0-F346-A560-A7C6BFEEB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7DC5AF8-0949-C740-94CC-1BDE7FEC4EBC}" type="datetime1">
              <a:rPr lang="en-US"/>
              <a:pPr>
                <a:defRPr/>
              </a:pPr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4A60DC0-402E-134E-A4F9-CBABCD4E4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8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C140A56-AF4A-0B4C-8082-C46D471A325E}" type="datetime1">
              <a:rPr lang="en-US"/>
              <a:pPr>
                <a:defRPr/>
              </a:pPr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90351A7-8138-244C-A250-A997429AC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87993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5CB29D43-9C46-1A49-B63E-CB0BA48C6FAC}" type="datetime1">
              <a:rPr lang="en-US"/>
              <a:pPr>
                <a:defRPr/>
              </a:pPr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D6D75B2-08F7-4E45-8FEA-2A3F64BA7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BB421D9-2930-EB4A-90DA-3CE3EF8A2F5F}" type="datetime1">
              <a:rPr lang="en-US"/>
              <a:pPr>
                <a:defRPr/>
              </a:pPr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4B4F521-3915-7443-9AD9-EA9C0F8DA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2BA245D-32DA-C749-89BA-A0167F3D5483}" type="datetime1">
              <a:rPr lang="en-US"/>
              <a:pPr>
                <a:defRPr/>
              </a:pPr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F9DB79F-DF6A-E844-9786-0FF67473E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2B05095-6F75-3848-8D70-E79D6DF6F3C2}" type="datetime1">
              <a:rPr lang="en-US"/>
              <a:pPr>
                <a:defRPr/>
              </a:pPr>
              <a:t>8/4/17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CFBE858-7427-8F48-A71D-705206225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0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A1A0817-E6F0-CB40-A09A-D95DCDAA556D}" type="datetime1">
              <a:rPr lang="en-US"/>
              <a:pPr>
                <a:defRPr/>
              </a:pPr>
              <a:t>8/4/17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519E65D-158C-194B-8DBC-32E47951F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961FDC6-2D2B-5C4F-BD2F-0F598ABD24B9}" type="datetime1">
              <a:rPr lang="en-US"/>
              <a:pPr>
                <a:defRPr/>
              </a:pPr>
              <a:t>8/4/17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57809E9-0FDE-6348-B6B0-4C694B66E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A7BCCFC-6826-634C-82FC-1542E5218CD7}" type="datetime1">
              <a:rPr lang="en-US"/>
              <a:pPr>
                <a:defRPr/>
              </a:pPr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C0044BE-2D90-7C43-8687-1D9E0B265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563F95B-43C3-C147-AF42-8991AAE4D43C}" type="datetime1">
              <a:rPr lang="en-US"/>
              <a:pPr>
                <a:defRPr/>
              </a:pPr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4B095FD-4F79-1C4A-8BBA-0E4F25454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4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624" r:id="rId2"/>
    <p:sldLayoutId id="2147484625" r:id="rId3"/>
    <p:sldLayoutId id="2147484626" r:id="rId4"/>
    <p:sldLayoutId id="2147484627" r:id="rId5"/>
    <p:sldLayoutId id="2147484628" r:id="rId6"/>
    <p:sldLayoutId id="2147484629" r:id="rId7"/>
    <p:sldLayoutId id="2147484630" r:id="rId8"/>
    <p:sldLayoutId id="2147484631" r:id="rId9"/>
    <p:sldLayoutId id="2147484632" r:id="rId10"/>
    <p:sldLayoutId id="2147484633" r:id="rId11"/>
    <p:sldLayoutId id="2147484634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rebuchet MS" charset="0"/>
                <a:ea typeface="ＭＳ Ｐゴシック" charset="0"/>
              </a:rPr>
              <a:t>16. Virtual Memory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6.004x Computation Structures</a:t>
            </a:r>
          </a:p>
          <a:p>
            <a:pPr>
              <a:defRPr/>
            </a:pPr>
            <a:r>
              <a:rPr lang="en-US" dirty="0" smtClean="0"/>
              <a:t>Part </a:t>
            </a:r>
            <a:r>
              <a:rPr lang="en-US" dirty="0"/>
              <a:t>3</a:t>
            </a:r>
            <a:r>
              <a:rPr lang="en-US" dirty="0" smtClean="0"/>
              <a:t> – Computer Organization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Copyright © 2016 MIT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87"/>
          <p:cNvSpPr>
            <a:spLocks noChangeArrowheads="1"/>
          </p:cNvSpPr>
          <p:nvPr/>
        </p:nvSpPr>
        <p:spPr bwMode="auto">
          <a:xfrm>
            <a:off x="2874963" y="1652588"/>
            <a:ext cx="444500" cy="17557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14338" name="Rectangle 86"/>
          <p:cNvSpPr>
            <a:spLocks noChangeArrowheads="1"/>
          </p:cNvSpPr>
          <p:nvPr/>
        </p:nvSpPr>
        <p:spPr bwMode="auto">
          <a:xfrm>
            <a:off x="5956300" y="1652588"/>
            <a:ext cx="444500" cy="17557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Simple Page Map Design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>
          <a:xfrm>
            <a:off x="533400" y="3810000"/>
            <a:ext cx="8229600" cy="2895600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+mj-lt"/>
              </a:rPr>
              <a:t>One entry per virtual page</a:t>
            </a:r>
          </a:p>
          <a:p>
            <a:pPr marL="230188" lvl="1" indent="-228600">
              <a:defRPr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Resident bit</a:t>
            </a:r>
            <a:r>
              <a:rPr lang="en-US" dirty="0" smtClean="0">
                <a:latin typeface="+mj-lt"/>
              </a:rPr>
              <a:t> R = 1 for pages stored in RAM, or 0 for non-resident (disk or unallocated). Page fault when R = 0</a:t>
            </a:r>
          </a:p>
          <a:p>
            <a:pPr marL="230188" lvl="1" indent="-22860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>
                <a:latin typeface="+mj-lt"/>
              </a:rPr>
              <a:t>Contains physical page number (PPN) of each resident page</a:t>
            </a:r>
          </a:p>
          <a:p>
            <a:pPr marL="230188" lvl="1" indent="-22860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Dirty bit </a:t>
            </a:r>
            <a:r>
              <a:rPr lang="en-US" dirty="0" smtClean="0">
                <a:latin typeface="+mj-lt"/>
              </a:rPr>
              <a:t>D = 1 if we</a:t>
            </a:r>
            <a:r>
              <a:rPr lang="en-US" altLang="en-US" dirty="0" smtClean="0">
                <a:latin typeface="+mj-lt"/>
              </a:rPr>
              <a:t>’</a:t>
            </a:r>
            <a:r>
              <a:rPr lang="en-US" altLang="ja-JP" dirty="0" smtClean="0">
                <a:latin typeface="+mj-lt"/>
              </a:rPr>
              <a:t>ve changed this page since loading it from disk (and therefore need to write it to disk when it’s replaced)</a:t>
            </a:r>
            <a:endParaRPr lang="en-US" dirty="0" smtClean="0">
              <a:latin typeface="+mj-lt"/>
            </a:endParaRPr>
          </a:p>
          <a:p>
            <a:pPr lvl="1">
              <a:defRPr/>
            </a:pPr>
            <a:endParaRPr lang="en-US" dirty="0">
              <a:latin typeface="+mj-lt"/>
            </a:endParaRPr>
          </a:p>
        </p:txBody>
      </p:sp>
      <p:grpSp>
        <p:nvGrpSpPr>
          <p:cNvPr id="30725" name="Group 3"/>
          <p:cNvGrpSpPr>
            <a:grpSpLocks/>
          </p:cNvGrpSpPr>
          <p:nvPr/>
        </p:nvGrpSpPr>
        <p:grpSpPr bwMode="auto">
          <a:xfrm>
            <a:off x="2868613" y="1614488"/>
            <a:ext cx="463550" cy="1830387"/>
            <a:chOff x="968" y="1624"/>
            <a:chExt cx="292" cy="1153"/>
          </a:xfrm>
        </p:grpSpPr>
        <p:grpSp>
          <p:nvGrpSpPr>
            <p:cNvPr id="30795" name="Group 4"/>
            <p:cNvGrpSpPr>
              <a:grpSpLocks/>
            </p:cNvGrpSpPr>
            <p:nvPr/>
          </p:nvGrpSpPr>
          <p:grpSpPr bwMode="auto">
            <a:xfrm>
              <a:off x="968" y="1624"/>
              <a:ext cx="292" cy="1153"/>
              <a:chOff x="968" y="1624"/>
              <a:chExt cx="292" cy="1153"/>
            </a:xfrm>
          </p:grpSpPr>
          <p:sp>
            <p:nvSpPr>
              <p:cNvPr id="14416" name="Freeform 5"/>
              <p:cNvSpPr>
                <a:spLocks/>
              </p:cNvSpPr>
              <p:nvPr/>
            </p:nvSpPr>
            <p:spPr bwMode="auto">
              <a:xfrm>
                <a:off x="968" y="1624"/>
                <a:ext cx="289" cy="793"/>
              </a:xfrm>
              <a:custGeom>
                <a:avLst/>
                <a:gdLst>
                  <a:gd name="T0" fmla="*/ 0 w 289"/>
                  <a:gd name="T1" fmla="*/ 648 h 793"/>
                  <a:gd name="T2" fmla="*/ 0 w 289"/>
                  <a:gd name="T3" fmla="*/ 0 h 793"/>
                  <a:gd name="T4" fmla="*/ 288 w 289"/>
                  <a:gd name="T5" fmla="*/ 0 h 793"/>
                  <a:gd name="T6" fmla="*/ 288 w 289"/>
                  <a:gd name="T7" fmla="*/ 792 h 7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9"/>
                  <a:gd name="T13" fmla="*/ 0 h 793"/>
                  <a:gd name="T14" fmla="*/ 289 w 289"/>
                  <a:gd name="T15" fmla="*/ 793 h 7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9" h="793">
                    <a:moveTo>
                      <a:pt x="0" y="648"/>
                    </a:moveTo>
                    <a:lnTo>
                      <a:pt x="0" y="0"/>
                    </a:lnTo>
                    <a:lnTo>
                      <a:pt x="288" y="0"/>
                    </a:lnTo>
                    <a:lnTo>
                      <a:pt x="288" y="79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17" name="Arc 6"/>
              <p:cNvSpPr>
                <a:spLocks/>
              </p:cNvSpPr>
              <p:nvPr/>
            </p:nvSpPr>
            <p:spPr bwMode="auto">
              <a:xfrm>
                <a:off x="968" y="2277"/>
                <a:ext cx="141" cy="68"/>
              </a:xfrm>
              <a:custGeom>
                <a:avLst/>
                <a:gdLst>
                  <a:gd name="T0" fmla="*/ 0 w 21754"/>
                  <a:gd name="T1" fmla="*/ 0 h 21600"/>
                  <a:gd name="T2" fmla="*/ 0 w 21754"/>
                  <a:gd name="T3" fmla="*/ 0 h 21600"/>
                  <a:gd name="T4" fmla="*/ 0 w 21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54"/>
                  <a:gd name="T10" fmla="*/ 0 h 21600"/>
                  <a:gd name="T11" fmla="*/ 21754 w 21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4" h="21600" fill="none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</a:path>
                  <a:path w="21754" h="21600" stroke="0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  <a:lnTo>
                      <a:pt x="15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18" name="Arc 7"/>
              <p:cNvSpPr>
                <a:spLocks/>
              </p:cNvSpPr>
              <p:nvPr/>
            </p:nvSpPr>
            <p:spPr bwMode="auto">
              <a:xfrm>
                <a:off x="1117" y="2344"/>
                <a:ext cx="14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19" name="Arc 8"/>
              <p:cNvSpPr>
                <a:spLocks/>
              </p:cNvSpPr>
              <p:nvPr/>
            </p:nvSpPr>
            <p:spPr bwMode="auto">
              <a:xfrm>
                <a:off x="968" y="2349"/>
                <a:ext cx="141" cy="68"/>
              </a:xfrm>
              <a:custGeom>
                <a:avLst/>
                <a:gdLst>
                  <a:gd name="T0" fmla="*/ 0 w 21754"/>
                  <a:gd name="T1" fmla="*/ 0 h 21600"/>
                  <a:gd name="T2" fmla="*/ 0 w 21754"/>
                  <a:gd name="T3" fmla="*/ 0 h 21600"/>
                  <a:gd name="T4" fmla="*/ 0 w 21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54"/>
                  <a:gd name="T10" fmla="*/ 0 h 21600"/>
                  <a:gd name="T11" fmla="*/ 21754 w 21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4" h="21600" fill="none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</a:path>
                  <a:path w="21754" h="21600" stroke="0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  <a:lnTo>
                      <a:pt x="15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20" name="Arc 9"/>
              <p:cNvSpPr>
                <a:spLocks/>
              </p:cNvSpPr>
              <p:nvPr/>
            </p:nvSpPr>
            <p:spPr bwMode="auto">
              <a:xfrm>
                <a:off x="1117" y="2416"/>
                <a:ext cx="14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21" name="Freeform 10"/>
              <p:cNvSpPr>
                <a:spLocks/>
              </p:cNvSpPr>
              <p:nvPr/>
            </p:nvSpPr>
            <p:spPr bwMode="auto">
              <a:xfrm>
                <a:off x="968" y="2344"/>
                <a:ext cx="289" cy="433"/>
              </a:xfrm>
              <a:custGeom>
                <a:avLst/>
                <a:gdLst>
                  <a:gd name="T0" fmla="*/ 0 w 289"/>
                  <a:gd name="T1" fmla="*/ 0 h 433"/>
                  <a:gd name="T2" fmla="*/ 0 w 289"/>
                  <a:gd name="T3" fmla="*/ 432 h 433"/>
                  <a:gd name="T4" fmla="*/ 288 w 289"/>
                  <a:gd name="T5" fmla="*/ 432 h 433"/>
                  <a:gd name="T6" fmla="*/ 0 60000 65536"/>
                  <a:gd name="T7" fmla="*/ 0 60000 65536"/>
                  <a:gd name="T8" fmla="*/ 0 60000 65536"/>
                  <a:gd name="T9" fmla="*/ 0 w 289"/>
                  <a:gd name="T10" fmla="*/ 0 h 433"/>
                  <a:gd name="T11" fmla="*/ 289 w 289"/>
                  <a:gd name="T12" fmla="*/ 433 h 4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9" h="433">
                    <a:moveTo>
                      <a:pt x="0" y="0"/>
                    </a:moveTo>
                    <a:lnTo>
                      <a:pt x="0" y="432"/>
                    </a:lnTo>
                    <a:lnTo>
                      <a:pt x="288" y="43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22" name="Line 11"/>
              <p:cNvSpPr>
                <a:spLocks noChangeShapeType="1"/>
              </p:cNvSpPr>
              <p:nvPr/>
            </p:nvSpPr>
            <p:spPr bwMode="auto">
              <a:xfrm>
                <a:off x="1260" y="2492"/>
                <a:ext cx="0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4412" name="Line 12"/>
            <p:cNvSpPr>
              <a:spLocks noChangeShapeType="1"/>
            </p:cNvSpPr>
            <p:nvPr/>
          </p:nvSpPr>
          <p:spPr bwMode="auto">
            <a:xfrm>
              <a:off x="972" y="184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13" name="Line 13"/>
            <p:cNvSpPr>
              <a:spLocks noChangeShapeType="1"/>
            </p:cNvSpPr>
            <p:nvPr/>
          </p:nvSpPr>
          <p:spPr bwMode="auto">
            <a:xfrm>
              <a:off x="972" y="206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14" name="Line 14"/>
            <p:cNvSpPr>
              <a:spLocks noChangeShapeType="1"/>
            </p:cNvSpPr>
            <p:nvPr/>
          </p:nvSpPr>
          <p:spPr bwMode="auto">
            <a:xfrm>
              <a:off x="972" y="2276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15" name="Line 15"/>
            <p:cNvSpPr>
              <a:spLocks noChangeShapeType="1"/>
            </p:cNvSpPr>
            <p:nvPr/>
          </p:nvSpPr>
          <p:spPr bwMode="auto">
            <a:xfrm>
              <a:off x="972" y="256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0726" name="Group 16"/>
          <p:cNvGrpSpPr>
            <a:grpSpLocks/>
          </p:cNvGrpSpPr>
          <p:nvPr/>
        </p:nvGrpSpPr>
        <p:grpSpPr bwMode="auto">
          <a:xfrm>
            <a:off x="5954713" y="1614488"/>
            <a:ext cx="463550" cy="1830387"/>
            <a:chOff x="2912" y="1624"/>
            <a:chExt cx="292" cy="1153"/>
          </a:xfrm>
        </p:grpSpPr>
        <p:grpSp>
          <p:nvGrpSpPr>
            <p:cNvPr id="30783" name="Group 17"/>
            <p:cNvGrpSpPr>
              <a:grpSpLocks/>
            </p:cNvGrpSpPr>
            <p:nvPr/>
          </p:nvGrpSpPr>
          <p:grpSpPr bwMode="auto">
            <a:xfrm>
              <a:off x="2912" y="1624"/>
              <a:ext cx="292" cy="1153"/>
              <a:chOff x="2912" y="1624"/>
              <a:chExt cx="292" cy="1153"/>
            </a:xfrm>
          </p:grpSpPr>
          <p:sp>
            <p:nvSpPr>
              <p:cNvPr id="14404" name="Freeform 18"/>
              <p:cNvSpPr>
                <a:spLocks/>
              </p:cNvSpPr>
              <p:nvPr/>
            </p:nvSpPr>
            <p:spPr bwMode="auto">
              <a:xfrm>
                <a:off x="2912" y="1624"/>
                <a:ext cx="289" cy="793"/>
              </a:xfrm>
              <a:custGeom>
                <a:avLst/>
                <a:gdLst>
                  <a:gd name="T0" fmla="*/ 0 w 289"/>
                  <a:gd name="T1" fmla="*/ 648 h 793"/>
                  <a:gd name="T2" fmla="*/ 0 w 289"/>
                  <a:gd name="T3" fmla="*/ 0 h 793"/>
                  <a:gd name="T4" fmla="*/ 288 w 289"/>
                  <a:gd name="T5" fmla="*/ 0 h 793"/>
                  <a:gd name="T6" fmla="*/ 288 w 289"/>
                  <a:gd name="T7" fmla="*/ 792 h 7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9"/>
                  <a:gd name="T13" fmla="*/ 0 h 793"/>
                  <a:gd name="T14" fmla="*/ 289 w 289"/>
                  <a:gd name="T15" fmla="*/ 793 h 7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9" h="793">
                    <a:moveTo>
                      <a:pt x="0" y="648"/>
                    </a:moveTo>
                    <a:lnTo>
                      <a:pt x="0" y="0"/>
                    </a:lnTo>
                    <a:lnTo>
                      <a:pt x="288" y="0"/>
                    </a:lnTo>
                    <a:lnTo>
                      <a:pt x="288" y="79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05" name="Arc 19"/>
              <p:cNvSpPr>
                <a:spLocks/>
              </p:cNvSpPr>
              <p:nvPr/>
            </p:nvSpPr>
            <p:spPr bwMode="auto">
              <a:xfrm>
                <a:off x="2912" y="2277"/>
                <a:ext cx="141" cy="68"/>
              </a:xfrm>
              <a:custGeom>
                <a:avLst/>
                <a:gdLst>
                  <a:gd name="T0" fmla="*/ 0 w 21754"/>
                  <a:gd name="T1" fmla="*/ 0 h 21600"/>
                  <a:gd name="T2" fmla="*/ 0 w 21754"/>
                  <a:gd name="T3" fmla="*/ 0 h 21600"/>
                  <a:gd name="T4" fmla="*/ 0 w 21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54"/>
                  <a:gd name="T10" fmla="*/ 0 h 21600"/>
                  <a:gd name="T11" fmla="*/ 21754 w 21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4" h="21600" fill="none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</a:path>
                  <a:path w="21754" h="21600" stroke="0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  <a:lnTo>
                      <a:pt x="15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06" name="Arc 20"/>
              <p:cNvSpPr>
                <a:spLocks/>
              </p:cNvSpPr>
              <p:nvPr/>
            </p:nvSpPr>
            <p:spPr bwMode="auto">
              <a:xfrm>
                <a:off x="3061" y="2344"/>
                <a:ext cx="14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07" name="Arc 21"/>
              <p:cNvSpPr>
                <a:spLocks/>
              </p:cNvSpPr>
              <p:nvPr/>
            </p:nvSpPr>
            <p:spPr bwMode="auto">
              <a:xfrm>
                <a:off x="2912" y="2349"/>
                <a:ext cx="141" cy="68"/>
              </a:xfrm>
              <a:custGeom>
                <a:avLst/>
                <a:gdLst>
                  <a:gd name="T0" fmla="*/ 0 w 21754"/>
                  <a:gd name="T1" fmla="*/ 0 h 21600"/>
                  <a:gd name="T2" fmla="*/ 0 w 21754"/>
                  <a:gd name="T3" fmla="*/ 0 h 21600"/>
                  <a:gd name="T4" fmla="*/ 0 w 2175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54"/>
                  <a:gd name="T10" fmla="*/ 0 h 21600"/>
                  <a:gd name="T11" fmla="*/ 21754 w 2175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4" h="21600" fill="none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</a:path>
                  <a:path w="21754" h="21600" stroke="0" extrusionOk="0">
                    <a:moveTo>
                      <a:pt x="-1" y="0"/>
                    </a:moveTo>
                    <a:cubicBezTo>
                      <a:pt x="51" y="0"/>
                      <a:pt x="102" y="-1"/>
                      <a:pt x="154" y="-1"/>
                    </a:cubicBezTo>
                    <a:cubicBezTo>
                      <a:pt x="12083" y="-1"/>
                      <a:pt x="21754" y="9670"/>
                      <a:pt x="21754" y="21600"/>
                    </a:cubicBezTo>
                    <a:lnTo>
                      <a:pt x="15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08" name="Arc 22"/>
              <p:cNvSpPr>
                <a:spLocks/>
              </p:cNvSpPr>
              <p:nvPr/>
            </p:nvSpPr>
            <p:spPr bwMode="auto">
              <a:xfrm>
                <a:off x="3061" y="2416"/>
                <a:ext cx="140" cy="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lnTo>
                      <a:pt x="2160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09" name="Freeform 23"/>
              <p:cNvSpPr>
                <a:spLocks/>
              </p:cNvSpPr>
              <p:nvPr/>
            </p:nvSpPr>
            <p:spPr bwMode="auto">
              <a:xfrm>
                <a:off x="2912" y="2344"/>
                <a:ext cx="289" cy="433"/>
              </a:xfrm>
              <a:custGeom>
                <a:avLst/>
                <a:gdLst>
                  <a:gd name="T0" fmla="*/ 0 w 289"/>
                  <a:gd name="T1" fmla="*/ 0 h 433"/>
                  <a:gd name="T2" fmla="*/ 0 w 289"/>
                  <a:gd name="T3" fmla="*/ 432 h 433"/>
                  <a:gd name="T4" fmla="*/ 288 w 289"/>
                  <a:gd name="T5" fmla="*/ 432 h 433"/>
                  <a:gd name="T6" fmla="*/ 0 60000 65536"/>
                  <a:gd name="T7" fmla="*/ 0 60000 65536"/>
                  <a:gd name="T8" fmla="*/ 0 60000 65536"/>
                  <a:gd name="T9" fmla="*/ 0 w 289"/>
                  <a:gd name="T10" fmla="*/ 0 h 433"/>
                  <a:gd name="T11" fmla="*/ 289 w 289"/>
                  <a:gd name="T12" fmla="*/ 433 h 4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9" h="433">
                    <a:moveTo>
                      <a:pt x="0" y="0"/>
                    </a:moveTo>
                    <a:lnTo>
                      <a:pt x="0" y="432"/>
                    </a:lnTo>
                    <a:lnTo>
                      <a:pt x="288" y="43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410" name="Line 24"/>
              <p:cNvSpPr>
                <a:spLocks noChangeShapeType="1"/>
              </p:cNvSpPr>
              <p:nvPr/>
            </p:nvSpPr>
            <p:spPr bwMode="auto">
              <a:xfrm>
                <a:off x="3204" y="2492"/>
                <a:ext cx="0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4400" name="Line 25"/>
            <p:cNvSpPr>
              <a:spLocks noChangeShapeType="1"/>
            </p:cNvSpPr>
            <p:nvPr/>
          </p:nvSpPr>
          <p:spPr bwMode="auto">
            <a:xfrm>
              <a:off x="2916" y="184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01" name="Line 26"/>
            <p:cNvSpPr>
              <a:spLocks noChangeShapeType="1"/>
            </p:cNvSpPr>
            <p:nvPr/>
          </p:nvSpPr>
          <p:spPr bwMode="auto">
            <a:xfrm>
              <a:off x="2916" y="2060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02" name="Line 27"/>
            <p:cNvSpPr>
              <a:spLocks noChangeShapeType="1"/>
            </p:cNvSpPr>
            <p:nvPr/>
          </p:nvSpPr>
          <p:spPr bwMode="auto">
            <a:xfrm>
              <a:off x="2916" y="2276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403" name="Line 28"/>
            <p:cNvSpPr>
              <a:spLocks noChangeShapeType="1"/>
            </p:cNvSpPr>
            <p:nvPr/>
          </p:nvSpPr>
          <p:spPr bwMode="auto">
            <a:xfrm>
              <a:off x="2916" y="2564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4342" name="Rectangle 29"/>
          <p:cNvSpPr>
            <a:spLocks noChangeArrowheads="1"/>
          </p:cNvSpPr>
          <p:nvPr/>
        </p:nvSpPr>
        <p:spPr bwMode="auto">
          <a:xfrm>
            <a:off x="4157663" y="1735138"/>
            <a:ext cx="901700" cy="15875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43" name="Line 30"/>
          <p:cNvSpPr>
            <a:spLocks noChangeShapeType="1"/>
          </p:cNvSpPr>
          <p:nvPr/>
        </p:nvSpPr>
        <p:spPr bwMode="auto">
          <a:xfrm>
            <a:off x="4157663" y="1963738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44" name="Line 31"/>
          <p:cNvSpPr>
            <a:spLocks noChangeShapeType="1"/>
          </p:cNvSpPr>
          <p:nvPr/>
        </p:nvSpPr>
        <p:spPr bwMode="auto">
          <a:xfrm>
            <a:off x="4157663" y="2192338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45" name="Line 32"/>
          <p:cNvSpPr>
            <a:spLocks noChangeShapeType="1"/>
          </p:cNvSpPr>
          <p:nvPr/>
        </p:nvSpPr>
        <p:spPr bwMode="auto">
          <a:xfrm>
            <a:off x="4157663" y="2420938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46" name="Line 33"/>
          <p:cNvSpPr>
            <a:spLocks noChangeShapeType="1"/>
          </p:cNvSpPr>
          <p:nvPr/>
        </p:nvSpPr>
        <p:spPr bwMode="auto">
          <a:xfrm>
            <a:off x="4157663" y="2649538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47" name="Line 34"/>
          <p:cNvSpPr>
            <a:spLocks noChangeShapeType="1"/>
          </p:cNvSpPr>
          <p:nvPr/>
        </p:nvSpPr>
        <p:spPr bwMode="auto">
          <a:xfrm>
            <a:off x="4614863" y="1735138"/>
            <a:ext cx="0" cy="158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48" name="Rectangle 35"/>
          <p:cNvSpPr>
            <a:spLocks noChangeArrowheads="1"/>
          </p:cNvSpPr>
          <p:nvPr/>
        </p:nvSpPr>
        <p:spPr bwMode="auto">
          <a:xfrm>
            <a:off x="3959225" y="3390900"/>
            <a:ext cx="141763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PAGE MAP</a:t>
            </a:r>
          </a:p>
        </p:txBody>
      </p:sp>
      <p:sp>
        <p:nvSpPr>
          <p:cNvPr id="14349" name="Line 36"/>
          <p:cNvSpPr>
            <a:spLocks noChangeShapeType="1"/>
          </p:cNvSpPr>
          <p:nvPr/>
        </p:nvSpPr>
        <p:spPr bwMode="auto">
          <a:xfrm>
            <a:off x="3332163" y="184943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50" name="Line 37"/>
          <p:cNvSpPr>
            <a:spLocks noChangeShapeType="1"/>
          </p:cNvSpPr>
          <p:nvPr/>
        </p:nvSpPr>
        <p:spPr bwMode="auto">
          <a:xfrm>
            <a:off x="3332163" y="219233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51" name="Line 38"/>
          <p:cNvSpPr>
            <a:spLocks noChangeShapeType="1"/>
          </p:cNvSpPr>
          <p:nvPr/>
        </p:nvSpPr>
        <p:spPr bwMode="auto">
          <a:xfrm>
            <a:off x="3332163" y="333533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0737" name="Group 39"/>
          <p:cNvGrpSpPr>
            <a:grpSpLocks/>
          </p:cNvGrpSpPr>
          <p:nvPr/>
        </p:nvGrpSpPr>
        <p:grpSpPr bwMode="auto">
          <a:xfrm>
            <a:off x="3903663" y="1804988"/>
            <a:ext cx="211137" cy="65087"/>
            <a:chOff x="1620" y="1744"/>
            <a:chExt cx="133" cy="41"/>
          </a:xfrm>
        </p:grpSpPr>
        <p:sp>
          <p:nvSpPr>
            <p:cNvPr id="14397" name="Freeform 40"/>
            <p:cNvSpPr>
              <a:spLocks/>
            </p:cNvSpPr>
            <p:nvPr/>
          </p:nvSpPr>
          <p:spPr bwMode="auto">
            <a:xfrm>
              <a:off x="1664" y="1744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98" name="Line 41"/>
            <p:cNvSpPr>
              <a:spLocks noChangeShapeType="1"/>
            </p:cNvSpPr>
            <p:nvPr/>
          </p:nvSpPr>
          <p:spPr bwMode="auto">
            <a:xfrm>
              <a:off x="1620" y="177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4353" name="Line 42"/>
          <p:cNvSpPr>
            <a:spLocks noChangeShapeType="1"/>
          </p:cNvSpPr>
          <p:nvPr/>
        </p:nvSpPr>
        <p:spPr bwMode="auto">
          <a:xfrm>
            <a:off x="3560763" y="1849438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0739" name="Group 43"/>
          <p:cNvGrpSpPr>
            <a:grpSpLocks/>
          </p:cNvGrpSpPr>
          <p:nvPr/>
        </p:nvGrpSpPr>
        <p:grpSpPr bwMode="auto">
          <a:xfrm>
            <a:off x="3903663" y="2033588"/>
            <a:ext cx="211137" cy="65087"/>
            <a:chOff x="1620" y="1888"/>
            <a:chExt cx="133" cy="41"/>
          </a:xfrm>
        </p:grpSpPr>
        <p:sp>
          <p:nvSpPr>
            <p:cNvPr id="14395" name="Freeform 44"/>
            <p:cNvSpPr>
              <a:spLocks/>
            </p:cNvSpPr>
            <p:nvPr/>
          </p:nvSpPr>
          <p:spPr bwMode="auto">
            <a:xfrm>
              <a:off x="1664" y="1888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96" name="Line 45"/>
            <p:cNvSpPr>
              <a:spLocks noChangeShapeType="1"/>
            </p:cNvSpPr>
            <p:nvPr/>
          </p:nvSpPr>
          <p:spPr bwMode="auto">
            <a:xfrm>
              <a:off x="1620" y="191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4355" name="Line 46"/>
          <p:cNvSpPr>
            <a:spLocks noChangeShapeType="1"/>
          </p:cNvSpPr>
          <p:nvPr/>
        </p:nvSpPr>
        <p:spPr bwMode="auto">
          <a:xfrm flipV="1">
            <a:off x="3560763" y="2071688"/>
            <a:ext cx="3302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56" name="Line 47"/>
          <p:cNvSpPr>
            <a:spLocks noChangeShapeType="1"/>
          </p:cNvSpPr>
          <p:nvPr/>
        </p:nvSpPr>
        <p:spPr bwMode="auto">
          <a:xfrm flipV="1">
            <a:off x="3560763" y="3214688"/>
            <a:ext cx="330200" cy="127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0742" name="Group 48"/>
          <p:cNvGrpSpPr>
            <a:grpSpLocks/>
          </p:cNvGrpSpPr>
          <p:nvPr/>
        </p:nvGrpSpPr>
        <p:grpSpPr bwMode="auto">
          <a:xfrm>
            <a:off x="5732463" y="1804988"/>
            <a:ext cx="211137" cy="65087"/>
            <a:chOff x="2772" y="1744"/>
            <a:chExt cx="133" cy="41"/>
          </a:xfrm>
        </p:grpSpPr>
        <p:sp>
          <p:nvSpPr>
            <p:cNvPr id="14393" name="Freeform 49"/>
            <p:cNvSpPr>
              <a:spLocks/>
            </p:cNvSpPr>
            <p:nvPr/>
          </p:nvSpPr>
          <p:spPr bwMode="auto">
            <a:xfrm>
              <a:off x="2816" y="1744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94" name="Line 50"/>
            <p:cNvSpPr>
              <a:spLocks noChangeShapeType="1"/>
            </p:cNvSpPr>
            <p:nvPr/>
          </p:nvSpPr>
          <p:spPr bwMode="auto">
            <a:xfrm>
              <a:off x="2772" y="177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0743" name="Group 51"/>
          <p:cNvGrpSpPr>
            <a:grpSpLocks/>
          </p:cNvGrpSpPr>
          <p:nvPr/>
        </p:nvGrpSpPr>
        <p:grpSpPr bwMode="auto">
          <a:xfrm>
            <a:off x="5732463" y="2490788"/>
            <a:ext cx="211137" cy="65087"/>
            <a:chOff x="2772" y="2176"/>
            <a:chExt cx="133" cy="41"/>
          </a:xfrm>
        </p:grpSpPr>
        <p:sp>
          <p:nvSpPr>
            <p:cNvPr id="14391" name="Freeform 52"/>
            <p:cNvSpPr>
              <a:spLocks/>
            </p:cNvSpPr>
            <p:nvPr/>
          </p:nvSpPr>
          <p:spPr bwMode="auto">
            <a:xfrm>
              <a:off x="2816" y="2176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92" name="Line 53"/>
            <p:cNvSpPr>
              <a:spLocks noChangeShapeType="1"/>
            </p:cNvSpPr>
            <p:nvPr/>
          </p:nvSpPr>
          <p:spPr bwMode="auto">
            <a:xfrm>
              <a:off x="2772" y="2204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0744" name="Group 54"/>
          <p:cNvGrpSpPr>
            <a:grpSpLocks/>
          </p:cNvGrpSpPr>
          <p:nvPr/>
        </p:nvGrpSpPr>
        <p:grpSpPr bwMode="auto">
          <a:xfrm>
            <a:off x="5732463" y="3290888"/>
            <a:ext cx="211137" cy="65087"/>
            <a:chOff x="2772" y="2680"/>
            <a:chExt cx="133" cy="41"/>
          </a:xfrm>
        </p:grpSpPr>
        <p:sp>
          <p:nvSpPr>
            <p:cNvPr id="14389" name="Freeform 55"/>
            <p:cNvSpPr>
              <a:spLocks/>
            </p:cNvSpPr>
            <p:nvPr/>
          </p:nvSpPr>
          <p:spPr bwMode="auto">
            <a:xfrm>
              <a:off x="2816" y="2680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90" name="Line 56"/>
            <p:cNvSpPr>
              <a:spLocks noChangeShapeType="1"/>
            </p:cNvSpPr>
            <p:nvPr/>
          </p:nvSpPr>
          <p:spPr bwMode="auto">
            <a:xfrm>
              <a:off x="2772" y="270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4360" name="Line 57"/>
          <p:cNvSpPr>
            <a:spLocks noChangeShapeType="1"/>
          </p:cNvSpPr>
          <p:nvPr/>
        </p:nvSpPr>
        <p:spPr bwMode="auto">
          <a:xfrm>
            <a:off x="4932363" y="1849438"/>
            <a:ext cx="787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61" name="Line 58"/>
          <p:cNvSpPr>
            <a:spLocks noChangeShapeType="1"/>
          </p:cNvSpPr>
          <p:nvPr/>
        </p:nvSpPr>
        <p:spPr bwMode="auto">
          <a:xfrm>
            <a:off x="4932363" y="2078038"/>
            <a:ext cx="8001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62" name="Line 59"/>
          <p:cNvSpPr>
            <a:spLocks noChangeShapeType="1"/>
          </p:cNvSpPr>
          <p:nvPr/>
        </p:nvSpPr>
        <p:spPr bwMode="auto">
          <a:xfrm>
            <a:off x="4932363" y="2763838"/>
            <a:ext cx="8001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63" name="Line 60"/>
          <p:cNvSpPr>
            <a:spLocks noChangeShapeType="1"/>
          </p:cNvSpPr>
          <p:nvPr/>
        </p:nvSpPr>
        <p:spPr bwMode="auto">
          <a:xfrm>
            <a:off x="4157663" y="2878138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64" name="Line 61"/>
          <p:cNvSpPr>
            <a:spLocks noChangeShapeType="1"/>
          </p:cNvSpPr>
          <p:nvPr/>
        </p:nvSpPr>
        <p:spPr bwMode="auto">
          <a:xfrm>
            <a:off x="4157663" y="3106738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0750" name="Group 62"/>
          <p:cNvGrpSpPr>
            <a:grpSpLocks/>
          </p:cNvGrpSpPr>
          <p:nvPr/>
        </p:nvGrpSpPr>
        <p:grpSpPr bwMode="auto">
          <a:xfrm>
            <a:off x="3903663" y="3176588"/>
            <a:ext cx="211137" cy="65087"/>
            <a:chOff x="1620" y="2608"/>
            <a:chExt cx="133" cy="41"/>
          </a:xfrm>
        </p:grpSpPr>
        <p:sp>
          <p:nvSpPr>
            <p:cNvPr id="14387" name="Freeform 63"/>
            <p:cNvSpPr>
              <a:spLocks/>
            </p:cNvSpPr>
            <p:nvPr/>
          </p:nvSpPr>
          <p:spPr bwMode="auto">
            <a:xfrm>
              <a:off x="1664" y="2608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88" name="Line 64"/>
            <p:cNvSpPr>
              <a:spLocks noChangeShapeType="1"/>
            </p:cNvSpPr>
            <p:nvPr/>
          </p:nvSpPr>
          <p:spPr bwMode="auto">
            <a:xfrm>
              <a:off x="1620" y="263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0751" name="Group 65"/>
          <p:cNvGrpSpPr>
            <a:grpSpLocks/>
          </p:cNvGrpSpPr>
          <p:nvPr/>
        </p:nvGrpSpPr>
        <p:grpSpPr bwMode="auto">
          <a:xfrm>
            <a:off x="5732463" y="2147888"/>
            <a:ext cx="211137" cy="65087"/>
            <a:chOff x="2772" y="1960"/>
            <a:chExt cx="133" cy="41"/>
          </a:xfrm>
        </p:grpSpPr>
        <p:sp>
          <p:nvSpPr>
            <p:cNvPr id="14385" name="Freeform 66"/>
            <p:cNvSpPr>
              <a:spLocks/>
            </p:cNvSpPr>
            <p:nvPr/>
          </p:nvSpPr>
          <p:spPr bwMode="auto">
            <a:xfrm>
              <a:off x="2816" y="1960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386" name="Line 67"/>
            <p:cNvSpPr>
              <a:spLocks noChangeShapeType="1"/>
            </p:cNvSpPr>
            <p:nvPr/>
          </p:nvSpPr>
          <p:spPr bwMode="auto">
            <a:xfrm>
              <a:off x="2772" y="198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4367" name="Line 68"/>
          <p:cNvSpPr>
            <a:spLocks noChangeShapeType="1"/>
          </p:cNvSpPr>
          <p:nvPr/>
        </p:nvSpPr>
        <p:spPr bwMode="auto">
          <a:xfrm flipH="1">
            <a:off x="4919663" y="2192338"/>
            <a:ext cx="82550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68" name="Rectangle 69"/>
          <p:cNvSpPr>
            <a:spLocks noChangeArrowheads="1"/>
          </p:cNvSpPr>
          <p:nvPr/>
        </p:nvSpPr>
        <p:spPr bwMode="auto">
          <a:xfrm>
            <a:off x="4670425" y="2162175"/>
            <a:ext cx="31273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14369" name="Rectangle 70"/>
          <p:cNvSpPr>
            <a:spLocks noChangeArrowheads="1"/>
          </p:cNvSpPr>
          <p:nvPr/>
        </p:nvSpPr>
        <p:spPr bwMode="auto">
          <a:xfrm>
            <a:off x="4670425" y="2390775"/>
            <a:ext cx="31273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14370" name="Rectangle 71"/>
          <p:cNvSpPr>
            <a:spLocks noChangeArrowheads="1"/>
          </p:cNvSpPr>
          <p:nvPr/>
        </p:nvSpPr>
        <p:spPr bwMode="auto">
          <a:xfrm>
            <a:off x="4670425" y="3076575"/>
            <a:ext cx="31273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>
                <a:solidFill>
                  <a:srgbClr val="000000"/>
                </a:solidFill>
                <a:latin typeface="+mj-lt"/>
              </a:rPr>
              <a:t>X</a:t>
            </a:r>
          </a:p>
        </p:txBody>
      </p:sp>
      <p:sp>
        <p:nvSpPr>
          <p:cNvPr id="14371" name="Line 72"/>
          <p:cNvSpPr>
            <a:spLocks noChangeShapeType="1"/>
          </p:cNvSpPr>
          <p:nvPr/>
        </p:nvSpPr>
        <p:spPr bwMode="auto">
          <a:xfrm>
            <a:off x="4360863" y="1735138"/>
            <a:ext cx="0" cy="158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72" name="Rectangle 73"/>
          <p:cNvSpPr>
            <a:spLocks noChangeArrowheads="1"/>
          </p:cNvSpPr>
          <p:nvPr/>
        </p:nvSpPr>
        <p:spPr bwMode="auto">
          <a:xfrm>
            <a:off x="4073525" y="1447800"/>
            <a:ext cx="366713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D</a:t>
            </a:r>
          </a:p>
        </p:txBody>
      </p:sp>
      <p:sp>
        <p:nvSpPr>
          <p:cNvPr id="14373" name="Rectangle 74"/>
          <p:cNvSpPr>
            <a:spLocks noChangeArrowheads="1"/>
          </p:cNvSpPr>
          <p:nvPr/>
        </p:nvSpPr>
        <p:spPr bwMode="auto">
          <a:xfrm>
            <a:off x="4302125" y="1447800"/>
            <a:ext cx="34925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R</a:t>
            </a:r>
          </a:p>
        </p:txBody>
      </p:sp>
      <p:sp>
        <p:nvSpPr>
          <p:cNvPr id="14374" name="Rectangle 75"/>
          <p:cNvSpPr>
            <a:spLocks noChangeArrowheads="1"/>
          </p:cNvSpPr>
          <p:nvPr/>
        </p:nvSpPr>
        <p:spPr bwMode="auto">
          <a:xfrm>
            <a:off x="2244725" y="1219200"/>
            <a:ext cx="1952625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Virtual Memory</a:t>
            </a:r>
          </a:p>
        </p:txBody>
      </p:sp>
      <p:sp>
        <p:nvSpPr>
          <p:cNvPr id="14375" name="Rectangle 76"/>
          <p:cNvSpPr>
            <a:spLocks noChangeArrowheads="1"/>
          </p:cNvSpPr>
          <p:nvPr/>
        </p:nvSpPr>
        <p:spPr bwMode="auto">
          <a:xfrm>
            <a:off x="5229225" y="1219200"/>
            <a:ext cx="2093913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Physical Memory</a:t>
            </a:r>
          </a:p>
        </p:txBody>
      </p:sp>
      <p:sp>
        <p:nvSpPr>
          <p:cNvPr id="14377" name="Rectangle 78"/>
          <p:cNvSpPr>
            <a:spLocks noChangeArrowheads="1"/>
          </p:cNvSpPr>
          <p:nvPr/>
        </p:nvSpPr>
        <p:spPr bwMode="auto">
          <a:xfrm>
            <a:off x="4330700" y="17272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1</a:t>
            </a:r>
          </a:p>
        </p:txBody>
      </p:sp>
      <p:sp>
        <p:nvSpPr>
          <p:cNvPr id="14378" name="Rectangle 79"/>
          <p:cNvSpPr>
            <a:spLocks noChangeArrowheads="1"/>
          </p:cNvSpPr>
          <p:nvPr/>
        </p:nvSpPr>
        <p:spPr bwMode="auto">
          <a:xfrm>
            <a:off x="4330700" y="19558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1</a:t>
            </a:r>
          </a:p>
        </p:txBody>
      </p:sp>
      <p:sp>
        <p:nvSpPr>
          <p:cNvPr id="14379" name="Rectangle 80"/>
          <p:cNvSpPr>
            <a:spLocks noChangeArrowheads="1"/>
          </p:cNvSpPr>
          <p:nvPr/>
        </p:nvSpPr>
        <p:spPr bwMode="auto">
          <a:xfrm>
            <a:off x="4330700" y="26416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1</a:t>
            </a:r>
          </a:p>
        </p:txBody>
      </p:sp>
      <p:sp>
        <p:nvSpPr>
          <p:cNvPr id="14380" name="Rectangle 81"/>
          <p:cNvSpPr>
            <a:spLocks noChangeArrowheads="1"/>
          </p:cNvSpPr>
          <p:nvPr/>
        </p:nvSpPr>
        <p:spPr bwMode="auto">
          <a:xfrm>
            <a:off x="4330700" y="28702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1</a:t>
            </a:r>
          </a:p>
        </p:txBody>
      </p:sp>
      <p:sp>
        <p:nvSpPr>
          <p:cNvPr id="14381" name="Rectangle 82"/>
          <p:cNvSpPr>
            <a:spLocks noChangeArrowheads="1"/>
          </p:cNvSpPr>
          <p:nvPr/>
        </p:nvSpPr>
        <p:spPr bwMode="auto">
          <a:xfrm>
            <a:off x="4330700" y="21844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0</a:t>
            </a:r>
          </a:p>
        </p:txBody>
      </p:sp>
      <p:sp>
        <p:nvSpPr>
          <p:cNvPr id="14382" name="Rectangle 83"/>
          <p:cNvSpPr>
            <a:spLocks noChangeArrowheads="1"/>
          </p:cNvSpPr>
          <p:nvPr/>
        </p:nvSpPr>
        <p:spPr bwMode="auto">
          <a:xfrm>
            <a:off x="4330700" y="24130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0</a:t>
            </a:r>
          </a:p>
        </p:txBody>
      </p:sp>
      <p:sp>
        <p:nvSpPr>
          <p:cNvPr id="14383" name="Rectangle 84"/>
          <p:cNvSpPr>
            <a:spLocks noChangeArrowheads="1"/>
          </p:cNvSpPr>
          <p:nvPr/>
        </p:nvSpPr>
        <p:spPr bwMode="auto">
          <a:xfrm>
            <a:off x="4330700" y="3098800"/>
            <a:ext cx="27781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200">
                <a:latin typeface="+mj-lt"/>
              </a:rPr>
              <a:t>0</a:t>
            </a:r>
          </a:p>
        </p:txBody>
      </p:sp>
      <p:sp>
        <p:nvSpPr>
          <p:cNvPr id="14384" name="Rectangle 85"/>
          <p:cNvSpPr>
            <a:spLocks noChangeArrowheads="1"/>
          </p:cNvSpPr>
          <p:nvPr/>
        </p:nvSpPr>
        <p:spPr bwMode="auto">
          <a:xfrm>
            <a:off x="4564063" y="1447800"/>
            <a:ext cx="639762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PPN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095692"/>
            <a:ext cx="12192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Example: Virtual </a:t>
            </a:r>
            <a:r>
              <a:rPr lang="en-US" sz="4000" dirty="0" smtClean="0">
                <a:sym typeface="Wingdings" pitchFamily="2" charset="2"/>
              </a:rPr>
              <a:t> Physical Translation</a:t>
            </a:r>
            <a:endParaRPr lang="en-US" sz="4000" dirty="0" smtClean="0"/>
          </a:p>
        </p:txBody>
      </p:sp>
      <p:graphicFrame>
        <p:nvGraphicFramePr>
          <p:cNvPr id="953487" name="Group 143"/>
          <p:cNvGraphicFramePr>
            <a:graphicFrameLocks noGrp="1"/>
          </p:cNvGraphicFramePr>
          <p:nvPr>
            <p:ph idx="4294967295"/>
          </p:nvPr>
        </p:nvGraphicFramePr>
        <p:xfrm>
          <a:off x="685800" y="1600200"/>
          <a:ext cx="1219200" cy="3902080"/>
        </p:xfrm>
        <a:graphic>
          <a:graphicData uri="http://schemas.openxmlformats.org/drawingml/2006/table">
            <a:tbl>
              <a:tblPr/>
              <a:tblGrid>
                <a:gridCol w="276225"/>
                <a:gridCol w="257175"/>
                <a:gridCol w="685800"/>
              </a:tblGrid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88" name="Rectangle 68"/>
          <p:cNvSpPr>
            <a:spLocks noChangeArrowheads="1"/>
          </p:cNvSpPr>
          <p:nvPr/>
        </p:nvSpPr>
        <p:spPr bwMode="auto">
          <a:xfrm>
            <a:off x="3352800" y="16827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89" name="Rectangle 71"/>
          <p:cNvSpPr>
            <a:spLocks noChangeArrowheads="1"/>
          </p:cNvSpPr>
          <p:nvPr/>
        </p:nvSpPr>
        <p:spPr bwMode="auto">
          <a:xfrm>
            <a:off x="3352800" y="22161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0" name="Rectangle 72"/>
          <p:cNvSpPr>
            <a:spLocks noChangeArrowheads="1"/>
          </p:cNvSpPr>
          <p:nvPr/>
        </p:nvSpPr>
        <p:spPr bwMode="auto">
          <a:xfrm>
            <a:off x="3352800" y="27495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1" name="Rectangle 73"/>
          <p:cNvSpPr>
            <a:spLocks noChangeArrowheads="1"/>
          </p:cNvSpPr>
          <p:nvPr/>
        </p:nvSpPr>
        <p:spPr bwMode="auto">
          <a:xfrm>
            <a:off x="3352800" y="32829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2" name="Text Box 74"/>
          <p:cNvSpPr txBox="1">
            <a:spLocks noChangeArrowheads="1"/>
          </p:cNvSpPr>
          <p:nvPr/>
        </p:nvSpPr>
        <p:spPr bwMode="auto">
          <a:xfrm>
            <a:off x="5105400" y="2346325"/>
            <a:ext cx="3729038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Setup: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256 bytes/page (2</a:t>
            </a:r>
            <a:r>
              <a:rPr lang="en-US" sz="2000" baseline="30000" dirty="0">
                <a:latin typeface="+mj-lt"/>
              </a:rPr>
              <a:t>8</a:t>
            </a:r>
            <a:r>
              <a:rPr lang="en-US" sz="2000" dirty="0">
                <a:latin typeface="+mj-lt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16 virtual pages (2</a:t>
            </a:r>
            <a:r>
              <a:rPr lang="en-US" sz="2000" baseline="30000" dirty="0">
                <a:latin typeface="+mj-lt"/>
              </a:rPr>
              <a:t>4</a:t>
            </a:r>
            <a:r>
              <a:rPr lang="en-US" sz="2000" dirty="0">
                <a:latin typeface="+mj-lt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8 physical pages (2</a:t>
            </a:r>
            <a:r>
              <a:rPr lang="en-US" sz="2000" baseline="30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12-bit VA (4 </a:t>
            </a:r>
            <a:r>
              <a:rPr lang="en-US" sz="2000" dirty="0" err="1">
                <a:latin typeface="+mj-lt"/>
              </a:rPr>
              <a:t>vpn</a:t>
            </a:r>
            <a:r>
              <a:rPr lang="en-US" sz="2000" dirty="0">
                <a:latin typeface="+mj-lt"/>
              </a:rPr>
              <a:t>, 8 offset)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11-bit PA (3 </a:t>
            </a:r>
            <a:r>
              <a:rPr lang="en-US" sz="2000" dirty="0" err="1">
                <a:latin typeface="+mj-lt"/>
              </a:rPr>
              <a:t>ppn</a:t>
            </a:r>
            <a:r>
              <a:rPr lang="en-US" sz="2000" dirty="0">
                <a:latin typeface="+mj-lt"/>
              </a:rPr>
              <a:t>, 8 offset)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 LRU page: VPN = 0xE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LD(R31,0x2C8,R0):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   VA = 0x2C8, PA = _______</a:t>
            </a:r>
          </a:p>
        </p:txBody>
      </p:sp>
      <p:sp>
        <p:nvSpPr>
          <p:cNvPr id="9293" name="Rectangle 124"/>
          <p:cNvSpPr>
            <a:spLocks noChangeArrowheads="1"/>
          </p:cNvSpPr>
          <p:nvPr/>
        </p:nvSpPr>
        <p:spPr bwMode="auto">
          <a:xfrm>
            <a:off x="3352800" y="38163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4" name="Rectangle 125"/>
          <p:cNvSpPr>
            <a:spLocks noChangeArrowheads="1"/>
          </p:cNvSpPr>
          <p:nvPr/>
        </p:nvSpPr>
        <p:spPr bwMode="auto">
          <a:xfrm>
            <a:off x="3352800" y="43497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5" name="Rectangle 126"/>
          <p:cNvSpPr>
            <a:spLocks noChangeArrowheads="1"/>
          </p:cNvSpPr>
          <p:nvPr/>
        </p:nvSpPr>
        <p:spPr bwMode="auto">
          <a:xfrm>
            <a:off x="3352800" y="48831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6" name="Rectangle 127"/>
          <p:cNvSpPr>
            <a:spLocks noChangeArrowheads="1"/>
          </p:cNvSpPr>
          <p:nvPr/>
        </p:nvSpPr>
        <p:spPr bwMode="auto">
          <a:xfrm>
            <a:off x="3352800" y="54165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7" name="Line 128"/>
          <p:cNvSpPr>
            <a:spLocks noChangeShapeType="1"/>
          </p:cNvSpPr>
          <p:nvPr/>
        </p:nvSpPr>
        <p:spPr bwMode="auto">
          <a:xfrm>
            <a:off x="1905000" y="1752600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8" name="Line 129"/>
          <p:cNvSpPr>
            <a:spLocks noChangeShapeType="1"/>
          </p:cNvSpPr>
          <p:nvPr/>
        </p:nvSpPr>
        <p:spPr bwMode="auto">
          <a:xfrm>
            <a:off x="1905000" y="2209800"/>
            <a:ext cx="1447800" cy="181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99" name="Line 130"/>
          <p:cNvSpPr>
            <a:spLocks noChangeShapeType="1"/>
          </p:cNvSpPr>
          <p:nvPr/>
        </p:nvSpPr>
        <p:spPr bwMode="auto">
          <a:xfrm flipV="1">
            <a:off x="1905000" y="1843088"/>
            <a:ext cx="144780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00" name="Line 131"/>
          <p:cNvSpPr>
            <a:spLocks noChangeShapeType="1"/>
          </p:cNvSpPr>
          <p:nvPr/>
        </p:nvSpPr>
        <p:spPr bwMode="auto">
          <a:xfrm flipV="1">
            <a:off x="1905000" y="2328863"/>
            <a:ext cx="14478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01" name="Line 132"/>
          <p:cNvSpPr>
            <a:spLocks noChangeShapeType="1"/>
          </p:cNvSpPr>
          <p:nvPr/>
        </p:nvSpPr>
        <p:spPr bwMode="auto">
          <a:xfrm flipV="1">
            <a:off x="1905000" y="3429000"/>
            <a:ext cx="1447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02" name="Line 133"/>
          <p:cNvSpPr>
            <a:spLocks noChangeShapeType="1"/>
          </p:cNvSpPr>
          <p:nvPr/>
        </p:nvSpPr>
        <p:spPr bwMode="auto">
          <a:xfrm flipV="1">
            <a:off x="1895475" y="4514850"/>
            <a:ext cx="145732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03" name="Line 134"/>
          <p:cNvSpPr>
            <a:spLocks noChangeShapeType="1"/>
          </p:cNvSpPr>
          <p:nvPr/>
        </p:nvSpPr>
        <p:spPr bwMode="auto">
          <a:xfrm>
            <a:off x="1895475" y="4876800"/>
            <a:ext cx="1457325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04" name="Line 135"/>
          <p:cNvSpPr>
            <a:spLocks noChangeShapeType="1"/>
          </p:cNvSpPr>
          <p:nvPr/>
        </p:nvSpPr>
        <p:spPr bwMode="auto">
          <a:xfrm>
            <a:off x="1914525" y="4629150"/>
            <a:ext cx="143827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05" name="Text Box 144"/>
          <p:cNvSpPr txBox="1">
            <a:spLocks noChangeArrowheads="1"/>
          </p:cNvSpPr>
          <p:nvPr/>
        </p:nvSpPr>
        <p:spPr bwMode="auto">
          <a:xfrm>
            <a:off x="636588" y="990600"/>
            <a:ext cx="12684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</a:rPr>
              <a:t>16-entry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Page Map</a:t>
            </a:r>
          </a:p>
        </p:txBody>
      </p:sp>
      <p:sp>
        <p:nvSpPr>
          <p:cNvPr id="9306" name="Text Box 145"/>
          <p:cNvSpPr txBox="1">
            <a:spLocks noChangeArrowheads="1"/>
          </p:cNvSpPr>
          <p:nvPr/>
        </p:nvSpPr>
        <p:spPr bwMode="auto">
          <a:xfrm>
            <a:off x="3163888" y="990600"/>
            <a:ext cx="14970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latin typeface="+mj-lt"/>
              </a:rPr>
              <a:t>8-page</a:t>
            </a:r>
          </a:p>
          <a:p>
            <a:pPr algn="ctr">
              <a:defRPr/>
            </a:pPr>
            <a:r>
              <a:rPr lang="en-US">
                <a:latin typeface="+mj-lt"/>
              </a:rPr>
              <a:t>Phys. Mem.</a:t>
            </a:r>
          </a:p>
        </p:txBody>
      </p:sp>
      <p:sp>
        <p:nvSpPr>
          <p:cNvPr id="9307" name="Text Box 146"/>
          <p:cNvSpPr txBox="1">
            <a:spLocks noChangeArrowheads="1"/>
          </p:cNvSpPr>
          <p:nvPr/>
        </p:nvSpPr>
        <p:spPr bwMode="auto">
          <a:xfrm>
            <a:off x="609600" y="5424488"/>
            <a:ext cx="1298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latin typeface="+mj-lt"/>
              </a:rPr>
              <a:t>D  R  PPN</a:t>
            </a:r>
          </a:p>
        </p:txBody>
      </p:sp>
      <p:sp>
        <p:nvSpPr>
          <p:cNvPr id="9308" name="Text Box 159"/>
          <p:cNvSpPr txBox="1">
            <a:spLocks noChangeArrowheads="1"/>
          </p:cNvSpPr>
          <p:nvPr/>
        </p:nvSpPr>
        <p:spPr bwMode="auto">
          <a:xfrm>
            <a:off x="3505200" y="16906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0x4</a:t>
            </a:r>
          </a:p>
        </p:txBody>
      </p:sp>
      <p:sp>
        <p:nvSpPr>
          <p:cNvPr id="9309" name="Text Box 160"/>
          <p:cNvSpPr txBox="1">
            <a:spLocks noChangeArrowheads="1"/>
          </p:cNvSpPr>
          <p:nvPr/>
        </p:nvSpPr>
        <p:spPr bwMode="auto">
          <a:xfrm>
            <a:off x="3505200" y="22240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0x5</a:t>
            </a:r>
          </a:p>
        </p:txBody>
      </p:sp>
      <p:sp>
        <p:nvSpPr>
          <p:cNvPr id="9310" name="Text Box 161"/>
          <p:cNvSpPr txBox="1">
            <a:spLocks noChangeArrowheads="1"/>
          </p:cNvSpPr>
          <p:nvPr/>
        </p:nvSpPr>
        <p:spPr bwMode="auto">
          <a:xfrm>
            <a:off x="3505200" y="27574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0x0</a:t>
            </a:r>
          </a:p>
        </p:txBody>
      </p:sp>
      <p:sp>
        <p:nvSpPr>
          <p:cNvPr id="9311" name="Text Box 162"/>
          <p:cNvSpPr txBox="1">
            <a:spLocks noChangeArrowheads="1"/>
          </p:cNvSpPr>
          <p:nvPr/>
        </p:nvSpPr>
        <p:spPr bwMode="auto">
          <a:xfrm>
            <a:off x="3505200" y="32908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0xF</a:t>
            </a:r>
          </a:p>
        </p:txBody>
      </p:sp>
      <p:sp>
        <p:nvSpPr>
          <p:cNvPr id="9312" name="Text Box 163"/>
          <p:cNvSpPr txBox="1">
            <a:spLocks noChangeArrowheads="1"/>
          </p:cNvSpPr>
          <p:nvPr/>
        </p:nvSpPr>
        <p:spPr bwMode="auto">
          <a:xfrm>
            <a:off x="3505200" y="38242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0x2</a:t>
            </a:r>
          </a:p>
        </p:txBody>
      </p:sp>
      <p:sp>
        <p:nvSpPr>
          <p:cNvPr id="9313" name="Text Box 164"/>
          <p:cNvSpPr txBox="1">
            <a:spLocks noChangeArrowheads="1"/>
          </p:cNvSpPr>
          <p:nvPr/>
        </p:nvSpPr>
        <p:spPr bwMode="auto">
          <a:xfrm>
            <a:off x="3505200" y="43576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0xE</a:t>
            </a:r>
          </a:p>
        </p:txBody>
      </p:sp>
      <p:sp>
        <p:nvSpPr>
          <p:cNvPr id="9314" name="Text Box 165"/>
          <p:cNvSpPr txBox="1">
            <a:spLocks noChangeArrowheads="1"/>
          </p:cNvSpPr>
          <p:nvPr/>
        </p:nvSpPr>
        <p:spPr bwMode="auto">
          <a:xfrm>
            <a:off x="3352800" y="4891088"/>
            <a:ext cx="114300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VPN 0xD</a:t>
            </a:r>
          </a:p>
        </p:txBody>
      </p:sp>
      <p:sp>
        <p:nvSpPr>
          <p:cNvPr id="9315" name="Text Box 166"/>
          <p:cNvSpPr txBox="1">
            <a:spLocks noChangeArrowheads="1"/>
          </p:cNvSpPr>
          <p:nvPr/>
        </p:nvSpPr>
        <p:spPr bwMode="auto">
          <a:xfrm>
            <a:off x="3505200" y="5424488"/>
            <a:ext cx="8382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VPN 0xC</a:t>
            </a:r>
          </a:p>
        </p:txBody>
      </p:sp>
      <p:sp>
        <p:nvSpPr>
          <p:cNvPr id="9316" name="Text Box 167"/>
          <p:cNvSpPr txBox="1">
            <a:spLocks noChangeArrowheads="1"/>
          </p:cNvSpPr>
          <p:nvPr/>
        </p:nvSpPr>
        <p:spPr bwMode="auto">
          <a:xfrm>
            <a:off x="4419600" y="16002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0x000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0x0FC</a:t>
            </a:r>
          </a:p>
        </p:txBody>
      </p:sp>
      <p:sp>
        <p:nvSpPr>
          <p:cNvPr id="9317" name="Text Box 168"/>
          <p:cNvSpPr txBox="1">
            <a:spLocks noChangeArrowheads="1"/>
          </p:cNvSpPr>
          <p:nvPr/>
        </p:nvSpPr>
        <p:spPr bwMode="auto">
          <a:xfrm>
            <a:off x="4419600" y="21336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0x100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0x1FC</a:t>
            </a:r>
          </a:p>
        </p:txBody>
      </p:sp>
      <p:sp>
        <p:nvSpPr>
          <p:cNvPr id="9318" name="Text Box 169"/>
          <p:cNvSpPr txBox="1">
            <a:spLocks noChangeArrowheads="1"/>
          </p:cNvSpPr>
          <p:nvPr/>
        </p:nvSpPr>
        <p:spPr bwMode="auto">
          <a:xfrm>
            <a:off x="4419600" y="26670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0x200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0x2FC</a:t>
            </a:r>
          </a:p>
        </p:txBody>
      </p:sp>
      <p:sp>
        <p:nvSpPr>
          <p:cNvPr id="9319" name="Text Box 170"/>
          <p:cNvSpPr txBox="1">
            <a:spLocks noChangeArrowheads="1"/>
          </p:cNvSpPr>
          <p:nvPr/>
        </p:nvSpPr>
        <p:spPr bwMode="auto">
          <a:xfrm>
            <a:off x="4419600" y="32004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0x300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0x3FC</a:t>
            </a:r>
          </a:p>
        </p:txBody>
      </p:sp>
      <p:sp>
        <p:nvSpPr>
          <p:cNvPr id="9320" name="Text Box 171"/>
          <p:cNvSpPr txBox="1">
            <a:spLocks noChangeArrowheads="1"/>
          </p:cNvSpPr>
          <p:nvPr/>
        </p:nvSpPr>
        <p:spPr bwMode="auto">
          <a:xfrm>
            <a:off x="4419600" y="37338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0x400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0x4FC</a:t>
            </a:r>
          </a:p>
        </p:txBody>
      </p:sp>
      <p:sp>
        <p:nvSpPr>
          <p:cNvPr id="9321" name="Text Box 172"/>
          <p:cNvSpPr txBox="1">
            <a:spLocks noChangeArrowheads="1"/>
          </p:cNvSpPr>
          <p:nvPr/>
        </p:nvSpPr>
        <p:spPr bwMode="auto">
          <a:xfrm>
            <a:off x="4419600" y="42672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0x500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0x5FC</a:t>
            </a:r>
          </a:p>
        </p:txBody>
      </p:sp>
      <p:sp>
        <p:nvSpPr>
          <p:cNvPr id="9322" name="Text Box 173"/>
          <p:cNvSpPr txBox="1">
            <a:spLocks noChangeArrowheads="1"/>
          </p:cNvSpPr>
          <p:nvPr/>
        </p:nvSpPr>
        <p:spPr bwMode="auto">
          <a:xfrm>
            <a:off x="4419600" y="48006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0x600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0x6FC</a:t>
            </a:r>
          </a:p>
        </p:txBody>
      </p:sp>
      <p:sp>
        <p:nvSpPr>
          <p:cNvPr id="9323" name="Text Box 174"/>
          <p:cNvSpPr txBox="1">
            <a:spLocks noChangeArrowheads="1"/>
          </p:cNvSpPr>
          <p:nvPr/>
        </p:nvSpPr>
        <p:spPr bwMode="auto">
          <a:xfrm>
            <a:off x="4419600" y="5334000"/>
            <a:ext cx="609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800" i="1">
                <a:latin typeface="+mj-lt"/>
              </a:rPr>
              <a:t>0x700</a:t>
            </a: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endParaRPr lang="en-US" sz="800" i="1">
              <a:latin typeface="+mj-lt"/>
            </a:endParaRPr>
          </a:p>
          <a:p>
            <a:pPr>
              <a:defRPr/>
            </a:pPr>
            <a:r>
              <a:rPr lang="en-US" sz="800" i="1">
                <a:latin typeface="+mj-lt"/>
              </a:rPr>
              <a:t>0x7FC</a:t>
            </a:r>
          </a:p>
        </p:txBody>
      </p:sp>
      <p:sp>
        <p:nvSpPr>
          <p:cNvPr id="9324" name="Line 175"/>
          <p:cNvSpPr>
            <a:spLocks noChangeShapeType="1"/>
          </p:cNvSpPr>
          <p:nvPr/>
        </p:nvSpPr>
        <p:spPr bwMode="auto">
          <a:xfrm>
            <a:off x="4643438" y="175260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25" name="Line 176"/>
          <p:cNvSpPr>
            <a:spLocks noChangeShapeType="1"/>
          </p:cNvSpPr>
          <p:nvPr/>
        </p:nvSpPr>
        <p:spPr bwMode="auto">
          <a:xfrm>
            <a:off x="4643438" y="2295525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26" name="Line 180"/>
          <p:cNvSpPr>
            <a:spLocks noChangeShapeType="1"/>
          </p:cNvSpPr>
          <p:nvPr/>
        </p:nvSpPr>
        <p:spPr bwMode="auto">
          <a:xfrm>
            <a:off x="4643438" y="28384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27" name="Line 181"/>
          <p:cNvSpPr>
            <a:spLocks noChangeShapeType="1"/>
          </p:cNvSpPr>
          <p:nvPr/>
        </p:nvSpPr>
        <p:spPr bwMode="auto">
          <a:xfrm>
            <a:off x="4643438" y="33718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28" name="Line 182"/>
          <p:cNvSpPr>
            <a:spLocks noChangeShapeType="1"/>
          </p:cNvSpPr>
          <p:nvPr/>
        </p:nvSpPr>
        <p:spPr bwMode="auto">
          <a:xfrm>
            <a:off x="4643438" y="3895725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29" name="Line 183"/>
          <p:cNvSpPr>
            <a:spLocks noChangeShapeType="1"/>
          </p:cNvSpPr>
          <p:nvPr/>
        </p:nvSpPr>
        <p:spPr bwMode="auto">
          <a:xfrm>
            <a:off x="4643438" y="44386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30" name="Line 184"/>
          <p:cNvSpPr>
            <a:spLocks noChangeShapeType="1"/>
          </p:cNvSpPr>
          <p:nvPr/>
        </p:nvSpPr>
        <p:spPr bwMode="auto">
          <a:xfrm>
            <a:off x="4643438" y="49720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31" name="Line 185"/>
          <p:cNvSpPr>
            <a:spLocks noChangeShapeType="1"/>
          </p:cNvSpPr>
          <p:nvPr/>
        </p:nvSpPr>
        <p:spPr bwMode="auto">
          <a:xfrm>
            <a:off x="4643438" y="55054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53531" name="Text Box 187"/>
          <p:cNvSpPr txBox="1">
            <a:spLocks noChangeArrowheads="1"/>
          </p:cNvSpPr>
          <p:nvPr/>
        </p:nvSpPr>
        <p:spPr bwMode="auto">
          <a:xfrm>
            <a:off x="7620000" y="5114925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3300"/>
                </a:solidFill>
                <a:latin typeface="+mj-lt"/>
              </a:rPr>
              <a:t>0x4C8</a:t>
            </a:r>
          </a:p>
        </p:txBody>
      </p:sp>
      <p:sp>
        <p:nvSpPr>
          <p:cNvPr id="953532" name="Text Box 188"/>
          <p:cNvSpPr txBox="1">
            <a:spLocks noChangeArrowheads="1"/>
          </p:cNvSpPr>
          <p:nvPr/>
        </p:nvSpPr>
        <p:spPr bwMode="auto">
          <a:xfrm>
            <a:off x="5464175" y="5581650"/>
            <a:ext cx="1660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3300"/>
                </a:solidFill>
                <a:latin typeface="+mj-lt"/>
              </a:rPr>
              <a:t>VPN = 0x2</a:t>
            </a:r>
          </a:p>
          <a:p>
            <a:pPr>
              <a:defRPr/>
            </a:pPr>
            <a:r>
              <a:rPr lang="en-US">
                <a:solidFill>
                  <a:srgbClr val="FF3300"/>
                </a:solidFill>
                <a:latin typeface="+mj-lt"/>
                <a:sym typeface="Symbol" pitchFamily="18" charset="2"/>
              </a:rPr>
              <a:t>→ PPN = 0x4</a:t>
            </a:r>
          </a:p>
        </p:txBody>
      </p:sp>
      <p:sp>
        <p:nvSpPr>
          <p:cNvPr id="953533" name="Freeform 189"/>
          <p:cNvSpPr>
            <a:spLocks/>
          </p:cNvSpPr>
          <p:nvPr/>
        </p:nvSpPr>
        <p:spPr bwMode="auto">
          <a:xfrm>
            <a:off x="7010400" y="5264150"/>
            <a:ext cx="1981200" cy="369888"/>
          </a:xfrm>
          <a:custGeom>
            <a:avLst/>
            <a:gdLst>
              <a:gd name="T0" fmla="*/ 0 w 1196"/>
              <a:gd name="T1" fmla="*/ 2147483647 h 514"/>
              <a:gd name="T2" fmla="*/ 2147483647 w 1196"/>
              <a:gd name="T3" fmla="*/ 2147483647 h 514"/>
              <a:gd name="T4" fmla="*/ 2147483647 w 1196"/>
              <a:gd name="T5" fmla="*/ 2147483647 h 514"/>
              <a:gd name="T6" fmla="*/ 2147483647 w 1196"/>
              <a:gd name="T7" fmla="*/ 2147483647 h 514"/>
              <a:gd name="T8" fmla="*/ 0 60000 65536"/>
              <a:gd name="T9" fmla="*/ 0 60000 65536"/>
              <a:gd name="T10" fmla="*/ 0 60000 65536"/>
              <a:gd name="T11" fmla="*/ 0 60000 65536"/>
              <a:gd name="T12" fmla="*/ 0 w 1196"/>
              <a:gd name="T13" fmla="*/ 0 h 514"/>
              <a:gd name="T14" fmla="*/ 1196 w 1196"/>
              <a:gd name="T15" fmla="*/ 514 h 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96" h="514">
                <a:moveTo>
                  <a:pt x="0" y="500"/>
                </a:moveTo>
                <a:cubicBezTo>
                  <a:pt x="168" y="491"/>
                  <a:pt x="820" y="514"/>
                  <a:pt x="1008" y="443"/>
                </a:cubicBezTo>
                <a:cubicBezTo>
                  <a:pt x="1196" y="372"/>
                  <a:pt x="1146" y="142"/>
                  <a:pt x="1128" y="71"/>
                </a:cubicBezTo>
                <a:cubicBezTo>
                  <a:pt x="1110" y="0"/>
                  <a:pt x="947" y="28"/>
                  <a:pt x="900" y="17"/>
                </a:cubicBez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35" name="Text Box 190"/>
          <p:cNvSpPr txBox="1">
            <a:spLocks noChangeArrowheads="1"/>
          </p:cNvSpPr>
          <p:nvPr/>
        </p:nvSpPr>
        <p:spPr bwMode="auto">
          <a:xfrm>
            <a:off x="368300" y="1600200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0</a:t>
            </a:r>
          </a:p>
        </p:txBody>
      </p:sp>
      <p:sp>
        <p:nvSpPr>
          <p:cNvPr id="9336" name="Text Box 191"/>
          <p:cNvSpPr txBox="1">
            <a:spLocks noChangeArrowheads="1"/>
          </p:cNvSpPr>
          <p:nvPr/>
        </p:nvSpPr>
        <p:spPr bwMode="auto">
          <a:xfrm>
            <a:off x="368300" y="1843088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1</a:t>
            </a:r>
          </a:p>
        </p:txBody>
      </p:sp>
      <p:sp>
        <p:nvSpPr>
          <p:cNvPr id="9337" name="Text Box 192"/>
          <p:cNvSpPr txBox="1">
            <a:spLocks noChangeArrowheads="1"/>
          </p:cNvSpPr>
          <p:nvPr/>
        </p:nvSpPr>
        <p:spPr bwMode="auto">
          <a:xfrm>
            <a:off x="368300" y="2085975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2</a:t>
            </a:r>
          </a:p>
        </p:txBody>
      </p:sp>
      <p:sp>
        <p:nvSpPr>
          <p:cNvPr id="9338" name="Text Box 193"/>
          <p:cNvSpPr txBox="1">
            <a:spLocks noChangeArrowheads="1"/>
          </p:cNvSpPr>
          <p:nvPr/>
        </p:nvSpPr>
        <p:spPr bwMode="auto">
          <a:xfrm>
            <a:off x="368300" y="2328863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3</a:t>
            </a:r>
          </a:p>
        </p:txBody>
      </p:sp>
      <p:sp>
        <p:nvSpPr>
          <p:cNvPr id="9339" name="Text Box 194"/>
          <p:cNvSpPr txBox="1">
            <a:spLocks noChangeArrowheads="1"/>
          </p:cNvSpPr>
          <p:nvPr/>
        </p:nvSpPr>
        <p:spPr bwMode="auto">
          <a:xfrm>
            <a:off x="368300" y="2571750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4</a:t>
            </a:r>
          </a:p>
        </p:txBody>
      </p:sp>
      <p:sp>
        <p:nvSpPr>
          <p:cNvPr id="9340" name="Text Box 195"/>
          <p:cNvSpPr txBox="1">
            <a:spLocks noChangeArrowheads="1"/>
          </p:cNvSpPr>
          <p:nvPr/>
        </p:nvSpPr>
        <p:spPr bwMode="auto">
          <a:xfrm>
            <a:off x="368300" y="2814638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5</a:t>
            </a:r>
          </a:p>
        </p:txBody>
      </p:sp>
      <p:sp>
        <p:nvSpPr>
          <p:cNvPr id="9341" name="Text Box 196"/>
          <p:cNvSpPr txBox="1">
            <a:spLocks noChangeArrowheads="1"/>
          </p:cNvSpPr>
          <p:nvPr/>
        </p:nvSpPr>
        <p:spPr bwMode="auto">
          <a:xfrm>
            <a:off x="368300" y="3057525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6</a:t>
            </a:r>
          </a:p>
        </p:txBody>
      </p:sp>
      <p:sp>
        <p:nvSpPr>
          <p:cNvPr id="9342" name="Text Box 197"/>
          <p:cNvSpPr txBox="1">
            <a:spLocks noChangeArrowheads="1"/>
          </p:cNvSpPr>
          <p:nvPr/>
        </p:nvSpPr>
        <p:spPr bwMode="auto">
          <a:xfrm>
            <a:off x="368300" y="3300413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7</a:t>
            </a:r>
          </a:p>
        </p:txBody>
      </p:sp>
      <p:sp>
        <p:nvSpPr>
          <p:cNvPr id="9343" name="Text Box 198"/>
          <p:cNvSpPr txBox="1">
            <a:spLocks noChangeArrowheads="1"/>
          </p:cNvSpPr>
          <p:nvPr/>
        </p:nvSpPr>
        <p:spPr bwMode="auto">
          <a:xfrm>
            <a:off x="368300" y="3543300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8</a:t>
            </a:r>
          </a:p>
        </p:txBody>
      </p:sp>
      <p:sp>
        <p:nvSpPr>
          <p:cNvPr id="9344" name="Text Box 199"/>
          <p:cNvSpPr txBox="1">
            <a:spLocks noChangeArrowheads="1"/>
          </p:cNvSpPr>
          <p:nvPr/>
        </p:nvSpPr>
        <p:spPr bwMode="auto">
          <a:xfrm>
            <a:off x="368300" y="3786188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9</a:t>
            </a:r>
          </a:p>
        </p:txBody>
      </p:sp>
      <p:sp>
        <p:nvSpPr>
          <p:cNvPr id="9345" name="Text Box 200"/>
          <p:cNvSpPr txBox="1">
            <a:spLocks noChangeArrowheads="1"/>
          </p:cNvSpPr>
          <p:nvPr/>
        </p:nvSpPr>
        <p:spPr bwMode="auto">
          <a:xfrm>
            <a:off x="368300" y="4029075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A</a:t>
            </a:r>
          </a:p>
        </p:txBody>
      </p:sp>
      <p:sp>
        <p:nvSpPr>
          <p:cNvPr id="9346" name="Text Box 201"/>
          <p:cNvSpPr txBox="1">
            <a:spLocks noChangeArrowheads="1"/>
          </p:cNvSpPr>
          <p:nvPr/>
        </p:nvSpPr>
        <p:spPr bwMode="auto">
          <a:xfrm>
            <a:off x="368300" y="4271963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B</a:t>
            </a:r>
          </a:p>
        </p:txBody>
      </p:sp>
      <p:sp>
        <p:nvSpPr>
          <p:cNvPr id="9347" name="Text Box 202"/>
          <p:cNvSpPr txBox="1">
            <a:spLocks noChangeArrowheads="1"/>
          </p:cNvSpPr>
          <p:nvPr/>
        </p:nvSpPr>
        <p:spPr bwMode="auto">
          <a:xfrm>
            <a:off x="368300" y="4514850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C</a:t>
            </a:r>
          </a:p>
        </p:txBody>
      </p:sp>
      <p:sp>
        <p:nvSpPr>
          <p:cNvPr id="9348" name="Text Box 203"/>
          <p:cNvSpPr txBox="1">
            <a:spLocks noChangeArrowheads="1"/>
          </p:cNvSpPr>
          <p:nvPr/>
        </p:nvSpPr>
        <p:spPr bwMode="auto">
          <a:xfrm>
            <a:off x="368300" y="4757738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D</a:t>
            </a:r>
          </a:p>
        </p:txBody>
      </p:sp>
      <p:sp>
        <p:nvSpPr>
          <p:cNvPr id="9349" name="Text Box 204"/>
          <p:cNvSpPr txBox="1">
            <a:spLocks noChangeArrowheads="1"/>
          </p:cNvSpPr>
          <p:nvPr/>
        </p:nvSpPr>
        <p:spPr bwMode="auto">
          <a:xfrm>
            <a:off x="368300" y="5000625"/>
            <a:ext cx="3175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E</a:t>
            </a:r>
          </a:p>
        </p:txBody>
      </p:sp>
      <p:sp>
        <p:nvSpPr>
          <p:cNvPr id="9350" name="Text Box 205"/>
          <p:cNvSpPr txBox="1">
            <a:spLocks noChangeArrowheads="1"/>
          </p:cNvSpPr>
          <p:nvPr/>
        </p:nvSpPr>
        <p:spPr bwMode="auto">
          <a:xfrm>
            <a:off x="368300" y="5243513"/>
            <a:ext cx="3175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i="1">
                <a:latin typeface="+mj-lt"/>
              </a:rPr>
              <a:t>F</a:t>
            </a:r>
          </a:p>
        </p:txBody>
      </p:sp>
      <p:sp>
        <p:nvSpPr>
          <p:cNvPr id="9351" name="Rectangle 206"/>
          <p:cNvSpPr>
            <a:spLocks noChangeArrowheads="1"/>
          </p:cNvSpPr>
          <p:nvPr/>
        </p:nvSpPr>
        <p:spPr bwMode="auto">
          <a:xfrm>
            <a:off x="7053263" y="1243013"/>
            <a:ext cx="795337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8</a:t>
            </a:r>
          </a:p>
        </p:txBody>
      </p:sp>
      <p:sp>
        <p:nvSpPr>
          <p:cNvPr id="9352" name="Rectangle 207"/>
          <p:cNvSpPr>
            <a:spLocks noChangeArrowheads="1"/>
          </p:cNvSpPr>
          <p:nvPr/>
        </p:nvSpPr>
        <p:spPr bwMode="auto">
          <a:xfrm>
            <a:off x="6596063" y="1243013"/>
            <a:ext cx="4572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4</a:t>
            </a:r>
          </a:p>
        </p:txBody>
      </p:sp>
      <p:sp>
        <p:nvSpPr>
          <p:cNvPr id="9353" name="Text Box 208"/>
          <p:cNvSpPr txBox="1">
            <a:spLocks noChangeArrowheads="1"/>
          </p:cNvSpPr>
          <p:nvPr/>
        </p:nvSpPr>
        <p:spPr bwMode="auto">
          <a:xfrm>
            <a:off x="7848600" y="1219200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VA</a:t>
            </a:r>
          </a:p>
        </p:txBody>
      </p:sp>
      <p:sp>
        <p:nvSpPr>
          <p:cNvPr id="9356" name="Text Box 211"/>
          <p:cNvSpPr txBox="1">
            <a:spLocks noChangeArrowheads="1"/>
          </p:cNvSpPr>
          <p:nvPr/>
        </p:nvSpPr>
        <p:spPr bwMode="auto">
          <a:xfrm>
            <a:off x="7151688" y="990600"/>
            <a:ext cx="593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offset</a:t>
            </a:r>
          </a:p>
        </p:txBody>
      </p:sp>
      <p:sp>
        <p:nvSpPr>
          <p:cNvPr id="9357" name="Text Box 212"/>
          <p:cNvSpPr txBox="1">
            <a:spLocks noChangeArrowheads="1"/>
          </p:cNvSpPr>
          <p:nvPr/>
        </p:nvSpPr>
        <p:spPr bwMode="auto">
          <a:xfrm>
            <a:off x="6584950" y="995363"/>
            <a:ext cx="506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VPN</a:t>
            </a:r>
          </a:p>
        </p:txBody>
      </p:sp>
      <p:sp>
        <p:nvSpPr>
          <p:cNvPr id="9358" name="Rectangle 213"/>
          <p:cNvSpPr>
            <a:spLocks noChangeArrowheads="1"/>
          </p:cNvSpPr>
          <p:nvPr/>
        </p:nvSpPr>
        <p:spPr bwMode="auto">
          <a:xfrm>
            <a:off x="7053263" y="1647825"/>
            <a:ext cx="795337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8</a:t>
            </a:r>
          </a:p>
        </p:txBody>
      </p:sp>
      <p:sp>
        <p:nvSpPr>
          <p:cNvPr id="9359" name="Rectangle 214"/>
          <p:cNvSpPr>
            <a:spLocks noChangeArrowheads="1"/>
          </p:cNvSpPr>
          <p:nvPr/>
        </p:nvSpPr>
        <p:spPr bwMode="auto">
          <a:xfrm>
            <a:off x="6675438" y="1647825"/>
            <a:ext cx="388937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3</a:t>
            </a:r>
          </a:p>
        </p:txBody>
      </p:sp>
      <p:sp>
        <p:nvSpPr>
          <p:cNvPr id="9360" name="Text Box 215"/>
          <p:cNvSpPr txBox="1">
            <a:spLocks noChangeArrowheads="1"/>
          </p:cNvSpPr>
          <p:nvPr/>
        </p:nvSpPr>
        <p:spPr bwMode="auto">
          <a:xfrm>
            <a:off x="7848600" y="1624013"/>
            <a:ext cx="49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PA</a:t>
            </a:r>
          </a:p>
        </p:txBody>
      </p:sp>
      <p:sp>
        <p:nvSpPr>
          <p:cNvPr id="9362" name="Text Box 219"/>
          <p:cNvSpPr txBox="1">
            <a:spLocks noChangeArrowheads="1"/>
          </p:cNvSpPr>
          <p:nvPr/>
        </p:nvSpPr>
        <p:spPr bwMode="auto">
          <a:xfrm>
            <a:off x="6602413" y="1981200"/>
            <a:ext cx="4937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PPN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535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Page Faults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4419600" cy="55626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000" dirty="0" smtClean="0">
                <a:latin typeface="+mj-lt"/>
              </a:rPr>
              <a:t>If a page does not have a valid translation, MMU causes a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page fault.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OS page fault handler is invoked, handles miss:</a:t>
            </a:r>
          </a:p>
          <a:p>
            <a:pPr marL="344488" lvl="1">
              <a:defRPr/>
            </a:pPr>
            <a:r>
              <a:rPr lang="en-US" dirty="0" smtClean="0">
                <a:latin typeface="+mj-lt"/>
              </a:rPr>
              <a:t>Choose a page to replace, write it back if dirty.  Mark page as no longer resident</a:t>
            </a:r>
          </a:p>
          <a:p>
            <a:pPr marL="801688" lvl="3" indent="-285750">
              <a:defRPr/>
            </a:pPr>
            <a:r>
              <a:rPr lang="en-US" dirty="0" smtClean="0">
                <a:latin typeface="+mj-lt"/>
              </a:rPr>
              <a:t>Are there any restrictions on which page we can we select? **</a:t>
            </a:r>
          </a:p>
          <a:p>
            <a:pPr marL="344488" lvl="1">
              <a:defRPr/>
            </a:pPr>
            <a:r>
              <a:rPr lang="en-US" dirty="0" smtClean="0"/>
              <a:t>Read page from secondary storage into available physical page</a:t>
            </a:r>
            <a:endParaRPr lang="en-US" dirty="0" smtClean="0">
              <a:latin typeface="+mj-lt"/>
            </a:endParaRPr>
          </a:p>
          <a:p>
            <a:pPr marL="344488" lvl="1">
              <a:defRPr/>
            </a:pPr>
            <a:r>
              <a:rPr lang="en-US" dirty="0" smtClean="0">
                <a:latin typeface="+mj-lt"/>
              </a:rPr>
              <a:t>Update page map to show new page is resident</a:t>
            </a:r>
          </a:p>
          <a:p>
            <a:pPr marL="344488" lvl="1">
              <a:defRPr/>
            </a:pPr>
            <a:r>
              <a:rPr lang="en-US" dirty="0" smtClean="0">
                <a:latin typeface="+mj-lt"/>
              </a:rPr>
              <a:t>Return control to program, which re-executes memory access</a:t>
            </a:r>
          </a:p>
        </p:txBody>
      </p: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4876800" y="990600"/>
            <a:ext cx="4114800" cy="2590800"/>
            <a:chOff x="152400" y="3886200"/>
            <a:chExt cx="4114800" cy="2590800"/>
          </a:xfrm>
        </p:grpSpPr>
        <p:grpSp>
          <p:nvGrpSpPr>
            <p:cNvPr id="34850" name="Group 10"/>
            <p:cNvGrpSpPr>
              <a:grpSpLocks/>
            </p:cNvGrpSpPr>
            <p:nvPr/>
          </p:nvGrpSpPr>
          <p:grpSpPr bwMode="auto">
            <a:xfrm>
              <a:off x="1752600" y="4648200"/>
              <a:ext cx="749300" cy="1828800"/>
              <a:chOff x="1108" y="3844"/>
              <a:chExt cx="472" cy="1432"/>
            </a:xfrm>
          </p:grpSpPr>
          <p:sp>
            <p:nvSpPr>
              <p:cNvPr id="7" name="Rectangle 11"/>
              <p:cNvSpPr>
                <a:spLocks noChangeArrowheads="1"/>
              </p:cNvSpPr>
              <p:nvPr/>
            </p:nvSpPr>
            <p:spPr bwMode="auto">
              <a:xfrm>
                <a:off x="1108" y="3844"/>
                <a:ext cx="472" cy="143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8" name="Line 12"/>
              <p:cNvSpPr>
                <a:spLocks noChangeShapeType="1"/>
              </p:cNvSpPr>
              <p:nvPr/>
            </p:nvSpPr>
            <p:spPr bwMode="auto">
              <a:xfrm>
                <a:off x="1108" y="3984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1108" y="4127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1108" y="4272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1108" y="4416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1108" y="4560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1108" y="4704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1108" y="4848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1108" y="4993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1108" y="5136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51" name="Group 21"/>
            <p:cNvGrpSpPr>
              <a:grpSpLocks/>
            </p:cNvGrpSpPr>
            <p:nvPr/>
          </p:nvGrpSpPr>
          <p:grpSpPr bwMode="auto">
            <a:xfrm>
              <a:off x="3200400" y="4648200"/>
              <a:ext cx="825500" cy="1279525"/>
              <a:chOff x="3076" y="3796"/>
              <a:chExt cx="520" cy="1000"/>
            </a:xfrm>
          </p:grpSpPr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3076" y="3796"/>
                <a:ext cx="520" cy="100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3076" y="393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3076" y="4080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3076" y="4224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3076" y="4368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" name="Line 27"/>
              <p:cNvSpPr>
                <a:spLocks noChangeShapeType="1"/>
              </p:cNvSpPr>
              <p:nvPr/>
            </p:nvSpPr>
            <p:spPr bwMode="auto">
              <a:xfrm>
                <a:off x="3076" y="4512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4" name="Line 28"/>
              <p:cNvSpPr>
                <a:spLocks noChangeShapeType="1"/>
              </p:cNvSpPr>
              <p:nvPr/>
            </p:nvSpPr>
            <p:spPr bwMode="auto">
              <a:xfrm>
                <a:off x="3076" y="465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2971800" y="4017963"/>
              <a:ext cx="1295400" cy="554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Physical Memory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1447800" y="4295775"/>
              <a:ext cx="12954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latin typeface="+mn-lt"/>
                </a:rPr>
                <a:t>Page Map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600" y="4953000"/>
              <a:ext cx="9144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600" dirty="0"/>
                <a:t>CPU</a:t>
              </a:r>
            </a:p>
          </p:txBody>
        </p:sp>
        <p:sp>
          <p:nvSpPr>
            <p:cNvPr id="28" name="Can 27"/>
            <p:cNvSpPr/>
            <p:nvPr/>
          </p:nvSpPr>
          <p:spPr>
            <a:xfrm>
              <a:off x="3200400" y="6096000"/>
              <a:ext cx="838200" cy="381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Disk</a:t>
              </a:r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2514600" y="4953000"/>
              <a:ext cx="685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 flipV="1">
              <a:off x="2514600" y="4876800"/>
              <a:ext cx="685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2514600" y="5638800"/>
              <a:ext cx="6858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5" name="Line 36"/>
            <p:cNvSpPr>
              <a:spLocks noChangeShapeType="1"/>
            </p:cNvSpPr>
            <p:nvPr/>
          </p:nvSpPr>
          <p:spPr bwMode="auto">
            <a:xfrm>
              <a:off x="1143000" y="5105400"/>
              <a:ext cx="6096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28800" y="5464664"/>
              <a:ext cx="53101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+mn-lt"/>
                </a:rPr>
                <a:t>R=0</a:t>
              </a:r>
              <a:endParaRPr lang="en-US" sz="16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2400" y="3886200"/>
              <a:ext cx="230488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Before Page Fault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41012" y="4736611"/>
              <a:ext cx="53101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+mn-lt"/>
                </a:rPr>
                <a:t>R=1</a:t>
              </a:r>
              <a:endParaRPr lang="en-US" sz="16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50832" y="5104857"/>
              <a:ext cx="7458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+mn-lt"/>
                </a:rPr>
                <a:t>VPN 1</a:t>
              </a:r>
              <a:endParaRPr lang="en-US" sz="1600" dirty="0">
                <a:solidFill>
                  <a:srgbClr val="C00000"/>
                </a:solidFill>
                <a:latin typeface="+mn-lt"/>
              </a:endParaRPr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4876800" y="3886200"/>
            <a:ext cx="4114800" cy="2590800"/>
            <a:chOff x="4877418" y="3886200"/>
            <a:chExt cx="4114182" cy="2590800"/>
          </a:xfrm>
        </p:grpSpPr>
        <p:grpSp>
          <p:nvGrpSpPr>
            <p:cNvPr id="34821" name="Group 10"/>
            <p:cNvGrpSpPr>
              <a:grpSpLocks/>
            </p:cNvGrpSpPr>
            <p:nvPr/>
          </p:nvGrpSpPr>
          <p:grpSpPr bwMode="auto">
            <a:xfrm>
              <a:off x="6477000" y="4648200"/>
              <a:ext cx="749300" cy="1828800"/>
              <a:chOff x="1108" y="3844"/>
              <a:chExt cx="472" cy="1432"/>
            </a:xfrm>
          </p:grpSpPr>
          <p:sp>
            <p:nvSpPr>
              <p:cNvPr id="30" name="Rectangle 11"/>
              <p:cNvSpPr>
                <a:spLocks noChangeArrowheads="1"/>
              </p:cNvSpPr>
              <p:nvPr/>
            </p:nvSpPr>
            <p:spPr bwMode="auto">
              <a:xfrm>
                <a:off x="1108" y="3844"/>
                <a:ext cx="472" cy="143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1" name="Line 12"/>
              <p:cNvSpPr>
                <a:spLocks noChangeShapeType="1"/>
              </p:cNvSpPr>
              <p:nvPr/>
            </p:nvSpPr>
            <p:spPr bwMode="auto">
              <a:xfrm>
                <a:off x="1108" y="3984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" name="Line 13"/>
              <p:cNvSpPr>
                <a:spLocks noChangeShapeType="1"/>
              </p:cNvSpPr>
              <p:nvPr/>
            </p:nvSpPr>
            <p:spPr bwMode="auto">
              <a:xfrm>
                <a:off x="1108" y="4127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1108" y="4272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>
                <a:off x="1108" y="4416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" name="Line 16"/>
              <p:cNvSpPr>
                <a:spLocks noChangeShapeType="1"/>
              </p:cNvSpPr>
              <p:nvPr/>
            </p:nvSpPr>
            <p:spPr bwMode="auto">
              <a:xfrm>
                <a:off x="1108" y="4560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>
                <a:off x="1108" y="4704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>
                <a:off x="1108" y="4848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1108" y="4993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1108" y="5136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4822" name="Group 21"/>
            <p:cNvGrpSpPr>
              <a:grpSpLocks/>
            </p:cNvGrpSpPr>
            <p:nvPr/>
          </p:nvGrpSpPr>
          <p:grpSpPr bwMode="auto">
            <a:xfrm>
              <a:off x="7924800" y="4648200"/>
              <a:ext cx="825500" cy="1279525"/>
              <a:chOff x="3076" y="3796"/>
              <a:chExt cx="520" cy="1000"/>
            </a:xfrm>
          </p:grpSpPr>
          <p:sp>
            <p:nvSpPr>
              <p:cNvPr id="41" name="Rectangle 22"/>
              <p:cNvSpPr>
                <a:spLocks noChangeArrowheads="1"/>
              </p:cNvSpPr>
              <p:nvPr/>
            </p:nvSpPr>
            <p:spPr bwMode="auto">
              <a:xfrm>
                <a:off x="3076" y="3796"/>
                <a:ext cx="520" cy="100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3076" y="393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>
                <a:off x="3076" y="4080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>
                <a:off x="3076" y="4224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>
                <a:off x="3076" y="4368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>
                <a:off x="3076" y="4512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7" name="Line 28"/>
              <p:cNvSpPr>
                <a:spLocks noChangeShapeType="1"/>
              </p:cNvSpPr>
              <p:nvPr/>
            </p:nvSpPr>
            <p:spPr bwMode="auto">
              <a:xfrm>
                <a:off x="3076" y="465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7696395" y="4017963"/>
              <a:ext cx="1295205" cy="554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Physical Memory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6172623" y="4295775"/>
              <a:ext cx="129520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latin typeface="+mn-lt"/>
                </a:rPr>
                <a:t>Page Map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53607" y="4953000"/>
              <a:ext cx="914263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600" dirty="0"/>
                <a:t>CPU</a:t>
              </a:r>
            </a:p>
          </p:txBody>
        </p:sp>
        <p:sp>
          <p:nvSpPr>
            <p:cNvPr id="51" name="Can 50"/>
            <p:cNvSpPr/>
            <p:nvPr/>
          </p:nvSpPr>
          <p:spPr>
            <a:xfrm>
              <a:off x="7924960" y="6096000"/>
              <a:ext cx="838074" cy="381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Disk</a:t>
              </a:r>
            </a:p>
          </p:txBody>
        </p:sp>
        <p:sp>
          <p:nvSpPr>
            <p:cNvPr id="56" name="Line 36"/>
            <p:cNvSpPr>
              <a:spLocks noChangeShapeType="1"/>
            </p:cNvSpPr>
            <p:nvPr/>
          </p:nvSpPr>
          <p:spPr bwMode="auto">
            <a:xfrm>
              <a:off x="5867869" y="5105400"/>
              <a:ext cx="609508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7239263" y="4876800"/>
              <a:ext cx="685697" cy="12954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 flipV="1">
              <a:off x="7239263" y="5257800"/>
              <a:ext cx="685697" cy="38100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 flipV="1">
              <a:off x="7239263" y="4953000"/>
              <a:ext cx="685697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555010" y="4731239"/>
              <a:ext cx="53093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+mn-lt"/>
                </a:rPr>
                <a:t>R=0</a:t>
              </a:r>
              <a:endParaRPr lang="en-US" sz="16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77418" y="3886200"/>
              <a:ext cx="214642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dirty="0">
                  <a:latin typeface="+mn-lt"/>
                </a:rPr>
                <a:t>After Page Fault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67220" y="5471255"/>
              <a:ext cx="53093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+mn-lt"/>
                </a:rPr>
                <a:t>R=1</a:t>
              </a:r>
              <a:endParaRPr lang="en-US" sz="16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991866" y="5105400"/>
              <a:ext cx="74570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+mn-lt"/>
                </a:rPr>
                <a:t>VPN 5</a:t>
              </a:r>
              <a:endParaRPr lang="en-US" sz="1600" dirty="0">
                <a:solidFill>
                  <a:srgbClr val="C00000"/>
                </a:solidFill>
                <a:latin typeface="+mn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0205" y="6400800"/>
            <a:ext cx="587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** https</a:t>
            </a:r>
            <a:r>
              <a:rPr lang="en-US" sz="1200" dirty="0">
                <a:latin typeface="+mn-lt"/>
              </a:rPr>
              <a:t>://</a:t>
            </a:r>
            <a:r>
              <a:rPr lang="en-US" sz="1200" dirty="0" err="1">
                <a:latin typeface="+mn-lt"/>
              </a:rPr>
              <a:t>en.wikipedia.org</a:t>
            </a:r>
            <a:r>
              <a:rPr lang="en-US" sz="1200" dirty="0">
                <a:latin typeface="+mn-lt"/>
              </a:rPr>
              <a:t>/wiki/</a:t>
            </a:r>
            <a:r>
              <a:rPr lang="en-US" sz="1200" dirty="0" err="1">
                <a:latin typeface="+mn-lt"/>
              </a:rPr>
              <a:t>Page_replacement_algorithm#Page_replacement_algorithms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7443" name="Group 3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1219200" cy="3902080"/>
        </p:xfrm>
        <a:graphic>
          <a:graphicData uri="http://schemas.openxmlformats.org/drawingml/2006/table">
            <a:tbl>
              <a:tblPr/>
              <a:tblGrid>
                <a:gridCol w="276225"/>
                <a:gridCol w="257175"/>
                <a:gridCol w="685800"/>
              </a:tblGrid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04" name="Rectangle 73"/>
          <p:cNvSpPr>
            <a:spLocks noChangeArrowheads="1"/>
          </p:cNvSpPr>
          <p:nvPr/>
        </p:nvSpPr>
        <p:spPr bwMode="auto">
          <a:xfrm>
            <a:off x="3352800" y="16827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5" name="Rectangle 74"/>
          <p:cNvSpPr>
            <a:spLocks noChangeArrowheads="1"/>
          </p:cNvSpPr>
          <p:nvPr/>
        </p:nvSpPr>
        <p:spPr bwMode="auto">
          <a:xfrm>
            <a:off x="3352800" y="22161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6" name="Rectangle 75"/>
          <p:cNvSpPr>
            <a:spLocks noChangeArrowheads="1"/>
          </p:cNvSpPr>
          <p:nvPr/>
        </p:nvSpPr>
        <p:spPr bwMode="auto">
          <a:xfrm>
            <a:off x="3352800" y="27495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7" name="Rectangle 76"/>
          <p:cNvSpPr>
            <a:spLocks noChangeArrowheads="1"/>
          </p:cNvSpPr>
          <p:nvPr/>
        </p:nvSpPr>
        <p:spPr bwMode="auto">
          <a:xfrm>
            <a:off x="3352800" y="32829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8" name="Text Box 77"/>
          <p:cNvSpPr txBox="1">
            <a:spLocks noChangeArrowheads="1"/>
          </p:cNvSpPr>
          <p:nvPr/>
        </p:nvSpPr>
        <p:spPr bwMode="auto">
          <a:xfrm>
            <a:off x="5318125" y="1066800"/>
            <a:ext cx="3729038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smtClean="0">
                <a:latin typeface="+mj-lt"/>
              </a:rPr>
              <a:t>Setup:</a:t>
            </a:r>
          </a:p>
          <a:p>
            <a:pPr eaLnBrk="1" hangingPunct="1">
              <a:defRPr/>
            </a:pPr>
            <a:r>
              <a:rPr lang="en-US" sz="2000" smtClean="0">
                <a:latin typeface="+mj-lt"/>
              </a:rPr>
              <a:t>    256 bytes/page (2</a:t>
            </a:r>
            <a:r>
              <a:rPr lang="en-US" sz="2000" baseline="30000" smtClean="0">
                <a:latin typeface="+mj-lt"/>
              </a:rPr>
              <a:t>8</a:t>
            </a:r>
            <a:r>
              <a:rPr lang="en-US" sz="2000" smtClean="0">
                <a:latin typeface="+mj-lt"/>
              </a:rPr>
              <a:t>)</a:t>
            </a:r>
          </a:p>
          <a:p>
            <a:pPr eaLnBrk="1" hangingPunct="1">
              <a:defRPr/>
            </a:pPr>
            <a:r>
              <a:rPr lang="en-US" sz="2000" smtClean="0">
                <a:latin typeface="+mj-lt"/>
              </a:rPr>
              <a:t>    16 virtual pages (2</a:t>
            </a:r>
            <a:r>
              <a:rPr lang="en-US" sz="2000" baseline="30000" smtClean="0">
                <a:latin typeface="+mj-lt"/>
              </a:rPr>
              <a:t>4</a:t>
            </a:r>
            <a:r>
              <a:rPr lang="en-US" sz="2000" smtClean="0">
                <a:latin typeface="+mj-lt"/>
              </a:rPr>
              <a:t>)</a:t>
            </a:r>
          </a:p>
          <a:p>
            <a:pPr eaLnBrk="1" hangingPunct="1">
              <a:defRPr/>
            </a:pPr>
            <a:r>
              <a:rPr lang="en-US" sz="2000" smtClean="0">
                <a:latin typeface="+mj-lt"/>
              </a:rPr>
              <a:t>    8 physical pages (2</a:t>
            </a:r>
            <a:r>
              <a:rPr lang="en-US" sz="2000" baseline="30000" smtClean="0">
                <a:latin typeface="+mj-lt"/>
              </a:rPr>
              <a:t>3</a:t>
            </a:r>
            <a:r>
              <a:rPr lang="en-US" sz="2000" smtClean="0">
                <a:latin typeface="+mj-lt"/>
              </a:rPr>
              <a:t>)</a:t>
            </a:r>
          </a:p>
          <a:p>
            <a:pPr eaLnBrk="1" hangingPunct="1">
              <a:defRPr/>
            </a:pPr>
            <a:r>
              <a:rPr lang="en-US" sz="2000" smtClean="0">
                <a:latin typeface="+mj-lt"/>
              </a:rPr>
              <a:t>    12-bit VA (4 vpn, 8 offset)</a:t>
            </a:r>
          </a:p>
          <a:p>
            <a:pPr eaLnBrk="1" hangingPunct="1">
              <a:defRPr/>
            </a:pPr>
            <a:r>
              <a:rPr lang="en-US" sz="2000" smtClean="0">
                <a:latin typeface="+mj-lt"/>
              </a:rPr>
              <a:t>    11-bit PA (3 ppn, 8 offset)</a:t>
            </a:r>
          </a:p>
          <a:p>
            <a:pPr eaLnBrk="1" hangingPunct="1">
              <a:defRPr/>
            </a:pPr>
            <a:r>
              <a:rPr lang="en-US" sz="2000" smtClean="0">
                <a:latin typeface="+mj-lt"/>
              </a:rPr>
              <a:t>    LRU page: VPN = 0xE</a:t>
            </a:r>
          </a:p>
          <a:p>
            <a:pPr eaLnBrk="1" hangingPunct="1">
              <a:defRPr/>
            </a:pPr>
            <a:endParaRPr lang="en-US" sz="2000" smtClean="0">
              <a:latin typeface="+mj-lt"/>
            </a:endParaRPr>
          </a:p>
          <a:p>
            <a:pPr eaLnBrk="1" hangingPunct="1">
              <a:defRPr/>
            </a:pPr>
            <a:r>
              <a:rPr lang="en-US" sz="2000" smtClean="0">
                <a:latin typeface="+mj-lt"/>
              </a:rPr>
              <a:t>ST(BP,-4,SP), SP = 0x604</a:t>
            </a:r>
          </a:p>
          <a:p>
            <a:pPr eaLnBrk="1" hangingPunct="1">
              <a:defRPr/>
            </a:pPr>
            <a:r>
              <a:rPr lang="en-US" sz="2000" smtClean="0">
                <a:latin typeface="+mj-lt"/>
              </a:rPr>
              <a:t>  VA = 0x600, PA = _______</a:t>
            </a:r>
          </a:p>
          <a:p>
            <a:pPr eaLnBrk="1" hangingPunct="1">
              <a:defRPr/>
            </a:pPr>
            <a:r>
              <a:rPr lang="en-US" sz="2000" smtClean="0">
                <a:latin typeface="+mj-lt"/>
              </a:rPr>
              <a:t>    </a:t>
            </a:r>
          </a:p>
        </p:txBody>
      </p:sp>
      <p:sp>
        <p:nvSpPr>
          <p:cNvPr id="18509" name="Rectangle 78"/>
          <p:cNvSpPr>
            <a:spLocks noChangeArrowheads="1"/>
          </p:cNvSpPr>
          <p:nvPr/>
        </p:nvSpPr>
        <p:spPr bwMode="auto">
          <a:xfrm>
            <a:off x="3352800" y="38163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0" name="Rectangle 79"/>
          <p:cNvSpPr>
            <a:spLocks noChangeArrowheads="1"/>
          </p:cNvSpPr>
          <p:nvPr/>
        </p:nvSpPr>
        <p:spPr bwMode="auto">
          <a:xfrm>
            <a:off x="3352800" y="43497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1" name="Rectangle 80"/>
          <p:cNvSpPr>
            <a:spLocks noChangeArrowheads="1"/>
          </p:cNvSpPr>
          <p:nvPr/>
        </p:nvSpPr>
        <p:spPr bwMode="auto">
          <a:xfrm>
            <a:off x="3352800" y="48831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2" name="Rectangle 81"/>
          <p:cNvSpPr>
            <a:spLocks noChangeArrowheads="1"/>
          </p:cNvSpPr>
          <p:nvPr/>
        </p:nvSpPr>
        <p:spPr bwMode="auto">
          <a:xfrm>
            <a:off x="3352800" y="5416550"/>
            <a:ext cx="11430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3" name="Line 82"/>
          <p:cNvSpPr>
            <a:spLocks noChangeShapeType="1"/>
          </p:cNvSpPr>
          <p:nvPr/>
        </p:nvSpPr>
        <p:spPr bwMode="auto">
          <a:xfrm>
            <a:off x="1905000" y="1752600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4" name="Line 83"/>
          <p:cNvSpPr>
            <a:spLocks noChangeShapeType="1"/>
          </p:cNvSpPr>
          <p:nvPr/>
        </p:nvSpPr>
        <p:spPr bwMode="auto">
          <a:xfrm>
            <a:off x="1905000" y="2209800"/>
            <a:ext cx="1447800" cy="181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5" name="Line 84"/>
          <p:cNvSpPr>
            <a:spLocks noChangeShapeType="1"/>
          </p:cNvSpPr>
          <p:nvPr/>
        </p:nvSpPr>
        <p:spPr bwMode="auto">
          <a:xfrm flipV="1">
            <a:off x="1905000" y="1843088"/>
            <a:ext cx="1447800" cy="823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6" name="Line 85"/>
          <p:cNvSpPr>
            <a:spLocks noChangeShapeType="1"/>
          </p:cNvSpPr>
          <p:nvPr/>
        </p:nvSpPr>
        <p:spPr bwMode="auto">
          <a:xfrm flipV="1">
            <a:off x="1905000" y="2328863"/>
            <a:ext cx="144780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7" name="Line 86"/>
          <p:cNvSpPr>
            <a:spLocks noChangeShapeType="1"/>
          </p:cNvSpPr>
          <p:nvPr/>
        </p:nvSpPr>
        <p:spPr bwMode="auto">
          <a:xfrm flipV="1">
            <a:off x="1905000" y="3429000"/>
            <a:ext cx="1447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57527" name="Line 87"/>
          <p:cNvSpPr>
            <a:spLocks noChangeShapeType="1"/>
          </p:cNvSpPr>
          <p:nvPr/>
        </p:nvSpPr>
        <p:spPr bwMode="auto">
          <a:xfrm flipV="1">
            <a:off x="1895475" y="4514850"/>
            <a:ext cx="145732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9" name="Line 88"/>
          <p:cNvSpPr>
            <a:spLocks noChangeShapeType="1"/>
          </p:cNvSpPr>
          <p:nvPr/>
        </p:nvSpPr>
        <p:spPr bwMode="auto">
          <a:xfrm>
            <a:off x="1895475" y="4876800"/>
            <a:ext cx="1457325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0" name="Line 89"/>
          <p:cNvSpPr>
            <a:spLocks noChangeShapeType="1"/>
          </p:cNvSpPr>
          <p:nvPr/>
        </p:nvSpPr>
        <p:spPr bwMode="auto">
          <a:xfrm>
            <a:off x="1914525" y="4629150"/>
            <a:ext cx="1438275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1" name="Text Box 90"/>
          <p:cNvSpPr txBox="1">
            <a:spLocks noChangeArrowheads="1"/>
          </p:cNvSpPr>
          <p:nvPr/>
        </p:nvSpPr>
        <p:spPr bwMode="auto">
          <a:xfrm>
            <a:off x="574675" y="990600"/>
            <a:ext cx="1392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+mj-lt"/>
              </a:rPr>
              <a:t>16-entry</a:t>
            </a:r>
          </a:p>
          <a:p>
            <a:pPr algn="ctr" eaLnBrk="1" hangingPunct="1">
              <a:defRPr/>
            </a:pPr>
            <a:r>
              <a:rPr lang="en-US" sz="1800" smtClean="0">
                <a:latin typeface="+mj-lt"/>
              </a:rPr>
              <a:t>Page Table</a:t>
            </a:r>
          </a:p>
        </p:txBody>
      </p:sp>
      <p:sp>
        <p:nvSpPr>
          <p:cNvPr id="18522" name="Text Box 91"/>
          <p:cNvSpPr txBox="1">
            <a:spLocks noChangeArrowheads="1"/>
          </p:cNvSpPr>
          <p:nvPr/>
        </p:nvSpPr>
        <p:spPr bwMode="auto">
          <a:xfrm>
            <a:off x="3163888" y="990600"/>
            <a:ext cx="1497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+mj-lt"/>
              </a:rPr>
              <a:t>8-page</a:t>
            </a:r>
          </a:p>
          <a:p>
            <a:pPr algn="ctr" eaLnBrk="1" hangingPunct="1">
              <a:defRPr/>
            </a:pPr>
            <a:r>
              <a:rPr lang="en-US" sz="1800" smtClean="0">
                <a:latin typeface="+mj-lt"/>
              </a:rPr>
              <a:t>Phys. Mem.</a:t>
            </a:r>
          </a:p>
        </p:txBody>
      </p:sp>
      <p:sp>
        <p:nvSpPr>
          <p:cNvPr id="18523" name="Text Box 92"/>
          <p:cNvSpPr txBox="1">
            <a:spLocks noChangeArrowheads="1"/>
          </p:cNvSpPr>
          <p:nvPr/>
        </p:nvSpPr>
        <p:spPr bwMode="auto">
          <a:xfrm>
            <a:off x="687388" y="5424488"/>
            <a:ext cx="1228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i="1" dirty="0" smtClean="0">
                <a:latin typeface="+mj-lt"/>
              </a:rPr>
              <a:t>D R  PPN</a:t>
            </a:r>
          </a:p>
        </p:txBody>
      </p:sp>
      <p:sp>
        <p:nvSpPr>
          <p:cNvPr id="957533" name="Line 93"/>
          <p:cNvSpPr>
            <a:spLocks noChangeShapeType="1"/>
          </p:cNvSpPr>
          <p:nvPr/>
        </p:nvSpPr>
        <p:spPr bwMode="auto">
          <a:xfrm>
            <a:off x="1914525" y="3200400"/>
            <a:ext cx="1438275" cy="13144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685800" y="2987675"/>
            <a:ext cx="1038225" cy="369888"/>
            <a:chOff x="432" y="1882"/>
            <a:chExt cx="654" cy="233"/>
          </a:xfrm>
        </p:grpSpPr>
        <p:sp>
          <p:nvSpPr>
            <p:cNvPr id="18574" name="Rectangle 95"/>
            <p:cNvSpPr>
              <a:spLocks noChangeArrowheads="1"/>
            </p:cNvSpPr>
            <p:nvPr/>
          </p:nvSpPr>
          <p:spPr bwMode="auto">
            <a:xfrm>
              <a:off x="462" y="1882"/>
              <a:ext cx="1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75" name="Rectangle 96"/>
            <p:cNvSpPr>
              <a:spLocks noChangeArrowheads="1"/>
            </p:cNvSpPr>
            <p:nvPr/>
          </p:nvSpPr>
          <p:spPr bwMode="auto">
            <a:xfrm>
              <a:off x="624" y="1882"/>
              <a:ext cx="1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76" name="Rectangle 97"/>
            <p:cNvSpPr>
              <a:spLocks noChangeArrowheads="1"/>
            </p:cNvSpPr>
            <p:nvPr/>
          </p:nvSpPr>
          <p:spPr bwMode="auto">
            <a:xfrm>
              <a:off x="912" y="1882"/>
              <a:ext cx="1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77" name="Text Box 98"/>
            <p:cNvSpPr txBox="1">
              <a:spLocks noChangeArrowheads="1"/>
            </p:cNvSpPr>
            <p:nvPr/>
          </p:nvSpPr>
          <p:spPr bwMode="auto">
            <a:xfrm>
              <a:off x="432" y="1939"/>
              <a:ext cx="6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000" dirty="0" smtClean="0">
                  <a:solidFill>
                    <a:srgbClr val="FF3300"/>
                  </a:solidFill>
                  <a:latin typeface="+mj-lt"/>
                </a:rPr>
                <a:t>1     1          5</a:t>
              </a:r>
            </a:p>
          </p:txBody>
        </p:sp>
      </p:grp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685800" y="4948238"/>
            <a:ext cx="1038225" cy="369887"/>
            <a:chOff x="432" y="1882"/>
            <a:chExt cx="654" cy="233"/>
          </a:xfrm>
        </p:grpSpPr>
        <p:sp>
          <p:nvSpPr>
            <p:cNvPr id="18570" name="Rectangle 100"/>
            <p:cNvSpPr>
              <a:spLocks noChangeArrowheads="1"/>
            </p:cNvSpPr>
            <p:nvPr/>
          </p:nvSpPr>
          <p:spPr bwMode="auto">
            <a:xfrm>
              <a:off x="462" y="1882"/>
              <a:ext cx="1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71" name="Rectangle 101"/>
            <p:cNvSpPr>
              <a:spLocks noChangeArrowheads="1"/>
            </p:cNvSpPr>
            <p:nvPr/>
          </p:nvSpPr>
          <p:spPr bwMode="auto">
            <a:xfrm>
              <a:off x="624" y="1882"/>
              <a:ext cx="1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72" name="Rectangle 102"/>
            <p:cNvSpPr>
              <a:spLocks noChangeArrowheads="1"/>
            </p:cNvSpPr>
            <p:nvPr/>
          </p:nvSpPr>
          <p:spPr bwMode="auto">
            <a:xfrm>
              <a:off x="912" y="1882"/>
              <a:ext cx="1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73" name="Text Box 103"/>
            <p:cNvSpPr txBox="1">
              <a:spLocks noChangeArrowheads="1"/>
            </p:cNvSpPr>
            <p:nvPr/>
          </p:nvSpPr>
          <p:spPr bwMode="auto">
            <a:xfrm>
              <a:off x="432" y="1939"/>
              <a:ext cx="6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000" dirty="0" smtClean="0">
                  <a:solidFill>
                    <a:srgbClr val="FF3300"/>
                  </a:solidFill>
                  <a:latin typeface="+mj-lt"/>
                </a:rPr>
                <a:t>--     0         --</a:t>
              </a:r>
            </a:p>
          </p:txBody>
        </p:sp>
      </p:grpSp>
      <p:sp>
        <p:nvSpPr>
          <p:cNvPr id="18527" name="Text Box 104"/>
          <p:cNvSpPr txBox="1">
            <a:spLocks noChangeArrowheads="1"/>
          </p:cNvSpPr>
          <p:nvPr/>
        </p:nvSpPr>
        <p:spPr bwMode="auto">
          <a:xfrm>
            <a:off x="3505200" y="16906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+mj-lt"/>
              </a:rPr>
              <a:t>VPN 0x4</a:t>
            </a:r>
          </a:p>
        </p:txBody>
      </p:sp>
      <p:sp>
        <p:nvSpPr>
          <p:cNvPr id="18528" name="Text Box 105"/>
          <p:cNvSpPr txBox="1">
            <a:spLocks noChangeArrowheads="1"/>
          </p:cNvSpPr>
          <p:nvPr/>
        </p:nvSpPr>
        <p:spPr bwMode="auto">
          <a:xfrm>
            <a:off x="3505200" y="22240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+mj-lt"/>
              </a:rPr>
              <a:t>VPN 0x5</a:t>
            </a:r>
          </a:p>
        </p:txBody>
      </p:sp>
      <p:sp>
        <p:nvSpPr>
          <p:cNvPr id="18529" name="Text Box 106"/>
          <p:cNvSpPr txBox="1">
            <a:spLocks noChangeArrowheads="1"/>
          </p:cNvSpPr>
          <p:nvPr/>
        </p:nvSpPr>
        <p:spPr bwMode="auto">
          <a:xfrm>
            <a:off x="3505200" y="27574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+mj-lt"/>
              </a:rPr>
              <a:t>VPN 0x0</a:t>
            </a:r>
          </a:p>
        </p:txBody>
      </p:sp>
      <p:sp>
        <p:nvSpPr>
          <p:cNvPr id="18530" name="Text Box 107"/>
          <p:cNvSpPr txBox="1">
            <a:spLocks noChangeArrowheads="1"/>
          </p:cNvSpPr>
          <p:nvPr/>
        </p:nvSpPr>
        <p:spPr bwMode="auto">
          <a:xfrm>
            <a:off x="3505200" y="32908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+mj-lt"/>
              </a:rPr>
              <a:t>VPN 0xF</a:t>
            </a:r>
          </a:p>
        </p:txBody>
      </p:sp>
      <p:sp>
        <p:nvSpPr>
          <p:cNvPr id="18531" name="Text Box 108"/>
          <p:cNvSpPr txBox="1">
            <a:spLocks noChangeArrowheads="1"/>
          </p:cNvSpPr>
          <p:nvPr/>
        </p:nvSpPr>
        <p:spPr bwMode="auto">
          <a:xfrm>
            <a:off x="3505200" y="38242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+mj-lt"/>
              </a:rPr>
              <a:t>VPN 0x2</a:t>
            </a:r>
          </a:p>
        </p:txBody>
      </p:sp>
      <p:sp>
        <p:nvSpPr>
          <p:cNvPr id="957549" name="Text Box 109"/>
          <p:cNvSpPr txBox="1">
            <a:spLocks noChangeArrowheads="1"/>
          </p:cNvSpPr>
          <p:nvPr/>
        </p:nvSpPr>
        <p:spPr bwMode="auto">
          <a:xfrm>
            <a:off x="3505200" y="43576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+mj-lt"/>
              </a:rPr>
              <a:t>VPN 0xE</a:t>
            </a:r>
          </a:p>
        </p:txBody>
      </p:sp>
      <p:sp>
        <p:nvSpPr>
          <p:cNvPr id="18533" name="Text Box 110"/>
          <p:cNvSpPr txBox="1">
            <a:spLocks noChangeArrowheads="1"/>
          </p:cNvSpPr>
          <p:nvPr/>
        </p:nvSpPr>
        <p:spPr bwMode="auto">
          <a:xfrm>
            <a:off x="3429000" y="4891088"/>
            <a:ext cx="91440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 smtClean="0">
                <a:latin typeface="+mj-lt"/>
              </a:rPr>
              <a:t>VPN 0xD</a:t>
            </a:r>
          </a:p>
        </p:txBody>
      </p:sp>
      <p:sp>
        <p:nvSpPr>
          <p:cNvPr id="18534" name="Text Box 111"/>
          <p:cNvSpPr txBox="1">
            <a:spLocks noChangeArrowheads="1"/>
          </p:cNvSpPr>
          <p:nvPr/>
        </p:nvSpPr>
        <p:spPr bwMode="auto">
          <a:xfrm>
            <a:off x="3505200" y="5424488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+mj-lt"/>
              </a:rPr>
              <a:t>VPN 0xC</a:t>
            </a:r>
          </a:p>
        </p:txBody>
      </p:sp>
      <p:sp>
        <p:nvSpPr>
          <p:cNvPr id="18535" name="Text Box 112"/>
          <p:cNvSpPr txBox="1">
            <a:spLocks noChangeArrowheads="1"/>
          </p:cNvSpPr>
          <p:nvPr/>
        </p:nvSpPr>
        <p:spPr bwMode="auto">
          <a:xfrm>
            <a:off x="4419600" y="16002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0x000</a:t>
            </a: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0x0FC</a:t>
            </a:r>
          </a:p>
        </p:txBody>
      </p:sp>
      <p:sp>
        <p:nvSpPr>
          <p:cNvPr id="18536" name="Text Box 113"/>
          <p:cNvSpPr txBox="1">
            <a:spLocks noChangeArrowheads="1"/>
          </p:cNvSpPr>
          <p:nvPr/>
        </p:nvSpPr>
        <p:spPr bwMode="auto">
          <a:xfrm>
            <a:off x="4419600" y="21336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0x100</a:t>
            </a: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0x1FC</a:t>
            </a:r>
          </a:p>
        </p:txBody>
      </p:sp>
      <p:sp>
        <p:nvSpPr>
          <p:cNvPr id="18537" name="Text Box 114"/>
          <p:cNvSpPr txBox="1">
            <a:spLocks noChangeArrowheads="1"/>
          </p:cNvSpPr>
          <p:nvPr/>
        </p:nvSpPr>
        <p:spPr bwMode="auto">
          <a:xfrm>
            <a:off x="4419600" y="26670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0x200</a:t>
            </a: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0x2FC</a:t>
            </a:r>
          </a:p>
        </p:txBody>
      </p:sp>
      <p:sp>
        <p:nvSpPr>
          <p:cNvPr id="18538" name="Text Box 115"/>
          <p:cNvSpPr txBox="1">
            <a:spLocks noChangeArrowheads="1"/>
          </p:cNvSpPr>
          <p:nvPr/>
        </p:nvSpPr>
        <p:spPr bwMode="auto">
          <a:xfrm>
            <a:off x="4419600" y="32004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0x300</a:t>
            </a: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0x3FC</a:t>
            </a:r>
          </a:p>
        </p:txBody>
      </p:sp>
      <p:sp>
        <p:nvSpPr>
          <p:cNvPr id="18539" name="Text Box 116"/>
          <p:cNvSpPr txBox="1">
            <a:spLocks noChangeArrowheads="1"/>
          </p:cNvSpPr>
          <p:nvPr/>
        </p:nvSpPr>
        <p:spPr bwMode="auto">
          <a:xfrm>
            <a:off x="4419600" y="37338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0x400</a:t>
            </a: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0x4FC</a:t>
            </a:r>
          </a:p>
        </p:txBody>
      </p:sp>
      <p:sp>
        <p:nvSpPr>
          <p:cNvPr id="18540" name="Text Box 117"/>
          <p:cNvSpPr txBox="1">
            <a:spLocks noChangeArrowheads="1"/>
          </p:cNvSpPr>
          <p:nvPr/>
        </p:nvSpPr>
        <p:spPr bwMode="auto">
          <a:xfrm>
            <a:off x="4419600" y="42672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0x500</a:t>
            </a: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0x5FC</a:t>
            </a:r>
          </a:p>
        </p:txBody>
      </p:sp>
      <p:sp>
        <p:nvSpPr>
          <p:cNvPr id="18541" name="Text Box 118"/>
          <p:cNvSpPr txBox="1">
            <a:spLocks noChangeArrowheads="1"/>
          </p:cNvSpPr>
          <p:nvPr/>
        </p:nvSpPr>
        <p:spPr bwMode="auto">
          <a:xfrm>
            <a:off x="4419600" y="48006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0x600</a:t>
            </a: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0x6FC</a:t>
            </a:r>
          </a:p>
        </p:txBody>
      </p:sp>
      <p:sp>
        <p:nvSpPr>
          <p:cNvPr id="18542" name="Text Box 119"/>
          <p:cNvSpPr txBox="1">
            <a:spLocks noChangeArrowheads="1"/>
          </p:cNvSpPr>
          <p:nvPr/>
        </p:nvSpPr>
        <p:spPr bwMode="auto">
          <a:xfrm>
            <a:off x="4419600" y="5334000"/>
            <a:ext cx="60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0x700</a:t>
            </a: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endParaRPr lang="en-US" sz="800" i="1" smtClean="0">
              <a:latin typeface="+mj-lt"/>
            </a:endParaRPr>
          </a:p>
          <a:p>
            <a:pPr eaLnBrk="1" hangingPunct="1">
              <a:defRPr/>
            </a:pPr>
            <a:r>
              <a:rPr lang="en-US" sz="800" i="1" smtClean="0">
                <a:latin typeface="+mj-lt"/>
              </a:rPr>
              <a:t>0x7FC</a:t>
            </a:r>
          </a:p>
        </p:txBody>
      </p:sp>
      <p:sp>
        <p:nvSpPr>
          <p:cNvPr id="18543" name="Line 120"/>
          <p:cNvSpPr>
            <a:spLocks noChangeShapeType="1"/>
          </p:cNvSpPr>
          <p:nvPr/>
        </p:nvSpPr>
        <p:spPr bwMode="auto">
          <a:xfrm>
            <a:off x="4643438" y="175260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4" name="Line 121"/>
          <p:cNvSpPr>
            <a:spLocks noChangeShapeType="1"/>
          </p:cNvSpPr>
          <p:nvPr/>
        </p:nvSpPr>
        <p:spPr bwMode="auto">
          <a:xfrm>
            <a:off x="4643438" y="2295525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5" name="Line 122"/>
          <p:cNvSpPr>
            <a:spLocks noChangeShapeType="1"/>
          </p:cNvSpPr>
          <p:nvPr/>
        </p:nvSpPr>
        <p:spPr bwMode="auto">
          <a:xfrm>
            <a:off x="4643438" y="28384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6" name="Line 123"/>
          <p:cNvSpPr>
            <a:spLocks noChangeShapeType="1"/>
          </p:cNvSpPr>
          <p:nvPr/>
        </p:nvSpPr>
        <p:spPr bwMode="auto">
          <a:xfrm>
            <a:off x="4643438" y="33718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7" name="Line 124"/>
          <p:cNvSpPr>
            <a:spLocks noChangeShapeType="1"/>
          </p:cNvSpPr>
          <p:nvPr/>
        </p:nvSpPr>
        <p:spPr bwMode="auto">
          <a:xfrm>
            <a:off x="4643438" y="3895725"/>
            <a:ext cx="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8" name="Line 125"/>
          <p:cNvSpPr>
            <a:spLocks noChangeShapeType="1"/>
          </p:cNvSpPr>
          <p:nvPr/>
        </p:nvSpPr>
        <p:spPr bwMode="auto">
          <a:xfrm>
            <a:off x="4643438" y="44386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9" name="Line 126"/>
          <p:cNvSpPr>
            <a:spLocks noChangeShapeType="1"/>
          </p:cNvSpPr>
          <p:nvPr/>
        </p:nvSpPr>
        <p:spPr bwMode="auto">
          <a:xfrm>
            <a:off x="4643438" y="49720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50" name="Line 127"/>
          <p:cNvSpPr>
            <a:spLocks noChangeShapeType="1"/>
          </p:cNvSpPr>
          <p:nvPr/>
        </p:nvSpPr>
        <p:spPr bwMode="auto">
          <a:xfrm>
            <a:off x="4643438" y="55054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57568" name="Text Box 128"/>
          <p:cNvSpPr txBox="1">
            <a:spLocks noChangeArrowheads="1"/>
          </p:cNvSpPr>
          <p:nvPr/>
        </p:nvSpPr>
        <p:spPr bwMode="auto">
          <a:xfrm>
            <a:off x="3505200" y="4373563"/>
            <a:ext cx="83820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solidFill>
                  <a:srgbClr val="FF3300"/>
                </a:solidFill>
                <a:latin typeface="+mj-lt"/>
              </a:rPr>
              <a:t>VPN 0x6</a:t>
            </a:r>
          </a:p>
        </p:txBody>
      </p:sp>
      <p:sp>
        <p:nvSpPr>
          <p:cNvPr id="18552" name="Text Box 129"/>
          <p:cNvSpPr txBox="1">
            <a:spLocks noChangeArrowheads="1"/>
          </p:cNvSpPr>
          <p:nvPr/>
        </p:nvSpPr>
        <p:spPr bwMode="auto">
          <a:xfrm>
            <a:off x="368300" y="1600200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0</a:t>
            </a:r>
          </a:p>
        </p:txBody>
      </p:sp>
      <p:sp>
        <p:nvSpPr>
          <p:cNvPr id="18553" name="Text Box 130"/>
          <p:cNvSpPr txBox="1">
            <a:spLocks noChangeArrowheads="1"/>
          </p:cNvSpPr>
          <p:nvPr/>
        </p:nvSpPr>
        <p:spPr bwMode="auto">
          <a:xfrm>
            <a:off x="368300" y="1843088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1</a:t>
            </a:r>
          </a:p>
        </p:txBody>
      </p:sp>
      <p:sp>
        <p:nvSpPr>
          <p:cNvPr id="18554" name="Text Box 131"/>
          <p:cNvSpPr txBox="1">
            <a:spLocks noChangeArrowheads="1"/>
          </p:cNvSpPr>
          <p:nvPr/>
        </p:nvSpPr>
        <p:spPr bwMode="auto">
          <a:xfrm>
            <a:off x="368300" y="2085975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2</a:t>
            </a:r>
          </a:p>
        </p:txBody>
      </p:sp>
      <p:sp>
        <p:nvSpPr>
          <p:cNvPr id="18555" name="Text Box 132"/>
          <p:cNvSpPr txBox="1">
            <a:spLocks noChangeArrowheads="1"/>
          </p:cNvSpPr>
          <p:nvPr/>
        </p:nvSpPr>
        <p:spPr bwMode="auto">
          <a:xfrm>
            <a:off x="368300" y="2328863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3</a:t>
            </a:r>
          </a:p>
        </p:txBody>
      </p:sp>
      <p:sp>
        <p:nvSpPr>
          <p:cNvPr id="18556" name="Text Box 133"/>
          <p:cNvSpPr txBox="1">
            <a:spLocks noChangeArrowheads="1"/>
          </p:cNvSpPr>
          <p:nvPr/>
        </p:nvSpPr>
        <p:spPr bwMode="auto">
          <a:xfrm>
            <a:off x="368300" y="2571750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4</a:t>
            </a:r>
          </a:p>
        </p:txBody>
      </p:sp>
      <p:sp>
        <p:nvSpPr>
          <p:cNvPr id="18557" name="Text Box 134"/>
          <p:cNvSpPr txBox="1">
            <a:spLocks noChangeArrowheads="1"/>
          </p:cNvSpPr>
          <p:nvPr/>
        </p:nvSpPr>
        <p:spPr bwMode="auto">
          <a:xfrm>
            <a:off x="368300" y="2814638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5</a:t>
            </a:r>
          </a:p>
        </p:txBody>
      </p:sp>
      <p:sp>
        <p:nvSpPr>
          <p:cNvPr id="18558" name="Text Box 135"/>
          <p:cNvSpPr txBox="1">
            <a:spLocks noChangeArrowheads="1"/>
          </p:cNvSpPr>
          <p:nvPr/>
        </p:nvSpPr>
        <p:spPr bwMode="auto">
          <a:xfrm>
            <a:off x="368300" y="3057525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6</a:t>
            </a:r>
          </a:p>
        </p:txBody>
      </p:sp>
      <p:sp>
        <p:nvSpPr>
          <p:cNvPr id="18559" name="Text Box 136"/>
          <p:cNvSpPr txBox="1">
            <a:spLocks noChangeArrowheads="1"/>
          </p:cNvSpPr>
          <p:nvPr/>
        </p:nvSpPr>
        <p:spPr bwMode="auto">
          <a:xfrm>
            <a:off x="368300" y="3300413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7</a:t>
            </a:r>
          </a:p>
        </p:txBody>
      </p:sp>
      <p:sp>
        <p:nvSpPr>
          <p:cNvPr id="18560" name="Text Box 137"/>
          <p:cNvSpPr txBox="1">
            <a:spLocks noChangeArrowheads="1"/>
          </p:cNvSpPr>
          <p:nvPr/>
        </p:nvSpPr>
        <p:spPr bwMode="auto">
          <a:xfrm>
            <a:off x="368300" y="3543300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8</a:t>
            </a:r>
          </a:p>
        </p:txBody>
      </p:sp>
      <p:sp>
        <p:nvSpPr>
          <p:cNvPr id="18561" name="Text Box 138"/>
          <p:cNvSpPr txBox="1">
            <a:spLocks noChangeArrowheads="1"/>
          </p:cNvSpPr>
          <p:nvPr/>
        </p:nvSpPr>
        <p:spPr bwMode="auto">
          <a:xfrm>
            <a:off x="368300" y="3786188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9</a:t>
            </a:r>
          </a:p>
        </p:txBody>
      </p:sp>
      <p:sp>
        <p:nvSpPr>
          <p:cNvPr id="18562" name="Text Box 139"/>
          <p:cNvSpPr txBox="1">
            <a:spLocks noChangeArrowheads="1"/>
          </p:cNvSpPr>
          <p:nvPr/>
        </p:nvSpPr>
        <p:spPr bwMode="auto">
          <a:xfrm>
            <a:off x="368300" y="4029075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A</a:t>
            </a:r>
          </a:p>
        </p:txBody>
      </p:sp>
      <p:sp>
        <p:nvSpPr>
          <p:cNvPr id="18563" name="Text Box 140"/>
          <p:cNvSpPr txBox="1">
            <a:spLocks noChangeArrowheads="1"/>
          </p:cNvSpPr>
          <p:nvPr/>
        </p:nvSpPr>
        <p:spPr bwMode="auto">
          <a:xfrm>
            <a:off x="368300" y="4271963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B</a:t>
            </a:r>
          </a:p>
        </p:txBody>
      </p:sp>
      <p:sp>
        <p:nvSpPr>
          <p:cNvPr id="18564" name="Text Box 141"/>
          <p:cNvSpPr txBox="1">
            <a:spLocks noChangeArrowheads="1"/>
          </p:cNvSpPr>
          <p:nvPr/>
        </p:nvSpPr>
        <p:spPr bwMode="auto">
          <a:xfrm>
            <a:off x="368300" y="4514850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C</a:t>
            </a:r>
          </a:p>
        </p:txBody>
      </p:sp>
      <p:sp>
        <p:nvSpPr>
          <p:cNvPr id="18565" name="Text Box 142"/>
          <p:cNvSpPr txBox="1">
            <a:spLocks noChangeArrowheads="1"/>
          </p:cNvSpPr>
          <p:nvPr/>
        </p:nvSpPr>
        <p:spPr bwMode="auto">
          <a:xfrm>
            <a:off x="368300" y="4757738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D</a:t>
            </a:r>
          </a:p>
        </p:txBody>
      </p:sp>
      <p:sp>
        <p:nvSpPr>
          <p:cNvPr id="18566" name="Text Box 143"/>
          <p:cNvSpPr txBox="1">
            <a:spLocks noChangeArrowheads="1"/>
          </p:cNvSpPr>
          <p:nvPr/>
        </p:nvSpPr>
        <p:spPr bwMode="auto">
          <a:xfrm>
            <a:off x="368300" y="5000625"/>
            <a:ext cx="31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E</a:t>
            </a:r>
          </a:p>
        </p:txBody>
      </p:sp>
      <p:sp>
        <p:nvSpPr>
          <p:cNvPr id="18567" name="Text Box 144"/>
          <p:cNvSpPr txBox="1">
            <a:spLocks noChangeArrowheads="1"/>
          </p:cNvSpPr>
          <p:nvPr/>
        </p:nvSpPr>
        <p:spPr bwMode="auto">
          <a:xfrm>
            <a:off x="368300" y="5243513"/>
            <a:ext cx="3175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800" i="1" smtClean="0">
                <a:latin typeface="+mj-lt"/>
              </a:rPr>
              <a:t>F</a:t>
            </a:r>
          </a:p>
        </p:txBody>
      </p:sp>
      <p:sp>
        <p:nvSpPr>
          <p:cNvPr id="957585" name="Text Box 145"/>
          <p:cNvSpPr txBox="1">
            <a:spLocks noChangeArrowheads="1"/>
          </p:cNvSpPr>
          <p:nvPr/>
        </p:nvSpPr>
        <p:spPr bwMode="auto">
          <a:xfrm>
            <a:off x="7724775" y="3770313"/>
            <a:ext cx="885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solidFill>
                  <a:srgbClr val="FF3300"/>
                </a:solidFill>
                <a:latin typeface="+mj-lt"/>
              </a:rPr>
              <a:t>0x500</a:t>
            </a:r>
          </a:p>
        </p:txBody>
      </p:sp>
      <p:sp>
        <p:nvSpPr>
          <p:cNvPr id="957586" name="Text Box 146"/>
          <p:cNvSpPr txBox="1">
            <a:spLocks noChangeArrowheads="1"/>
          </p:cNvSpPr>
          <p:nvPr/>
        </p:nvSpPr>
        <p:spPr bwMode="auto">
          <a:xfrm>
            <a:off x="5029200" y="4146550"/>
            <a:ext cx="41084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0" dirty="0" smtClean="0">
                <a:solidFill>
                  <a:srgbClr val="FF3300"/>
                </a:solidFill>
                <a:latin typeface="+mj-lt"/>
              </a:rPr>
              <a:t>VPN = 0x6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Not resident, it’</a:t>
            </a:r>
            <a:r>
              <a:rPr lang="en-US" altLang="ja-JP" sz="14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s on disk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Choose page to replace (LRU = 0xE)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D[0xE] = 1, so write 0x500-0x5FC to disk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Mark VPN 0xE as no longer resident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Read in page VPN 0x6 from disk into</a:t>
            </a:r>
            <a:br>
              <a:rPr lang="en-US" sz="1400" b="0" dirty="0" smtClean="0">
                <a:solidFill>
                  <a:srgbClr val="FF3300"/>
                </a:solidFill>
                <a:latin typeface="+mj-lt"/>
                <a:sym typeface="Symbol" charset="0"/>
              </a:rPr>
            </a:br>
            <a:r>
              <a:rPr lang="en-US" sz="14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 0x500-0x5FC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Set up page map for VPN 0x6 = PPN 0x5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PA = 0x500</a:t>
            </a:r>
          </a:p>
          <a:p>
            <a:pPr marL="285750" indent="-285750" eaLnBrk="1" hangingPunct="1">
              <a:buFont typeface="Symbol" charset="2"/>
              <a:buChar char="⇒"/>
              <a:defRPr/>
            </a:pPr>
            <a:r>
              <a:rPr lang="en-US" sz="1400" b="0" dirty="0" smtClean="0">
                <a:solidFill>
                  <a:srgbClr val="FF3300"/>
                </a:solidFill>
                <a:latin typeface="+mj-lt"/>
                <a:sym typeface="Symbol" charset="0"/>
              </a:rPr>
              <a:t>This is a write so set D[0x6] = 1</a:t>
            </a:r>
          </a:p>
        </p:txBody>
      </p:sp>
      <p:sp>
        <p:nvSpPr>
          <p:cNvPr id="1856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rebuchet MS" charset="0"/>
                <a:ea typeface="ＭＳ Ｐゴシック" charset="0"/>
              </a:rPr>
              <a:t>Example: Page Fault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78" name="Rectangle 206"/>
          <p:cNvSpPr>
            <a:spLocks noChangeArrowheads="1"/>
          </p:cNvSpPr>
          <p:nvPr/>
        </p:nvSpPr>
        <p:spPr bwMode="auto">
          <a:xfrm>
            <a:off x="7615238" y="452438"/>
            <a:ext cx="795337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8</a:t>
            </a:r>
          </a:p>
        </p:txBody>
      </p:sp>
      <p:sp>
        <p:nvSpPr>
          <p:cNvPr id="79" name="Rectangle 207"/>
          <p:cNvSpPr>
            <a:spLocks noChangeArrowheads="1"/>
          </p:cNvSpPr>
          <p:nvPr/>
        </p:nvSpPr>
        <p:spPr bwMode="auto">
          <a:xfrm>
            <a:off x="7158038" y="452438"/>
            <a:ext cx="457200" cy="3143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4</a:t>
            </a:r>
          </a:p>
        </p:txBody>
      </p:sp>
      <p:sp>
        <p:nvSpPr>
          <p:cNvPr id="80" name="Text Box 208"/>
          <p:cNvSpPr txBox="1">
            <a:spLocks noChangeArrowheads="1"/>
          </p:cNvSpPr>
          <p:nvPr/>
        </p:nvSpPr>
        <p:spPr bwMode="auto">
          <a:xfrm>
            <a:off x="8410575" y="42862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VA</a:t>
            </a:r>
          </a:p>
        </p:txBody>
      </p:sp>
      <p:sp>
        <p:nvSpPr>
          <p:cNvPr id="83" name="Text Box 211"/>
          <p:cNvSpPr txBox="1">
            <a:spLocks noChangeArrowheads="1"/>
          </p:cNvSpPr>
          <p:nvPr/>
        </p:nvSpPr>
        <p:spPr bwMode="auto">
          <a:xfrm>
            <a:off x="7713663" y="228600"/>
            <a:ext cx="593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offset</a:t>
            </a:r>
          </a:p>
        </p:txBody>
      </p:sp>
      <p:sp>
        <p:nvSpPr>
          <p:cNvPr id="84" name="Text Box 212"/>
          <p:cNvSpPr txBox="1">
            <a:spLocks noChangeArrowheads="1"/>
          </p:cNvSpPr>
          <p:nvPr/>
        </p:nvSpPr>
        <p:spPr bwMode="auto">
          <a:xfrm>
            <a:off x="7146925" y="233363"/>
            <a:ext cx="506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VPN</a:t>
            </a:r>
          </a:p>
        </p:txBody>
      </p:sp>
      <p:sp>
        <p:nvSpPr>
          <p:cNvPr id="85" name="Rectangle 213"/>
          <p:cNvSpPr>
            <a:spLocks noChangeArrowheads="1"/>
          </p:cNvSpPr>
          <p:nvPr/>
        </p:nvSpPr>
        <p:spPr bwMode="auto">
          <a:xfrm>
            <a:off x="7615238" y="857250"/>
            <a:ext cx="795337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8</a:t>
            </a:r>
          </a:p>
        </p:txBody>
      </p:sp>
      <p:sp>
        <p:nvSpPr>
          <p:cNvPr id="86" name="Rectangle 214"/>
          <p:cNvSpPr>
            <a:spLocks noChangeArrowheads="1"/>
          </p:cNvSpPr>
          <p:nvPr/>
        </p:nvSpPr>
        <p:spPr bwMode="auto">
          <a:xfrm>
            <a:off x="7237413" y="857250"/>
            <a:ext cx="388937" cy="314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>
                <a:latin typeface="+mj-lt"/>
              </a:rPr>
              <a:t>3</a:t>
            </a:r>
          </a:p>
        </p:txBody>
      </p:sp>
      <p:sp>
        <p:nvSpPr>
          <p:cNvPr id="87" name="Text Box 215"/>
          <p:cNvSpPr txBox="1">
            <a:spLocks noChangeArrowheads="1"/>
          </p:cNvSpPr>
          <p:nvPr/>
        </p:nvSpPr>
        <p:spPr bwMode="auto">
          <a:xfrm>
            <a:off x="8410575" y="833438"/>
            <a:ext cx="492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PA</a:t>
            </a:r>
          </a:p>
        </p:txBody>
      </p:sp>
      <p:sp>
        <p:nvSpPr>
          <p:cNvPr id="89" name="Text Box 219"/>
          <p:cNvSpPr txBox="1">
            <a:spLocks noChangeArrowheads="1"/>
          </p:cNvSpPr>
          <p:nvPr/>
        </p:nvSpPr>
        <p:spPr bwMode="auto">
          <a:xfrm>
            <a:off x="7162800" y="1143000"/>
            <a:ext cx="4937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j-lt"/>
              </a:rPr>
              <a:t>PPN</a:t>
            </a:r>
          </a:p>
        </p:txBody>
      </p:sp>
    </p:spTree>
    <p:extLst>
      <p:ext uri="{BB962C8B-B14F-4D97-AF65-F5344CB8AC3E}">
        <p14:creationId xmlns:p14="http://schemas.microsoft.com/office/powerpoint/2010/main" val="11442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549" grpId="0" animBg="1"/>
      <p:bldP spid="957568" grpId="0" animBg="1"/>
      <p:bldP spid="9575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191000" y="5029200"/>
            <a:ext cx="4724400" cy="914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191000" y="3810000"/>
            <a:ext cx="4724400" cy="1143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91000" y="1295400"/>
            <a:ext cx="4724400" cy="1676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419600" y="1295400"/>
            <a:ext cx="4724400" cy="487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defTabSz="457200">
              <a:lnSpc>
                <a:spcPct val="89000"/>
              </a:lnSpc>
            </a:pP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VtoP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Vaddr</a:t>
            </a:r>
            <a:r>
              <a:rPr lang="en-US" sz="1600" dirty="0" smtClean="0">
                <a:latin typeface="Consolas"/>
                <a:cs typeface="Consolas"/>
              </a:rPr>
              <a:t>) {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VPageNo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Vaddr</a:t>
            </a:r>
            <a:r>
              <a:rPr lang="en-US" sz="1600" dirty="0" smtClean="0">
                <a:latin typeface="Consolas"/>
                <a:cs typeface="Consolas"/>
              </a:rPr>
              <a:t> &gt;&gt; p;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PO = </a:t>
            </a:r>
            <a:r>
              <a:rPr lang="en-US" sz="1600" dirty="0" err="1" smtClean="0">
                <a:latin typeface="Consolas"/>
                <a:cs typeface="Consolas"/>
              </a:rPr>
              <a:t>Vaddr</a:t>
            </a:r>
            <a:r>
              <a:rPr lang="en-US" sz="1600" dirty="0" smtClean="0">
                <a:latin typeface="Consolas"/>
                <a:cs typeface="Consolas"/>
              </a:rPr>
              <a:t> &amp; ((1 &lt;&lt; p) – 1);</a:t>
            </a:r>
            <a:endParaRPr lang="en-US" sz="1600" dirty="0">
              <a:latin typeface="Consolas"/>
              <a:cs typeface="Consolas"/>
            </a:endParaRP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if (R[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] == 0)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err="1">
                <a:latin typeface="Consolas"/>
                <a:cs typeface="Consolas"/>
              </a:rPr>
              <a:t>PageFault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return (PPN[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] &lt;&lt; p) | PO;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228600" indent="-228600" defTabSz="457200">
              <a:lnSpc>
                <a:spcPct val="89000"/>
              </a:lnSpc>
            </a:pPr>
            <a:endParaRPr lang="en-US" sz="1600" dirty="0">
              <a:latin typeface="Consolas"/>
              <a:cs typeface="Consolas"/>
            </a:endParaRP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/* Handle a missing page... */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void </a:t>
            </a:r>
            <a:r>
              <a:rPr lang="en-US" sz="1600" dirty="0" err="1">
                <a:latin typeface="Consolas"/>
                <a:cs typeface="Consolas"/>
              </a:rPr>
              <a:t>PageFault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pPr marL="228600" indent="-228600" defTabSz="457200">
              <a:lnSpc>
                <a:spcPct val="89000"/>
              </a:lnSpc>
            </a:pPr>
            <a:endParaRPr lang="en-US" sz="1600" dirty="0">
              <a:latin typeface="Consolas"/>
              <a:cs typeface="Consolas"/>
            </a:endParaRP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SelectLRUPage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if (D[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== 1)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	  </a:t>
            </a:r>
            <a:r>
              <a:rPr lang="en-US" sz="1600" dirty="0" err="1">
                <a:latin typeface="Consolas"/>
                <a:cs typeface="Consolas"/>
              </a:rPr>
              <a:t>WritePage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DiskAdr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],PPN[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R[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 = 0;</a:t>
            </a:r>
          </a:p>
          <a:p>
            <a:pPr marL="228600" indent="-228600" defTabSz="457200">
              <a:lnSpc>
                <a:spcPct val="89000"/>
              </a:lnSpc>
            </a:pPr>
            <a:endParaRPr lang="en-US" sz="1600" dirty="0">
              <a:latin typeface="Consolas"/>
              <a:cs typeface="Consolas"/>
            </a:endParaRP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	PPN[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] = PPN[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ReadPage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DiskAdr</a:t>
            </a:r>
            <a:r>
              <a:rPr lang="en-US" sz="1600" dirty="0">
                <a:latin typeface="Consolas"/>
                <a:cs typeface="Consolas"/>
              </a:rPr>
              <a:t>[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],PPN[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]);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R[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] = 1;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  D[</a:t>
            </a:r>
            <a:r>
              <a:rPr lang="en-US" sz="1600" dirty="0" err="1">
                <a:latin typeface="Consolas"/>
                <a:cs typeface="Consolas"/>
              </a:rPr>
              <a:t>VPageNo</a:t>
            </a:r>
            <a:r>
              <a:rPr lang="en-US" sz="1600" dirty="0">
                <a:latin typeface="Consolas"/>
                <a:cs typeface="Consolas"/>
              </a:rPr>
              <a:t>] = 0;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133475" y="3225800"/>
            <a:ext cx="1990725" cy="2698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2598738" y="3225800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223963" y="3221038"/>
            <a:ext cx="1221489" cy="28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400">
                <a:latin typeface="+mn-lt"/>
              </a:rPr>
              <a:t>Virtual Page #</a:t>
            </a:r>
          </a:p>
        </p:txBody>
      </p:sp>
      <p:grpSp>
        <p:nvGrpSpPr>
          <p:cNvPr id="15366" name="Group 7"/>
          <p:cNvGrpSpPr>
            <a:grpSpLocks/>
          </p:cNvGrpSpPr>
          <p:nvPr/>
        </p:nvGrpSpPr>
        <p:grpSpPr bwMode="auto">
          <a:xfrm>
            <a:off x="1993900" y="3751263"/>
            <a:ext cx="557213" cy="842962"/>
            <a:chOff x="772" y="1084"/>
            <a:chExt cx="280" cy="424"/>
          </a:xfrm>
        </p:grpSpPr>
        <p:grpSp>
          <p:nvGrpSpPr>
            <p:cNvPr id="15379" name="Group 8"/>
            <p:cNvGrpSpPr>
              <a:grpSpLocks/>
            </p:cNvGrpSpPr>
            <p:nvPr/>
          </p:nvGrpSpPr>
          <p:grpSpPr bwMode="auto">
            <a:xfrm>
              <a:off x="772" y="1084"/>
              <a:ext cx="280" cy="424"/>
              <a:chOff x="772" y="1084"/>
              <a:chExt cx="280" cy="424"/>
            </a:xfrm>
          </p:grpSpPr>
          <p:grpSp>
            <p:nvGrpSpPr>
              <p:cNvPr id="15384" name="Group 9"/>
              <p:cNvGrpSpPr>
                <a:grpSpLocks/>
              </p:cNvGrpSpPr>
              <p:nvPr/>
            </p:nvGrpSpPr>
            <p:grpSpPr bwMode="auto">
              <a:xfrm>
                <a:off x="772" y="1084"/>
                <a:ext cx="280" cy="424"/>
                <a:chOff x="772" y="1084"/>
                <a:chExt cx="280" cy="424"/>
              </a:xfrm>
            </p:grpSpPr>
            <p:sp>
              <p:nvSpPr>
                <p:cNvPr id="15386" name="Rectangle 10"/>
                <p:cNvSpPr>
                  <a:spLocks noChangeArrowheads="1"/>
                </p:cNvSpPr>
                <p:nvPr/>
              </p:nvSpPr>
              <p:spPr bwMode="auto">
                <a:xfrm>
                  <a:off x="772" y="1084"/>
                  <a:ext cx="280" cy="424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87" name="Line 11"/>
                <p:cNvSpPr>
                  <a:spLocks noChangeShapeType="1"/>
                </p:cNvSpPr>
                <p:nvPr/>
              </p:nvSpPr>
              <p:spPr bwMode="auto">
                <a:xfrm>
                  <a:off x="772" y="1128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88" name="Line 12"/>
                <p:cNvSpPr>
                  <a:spLocks noChangeShapeType="1"/>
                </p:cNvSpPr>
                <p:nvPr/>
              </p:nvSpPr>
              <p:spPr bwMode="auto">
                <a:xfrm>
                  <a:off x="772" y="1176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89" name="Line 13"/>
                <p:cNvSpPr>
                  <a:spLocks noChangeShapeType="1"/>
                </p:cNvSpPr>
                <p:nvPr/>
              </p:nvSpPr>
              <p:spPr bwMode="auto">
                <a:xfrm>
                  <a:off x="772" y="1224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90" name="Line 14"/>
                <p:cNvSpPr>
                  <a:spLocks noChangeShapeType="1"/>
                </p:cNvSpPr>
                <p:nvPr/>
              </p:nvSpPr>
              <p:spPr bwMode="auto">
                <a:xfrm>
                  <a:off x="772" y="1272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91" name="Line 15"/>
                <p:cNvSpPr>
                  <a:spLocks noChangeShapeType="1"/>
                </p:cNvSpPr>
                <p:nvPr/>
              </p:nvSpPr>
              <p:spPr bwMode="auto">
                <a:xfrm>
                  <a:off x="772" y="1320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92" name="Line 16"/>
                <p:cNvSpPr>
                  <a:spLocks noChangeShapeType="1"/>
                </p:cNvSpPr>
                <p:nvPr/>
              </p:nvSpPr>
              <p:spPr bwMode="auto">
                <a:xfrm>
                  <a:off x="772" y="1368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93" name="Line 17"/>
                <p:cNvSpPr>
                  <a:spLocks noChangeShapeType="1"/>
                </p:cNvSpPr>
                <p:nvPr/>
              </p:nvSpPr>
              <p:spPr bwMode="auto">
                <a:xfrm>
                  <a:off x="772" y="1416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94" name="Line 18"/>
                <p:cNvSpPr>
                  <a:spLocks noChangeShapeType="1"/>
                </p:cNvSpPr>
                <p:nvPr/>
              </p:nvSpPr>
              <p:spPr bwMode="auto">
                <a:xfrm>
                  <a:off x="772" y="1464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5385" name="Line 19"/>
              <p:cNvSpPr>
                <a:spLocks noChangeShapeType="1"/>
              </p:cNvSpPr>
              <p:nvPr/>
            </p:nvSpPr>
            <p:spPr bwMode="auto">
              <a:xfrm>
                <a:off x="816" y="1084"/>
                <a:ext cx="0" cy="4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772" y="1132"/>
              <a:ext cx="40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772" y="1276"/>
              <a:ext cx="40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772" y="1324"/>
              <a:ext cx="40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772" y="1420"/>
              <a:ext cx="40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5367" name="Group 34"/>
          <p:cNvGrpSpPr>
            <a:grpSpLocks/>
          </p:cNvGrpSpPr>
          <p:nvPr/>
        </p:nvGrpSpPr>
        <p:grpSpPr bwMode="auto">
          <a:xfrm>
            <a:off x="1243013" y="5100638"/>
            <a:ext cx="1881188" cy="287337"/>
            <a:chOff x="783" y="3213"/>
            <a:chExt cx="1185" cy="181"/>
          </a:xfrm>
        </p:grpSpPr>
        <p:sp>
          <p:nvSpPr>
            <p:cNvPr id="15376" name="Rectangle 25"/>
            <p:cNvSpPr>
              <a:spLocks noChangeArrowheads="1"/>
            </p:cNvSpPr>
            <p:nvPr/>
          </p:nvSpPr>
          <p:spPr bwMode="auto">
            <a:xfrm>
              <a:off x="783" y="3225"/>
              <a:ext cx="1185" cy="15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77" name="Line 26"/>
            <p:cNvSpPr>
              <a:spLocks noChangeShapeType="1"/>
            </p:cNvSpPr>
            <p:nvPr/>
          </p:nvSpPr>
          <p:spPr bwMode="auto">
            <a:xfrm>
              <a:off x="1641" y="3231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78" name="Rectangle 27"/>
            <p:cNvSpPr>
              <a:spLocks noChangeArrowheads="1"/>
            </p:cNvSpPr>
            <p:nvPr/>
          </p:nvSpPr>
          <p:spPr bwMode="auto">
            <a:xfrm>
              <a:off x="822" y="3213"/>
              <a:ext cx="81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400" dirty="0">
                  <a:latin typeface="+mn-lt"/>
                </a:rPr>
                <a:t>Physical Page #</a:t>
              </a:r>
            </a:p>
          </p:txBody>
        </p:sp>
      </p:grpSp>
      <p:sp>
        <p:nvSpPr>
          <p:cNvPr id="15368" name="Line 28"/>
          <p:cNvSpPr>
            <a:spLocks noChangeShapeType="1"/>
          </p:cNvSpPr>
          <p:nvPr/>
        </p:nvSpPr>
        <p:spPr bwMode="auto">
          <a:xfrm>
            <a:off x="2844800" y="3511550"/>
            <a:ext cx="0" cy="160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5369" name="Line 29"/>
          <p:cNvSpPr>
            <a:spLocks noChangeShapeType="1"/>
          </p:cNvSpPr>
          <p:nvPr/>
        </p:nvSpPr>
        <p:spPr bwMode="auto">
          <a:xfrm>
            <a:off x="2271713" y="4659313"/>
            <a:ext cx="0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5370" name="Group 30"/>
          <p:cNvGrpSpPr>
            <a:grpSpLocks/>
          </p:cNvGrpSpPr>
          <p:nvPr/>
        </p:nvGrpSpPr>
        <p:grpSpPr bwMode="auto">
          <a:xfrm>
            <a:off x="1603375" y="3495675"/>
            <a:ext cx="374650" cy="685800"/>
            <a:chOff x="576" y="956"/>
            <a:chExt cx="188" cy="344"/>
          </a:xfrm>
        </p:grpSpPr>
        <p:sp>
          <p:nvSpPr>
            <p:cNvPr id="15374" name="Line 31"/>
            <p:cNvSpPr>
              <a:spLocks noChangeShapeType="1"/>
            </p:cNvSpPr>
            <p:nvPr/>
          </p:nvSpPr>
          <p:spPr bwMode="auto">
            <a:xfrm>
              <a:off x="580" y="1296"/>
              <a:ext cx="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375" name="Line 32"/>
            <p:cNvSpPr>
              <a:spLocks noChangeShapeType="1"/>
            </p:cNvSpPr>
            <p:nvPr/>
          </p:nvSpPr>
          <p:spPr bwMode="auto">
            <a:xfrm flipV="1">
              <a:off x="576" y="956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5371" name="Rectangle 33"/>
          <p:cNvSpPr>
            <a:spLocks noChangeArrowheads="1"/>
          </p:cNvSpPr>
          <p:nvPr/>
        </p:nvSpPr>
        <p:spPr bwMode="auto">
          <a:xfrm>
            <a:off x="609600" y="1830388"/>
            <a:ext cx="3347672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Problem: Translate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  VIRTUAL ADDRESS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  to PHYSICAL ADDRESS</a:t>
            </a:r>
          </a:p>
        </p:txBody>
      </p:sp>
      <p:sp>
        <p:nvSpPr>
          <p:cNvPr id="15372" name="Text Box 35"/>
          <p:cNvSpPr txBox="1">
            <a:spLocks noChangeArrowheads="1"/>
          </p:cNvSpPr>
          <p:nvPr/>
        </p:nvSpPr>
        <p:spPr bwMode="auto">
          <a:xfrm>
            <a:off x="6781800" y="2743200"/>
            <a:ext cx="2181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0" dirty="0">
                <a:solidFill>
                  <a:srgbClr val="FF0000"/>
                </a:solidFill>
                <a:latin typeface="+mn-lt"/>
              </a:rPr>
              <a:t>Multiply by 2</a:t>
            </a:r>
            <a:r>
              <a:rPr lang="en-US" sz="1400" b="0" baseline="30000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US" sz="1400" b="0" dirty="0">
                <a:solidFill>
                  <a:srgbClr val="FF0000"/>
                </a:solidFill>
                <a:latin typeface="+mn-lt"/>
              </a:rPr>
              <a:t>, the page size</a:t>
            </a:r>
          </a:p>
        </p:txBody>
      </p:sp>
      <p:sp>
        <p:nvSpPr>
          <p:cNvPr id="15373" name="AutoShape 36"/>
          <p:cNvSpPr>
            <a:spLocks/>
          </p:cNvSpPr>
          <p:nvPr/>
        </p:nvSpPr>
        <p:spPr bwMode="auto">
          <a:xfrm rot="5400000">
            <a:off x="7162800" y="24384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Memory: the CS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8" grpId="1" animBg="1"/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ChangeArrowheads="1"/>
          </p:cNvSpPr>
          <p:nvPr/>
        </p:nvSpPr>
        <p:spPr bwMode="auto">
          <a:xfrm>
            <a:off x="2971800" y="3200400"/>
            <a:ext cx="4419600" cy="19050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2971800" y="2362200"/>
            <a:ext cx="4419600" cy="838200"/>
          </a:xfrm>
          <a:prstGeom prst="rect">
            <a:avLst/>
          </a:prstGeom>
          <a:solidFill>
            <a:srgbClr val="FFC9E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533400" y="1295400"/>
            <a:ext cx="84433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2000" b="0" dirty="0">
                <a:latin typeface="+mj-lt"/>
              </a:rPr>
              <a:t>IDEA:</a:t>
            </a:r>
          </a:p>
          <a:p>
            <a:pPr lvl="1">
              <a:buFontTx/>
              <a:buChar char="•"/>
            </a:pPr>
            <a:r>
              <a:rPr lang="en-US" sz="2000" b="0" dirty="0">
                <a:latin typeface="+mj-lt"/>
              </a:rPr>
              <a:t> devote HARDWARE to high-traffic, performance-critical path</a:t>
            </a:r>
          </a:p>
          <a:p>
            <a:pPr lvl="1">
              <a:buFontTx/>
              <a:buChar char="•"/>
            </a:pPr>
            <a:r>
              <a:rPr lang="en-US" sz="2000" b="0" dirty="0">
                <a:latin typeface="+mj-lt"/>
              </a:rPr>
              <a:t> use (slow, cheap) SOFTWARE to handle exceptional cases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609600" y="5165725"/>
            <a:ext cx="805503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+mj-lt"/>
              </a:rPr>
              <a:t>HARDWARE performs address translation, detects page faults:</a:t>
            </a:r>
          </a:p>
          <a:p>
            <a:pPr lvl="1">
              <a:buFontTx/>
              <a:buChar char="•"/>
            </a:pPr>
            <a:r>
              <a:rPr lang="en-US" sz="2000" b="0">
                <a:latin typeface="+mj-lt"/>
              </a:rPr>
              <a:t> running program interrupted (</a:t>
            </a:r>
            <a:r>
              <a:rPr lang="ja-JP" altLang="en-US" sz="2000" b="0">
                <a:latin typeface="+mj-lt"/>
              </a:rPr>
              <a:t>“</a:t>
            </a:r>
            <a:r>
              <a:rPr lang="en-US" altLang="ja-JP" sz="2000" b="0">
                <a:latin typeface="+mj-lt"/>
              </a:rPr>
              <a:t>suspended</a:t>
            </a:r>
            <a:r>
              <a:rPr lang="ja-JP" altLang="en-US" sz="2000" b="0">
                <a:latin typeface="+mj-lt"/>
              </a:rPr>
              <a:t>”</a:t>
            </a:r>
            <a:r>
              <a:rPr lang="en-US" altLang="ja-JP" sz="2000" b="0">
                <a:latin typeface="+mj-lt"/>
              </a:rPr>
              <a:t>);</a:t>
            </a:r>
          </a:p>
          <a:p>
            <a:pPr lvl="1">
              <a:buFontTx/>
              <a:buChar char="•"/>
            </a:pPr>
            <a:r>
              <a:rPr lang="en-US" sz="2000" b="0">
                <a:latin typeface="+mj-lt"/>
              </a:rPr>
              <a:t> PageFault(…) is forced;</a:t>
            </a:r>
          </a:p>
          <a:p>
            <a:pPr lvl="1">
              <a:buFontTx/>
              <a:buChar char="•"/>
            </a:pPr>
            <a:r>
              <a:rPr lang="en-US" sz="2000" b="0">
                <a:latin typeface="+mj-lt"/>
              </a:rPr>
              <a:t> On return from PageFault; running program continues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3048000" y="2438400"/>
            <a:ext cx="4419600" cy="268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defTabSz="457200">
              <a:lnSpc>
                <a:spcPct val="89000"/>
              </a:lnSpc>
            </a:pP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VtoP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VPageNo,int</a:t>
            </a:r>
            <a:r>
              <a:rPr lang="en-US" sz="1200" dirty="0">
                <a:latin typeface="Consolas"/>
                <a:cs typeface="Consolas"/>
              </a:rPr>
              <a:t> PO) {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if (R[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] == 0)</a:t>
            </a:r>
            <a:r>
              <a:rPr lang="en-US" sz="1200" dirty="0" err="1">
                <a:latin typeface="Consolas"/>
                <a:cs typeface="Consolas"/>
              </a:rPr>
              <a:t>PageFault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return (PPN[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] &lt;&lt; p) | PO;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228600" indent="-228600" defTabSz="457200">
              <a:lnSpc>
                <a:spcPct val="89000"/>
              </a:lnSpc>
            </a:pPr>
            <a:endParaRPr lang="en-US" sz="1200" dirty="0">
              <a:latin typeface="Consolas"/>
              <a:cs typeface="Consolas"/>
            </a:endParaRP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/* Handle a missing page... */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void </a:t>
            </a:r>
            <a:r>
              <a:rPr lang="en-US" sz="1200" dirty="0" err="1">
                <a:latin typeface="Consolas"/>
                <a:cs typeface="Consolas"/>
              </a:rPr>
              <a:t>PageFault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) {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int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SelectLRUPage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if (D[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] == 1) </a:t>
            </a:r>
            <a:r>
              <a:rPr lang="en-US" sz="1200" dirty="0" err="1">
                <a:latin typeface="Consolas"/>
                <a:cs typeface="Consolas"/>
              </a:rPr>
              <a:t>WritePage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DiskAdr</a:t>
            </a:r>
            <a:r>
              <a:rPr lang="en-US" sz="1200" dirty="0">
                <a:latin typeface="Consolas"/>
                <a:cs typeface="Consolas"/>
              </a:rPr>
              <a:t>[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],PPN[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]);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R[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] = 0;</a:t>
            </a:r>
          </a:p>
          <a:p>
            <a:pPr marL="228600" indent="-228600" defTabSz="457200">
              <a:lnSpc>
                <a:spcPct val="89000"/>
              </a:lnSpc>
            </a:pPr>
            <a:endParaRPr lang="en-US" sz="1200" dirty="0">
              <a:latin typeface="Consolas"/>
              <a:cs typeface="Consolas"/>
            </a:endParaRP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PA[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] = PPN[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];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ReadPage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DiskAdr</a:t>
            </a:r>
            <a:r>
              <a:rPr lang="en-US" sz="1200" dirty="0">
                <a:latin typeface="Consolas"/>
                <a:cs typeface="Consolas"/>
              </a:rPr>
              <a:t>[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],PPN[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]);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R[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] = 1;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  D[</a:t>
            </a:r>
            <a:r>
              <a:rPr lang="en-US" sz="1200" dirty="0" err="1">
                <a:latin typeface="Consolas"/>
                <a:cs typeface="Consolas"/>
              </a:rPr>
              <a:t>VPageNo</a:t>
            </a:r>
            <a:r>
              <a:rPr lang="en-US" sz="1200" dirty="0">
                <a:latin typeface="Consolas"/>
                <a:cs typeface="Consolas"/>
              </a:rPr>
              <a:t>] = 0;</a:t>
            </a:r>
          </a:p>
          <a:p>
            <a:pPr marL="228600" indent="-228600" defTabSz="457200">
              <a:lnSpc>
                <a:spcPct val="89000"/>
              </a:lnSpc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6391" name="AutoShape 8"/>
          <p:cNvSpPr>
            <a:spLocks/>
          </p:cNvSpPr>
          <p:nvPr/>
        </p:nvSpPr>
        <p:spPr bwMode="auto">
          <a:xfrm>
            <a:off x="2743200" y="23622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AutoShape 9"/>
          <p:cNvSpPr>
            <a:spLocks/>
          </p:cNvSpPr>
          <p:nvPr/>
        </p:nvSpPr>
        <p:spPr bwMode="auto">
          <a:xfrm>
            <a:off x="2743200" y="3276600"/>
            <a:ext cx="76200" cy="1752600"/>
          </a:xfrm>
          <a:prstGeom prst="lef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1274763" y="2590800"/>
            <a:ext cx="1410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+mj-lt"/>
              </a:rPr>
              <a:t>hardware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274763" y="3946525"/>
            <a:ext cx="12378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+mj-lt"/>
              </a:rPr>
              <a:t>software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HW/SW 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Page Map Arithmetic</a:t>
            </a: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3479800" y="1879600"/>
            <a:ext cx="901700" cy="11303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>
            <a:off x="3479800" y="21082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3479800" y="23368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>
            <a:off x="3479800" y="25654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3479800" y="2794000"/>
            <a:ext cx="901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4851400" y="1879600"/>
            <a:ext cx="2374900" cy="1130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4851400" y="2108200"/>
            <a:ext cx="2387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4851400" y="2336800"/>
            <a:ext cx="2387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4851400" y="2565400"/>
            <a:ext cx="2387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>
            <a:off x="4851400" y="2794000"/>
            <a:ext cx="2387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5308600" y="1879600"/>
            <a:ext cx="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5765800" y="1879600"/>
            <a:ext cx="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6223000" y="1879600"/>
            <a:ext cx="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6680200" y="1879600"/>
            <a:ext cx="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7016750" y="1758950"/>
            <a:ext cx="101600" cy="1473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7016750" y="1758950"/>
            <a:ext cx="101600" cy="147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0" name="Rectangle 19"/>
          <p:cNvSpPr>
            <a:spLocks noChangeArrowheads="1"/>
          </p:cNvSpPr>
          <p:nvPr/>
        </p:nvSpPr>
        <p:spPr bwMode="auto">
          <a:xfrm>
            <a:off x="1422400" y="1765300"/>
            <a:ext cx="1816100" cy="4445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>
            <a:off x="2336800" y="2222500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6884" name="Group 21"/>
          <p:cNvGrpSpPr>
            <a:grpSpLocks/>
          </p:cNvGrpSpPr>
          <p:nvPr/>
        </p:nvGrpSpPr>
        <p:grpSpPr bwMode="auto">
          <a:xfrm>
            <a:off x="2336800" y="2520950"/>
            <a:ext cx="1011238" cy="65088"/>
            <a:chOff x="876" y="1552"/>
            <a:chExt cx="637" cy="41"/>
          </a:xfrm>
        </p:grpSpPr>
        <p:sp>
          <p:nvSpPr>
            <p:cNvPr id="18509" name="Freeform 22"/>
            <p:cNvSpPr>
              <a:spLocks/>
            </p:cNvSpPr>
            <p:nvPr/>
          </p:nvSpPr>
          <p:spPr bwMode="auto">
            <a:xfrm>
              <a:off x="1424" y="1552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10" name="Line 23"/>
            <p:cNvSpPr>
              <a:spLocks noChangeShapeType="1"/>
            </p:cNvSpPr>
            <p:nvPr/>
          </p:nvSpPr>
          <p:spPr bwMode="auto">
            <a:xfrm>
              <a:off x="876" y="158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8453" name="Line 24"/>
          <p:cNvSpPr>
            <a:spLocks noChangeShapeType="1"/>
          </p:cNvSpPr>
          <p:nvPr/>
        </p:nvSpPr>
        <p:spPr bwMode="auto">
          <a:xfrm>
            <a:off x="3022600" y="1422400"/>
            <a:ext cx="318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4" name="Line 25"/>
          <p:cNvSpPr>
            <a:spLocks noChangeShapeType="1"/>
          </p:cNvSpPr>
          <p:nvPr/>
        </p:nvSpPr>
        <p:spPr bwMode="auto">
          <a:xfrm>
            <a:off x="3022600" y="1422400"/>
            <a:ext cx="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6887" name="Group 26"/>
          <p:cNvGrpSpPr>
            <a:grpSpLocks/>
          </p:cNvGrpSpPr>
          <p:nvPr/>
        </p:nvGrpSpPr>
        <p:grpSpPr bwMode="auto">
          <a:xfrm>
            <a:off x="6178550" y="1422400"/>
            <a:ext cx="65088" cy="325438"/>
            <a:chOff x="3296" y="860"/>
            <a:chExt cx="41" cy="205"/>
          </a:xfrm>
        </p:grpSpPr>
        <p:sp>
          <p:nvSpPr>
            <p:cNvPr id="18507" name="Freeform 27"/>
            <p:cNvSpPr>
              <a:spLocks/>
            </p:cNvSpPr>
            <p:nvPr/>
          </p:nvSpPr>
          <p:spPr bwMode="auto">
            <a:xfrm>
              <a:off x="3296" y="976"/>
              <a:ext cx="41" cy="89"/>
            </a:xfrm>
            <a:custGeom>
              <a:avLst/>
              <a:gdLst>
                <a:gd name="T0" fmla="*/ 20 w 41"/>
                <a:gd name="T1" fmla="*/ 88 h 89"/>
                <a:gd name="T2" fmla="*/ 0 w 41"/>
                <a:gd name="T3" fmla="*/ 0 h 89"/>
                <a:gd name="T4" fmla="*/ 20 w 41"/>
                <a:gd name="T5" fmla="*/ 0 h 89"/>
                <a:gd name="T6" fmla="*/ 40 w 41"/>
                <a:gd name="T7" fmla="*/ 0 h 89"/>
                <a:gd name="T8" fmla="*/ 20 w 41"/>
                <a:gd name="T9" fmla="*/ 88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89"/>
                <a:gd name="T17" fmla="*/ 41 w 4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89">
                  <a:moveTo>
                    <a:pt x="20" y="8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20" y="88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08" name="Line 28"/>
            <p:cNvSpPr>
              <a:spLocks noChangeShapeType="1"/>
            </p:cNvSpPr>
            <p:nvPr/>
          </p:nvSpPr>
          <p:spPr bwMode="auto">
            <a:xfrm>
              <a:off x="3324" y="860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8456" name="Line 29"/>
          <p:cNvSpPr>
            <a:spLocks noChangeShapeType="1"/>
          </p:cNvSpPr>
          <p:nvPr/>
        </p:nvSpPr>
        <p:spPr bwMode="auto">
          <a:xfrm>
            <a:off x="3937000" y="1879600"/>
            <a:ext cx="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6889" name="Group 30"/>
          <p:cNvGrpSpPr>
            <a:grpSpLocks/>
          </p:cNvGrpSpPr>
          <p:nvPr/>
        </p:nvGrpSpPr>
        <p:grpSpPr bwMode="auto">
          <a:xfrm>
            <a:off x="4622800" y="1949450"/>
            <a:ext cx="211138" cy="65088"/>
            <a:chOff x="2316" y="1192"/>
            <a:chExt cx="133" cy="41"/>
          </a:xfrm>
        </p:grpSpPr>
        <p:sp>
          <p:nvSpPr>
            <p:cNvPr id="18505" name="Freeform 31"/>
            <p:cNvSpPr>
              <a:spLocks/>
            </p:cNvSpPr>
            <p:nvPr/>
          </p:nvSpPr>
          <p:spPr bwMode="auto">
            <a:xfrm>
              <a:off x="2360" y="1192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06" name="Line 32"/>
            <p:cNvSpPr>
              <a:spLocks noChangeShapeType="1"/>
            </p:cNvSpPr>
            <p:nvPr/>
          </p:nvSpPr>
          <p:spPr bwMode="auto">
            <a:xfrm>
              <a:off x="2316" y="122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6890" name="Group 33"/>
          <p:cNvGrpSpPr>
            <a:grpSpLocks/>
          </p:cNvGrpSpPr>
          <p:nvPr/>
        </p:nvGrpSpPr>
        <p:grpSpPr bwMode="auto">
          <a:xfrm>
            <a:off x="4622800" y="2406650"/>
            <a:ext cx="211138" cy="65088"/>
            <a:chOff x="2316" y="1480"/>
            <a:chExt cx="133" cy="41"/>
          </a:xfrm>
        </p:grpSpPr>
        <p:sp>
          <p:nvSpPr>
            <p:cNvPr id="18503" name="Freeform 34"/>
            <p:cNvSpPr>
              <a:spLocks/>
            </p:cNvSpPr>
            <p:nvPr/>
          </p:nvSpPr>
          <p:spPr bwMode="auto">
            <a:xfrm>
              <a:off x="2360" y="1480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04" name="Line 35"/>
            <p:cNvSpPr>
              <a:spLocks noChangeShapeType="1"/>
            </p:cNvSpPr>
            <p:nvPr/>
          </p:nvSpPr>
          <p:spPr bwMode="auto">
            <a:xfrm>
              <a:off x="2316" y="150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6891" name="Group 36"/>
          <p:cNvGrpSpPr>
            <a:grpSpLocks/>
          </p:cNvGrpSpPr>
          <p:nvPr/>
        </p:nvGrpSpPr>
        <p:grpSpPr bwMode="auto">
          <a:xfrm>
            <a:off x="4622800" y="2635250"/>
            <a:ext cx="211138" cy="65088"/>
            <a:chOff x="2316" y="1624"/>
            <a:chExt cx="133" cy="41"/>
          </a:xfrm>
        </p:grpSpPr>
        <p:sp>
          <p:nvSpPr>
            <p:cNvPr id="18501" name="Freeform 37"/>
            <p:cNvSpPr>
              <a:spLocks/>
            </p:cNvSpPr>
            <p:nvPr/>
          </p:nvSpPr>
          <p:spPr bwMode="auto">
            <a:xfrm>
              <a:off x="2360" y="1624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02" name="Line 38"/>
            <p:cNvSpPr>
              <a:spLocks noChangeShapeType="1"/>
            </p:cNvSpPr>
            <p:nvPr/>
          </p:nvSpPr>
          <p:spPr bwMode="auto">
            <a:xfrm>
              <a:off x="2316" y="1652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6892" name="Group 39"/>
          <p:cNvGrpSpPr>
            <a:grpSpLocks/>
          </p:cNvGrpSpPr>
          <p:nvPr/>
        </p:nvGrpSpPr>
        <p:grpSpPr bwMode="auto">
          <a:xfrm>
            <a:off x="4622800" y="2863850"/>
            <a:ext cx="211138" cy="65088"/>
            <a:chOff x="2316" y="1768"/>
            <a:chExt cx="133" cy="41"/>
          </a:xfrm>
        </p:grpSpPr>
        <p:sp>
          <p:nvSpPr>
            <p:cNvPr id="18499" name="Freeform 40"/>
            <p:cNvSpPr>
              <a:spLocks/>
            </p:cNvSpPr>
            <p:nvPr/>
          </p:nvSpPr>
          <p:spPr bwMode="auto">
            <a:xfrm>
              <a:off x="2360" y="1768"/>
              <a:ext cx="89" cy="41"/>
            </a:xfrm>
            <a:custGeom>
              <a:avLst/>
              <a:gdLst>
                <a:gd name="T0" fmla="*/ 88 w 89"/>
                <a:gd name="T1" fmla="*/ 20 h 41"/>
                <a:gd name="T2" fmla="*/ 0 w 89"/>
                <a:gd name="T3" fmla="*/ 40 h 41"/>
                <a:gd name="T4" fmla="*/ 0 w 89"/>
                <a:gd name="T5" fmla="*/ 20 h 41"/>
                <a:gd name="T6" fmla="*/ 0 w 89"/>
                <a:gd name="T7" fmla="*/ 0 h 41"/>
                <a:gd name="T8" fmla="*/ 88 w 89"/>
                <a:gd name="T9" fmla="*/ 2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41"/>
                <a:gd name="T17" fmla="*/ 89 w 8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41">
                  <a:moveTo>
                    <a:pt x="88" y="20"/>
                  </a:moveTo>
                  <a:lnTo>
                    <a:pt x="0" y="4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88" y="2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500" name="Line 41"/>
            <p:cNvSpPr>
              <a:spLocks noChangeShapeType="1"/>
            </p:cNvSpPr>
            <p:nvPr/>
          </p:nvSpPr>
          <p:spPr bwMode="auto">
            <a:xfrm>
              <a:off x="2316" y="179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8461" name="Line 42"/>
          <p:cNvSpPr>
            <a:spLocks noChangeShapeType="1"/>
          </p:cNvSpPr>
          <p:nvPr/>
        </p:nvSpPr>
        <p:spPr bwMode="auto">
          <a:xfrm>
            <a:off x="4279900" y="1993900"/>
            <a:ext cx="33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2" name="Line 43"/>
          <p:cNvSpPr>
            <a:spLocks noChangeShapeType="1"/>
          </p:cNvSpPr>
          <p:nvPr/>
        </p:nvSpPr>
        <p:spPr bwMode="auto">
          <a:xfrm>
            <a:off x="4279900" y="2222500"/>
            <a:ext cx="3429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3" name="Line 44"/>
          <p:cNvSpPr>
            <a:spLocks noChangeShapeType="1"/>
          </p:cNvSpPr>
          <p:nvPr/>
        </p:nvSpPr>
        <p:spPr bwMode="auto">
          <a:xfrm flipV="1">
            <a:off x="4279900" y="2667000"/>
            <a:ext cx="3429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4" name="Line 45"/>
          <p:cNvSpPr>
            <a:spLocks noChangeShapeType="1"/>
          </p:cNvSpPr>
          <p:nvPr/>
        </p:nvSpPr>
        <p:spPr bwMode="auto">
          <a:xfrm>
            <a:off x="4279900" y="2451100"/>
            <a:ext cx="3429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5" name="Rectangle 46"/>
          <p:cNvSpPr>
            <a:spLocks noChangeArrowheads="1"/>
          </p:cNvSpPr>
          <p:nvPr/>
        </p:nvSpPr>
        <p:spPr bwMode="auto">
          <a:xfrm>
            <a:off x="3281363" y="3078163"/>
            <a:ext cx="1344612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PAGEMAP</a:t>
            </a:r>
          </a:p>
        </p:txBody>
      </p:sp>
      <p:sp>
        <p:nvSpPr>
          <p:cNvPr id="18466" name="Rectangle 47"/>
          <p:cNvSpPr>
            <a:spLocks noChangeArrowheads="1"/>
          </p:cNvSpPr>
          <p:nvPr/>
        </p:nvSpPr>
        <p:spPr bwMode="auto">
          <a:xfrm>
            <a:off x="5008563" y="3078163"/>
            <a:ext cx="254158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PHYSICAL MEMORY</a:t>
            </a:r>
          </a:p>
        </p:txBody>
      </p:sp>
      <p:sp>
        <p:nvSpPr>
          <p:cNvPr id="18467" name="Line 48"/>
          <p:cNvSpPr>
            <a:spLocks noChangeShapeType="1"/>
          </p:cNvSpPr>
          <p:nvPr/>
        </p:nvSpPr>
        <p:spPr bwMode="auto">
          <a:xfrm>
            <a:off x="3708400" y="1879600"/>
            <a:ext cx="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8" name="Rectangle 49"/>
          <p:cNvSpPr>
            <a:spLocks noChangeArrowheads="1"/>
          </p:cNvSpPr>
          <p:nvPr/>
        </p:nvSpPr>
        <p:spPr bwMode="auto">
          <a:xfrm>
            <a:off x="3421063" y="1592263"/>
            <a:ext cx="366712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D</a:t>
            </a:r>
          </a:p>
        </p:txBody>
      </p:sp>
      <p:sp>
        <p:nvSpPr>
          <p:cNvPr id="18469" name="Rectangle 50"/>
          <p:cNvSpPr>
            <a:spLocks noChangeArrowheads="1"/>
          </p:cNvSpPr>
          <p:nvPr/>
        </p:nvSpPr>
        <p:spPr bwMode="auto">
          <a:xfrm>
            <a:off x="3649663" y="1592263"/>
            <a:ext cx="34925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R</a:t>
            </a:r>
          </a:p>
        </p:txBody>
      </p:sp>
      <p:sp>
        <p:nvSpPr>
          <p:cNvPr id="18470" name="Rectangle 51"/>
          <p:cNvSpPr>
            <a:spLocks noChangeArrowheads="1"/>
          </p:cNvSpPr>
          <p:nvPr/>
        </p:nvSpPr>
        <p:spPr bwMode="auto">
          <a:xfrm>
            <a:off x="3916363" y="1592263"/>
            <a:ext cx="639762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PPN</a:t>
            </a:r>
          </a:p>
        </p:txBody>
      </p:sp>
      <p:sp>
        <p:nvSpPr>
          <p:cNvPr id="18471" name="Line 52"/>
          <p:cNvSpPr>
            <a:spLocks noChangeShapeType="1"/>
          </p:cNvSpPr>
          <p:nvPr/>
        </p:nvSpPr>
        <p:spPr bwMode="auto">
          <a:xfrm>
            <a:off x="2794000" y="176530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2" name="Rectangle 53"/>
          <p:cNvSpPr>
            <a:spLocks noChangeArrowheads="1"/>
          </p:cNvSpPr>
          <p:nvPr/>
        </p:nvSpPr>
        <p:spPr bwMode="auto">
          <a:xfrm>
            <a:off x="1528763" y="1820863"/>
            <a:ext cx="101758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dirty="0" err="1">
                <a:solidFill>
                  <a:srgbClr val="000000"/>
                </a:solidFill>
                <a:latin typeface="+mj-lt"/>
              </a:rPr>
              <a:t>Vpage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#</a:t>
            </a:r>
          </a:p>
        </p:txBody>
      </p:sp>
      <p:sp>
        <p:nvSpPr>
          <p:cNvPr id="18473" name="Rectangle 54"/>
          <p:cNvSpPr>
            <a:spLocks noChangeArrowheads="1"/>
          </p:cNvSpPr>
          <p:nvPr/>
        </p:nvSpPr>
        <p:spPr bwMode="auto">
          <a:xfrm>
            <a:off x="2760663" y="1820863"/>
            <a:ext cx="511175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PO</a:t>
            </a:r>
          </a:p>
        </p:txBody>
      </p:sp>
      <p:sp>
        <p:nvSpPr>
          <p:cNvPr id="18474" name="Rectangle 55"/>
          <p:cNvSpPr>
            <a:spLocks noChangeArrowheads="1"/>
          </p:cNvSpPr>
          <p:nvPr/>
        </p:nvSpPr>
        <p:spPr bwMode="auto">
          <a:xfrm>
            <a:off x="3700463" y="2049463"/>
            <a:ext cx="3254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8475" name="Rectangle 56"/>
          <p:cNvSpPr>
            <a:spLocks noChangeArrowheads="1"/>
          </p:cNvSpPr>
          <p:nvPr/>
        </p:nvSpPr>
        <p:spPr bwMode="auto">
          <a:xfrm>
            <a:off x="3700463" y="2278063"/>
            <a:ext cx="3254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8476" name="Rectangle 57"/>
          <p:cNvSpPr>
            <a:spLocks noChangeArrowheads="1"/>
          </p:cNvSpPr>
          <p:nvPr/>
        </p:nvSpPr>
        <p:spPr bwMode="auto">
          <a:xfrm>
            <a:off x="3700463" y="2735263"/>
            <a:ext cx="3254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8477" name="Rectangle 58"/>
          <p:cNvSpPr>
            <a:spLocks noChangeArrowheads="1"/>
          </p:cNvSpPr>
          <p:nvPr/>
        </p:nvSpPr>
        <p:spPr bwMode="auto">
          <a:xfrm>
            <a:off x="3700463" y="2506663"/>
            <a:ext cx="3254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0</a:t>
            </a:r>
          </a:p>
        </p:txBody>
      </p:sp>
      <p:sp>
        <p:nvSpPr>
          <p:cNvPr id="18478" name="Rectangle 59"/>
          <p:cNvSpPr>
            <a:spLocks noChangeArrowheads="1"/>
          </p:cNvSpPr>
          <p:nvPr/>
        </p:nvSpPr>
        <p:spPr bwMode="auto">
          <a:xfrm>
            <a:off x="3700463" y="1820863"/>
            <a:ext cx="3254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1</a:t>
            </a:r>
          </a:p>
        </p:txBody>
      </p:sp>
      <p:sp>
        <p:nvSpPr>
          <p:cNvPr id="18479" name="Line 60"/>
          <p:cNvSpPr>
            <a:spLocks noChangeShapeType="1"/>
          </p:cNvSpPr>
          <p:nvPr/>
        </p:nvSpPr>
        <p:spPr bwMode="auto">
          <a:xfrm flipV="1">
            <a:off x="5194300" y="1295400"/>
            <a:ext cx="2286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0" name="Line 61"/>
          <p:cNvSpPr>
            <a:spLocks noChangeShapeType="1"/>
          </p:cNvSpPr>
          <p:nvPr/>
        </p:nvSpPr>
        <p:spPr bwMode="auto">
          <a:xfrm flipH="1">
            <a:off x="2667000" y="2451100"/>
            <a:ext cx="2540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1" name="Rectangle 62"/>
          <p:cNvSpPr>
            <a:spLocks noChangeArrowheads="1"/>
          </p:cNvSpPr>
          <p:nvPr/>
        </p:nvSpPr>
        <p:spPr bwMode="auto">
          <a:xfrm>
            <a:off x="5148263" y="1020763"/>
            <a:ext cx="3254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</a:t>
            </a:r>
          </a:p>
        </p:txBody>
      </p:sp>
      <p:sp>
        <p:nvSpPr>
          <p:cNvPr id="18482" name="Rectangle 63"/>
          <p:cNvSpPr>
            <a:spLocks noChangeArrowheads="1"/>
          </p:cNvSpPr>
          <p:nvPr/>
        </p:nvSpPr>
        <p:spPr bwMode="auto">
          <a:xfrm>
            <a:off x="2646363" y="2620963"/>
            <a:ext cx="32385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v</a:t>
            </a:r>
          </a:p>
        </p:txBody>
      </p:sp>
      <p:sp>
        <p:nvSpPr>
          <p:cNvPr id="18483" name="Rectangle 64"/>
          <p:cNvSpPr>
            <a:spLocks noChangeArrowheads="1"/>
          </p:cNvSpPr>
          <p:nvPr/>
        </p:nvSpPr>
        <p:spPr bwMode="auto">
          <a:xfrm>
            <a:off x="1422400" y="3136900"/>
            <a:ext cx="1803400" cy="4445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4" name="Line 65"/>
          <p:cNvSpPr>
            <a:spLocks noChangeShapeType="1"/>
          </p:cNvSpPr>
          <p:nvPr/>
        </p:nvSpPr>
        <p:spPr bwMode="auto">
          <a:xfrm>
            <a:off x="2781300" y="3136900"/>
            <a:ext cx="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5" name="Rectangle 66"/>
          <p:cNvSpPr>
            <a:spLocks noChangeArrowheads="1"/>
          </p:cNvSpPr>
          <p:nvPr/>
        </p:nvSpPr>
        <p:spPr bwMode="auto">
          <a:xfrm>
            <a:off x="1528763" y="3192463"/>
            <a:ext cx="985837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dirty="0" err="1">
                <a:solidFill>
                  <a:srgbClr val="000000"/>
                </a:solidFill>
                <a:latin typeface="+mj-lt"/>
              </a:rPr>
              <a:t>Ppage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#</a:t>
            </a:r>
          </a:p>
        </p:txBody>
      </p:sp>
      <p:sp>
        <p:nvSpPr>
          <p:cNvPr id="18486" name="Rectangle 67"/>
          <p:cNvSpPr>
            <a:spLocks noChangeArrowheads="1"/>
          </p:cNvSpPr>
          <p:nvPr/>
        </p:nvSpPr>
        <p:spPr bwMode="auto">
          <a:xfrm>
            <a:off x="2760663" y="3192463"/>
            <a:ext cx="511175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>
                <a:solidFill>
                  <a:srgbClr val="000000"/>
                </a:solidFill>
                <a:latin typeface="+mj-lt"/>
              </a:rPr>
              <a:t>PO</a:t>
            </a:r>
          </a:p>
        </p:txBody>
      </p:sp>
      <p:sp>
        <p:nvSpPr>
          <p:cNvPr id="18487" name="Rectangle 68"/>
          <p:cNvSpPr>
            <a:spLocks noChangeArrowheads="1"/>
          </p:cNvSpPr>
          <p:nvPr/>
        </p:nvSpPr>
        <p:spPr bwMode="auto">
          <a:xfrm>
            <a:off x="1846263" y="2854325"/>
            <a:ext cx="423862" cy="371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m</a:t>
            </a:r>
          </a:p>
        </p:txBody>
      </p:sp>
      <p:sp>
        <p:nvSpPr>
          <p:cNvPr id="18488" name="Text Box 69"/>
          <p:cNvSpPr txBox="1">
            <a:spLocks noChangeArrowheads="1"/>
          </p:cNvSpPr>
          <p:nvPr/>
        </p:nvSpPr>
        <p:spPr bwMode="auto">
          <a:xfrm>
            <a:off x="477838" y="3840163"/>
            <a:ext cx="470535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(v + p)	bits in virtual address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(m + p)	bits in physical address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2</a:t>
            </a:r>
            <a:r>
              <a:rPr lang="en-US" sz="2000" baseline="30000">
                <a:latin typeface="+mj-lt"/>
              </a:rPr>
              <a:t>v</a:t>
            </a:r>
            <a:r>
              <a:rPr lang="en-US" sz="2000">
                <a:latin typeface="+mj-lt"/>
              </a:rPr>
              <a:t>	number of VIRTUAL pages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2</a:t>
            </a:r>
            <a:r>
              <a:rPr lang="en-US" sz="2000" baseline="30000">
                <a:latin typeface="+mj-lt"/>
              </a:rPr>
              <a:t>m</a:t>
            </a:r>
            <a:r>
              <a:rPr lang="en-US" sz="2000">
                <a:latin typeface="+mj-lt"/>
              </a:rPr>
              <a:t>	number of PHYSICAL pages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2</a:t>
            </a:r>
            <a:r>
              <a:rPr lang="en-US" sz="2000" baseline="30000">
                <a:latin typeface="+mj-lt"/>
              </a:rPr>
              <a:t>p	</a:t>
            </a:r>
            <a:r>
              <a:rPr lang="en-US" sz="2000">
                <a:latin typeface="+mj-lt"/>
              </a:rPr>
              <a:t>bytes per physical page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2</a:t>
            </a:r>
            <a:r>
              <a:rPr lang="en-US" sz="2000" baseline="30000">
                <a:latin typeface="+mj-lt"/>
              </a:rPr>
              <a:t>v+p</a:t>
            </a:r>
            <a:r>
              <a:rPr lang="en-US" sz="2000">
                <a:latin typeface="+mj-lt"/>
              </a:rPr>
              <a:t>	bytes in virtual memory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2</a:t>
            </a:r>
            <a:r>
              <a:rPr lang="en-US" sz="2000" baseline="30000">
                <a:latin typeface="+mj-lt"/>
              </a:rPr>
              <a:t>m+p</a:t>
            </a:r>
            <a:r>
              <a:rPr lang="en-US" sz="2000">
                <a:latin typeface="+mj-lt"/>
              </a:rPr>
              <a:t>	bytes in physical memory</a:t>
            </a:r>
          </a:p>
          <a:p>
            <a:pPr eaLnBrk="0" hangingPunct="0">
              <a:tabLst>
                <a:tab pos="1033463" algn="l"/>
              </a:tabLst>
              <a:defRPr/>
            </a:pPr>
            <a:r>
              <a:rPr lang="en-US" sz="2000">
                <a:latin typeface="+mj-lt"/>
              </a:rPr>
              <a:t>(m+2)2</a:t>
            </a:r>
            <a:r>
              <a:rPr lang="en-US" sz="2000" baseline="30000">
                <a:latin typeface="+mj-lt"/>
              </a:rPr>
              <a:t>v</a:t>
            </a:r>
            <a:r>
              <a:rPr lang="en-US" sz="2000">
                <a:latin typeface="+mj-lt"/>
              </a:rPr>
              <a:t>	bits in the page map</a:t>
            </a:r>
            <a:endParaRPr lang="en-US" sz="2000" baseline="30000">
              <a:latin typeface="+mj-lt"/>
            </a:endParaRPr>
          </a:p>
        </p:txBody>
      </p:sp>
      <p:sp>
        <p:nvSpPr>
          <p:cNvPr id="18489" name="Text Box 70"/>
          <p:cNvSpPr txBox="1">
            <a:spLocks noChangeArrowheads="1"/>
          </p:cNvSpPr>
          <p:nvPr/>
        </p:nvSpPr>
        <p:spPr bwMode="auto">
          <a:xfrm>
            <a:off x="5194300" y="3810000"/>
            <a:ext cx="394445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+mj-lt"/>
              </a:rPr>
              <a:t>Typical page size: </a:t>
            </a:r>
            <a:r>
              <a:rPr lang="en-US" sz="2000" dirty="0" smtClean="0">
                <a:latin typeface="+mj-lt"/>
              </a:rPr>
              <a:t>4KB -</a:t>
            </a:r>
            <a:r>
              <a:rPr lang="en-US" sz="2000" dirty="0">
                <a:latin typeface="+mj-lt"/>
              </a:rPr>
              <a:t>16 KB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</a:rPr>
              <a:t>Typical (</a:t>
            </a:r>
            <a:r>
              <a:rPr lang="en-US" sz="2000" dirty="0" err="1">
                <a:latin typeface="+mj-lt"/>
              </a:rPr>
              <a:t>v+p</a:t>
            </a:r>
            <a:r>
              <a:rPr lang="en-US" sz="2000" dirty="0">
                <a:latin typeface="+mj-lt"/>
              </a:rPr>
              <a:t>): 32-64 bits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</a:rPr>
              <a:t>                      (4GB-16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EB</a:t>
            </a:r>
            <a:r>
              <a:rPr lang="en-US" sz="2000" dirty="0">
                <a:latin typeface="+mj-lt"/>
              </a:rPr>
              <a:t>)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</a:rPr>
              <a:t>Typical (</a:t>
            </a:r>
            <a:r>
              <a:rPr lang="en-US" sz="2000" dirty="0" err="1">
                <a:latin typeface="+mj-lt"/>
              </a:rPr>
              <a:t>m+p</a:t>
            </a:r>
            <a:r>
              <a:rPr lang="en-US" sz="2000" dirty="0">
                <a:latin typeface="+mj-lt"/>
              </a:rPr>
              <a:t>): 30-</a:t>
            </a:r>
            <a:r>
              <a:rPr lang="en-US" sz="2000" dirty="0" smtClean="0">
                <a:latin typeface="+mj-lt"/>
              </a:rPr>
              <a:t>40+ </a:t>
            </a:r>
            <a:r>
              <a:rPr lang="en-US" sz="2000" dirty="0">
                <a:latin typeface="+mj-lt"/>
              </a:rPr>
              <a:t>bits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              (1GB-1TB)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953000" y="5486400"/>
            <a:ext cx="3581400" cy="990600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+mj-lt"/>
              </a:rPr>
              <a:t>Long virtual addresses allow ISAs to support larger memories </a:t>
            </a:r>
            <a:r>
              <a:rPr lang="en-US" dirty="0">
                <a:latin typeface="+mj-lt"/>
                <a:sym typeface="Wingdings" pitchFamily="2" charset="2"/>
              </a:rPr>
              <a:t> ISA longevity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9" grpId="0" build="p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rebuchet MS" charset="0"/>
                <a:ea typeface="ＭＳ Ｐゴシック" charset="0"/>
              </a:rPr>
              <a:t>Example: Page Map Arithmetic</a:t>
            </a:r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457200" y="1911350"/>
            <a:ext cx="3187700" cy="4445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483" name="Line 4"/>
          <p:cNvSpPr>
            <a:spLocks noChangeShapeType="1"/>
          </p:cNvSpPr>
          <p:nvPr/>
        </p:nvSpPr>
        <p:spPr bwMode="auto">
          <a:xfrm>
            <a:off x="2800350" y="19113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81000" y="1828800"/>
            <a:ext cx="248285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4150" tIns="92075" rIns="184150" bIns="92075">
            <a:spAutoFit/>
          </a:bodyPr>
          <a:lstStyle/>
          <a:p>
            <a:pPr defTabSz="3657600" eaLnBrk="0" hangingPunct="0"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Virtual Page #</a:t>
            </a:r>
          </a:p>
        </p:txBody>
      </p:sp>
      <p:grpSp>
        <p:nvGrpSpPr>
          <p:cNvPr id="38917" name="Group 6"/>
          <p:cNvGrpSpPr>
            <a:grpSpLocks/>
          </p:cNvGrpSpPr>
          <p:nvPr/>
        </p:nvGrpSpPr>
        <p:grpSpPr bwMode="auto">
          <a:xfrm>
            <a:off x="1828800" y="2749550"/>
            <a:ext cx="901700" cy="1358900"/>
            <a:chOff x="2764" y="1564"/>
            <a:chExt cx="568" cy="856"/>
          </a:xfrm>
        </p:grpSpPr>
        <p:grpSp>
          <p:nvGrpSpPr>
            <p:cNvPr id="38948" name="Group 7"/>
            <p:cNvGrpSpPr>
              <a:grpSpLocks/>
            </p:cNvGrpSpPr>
            <p:nvPr/>
          </p:nvGrpSpPr>
          <p:grpSpPr bwMode="auto">
            <a:xfrm>
              <a:off x="2764" y="1564"/>
              <a:ext cx="568" cy="856"/>
              <a:chOff x="2764" y="1564"/>
              <a:chExt cx="568" cy="856"/>
            </a:xfrm>
          </p:grpSpPr>
          <p:grpSp>
            <p:nvGrpSpPr>
              <p:cNvPr id="38953" name="Group 8"/>
              <p:cNvGrpSpPr>
                <a:grpSpLocks/>
              </p:cNvGrpSpPr>
              <p:nvPr/>
            </p:nvGrpSpPr>
            <p:grpSpPr bwMode="auto">
              <a:xfrm>
                <a:off x="2764" y="1564"/>
                <a:ext cx="568" cy="856"/>
                <a:chOff x="2764" y="1564"/>
                <a:chExt cx="568" cy="856"/>
              </a:xfrm>
            </p:grpSpPr>
            <p:sp>
              <p:nvSpPr>
                <p:cNvPr id="20523" name="Rectangle 9"/>
                <p:cNvSpPr>
                  <a:spLocks noChangeArrowheads="1"/>
                </p:cNvSpPr>
                <p:nvPr/>
              </p:nvSpPr>
              <p:spPr bwMode="auto">
                <a:xfrm>
                  <a:off x="2764" y="1564"/>
                  <a:ext cx="568" cy="856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24" name="Line 10"/>
                <p:cNvSpPr>
                  <a:spLocks noChangeShapeType="1"/>
                </p:cNvSpPr>
                <p:nvPr/>
              </p:nvSpPr>
              <p:spPr bwMode="auto">
                <a:xfrm>
                  <a:off x="2764" y="1656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25" name="Line 11"/>
                <p:cNvSpPr>
                  <a:spLocks noChangeShapeType="1"/>
                </p:cNvSpPr>
                <p:nvPr/>
              </p:nvSpPr>
              <p:spPr bwMode="auto">
                <a:xfrm>
                  <a:off x="2764" y="1752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26" name="Line 12"/>
                <p:cNvSpPr>
                  <a:spLocks noChangeShapeType="1"/>
                </p:cNvSpPr>
                <p:nvPr/>
              </p:nvSpPr>
              <p:spPr bwMode="auto">
                <a:xfrm>
                  <a:off x="2764" y="1848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27" name="Line 13"/>
                <p:cNvSpPr>
                  <a:spLocks noChangeShapeType="1"/>
                </p:cNvSpPr>
                <p:nvPr/>
              </p:nvSpPr>
              <p:spPr bwMode="auto">
                <a:xfrm>
                  <a:off x="2764" y="1944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28" name="Line 14"/>
                <p:cNvSpPr>
                  <a:spLocks noChangeShapeType="1"/>
                </p:cNvSpPr>
                <p:nvPr/>
              </p:nvSpPr>
              <p:spPr bwMode="auto">
                <a:xfrm>
                  <a:off x="2764" y="2040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29" name="Line 15"/>
                <p:cNvSpPr>
                  <a:spLocks noChangeShapeType="1"/>
                </p:cNvSpPr>
                <p:nvPr/>
              </p:nvSpPr>
              <p:spPr bwMode="auto">
                <a:xfrm>
                  <a:off x="2764" y="2136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30" name="Line 16"/>
                <p:cNvSpPr>
                  <a:spLocks noChangeShapeType="1"/>
                </p:cNvSpPr>
                <p:nvPr/>
              </p:nvSpPr>
              <p:spPr bwMode="auto">
                <a:xfrm>
                  <a:off x="2764" y="2232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0531" name="Line 17"/>
                <p:cNvSpPr>
                  <a:spLocks noChangeShapeType="1"/>
                </p:cNvSpPr>
                <p:nvPr/>
              </p:nvSpPr>
              <p:spPr bwMode="auto">
                <a:xfrm>
                  <a:off x="2764" y="2328"/>
                  <a:ext cx="5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0522" name="Line 18"/>
              <p:cNvSpPr>
                <a:spLocks noChangeShapeType="1"/>
              </p:cNvSpPr>
              <p:nvPr/>
            </p:nvSpPr>
            <p:spPr bwMode="auto">
              <a:xfrm>
                <a:off x="2856" y="1564"/>
                <a:ext cx="0" cy="8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0517" name="Rectangle 19"/>
            <p:cNvSpPr>
              <a:spLocks noChangeArrowheads="1"/>
            </p:cNvSpPr>
            <p:nvPr/>
          </p:nvSpPr>
          <p:spPr bwMode="auto">
            <a:xfrm>
              <a:off x="2764" y="1660"/>
              <a:ext cx="88" cy="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18" name="Rectangle 20"/>
            <p:cNvSpPr>
              <a:spLocks noChangeArrowheads="1"/>
            </p:cNvSpPr>
            <p:nvPr/>
          </p:nvSpPr>
          <p:spPr bwMode="auto">
            <a:xfrm>
              <a:off x="2764" y="1948"/>
              <a:ext cx="88" cy="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19" name="Rectangle 21"/>
            <p:cNvSpPr>
              <a:spLocks noChangeArrowheads="1"/>
            </p:cNvSpPr>
            <p:nvPr/>
          </p:nvSpPr>
          <p:spPr bwMode="auto">
            <a:xfrm>
              <a:off x="2764" y="2044"/>
              <a:ext cx="88" cy="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20" name="Rectangle 22"/>
            <p:cNvSpPr>
              <a:spLocks noChangeArrowheads="1"/>
            </p:cNvSpPr>
            <p:nvPr/>
          </p:nvSpPr>
          <p:spPr bwMode="auto">
            <a:xfrm>
              <a:off x="2764" y="2236"/>
              <a:ext cx="88" cy="8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8918" name="Group 23"/>
          <p:cNvGrpSpPr>
            <a:grpSpLocks/>
          </p:cNvGrpSpPr>
          <p:nvPr/>
        </p:nvGrpSpPr>
        <p:grpSpPr bwMode="auto">
          <a:xfrm>
            <a:off x="914400" y="4959350"/>
            <a:ext cx="2730500" cy="444500"/>
            <a:chOff x="2332" y="2956"/>
            <a:chExt cx="1576" cy="280"/>
          </a:xfrm>
        </p:grpSpPr>
        <p:sp>
          <p:nvSpPr>
            <p:cNvPr id="20514" name="Rectangle 24"/>
            <p:cNvSpPr>
              <a:spLocks noChangeArrowheads="1"/>
            </p:cNvSpPr>
            <p:nvPr/>
          </p:nvSpPr>
          <p:spPr bwMode="auto">
            <a:xfrm>
              <a:off x="2332" y="2956"/>
              <a:ext cx="1576" cy="28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15" name="Line 25"/>
            <p:cNvSpPr>
              <a:spLocks noChangeShapeType="1"/>
            </p:cNvSpPr>
            <p:nvPr/>
          </p:nvSpPr>
          <p:spPr bwMode="auto">
            <a:xfrm>
              <a:off x="3376" y="2956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0487" name="Rectangle 26"/>
          <p:cNvSpPr>
            <a:spLocks noChangeArrowheads="1"/>
          </p:cNvSpPr>
          <p:nvPr/>
        </p:nvSpPr>
        <p:spPr bwMode="auto">
          <a:xfrm>
            <a:off x="914400" y="4918075"/>
            <a:ext cx="1731963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84150" tIns="92075" rIns="184150" bIns="92075">
            <a:spAutoFit/>
          </a:bodyPr>
          <a:lstStyle/>
          <a:p>
            <a:pPr defTabSz="3657600" eaLnBrk="0" hangingPunct="0">
              <a:lnSpc>
                <a:spcPct val="90000"/>
              </a:lnSpc>
              <a:defRPr/>
            </a:pPr>
            <a:r>
              <a:rPr lang="en-US" sz="2400" dirty="0" err="1">
                <a:latin typeface="+mj-lt"/>
              </a:rPr>
              <a:t>PhysPg</a:t>
            </a:r>
            <a:r>
              <a:rPr lang="en-US" sz="2400" dirty="0">
                <a:latin typeface="+mj-lt"/>
              </a:rPr>
              <a:t> #</a:t>
            </a:r>
          </a:p>
        </p:txBody>
      </p:sp>
      <p:sp>
        <p:nvSpPr>
          <p:cNvPr id="20488" name="Line 27"/>
          <p:cNvSpPr>
            <a:spLocks noChangeShapeType="1"/>
          </p:cNvSpPr>
          <p:nvPr/>
        </p:nvSpPr>
        <p:spPr bwMode="auto">
          <a:xfrm>
            <a:off x="3194050" y="2368550"/>
            <a:ext cx="0" cy="257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489" name="Line 28"/>
          <p:cNvSpPr>
            <a:spLocks noChangeShapeType="1"/>
          </p:cNvSpPr>
          <p:nvPr/>
        </p:nvSpPr>
        <p:spPr bwMode="auto">
          <a:xfrm>
            <a:off x="2279650" y="410845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8922" name="Group 29"/>
          <p:cNvGrpSpPr>
            <a:grpSpLocks/>
          </p:cNvGrpSpPr>
          <p:nvPr/>
        </p:nvGrpSpPr>
        <p:grpSpPr bwMode="auto">
          <a:xfrm>
            <a:off x="1212850" y="2355850"/>
            <a:ext cx="603250" cy="1079500"/>
            <a:chOff x="2376" y="1316"/>
            <a:chExt cx="380" cy="680"/>
          </a:xfrm>
        </p:grpSpPr>
        <p:sp>
          <p:nvSpPr>
            <p:cNvPr id="20512" name="Line 30"/>
            <p:cNvSpPr>
              <a:spLocks noChangeShapeType="1"/>
            </p:cNvSpPr>
            <p:nvPr/>
          </p:nvSpPr>
          <p:spPr bwMode="auto">
            <a:xfrm>
              <a:off x="2380" y="1992"/>
              <a:ext cx="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0513" name="Line 31"/>
            <p:cNvSpPr>
              <a:spLocks noChangeShapeType="1"/>
            </p:cNvSpPr>
            <p:nvPr/>
          </p:nvSpPr>
          <p:spPr bwMode="auto">
            <a:xfrm flipV="1">
              <a:off x="2376" y="1316"/>
              <a:ext cx="0" cy="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0491" name="Rectangle 32"/>
          <p:cNvSpPr>
            <a:spLocks noChangeArrowheads="1"/>
          </p:cNvSpPr>
          <p:nvPr/>
        </p:nvSpPr>
        <p:spPr bwMode="auto">
          <a:xfrm>
            <a:off x="4038600" y="1676400"/>
            <a:ext cx="4572000" cy="16645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SUPPOSE...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32-bit Virtual </a:t>
            </a:r>
            <a:r>
              <a:rPr lang="en-US" sz="2000" dirty="0" smtClean="0">
                <a:latin typeface="+mj-lt"/>
              </a:rPr>
              <a:t>address (</a:t>
            </a:r>
            <a:r>
              <a:rPr lang="en-US" sz="2000" dirty="0" err="1" smtClean="0">
                <a:latin typeface="+mj-lt"/>
              </a:rPr>
              <a:t>v+p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 smtClean="0">
                <a:latin typeface="+mj-lt"/>
              </a:rPr>
              <a:t>30-bit physical address (</a:t>
            </a:r>
            <a:r>
              <a:rPr lang="en-US" sz="2000" dirty="0" err="1" smtClean="0">
                <a:latin typeface="+mj-lt"/>
              </a:rPr>
              <a:t>m+p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 smtClean="0">
                <a:latin typeface="+mj-lt"/>
              </a:rPr>
              <a:t>4 KB page size (p = 12)</a:t>
            </a:r>
            <a:endParaRPr lang="en-US" sz="2000" dirty="0">
              <a:latin typeface="+mj-lt"/>
            </a:endParaRPr>
          </a:p>
        </p:txBody>
      </p:sp>
      <p:sp>
        <p:nvSpPr>
          <p:cNvPr id="20492" name="Rectangle 33"/>
          <p:cNvSpPr>
            <a:spLocks noChangeArrowheads="1"/>
          </p:cNvSpPr>
          <p:nvPr/>
        </p:nvSpPr>
        <p:spPr bwMode="auto">
          <a:xfrm>
            <a:off x="3962400" y="3505200"/>
            <a:ext cx="4662488" cy="209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THEN: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# Physical Pages = ___________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# Virtual Pages = _____________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# Page Map Entries = _________</a:t>
            </a:r>
          </a:p>
          <a:p>
            <a:pPr lvl="1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# Bits In </a:t>
            </a:r>
            <a:r>
              <a:rPr lang="en-US" sz="2000" dirty="0" err="1">
                <a:latin typeface="+mj-lt"/>
              </a:rPr>
              <a:t>pagemap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  <a:sym typeface="Symbol" pitchFamily="18" charset="2"/>
              </a:rPr>
              <a:t>=</a:t>
            </a:r>
            <a:r>
              <a:rPr lang="en-US" sz="2000" dirty="0">
                <a:latin typeface="+mj-lt"/>
              </a:rPr>
              <a:t> __________</a:t>
            </a:r>
          </a:p>
        </p:txBody>
      </p:sp>
      <p:sp>
        <p:nvSpPr>
          <p:cNvPr id="893986" name="Rectangle 34"/>
          <p:cNvSpPr>
            <a:spLocks noChangeArrowheads="1"/>
          </p:cNvSpPr>
          <p:nvPr/>
        </p:nvSpPr>
        <p:spPr bwMode="auto">
          <a:xfrm>
            <a:off x="3962400" y="5926138"/>
            <a:ext cx="5208588" cy="371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Use fast SRAM for page map???  </a:t>
            </a:r>
            <a:r>
              <a:rPr lang="en-US" sz="2000" dirty="0">
                <a:solidFill>
                  <a:srgbClr val="CC0000"/>
                </a:solidFill>
                <a:latin typeface="+mj-lt"/>
              </a:rPr>
              <a:t>OUCH!</a:t>
            </a:r>
          </a:p>
        </p:txBody>
      </p:sp>
      <p:sp>
        <p:nvSpPr>
          <p:cNvPr id="893987" name="Text Box 35"/>
          <p:cNvSpPr txBox="1">
            <a:spLocks noChangeArrowheads="1"/>
          </p:cNvSpPr>
          <p:nvPr/>
        </p:nvSpPr>
        <p:spPr bwMode="auto">
          <a:xfrm>
            <a:off x="6823075" y="3817938"/>
            <a:ext cx="1787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  <a:latin typeface="+mj-lt"/>
              </a:rPr>
              <a:t>18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= 256K</a:t>
            </a:r>
          </a:p>
        </p:txBody>
      </p:sp>
      <p:sp>
        <p:nvSpPr>
          <p:cNvPr id="893988" name="Text Box 36"/>
          <p:cNvSpPr txBox="1">
            <a:spLocks noChangeArrowheads="1"/>
          </p:cNvSpPr>
          <p:nvPr/>
        </p:nvSpPr>
        <p:spPr bwMode="auto">
          <a:xfrm>
            <a:off x="6897688" y="4275138"/>
            <a:ext cx="65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400" baseline="30000">
                <a:solidFill>
                  <a:srgbClr val="FF0000"/>
                </a:solidFill>
                <a:latin typeface="+mj-lt"/>
              </a:rPr>
              <a:t>20</a:t>
            </a:r>
            <a:endParaRPr lang="en-US" sz="24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93989" name="Text Box 37"/>
          <p:cNvSpPr txBox="1">
            <a:spLocks noChangeArrowheads="1"/>
          </p:cNvSpPr>
          <p:nvPr/>
        </p:nvSpPr>
        <p:spPr bwMode="auto">
          <a:xfrm>
            <a:off x="7170738" y="4656138"/>
            <a:ext cx="1454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  <a:latin typeface="+mj-lt"/>
              </a:rPr>
              <a:t>20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= 1M</a:t>
            </a:r>
          </a:p>
        </p:txBody>
      </p:sp>
      <p:sp>
        <p:nvSpPr>
          <p:cNvPr id="893990" name="Text Box 38"/>
          <p:cNvSpPr txBox="1">
            <a:spLocks noChangeArrowheads="1"/>
          </p:cNvSpPr>
          <p:nvPr/>
        </p:nvSpPr>
        <p:spPr bwMode="auto">
          <a:xfrm>
            <a:off x="6983413" y="5110163"/>
            <a:ext cx="21605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20*2</a:t>
            </a:r>
            <a:r>
              <a:rPr lang="en-US" sz="2400" baseline="30000" dirty="0">
                <a:solidFill>
                  <a:srgbClr val="FF0000"/>
                </a:solidFill>
                <a:latin typeface="+mj-lt"/>
              </a:rPr>
              <a:t>20 </a:t>
            </a:r>
            <a:r>
              <a:rPr lang="en-US" sz="2400" dirty="0">
                <a:solidFill>
                  <a:srgbClr val="FF0000"/>
                </a:solidFill>
                <a:latin typeface="+mj-lt"/>
                <a:sym typeface="Symbol" pitchFamily="18" charset="2"/>
              </a:rPr>
              <a:t>~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20M</a:t>
            </a:r>
          </a:p>
        </p:txBody>
      </p:sp>
      <p:sp>
        <p:nvSpPr>
          <p:cNvPr id="20498" name="Text Box 39"/>
          <p:cNvSpPr txBox="1">
            <a:spLocks noChangeArrowheads="1"/>
          </p:cNvSpPr>
          <p:nvPr/>
        </p:nvSpPr>
        <p:spPr bwMode="auto">
          <a:xfrm>
            <a:off x="3465513" y="1630363"/>
            <a:ext cx="27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0</a:t>
            </a:r>
          </a:p>
        </p:txBody>
      </p:sp>
      <p:sp>
        <p:nvSpPr>
          <p:cNvPr id="20499" name="Text Box 40"/>
          <p:cNvSpPr txBox="1">
            <a:spLocks noChangeArrowheads="1"/>
          </p:cNvSpPr>
          <p:nvPr/>
        </p:nvSpPr>
        <p:spPr bwMode="auto">
          <a:xfrm>
            <a:off x="2743200" y="1630363"/>
            <a:ext cx="376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11</a:t>
            </a:r>
          </a:p>
        </p:txBody>
      </p:sp>
      <p:sp>
        <p:nvSpPr>
          <p:cNvPr id="20500" name="Text Box 41"/>
          <p:cNvSpPr txBox="1">
            <a:spLocks noChangeArrowheads="1"/>
          </p:cNvSpPr>
          <p:nvPr/>
        </p:nvSpPr>
        <p:spPr bwMode="auto">
          <a:xfrm>
            <a:off x="2514600" y="1630363"/>
            <a:ext cx="376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12</a:t>
            </a:r>
          </a:p>
        </p:txBody>
      </p:sp>
      <p:sp>
        <p:nvSpPr>
          <p:cNvPr id="20501" name="Text Box 42"/>
          <p:cNvSpPr txBox="1">
            <a:spLocks noChangeArrowheads="1"/>
          </p:cNvSpPr>
          <p:nvPr/>
        </p:nvSpPr>
        <p:spPr bwMode="auto">
          <a:xfrm>
            <a:off x="381000" y="1630363"/>
            <a:ext cx="376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31</a:t>
            </a:r>
          </a:p>
        </p:txBody>
      </p:sp>
      <p:sp>
        <p:nvSpPr>
          <p:cNvPr id="20502" name="Text Box 43"/>
          <p:cNvSpPr txBox="1">
            <a:spLocks noChangeArrowheads="1"/>
          </p:cNvSpPr>
          <p:nvPr/>
        </p:nvSpPr>
        <p:spPr bwMode="auto">
          <a:xfrm>
            <a:off x="3465513" y="5364163"/>
            <a:ext cx="27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0</a:t>
            </a:r>
          </a:p>
        </p:txBody>
      </p:sp>
      <p:sp>
        <p:nvSpPr>
          <p:cNvPr id="20503" name="Text Box 44"/>
          <p:cNvSpPr txBox="1">
            <a:spLocks noChangeArrowheads="1"/>
          </p:cNvSpPr>
          <p:nvPr/>
        </p:nvSpPr>
        <p:spPr bwMode="auto">
          <a:xfrm>
            <a:off x="2743200" y="5364163"/>
            <a:ext cx="376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11</a:t>
            </a:r>
          </a:p>
        </p:txBody>
      </p:sp>
      <p:sp>
        <p:nvSpPr>
          <p:cNvPr id="20504" name="Text Box 45"/>
          <p:cNvSpPr txBox="1">
            <a:spLocks noChangeArrowheads="1"/>
          </p:cNvSpPr>
          <p:nvPr/>
        </p:nvSpPr>
        <p:spPr bwMode="auto">
          <a:xfrm>
            <a:off x="2514600" y="5364163"/>
            <a:ext cx="376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12</a:t>
            </a:r>
          </a:p>
        </p:txBody>
      </p:sp>
      <p:sp>
        <p:nvSpPr>
          <p:cNvPr id="20505" name="Text Box 46"/>
          <p:cNvSpPr txBox="1">
            <a:spLocks noChangeArrowheads="1"/>
          </p:cNvSpPr>
          <p:nvPr/>
        </p:nvSpPr>
        <p:spPr bwMode="auto">
          <a:xfrm>
            <a:off x="838200" y="5364163"/>
            <a:ext cx="376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29</a:t>
            </a:r>
          </a:p>
        </p:txBody>
      </p:sp>
      <p:sp>
        <p:nvSpPr>
          <p:cNvPr id="20506" name="Line 47"/>
          <p:cNvSpPr>
            <a:spLocks noChangeShapeType="1"/>
          </p:cNvSpPr>
          <p:nvPr/>
        </p:nvSpPr>
        <p:spPr bwMode="auto">
          <a:xfrm flipH="1">
            <a:off x="3095625" y="3429000"/>
            <a:ext cx="1809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507" name="Text Box 48"/>
          <p:cNvSpPr txBox="1">
            <a:spLocks noChangeArrowheads="1"/>
          </p:cNvSpPr>
          <p:nvPr/>
        </p:nvSpPr>
        <p:spPr bwMode="auto">
          <a:xfrm>
            <a:off x="3236913" y="3276600"/>
            <a:ext cx="3762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12</a:t>
            </a:r>
          </a:p>
        </p:txBody>
      </p:sp>
      <p:sp>
        <p:nvSpPr>
          <p:cNvPr id="20508" name="Line 49"/>
          <p:cNvSpPr>
            <a:spLocks noChangeShapeType="1"/>
          </p:cNvSpPr>
          <p:nvPr/>
        </p:nvSpPr>
        <p:spPr bwMode="auto">
          <a:xfrm flipH="1">
            <a:off x="1143000" y="2819400"/>
            <a:ext cx="1809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509" name="Text Box 50"/>
          <p:cNvSpPr txBox="1">
            <a:spLocks noChangeArrowheads="1"/>
          </p:cNvSpPr>
          <p:nvPr/>
        </p:nvSpPr>
        <p:spPr bwMode="auto">
          <a:xfrm>
            <a:off x="1284288" y="2667000"/>
            <a:ext cx="3762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20</a:t>
            </a:r>
          </a:p>
        </p:txBody>
      </p:sp>
      <p:sp>
        <p:nvSpPr>
          <p:cNvPr id="20510" name="Line 51"/>
          <p:cNvSpPr>
            <a:spLocks noChangeShapeType="1"/>
          </p:cNvSpPr>
          <p:nvPr/>
        </p:nvSpPr>
        <p:spPr bwMode="auto">
          <a:xfrm flipH="1">
            <a:off x="2209800" y="4419600"/>
            <a:ext cx="1809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511" name="Text Box 52"/>
          <p:cNvSpPr txBox="1">
            <a:spLocks noChangeArrowheads="1"/>
          </p:cNvSpPr>
          <p:nvPr/>
        </p:nvSpPr>
        <p:spPr bwMode="auto">
          <a:xfrm>
            <a:off x="2351088" y="4267200"/>
            <a:ext cx="3762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86" grpId="0"/>
      <p:bldP spid="893987" grpId="0"/>
      <p:bldP spid="893988" grpId="0"/>
      <p:bldP spid="893989" grpId="0"/>
      <p:bldP spid="8939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RAM-Resident Page Maps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229600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  <a:latin typeface="+mj-lt"/>
              </a:rPr>
              <a:t>Small</a:t>
            </a:r>
            <a:r>
              <a:rPr lang="en-US" dirty="0" smtClean="0">
                <a:latin typeface="+mj-lt"/>
              </a:rPr>
              <a:t> page maps can use dedicated SRAM… gets expensive for big ones!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Solution: Move page map to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main memory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762000" y="3122613"/>
            <a:ext cx="12954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1600200" y="3122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2819400" y="3122613"/>
            <a:ext cx="1295400" cy="2667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2819400" y="3503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2819400" y="3884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>
            <a:off x="2819400" y="4265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2819400" y="4646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2819400" y="5027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>
            <a:off x="2819400" y="5408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>
            <a:off x="2819400" y="53324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>
            <a:off x="2819400" y="52562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2819400" y="51800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>
            <a:off x="2819400" y="54848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4" name="Line 17"/>
          <p:cNvSpPr>
            <a:spLocks noChangeShapeType="1"/>
          </p:cNvSpPr>
          <p:nvPr/>
        </p:nvSpPr>
        <p:spPr bwMode="auto">
          <a:xfrm>
            <a:off x="2819400" y="55610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5" name="Line 18"/>
          <p:cNvSpPr>
            <a:spLocks noChangeShapeType="1"/>
          </p:cNvSpPr>
          <p:nvPr/>
        </p:nvSpPr>
        <p:spPr bwMode="auto">
          <a:xfrm>
            <a:off x="2819400" y="56372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6" name="Line 19"/>
          <p:cNvSpPr>
            <a:spLocks noChangeShapeType="1"/>
          </p:cNvSpPr>
          <p:nvPr/>
        </p:nvSpPr>
        <p:spPr bwMode="auto">
          <a:xfrm>
            <a:off x="2819400" y="57134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>
            <a:off x="2819400" y="51038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8" name="Line 21"/>
          <p:cNvSpPr>
            <a:spLocks noChangeShapeType="1"/>
          </p:cNvSpPr>
          <p:nvPr/>
        </p:nvSpPr>
        <p:spPr bwMode="auto">
          <a:xfrm>
            <a:off x="2971800" y="50276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49" name="Line 22"/>
          <p:cNvSpPr>
            <a:spLocks noChangeShapeType="1"/>
          </p:cNvSpPr>
          <p:nvPr/>
        </p:nvSpPr>
        <p:spPr bwMode="auto">
          <a:xfrm>
            <a:off x="3124200" y="50276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50" name="AutoShape 23"/>
          <p:cNvSpPr>
            <a:spLocks/>
          </p:cNvSpPr>
          <p:nvPr/>
        </p:nvSpPr>
        <p:spPr bwMode="auto">
          <a:xfrm rot="5400000">
            <a:off x="1143000" y="3198813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51" name="Freeform 24"/>
          <p:cNvSpPr>
            <a:spLocks/>
          </p:cNvSpPr>
          <p:nvPr/>
        </p:nvSpPr>
        <p:spPr bwMode="auto">
          <a:xfrm>
            <a:off x="1143000" y="3732213"/>
            <a:ext cx="914400" cy="1825625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0 60000 65536"/>
              <a:gd name="T7" fmla="*/ 0 60000 65536"/>
              <a:gd name="T8" fmla="*/ 0 60000 65536"/>
              <a:gd name="T9" fmla="*/ 0 w 912"/>
              <a:gd name="T10" fmla="*/ 0 h 960"/>
              <a:gd name="T11" fmla="*/ 912 w 91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960">
                <a:moveTo>
                  <a:pt x="0" y="0"/>
                </a:moveTo>
                <a:lnTo>
                  <a:pt x="0" y="960"/>
                </a:lnTo>
                <a:lnTo>
                  <a:pt x="912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52" name="Freeform 25"/>
          <p:cNvSpPr>
            <a:spLocks/>
          </p:cNvSpPr>
          <p:nvPr/>
        </p:nvSpPr>
        <p:spPr bwMode="auto">
          <a:xfrm>
            <a:off x="4191000" y="4037013"/>
            <a:ext cx="304800" cy="1371600"/>
          </a:xfrm>
          <a:custGeom>
            <a:avLst/>
            <a:gdLst>
              <a:gd name="T0" fmla="*/ 0 w 192"/>
              <a:gd name="T1" fmla="*/ 2147483647 h 864"/>
              <a:gd name="T2" fmla="*/ 2147483647 w 192"/>
              <a:gd name="T3" fmla="*/ 2147483647 h 864"/>
              <a:gd name="T4" fmla="*/ 2147483647 w 192"/>
              <a:gd name="T5" fmla="*/ 0 h 864"/>
              <a:gd name="T6" fmla="*/ 0 w 192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864"/>
              <a:gd name="T14" fmla="*/ 192 w 19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864">
                <a:moveTo>
                  <a:pt x="0" y="864"/>
                </a:moveTo>
                <a:lnTo>
                  <a:pt x="192" y="864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533400" y="27559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>
                <a:latin typeface="+mj-lt"/>
              </a:rPr>
              <a:t>Virtual Address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2579688" y="2741613"/>
            <a:ext cx="2124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>
                <a:latin typeface="+mj-lt"/>
              </a:rPr>
              <a:t>Physical Memory</a:t>
            </a:r>
          </a:p>
        </p:txBody>
      </p:sp>
      <p:sp>
        <p:nvSpPr>
          <p:cNvPr id="22555" name="Text Box 28"/>
          <p:cNvSpPr txBox="1">
            <a:spLocks noChangeArrowheads="1"/>
          </p:cNvSpPr>
          <p:nvPr/>
        </p:nvSpPr>
        <p:spPr bwMode="auto">
          <a:xfrm>
            <a:off x="201613" y="3657600"/>
            <a:ext cx="9810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sz="1600">
                <a:latin typeface="+mj-lt"/>
              </a:rPr>
              <a:t>virtual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sp>
        <p:nvSpPr>
          <p:cNvPr id="22556" name="Text Box 29"/>
          <p:cNvSpPr txBox="1">
            <a:spLocks noChangeArrowheads="1"/>
          </p:cNvSpPr>
          <p:nvPr/>
        </p:nvSpPr>
        <p:spPr bwMode="auto">
          <a:xfrm>
            <a:off x="4519613" y="4344988"/>
            <a:ext cx="10144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j-lt"/>
              </a:rPr>
              <a:t>physical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sp>
        <p:nvSpPr>
          <p:cNvPr id="22557" name="Text Box 30"/>
          <p:cNvSpPr txBox="1">
            <a:spLocks noChangeArrowheads="1"/>
          </p:cNvSpPr>
          <p:nvPr/>
        </p:nvSpPr>
        <p:spPr bwMode="auto">
          <a:xfrm>
            <a:off x="4572000" y="5332413"/>
            <a:ext cx="2286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>
                <a:solidFill>
                  <a:srgbClr val="CC0000"/>
                </a:solidFill>
                <a:latin typeface="+mj-lt"/>
              </a:rPr>
              <a:t>Physical memory pages that hold page map entries</a:t>
            </a:r>
          </a:p>
        </p:txBody>
      </p:sp>
      <p:sp>
        <p:nvSpPr>
          <p:cNvPr id="22558" name="Line 31"/>
          <p:cNvSpPr>
            <a:spLocks noChangeShapeType="1"/>
          </p:cNvSpPr>
          <p:nvPr/>
        </p:nvSpPr>
        <p:spPr bwMode="auto">
          <a:xfrm flipH="1" flipV="1">
            <a:off x="4267200" y="5561013"/>
            <a:ext cx="381000" cy="152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5638800" y="3276600"/>
            <a:ext cx="3276600" cy="1600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accent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PROBLEM</a:t>
            </a:r>
            <a:br>
              <a:rPr lang="en-US" sz="2000" dirty="0">
                <a:solidFill>
                  <a:schemeClr val="bg1"/>
                </a:solidFill>
                <a:latin typeface="+mj-lt"/>
              </a:rPr>
            </a:br>
            <a:r>
              <a:rPr lang="en-US" sz="2000" dirty="0">
                <a:solidFill>
                  <a:schemeClr val="bg1"/>
                </a:solidFill>
                <a:latin typeface="+mj-lt"/>
              </a:rPr>
              <a:t>Each memory reference</a:t>
            </a:r>
          </a:p>
          <a:p>
            <a:pPr algn="ctr" eaLnBrk="0" hangingPunct="0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now takes 2 accesses</a:t>
            </a:r>
          </a:p>
          <a:p>
            <a:pPr algn="ctr" eaLnBrk="0" hangingPunct="0"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to physical memory!</a:t>
            </a:r>
          </a:p>
        </p:txBody>
      </p:sp>
      <p:sp>
        <p:nvSpPr>
          <p:cNvPr id="22561" name="Freeform 34"/>
          <p:cNvSpPr>
            <a:spLocks/>
          </p:cNvSpPr>
          <p:nvPr/>
        </p:nvSpPr>
        <p:spPr bwMode="auto">
          <a:xfrm>
            <a:off x="2209800" y="4659313"/>
            <a:ext cx="609600" cy="369887"/>
          </a:xfrm>
          <a:custGeom>
            <a:avLst/>
            <a:gdLst>
              <a:gd name="T0" fmla="*/ 0 w 384"/>
              <a:gd name="T1" fmla="*/ 0 h 144"/>
              <a:gd name="T2" fmla="*/ 0 w 384"/>
              <a:gd name="T3" fmla="*/ 2147483647 h 144"/>
              <a:gd name="T4" fmla="*/ 2147483647 w 384"/>
              <a:gd name="T5" fmla="*/ 2147483647 h 144"/>
              <a:gd name="T6" fmla="*/ 0 60000 65536"/>
              <a:gd name="T7" fmla="*/ 0 60000 65536"/>
              <a:gd name="T8" fmla="*/ 0 60000 65536"/>
              <a:gd name="T9" fmla="*/ 0 w 384"/>
              <a:gd name="T10" fmla="*/ 0 h 144"/>
              <a:gd name="T11" fmla="*/ 384 w 38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44">
                <a:moveTo>
                  <a:pt x="0" y="0"/>
                </a:moveTo>
                <a:lnTo>
                  <a:pt x="0" y="144"/>
                </a:lnTo>
                <a:lnTo>
                  <a:pt x="384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60" name="Rectangle 33"/>
          <p:cNvSpPr>
            <a:spLocks noChangeArrowheads="1"/>
          </p:cNvSpPr>
          <p:nvPr/>
        </p:nvSpPr>
        <p:spPr bwMode="auto">
          <a:xfrm>
            <a:off x="1828800" y="4614863"/>
            <a:ext cx="750888" cy="3698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62" name="Oval 35"/>
          <p:cNvSpPr>
            <a:spLocks noChangeArrowheads="1"/>
          </p:cNvSpPr>
          <p:nvPr/>
        </p:nvSpPr>
        <p:spPr bwMode="auto">
          <a:xfrm>
            <a:off x="2049463" y="5340350"/>
            <a:ext cx="352425" cy="388938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2563" name="Line 36"/>
          <p:cNvSpPr>
            <a:spLocks noChangeShapeType="1"/>
          </p:cNvSpPr>
          <p:nvPr/>
        </p:nvSpPr>
        <p:spPr bwMode="auto">
          <a:xfrm>
            <a:off x="2209800" y="5060950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64" name="Line 37"/>
          <p:cNvSpPr>
            <a:spLocks noChangeShapeType="1"/>
          </p:cNvSpPr>
          <p:nvPr/>
        </p:nvSpPr>
        <p:spPr bwMode="auto">
          <a:xfrm flipV="1">
            <a:off x="2401888" y="5408613"/>
            <a:ext cx="4175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65" name="Text Box 38"/>
          <p:cNvSpPr txBox="1">
            <a:spLocks noChangeArrowheads="1"/>
          </p:cNvSpPr>
          <p:nvPr/>
        </p:nvSpPr>
        <p:spPr bwMode="auto">
          <a:xfrm>
            <a:off x="1447800" y="4267200"/>
            <a:ext cx="1708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latin typeface="+mj-lt"/>
              </a:rPr>
              <a:t>Page Map </a:t>
            </a:r>
            <a:r>
              <a:rPr lang="en-US" i="1" dirty="0" err="1">
                <a:latin typeface="+mj-lt"/>
              </a:rPr>
              <a:t>Ptr</a:t>
            </a:r>
            <a:endParaRPr 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Translation Look-aside Buffer (TLB)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1219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Problem: 2x performance hit… each memory reference now takes 2 accesses!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Solution: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Cache the page map entries</a:t>
            </a: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24579" name="Text Box 29"/>
          <p:cNvSpPr txBox="1">
            <a:spLocks noChangeArrowheads="1"/>
          </p:cNvSpPr>
          <p:nvPr/>
        </p:nvSpPr>
        <p:spPr bwMode="auto">
          <a:xfrm>
            <a:off x="4519613" y="4344988"/>
            <a:ext cx="10144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j-lt"/>
              </a:rPr>
              <a:t>physical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sp>
        <p:nvSpPr>
          <p:cNvPr id="24580" name="AutoShape 30"/>
          <p:cNvSpPr>
            <a:spLocks noChangeArrowheads="1"/>
          </p:cNvSpPr>
          <p:nvPr/>
        </p:nvSpPr>
        <p:spPr bwMode="auto">
          <a:xfrm>
            <a:off x="5486400" y="2667000"/>
            <a:ext cx="3392488" cy="35067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166688" indent="-166688" eaLnBrk="0" hangingPunct="0">
              <a:defRPr/>
            </a:pPr>
            <a:r>
              <a:rPr lang="en-US" sz="2000" dirty="0">
                <a:latin typeface="+mj-lt"/>
              </a:rPr>
              <a:t>IDEA: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LOCALITY in memory</a:t>
            </a:r>
          </a:p>
          <a:p>
            <a:pPr marL="166688" indent="-166688" eaLnBrk="0" hangingPunct="0">
              <a:defRPr/>
            </a:pPr>
            <a:r>
              <a:rPr lang="en-US" sz="2000" dirty="0">
                <a:latin typeface="+mj-lt"/>
              </a:rPr>
              <a:t>    reference patterns </a:t>
            </a:r>
            <a:r>
              <a:rPr lang="en-US" sz="2000" dirty="0">
                <a:latin typeface="+mj-lt"/>
                <a:sym typeface="Symbol" pitchFamily="18" charset="2"/>
              </a:rPr>
              <a:t>→</a:t>
            </a:r>
            <a:br>
              <a:rPr lang="en-US" sz="2000" dirty="0">
                <a:latin typeface="+mj-lt"/>
                <a:sym typeface="Symbol" pitchFamily="18" charset="2"/>
              </a:rPr>
            </a:br>
            <a:r>
              <a:rPr lang="en-US" sz="2000" dirty="0">
                <a:latin typeface="+mj-lt"/>
                <a:sym typeface="Symbol" pitchFamily="18" charset="2"/>
              </a:rPr>
              <a:t>SUPER locality in </a:t>
            </a:r>
          </a:p>
          <a:p>
            <a:pPr marL="166688" indent="-166688" eaLnBrk="0" hangingPunct="0">
              <a:defRPr/>
            </a:pPr>
            <a:r>
              <a:rPr lang="en-US" sz="2000" dirty="0">
                <a:latin typeface="+mj-lt"/>
                <a:sym typeface="Symbol" pitchFamily="18" charset="2"/>
              </a:rPr>
              <a:t>     references to page</a:t>
            </a:r>
            <a:br>
              <a:rPr lang="en-US" sz="2000" dirty="0">
                <a:latin typeface="+mj-lt"/>
                <a:sym typeface="Symbol" pitchFamily="18" charset="2"/>
              </a:rPr>
            </a:br>
            <a:r>
              <a:rPr lang="en-US" sz="2000" dirty="0">
                <a:latin typeface="+mj-lt"/>
                <a:sym typeface="Symbol" pitchFamily="18" charset="2"/>
              </a:rPr>
              <a:t>   map</a:t>
            </a:r>
          </a:p>
          <a:p>
            <a:pPr marL="166688" indent="-166688" eaLnBrk="0" hangingPunct="0">
              <a:defRPr/>
            </a:pPr>
            <a:endParaRPr lang="en-US" sz="2000" dirty="0">
              <a:latin typeface="+mj-lt"/>
              <a:sym typeface="Symbol" pitchFamily="18" charset="2"/>
            </a:endParaRPr>
          </a:p>
          <a:p>
            <a:pPr marL="166688" indent="-166688" eaLnBrk="0" hangingPunct="0">
              <a:defRPr/>
            </a:pPr>
            <a:r>
              <a:rPr lang="en-US" sz="2000" dirty="0">
                <a:latin typeface="+mj-lt"/>
                <a:sym typeface="Symbol" pitchFamily="18" charset="2"/>
              </a:rPr>
              <a:t>VARIATIONS:</a:t>
            </a:r>
          </a:p>
          <a:p>
            <a:pPr marL="166688" indent="-166688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multi-level page map</a:t>
            </a:r>
          </a:p>
          <a:p>
            <a:pPr marL="166688" indent="-166688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paging the page map!</a:t>
            </a:r>
          </a:p>
        </p:txBody>
      </p:sp>
      <p:grpSp>
        <p:nvGrpSpPr>
          <p:cNvPr id="43013" name="Group 44"/>
          <p:cNvGrpSpPr>
            <a:grpSpLocks/>
          </p:cNvGrpSpPr>
          <p:nvPr/>
        </p:nvGrpSpPr>
        <p:grpSpPr bwMode="auto">
          <a:xfrm>
            <a:off x="838200" y="4592638"/>
            <a:ext cx="533400" cy="762000"/>
            <a:chOff x="912" y="3216"/>
            <a:chExt cx="336" cy="480"/>
          </a:xfrm>
        </p:grpSpPr>
        <p:sp>
          <p:nvSpPr>
            <p:cNvPr id="24620" name="Rectangle 31"/>
            <p:cNvSpPr>
              <a:spLocks noChangeArrowheads="1"/>
            </p:cNvSpPr>
            <p:nvPr/>
          </p:nvSpPr>
          <p:spPr bwMode="auto">
            <a:xfrm>
              <a:off x="912" y="3216"/>
              <a:ext cx="336" cy="4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1" name="Line 32"/>
            <p:cNvSpPr>
              <a:spLocks noChangeShapeType="1"/>
            </p:cNvSpPr>
            <p:nvPr/>
          </p:nvSpPr>
          <p:spPr bwMode="auto">
            <a:xfrm>
              <a:off x="912" y="3264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2" name="Line 33"/>
            <p:cNvSpPr>
              <a:spLocks noChangeShapeType="1"/>
            </p:cNvSpPr>
            <p:nvPr/>
          </p:nvSpPr>
          <p:spPr bwMode="auto">
            <a:xfrm>
              <a:off x="912" y="3312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3" name="Line 34"/>
            <p:cNvSpPr>
              <a:spLocks noChangeShapeType="1"/>
            </p:cNvSpPr>
            <p:nvPr/>
          </p:nvSpPr>
          <p:spPr bwMode="auto">
            <a:xfrm>
              <a:off x="912" y="3360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4" name="Line 35"/>
            <p:cNvSpPr>
              <a:spLocks noChangeShapeType="1"/>
            </p:cNvSpPr>
            <p:nvPr/>
          </p:nvSpPr>
          <p:spPr bwMode="auto">
            <a:xfrm>
              <a:off x="912" y="3408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5" name="Line 36"/>
            <p:cNvSpPr>
              <a:spLocks noChangeShapeType="1"/>
            </p:cNvSpPr>
            <p:nvPr/>
          </p:nvSpPr>
          <p:spPr bwMode="auto">
            <a:xfrm>
              <a:off x="912" y="3456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6" name="Line 37"/>
            <p:cNvSpPr>
              <a:spLocks noChangeShapeType="1"/>
            </p:cNvSpPr>
            <p:nvPr/>
          </p:nvSpPr>
          <p:spPr bwMode="auto">
            <a:xfrm>
              <a:off x="912" y="3504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7" name="Line 38"/>
            <p:cNvSpPr>
              <a:spLocks noChangeShapeType="1"/>
            </p:cNvSpPr>
            <p:nvPr/>
          </p:nvSpPr>
          <p:spPr bwMode="auto">
            <a:xfrm>
              <a:off x="912" y="3552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8" name="Line 39"/>
            <p:cNvSpPr>
              <a:spLocks noChangeShapeType="1"/>
            </p:cNvSpPr>
            <p:nvPr/>
          </p:nvSpPr>
          <p:spPr bwMode="auto">
            <a:xfrm>
              <a:off x="912" y="3600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29" name="Line 40"/>
            <p:cNvSpPr>
              <a:spLocks noChangeShapeType="1"/>
            </p:cNvSpPr>
            <p:nvPr/>
          </p:nvSpPr>
          <p:spPr bwMode="auto">
            <a:xfrm>
              <a:off x="912" y="3648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630" name="Line 41"/>
            <p:cNvSpPr>
              <a:spLocks noChangeShapeType="1"/>
            </p:cNvSpPr>
            <p:nvPr/>
          </p:nvSpPr>
          <p:spPr bwMode="auto">
            <a:xfrm>
              <a:off x="1056" y="3216"/>
              <a:ext cx="0" cy="48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4582" name="Text Box 43"/>
          <p:cNvSpPr txBox="1">
            <a:spLocks noChangeArrowheads="1"/>
          </p:cNvSpPr>
          <p:nvPr/>
        </p:nvSpPr>
        <p:spPr bwMode="auto">
          <a:xfrm>
            <a:off x="228600" y="5897563"/>
            <a:ext cx="5029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solidFill>
                  <a:srgbClr val="CC0000"/>
                </a:solidFill>
                <a:latin typeface="+mj-lt"/>
              </a:rPr>
              <a:t>TLB: small cache of page table entries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rgbClr val="CC0000"/>
                </a:solidFill>
                <a:latin typeface="+mj-lt"/>
              </a:rPr>
              <a:t>Associative lookup by VPN</a:t>
            </a:r>
          </a:p>
        </p:txBody>
      </p:sp>
      <p:sp>
        <p:nvSpPr>
          <p:cNvPr id="24583" name="Rectangle 45"/>
          <p:cNvSpPr>
            <a:spLocks noChangeArrowheads="1"/>
          </p:cNvSpPr>
          <p:nvPr/>
        </p:nvSpPr>
        <p:spPr bwMode="auto">
          <a:xfrm>
            <a:off x="762000" y="3122613"/>
            <a:ext cx="12954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4" name="Line 46"/>
          <p:cNvSpPr>
            <a:spLocks noChangeShapeType="1"/>
          </p:cNvSpPr>
          <p:nvPr/>
        </p:nvSpPr>
        <p:spPr bwMode="auto">
          <a:xfrm>
            <a:off x="1600200" y="31226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5" name="Rectangle 47"/>
          <p:cNvSpPr>
            <a:spLocks noChangeArrowheads="1"/>
          </p:cNvSpPr>
          <p:nvPr/>
        </p:nvSpPr>
        <p:spPr bwMode="auto">
          <a:xfrm>
            <a:off x="2819400" y="3122613"/>
            <a:ext cx="1295400" cy="2667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6" name="Line 48"/>
          <p:cNvSpPr>
            <a:spLocks noChangeShapeType="1"/>
          </p:cNvSpPr>
          <p:nvPr/>
        </p:nvSpPr>
        <p:spPr bwMode="auto">
          <a:xfrm>
            <a:off x="2819400" y="3503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7" name="Line 49"/>
          <p:cNvSpPr>
            <a:spLocks noChangeShapeType="1"/>
          </p:cNvSpPr>
          <p:nvPr/>
        </p:nvSpPr>
        <p:spPr bwMode="auto">
          <a:xfrm>
            <a:off x="2819400" y="3884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8" name="Line 50"/>
          <p:cNvSpPr>
            <a:spLocks noChangeShapeType="1"/>
          </p:cNvSpPr>
          <p:nvPr/>
        </p:nvSpPr>
        <p:spPr bwMode="auto">
          <a:xfrm>
            <a:off x="2819400" y="4265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9" name="Line 51"/>
          <p:cNvSpPr>
            <a:spLocks noChangeShapeType="1"/>
          </p:cNvSpPr>
          <p:nvPr/>
        </p:nvSpPr>
        <p:spPr bwMode="auto">
          <a:xfrm>
            <a:off x="2819400" y="4646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0" name="Line 52"/>
          <p:cNvSpPr>
            <a:spLocks noChangeShapeType="1"/>
          </p:cNvSpPr>
          <p:nvPr/>
        </p:nvSpPr>
        <p:spPr bwMode="auto">
          <a:xfrm>
            <a:off x="2819400" y="5027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1" name="Line 53"/>
          <p:cNvSpPr>
            <a:spLocks noChangeShapeType="1"/>
          </p:cNvSpPr>
          <p:nvPr/>
        </p:nvSpPr>
        <p:spPr bwMode="auto">
          <a:xfrm>
            <a:off x="2819400" y="54086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2" name="Line 54"/>
          <p:cNvSpPr>
            <a:spLocks noChangeShapeType="1"/>
          </p:cNvSpPr>
          <p:nvPr/>
        </p:nvSpPr>
        <p:spPr bwMode="auto">
          <a:xfrm>
            <a:off x="2819400" y="53324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3" name="Line 55"/>
          <p:cNvSpPr>
            <a:spLocks noChangeShapeType="1"/>
          </p:cNvSpPr>
          <p:nvPr/>
        </p:nvSpPr>
        <p:spPr bwMode="auto">
          <a:xfrm>
            <a:off x="2819400" y="52562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4" name="Line 56"/>
          <p:cNvSpPr>
            <a:spLocks noChangeShapeType="1"/>
          </p:cNvSpPr>
          <p:nvPr/>
        </p:nvSpPr>
        <p:spPr bwMode="auto">
          <a:xfrm>
            <a:off x="2819400" y="51800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5" name="Line 57"/>
          <p:cNvSpPr>
            <a:spLocks noChangeShapeType="1"/>
          </p:cNvSpPr>
          <p:nvPr/>
        </p:nvSpPr>
        <p:spPr bwMode="auto">
          <a:xfrm>
            <a:off x="2819400" y="54848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6" name="Line 58"/>
          <p:cNvSpPr>
            <a:spLocks noChangeShapeType="1"/>
          </p:cNvSpPr>
          <p:nvPr/>
        </p:nvSpPr>
        <p:spPr bwMode="auto">
          <a:xfrm>
            <a:off x="2819400" y="55610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7" name="Line 59"/>
          <p:cNvSpPr>
            <a:spLocks noChangeShapeType="1"/>
          </p:cNvSpPr>
          <p:nvPr/>
        </p:nvSpPr>
        <p:spPr bwMode="auto">
          <a:xfrm>
            <a:off x="2819400" y="56372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8" name="Line 60"/>
          <p:cNvSpPr>
            <a:spLocks noChangeShapeType="1"/>
          </p:cNvSpPr>
          <p:nvPr/>
        </p:nvSpPr>
        <p:spPr bwMode="auto">
          <a:xfrm>
            <a:off x="2819400" y="57134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99" name="Line 61"/>
          <p:cNvSpPr>
            <a:spLocks noChangeShapeType="1"/>
          </p:cNvSpPr>
          <p:nvPr/>
        </p:nvSpPr>
        <p:spPr bwMode="auto">
          <a:xfrm>
            <a:off x="2819400" y="51038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00" name="Line 62"/>
          <p:cNvSpPr>
            <a:spLocks noChangeShapeType="1"/>
          </p:cNvSpPr>
          <p:nvPr/>
        </p:nvSpPr>
        <p:spPr bwMode="auto">
          <a:xfrm>
            <a:off x="2971800" y="50276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01" name="Line 63"/>
          <p:cNvSpPr>
            <a:spLocks noChangeShapeType="1"/>
          </p:cNvSpPr>
          <p:nvPr/>
        </p:nvSpPr>
        <p:spPr bwMode="auto">
          <a:xfrm>
            <a:off x="3124200" y="502761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02" name="AutoShape 64"/>
          <p:cNvSpPr>
            <a:spLocks/>
          </p:cNvSpPr>
          <p:nvPr/>
        </p:nvSpPr>
        <p:spPr bwMode="auto">
          <a:xfrm rot="5400000">
            <a:off x="1143000" y="3198813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03" name="Freeform 65"/>
          <p:cNvSpPr>
            <a:spLocks/>
          </p:cNvSpPr>
          <p:nvPr/>
        </p:nvSpPr>
        <p:spPr bwMode="auto">
          <a:xfrm>
            <a:off x="1143000" y="5354638"/>
            <a:ext cx="914400" cy="2032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0 60000 65536"/>
              <a:gd name="T7" fmla="*/ 0 60000 65536"/>
              <a:gd name="T8" fmla="*/ 0 60000 65536"/>
              <a:gd name="T9" fmla="*/ 0 w 912"/>
              <a:gd name="T10" fmla="*/ 0 h 960"/>
              <a:gd name="T11" fmla="*/ 912 w 91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960">
                <a:moveTo>
                  <a:pt x="0" y="0"/>
                </a:moveTo>
                <a:lnTo>
                  <a:pt x="0" y="960"/>
                </a:lnTo>
                <a:lnTo>
                  <a:pt x="912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04" name="Freeform 66"/>
          <p:cNvSpPr>
            <a:spLocks/>
          </p:cNvSpPr>
          <p:nvPr/>
        </p:nvSpPr>
        <p:spPr bwMode="auto">
          <a:xfrm>
            <a:off x="4191000" y="4037013"/>
            <a:ext cx="304800" cy="1371600"/>
          </a:xfrm>
          <a:custGeom>
            <a:avLst/>
            <a:gdLst>
              <a:gd name="T0" fmla="*/ 0 w 192"/>
              <a:gd name="T1" fmla="*/ 2147483647 h 864"/>
              <a:gd name="T2" fmla="*/ 2147483647 w 192"/>
              <a:gd name="T3" fmla="*/ 2147483647 h 864"/>
              <a:gd name="T4" fmla="*/ 2147483647 w 192"/>
              <a:gd name="T5" fmla="*/ 0 h 864"/>
              <a:gd name="T6" fmla="*/ 0 w 192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864"/>
              <a:gd name="T14" fmla="*/ 192 w 19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864">
                <a:moveTo>
                  <a:pt x="0" y="864"/>
                </a:moveTo>
                <a:lnTo>
                  <a:pt x="192" y="864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05" name="Text Box 67"/>
          <p:cNvSpPr txBox="1">
            <a:spLocks noChangeArrowheads="1"/>
          </p:cNvSpPr>
          <p:nvPr/>
        </p:nvSpPr>
        <p:spPr bwMode="auto">
          <a:xfrm>
            <a:off x="533400" y="2755900"/>
            <a:ext cx="198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>
                <a:latin typeface="+mj-lt"/>
              </a:rPr>
              <a:t>Virtual Address</a:t>
            </a:r>
          </a:p>
        </p:txBody>
      </p:sp>
      <p:sp>
        <p:nvSpPr>
          <p:cNvPr id="24606" name="Text Box 68"/>
          <p:cNvSpPr txBox="1">
            <a:spLocks noChangeArrowheads="1"/>
          </p:cNvSpPr>
          <p:nvPr/>
        </p:nvSpPr>
        <p:spPr bwMode="auto">
          <a:xfrm>
            <a:off x="2579688" y="2741613"/>
            <a:ext cx="2124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latin typeface="+mj-lt"/>
              </a:rPr>
              <a:t>Physical Memory</a:t>
            </a:r>
          </a:p>
        </p:txBody>
      </p:sp>
      <p:sp>
        <p:nvSpPr>
          <p:cNvPr id="24607" name="Text Box 69"/>
          <p:cNvSpPr txBox="1">
            <a:spLocks noChangeArrowheads="1"/>
          </p:cNvSpPr>
          <p:nvPr/>
        </p:nvSpPr>
        <p:spPr bwMode="auto">
          <a:xfrm>
            <a:off x="201613" y="3657600"/>
            <a:ext cx="9810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sz="1600">
                <a:latin typeface="+mj-lt"/>
              </a:rPr>
              <a:t>virtual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sp>
        <p:nvSpPr>
          <p:cNvPr id="24608" name="Text Box 70"/>
          <p:cNvSpPr txBox="1">
            <a:spLocks noChangeArrowheads="1"/>
          </p:cNvSpPr>
          <p:nvPr/>
        </p:nvSpPr>
        <p:spPr bwMode="auto">
          <a:xfrm>
            <a:off x="4519613" y="4344988"/>
            <a:ext cx="10144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j-lt"/>
              </a:rPr>
              <a:t>physical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sp>
        <p:nvSpPr>
          <p:cNvPr id="24610" name="Freeform 73"/>
          <p:cNvSpPr>
            <a:spLocks/>
          </p:cNvSpPr>
          <p:nvPr/>
        </p:nvSpPr>
        <p:spPr bwMode="auto">
          <a:xfrm>
            <a:off x="2209800" y="4648200"/>
            <a:ext cx="609600" cy="369888"/>
          </a:xfrm>
          <a:custGeom>
            <a:avLst/>
            <a:gdLst>
              <a:gd name="T0" fmla="*/ 0 w 384"/>
              <a:gd name="T1" fmla="*/ 0 h 144"/>
              <a:gd name="T2" fmla="*/ 0 w 384"/>
              <a:gd name="T3" fmla="*/ 2147483647 h 144"/>
              <a:gd name="T4" fmla="*/ 2147483647 w 384"/>
              <a:gd name="T5" fmla="*/ 2147483647 h 144"/>
              <a:gd name="T6" fmla="*/ 0 60000 65536"/>
              <a:gd name="T7" fmla="*/ 0 60000 65536"/>
              <a:gd name="T8" fmla="*/ 0 60000 65536"/>
              <a:gd name="T9" fmla="*/ 0 w 384"/>
              <a:gd name="T10" fmla="*/ 0 h 144"/>
              <a:gd name="T11" fmla="*/ 384 w 38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44">
                <a:moveTo>
                  <a:pt x="0" y="0"/>
                </a:moveTo>
                <a:lnTo>
                  <a:pt x="0" y="144"/>
                </a:lnTo>
                <a:lnTo>
                  <a:pt x="384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11" name="Oval 74"/>
          <p:cNvSpPr>
            <a:spLocks noChangeArrowheads="1"/>
          </p:cNvSpPr>
          <p:nvPr/>
        </p:nvSpPr>
        <p:spPr bwMode="auto">
          <a:xfrm>
            <a:off x="2049463" y="5340350"/>
            <a:ext cx="352425" cy="388938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4612" name="Line 75"/>
          <p:cNvSpPr>
            <a:spLocks noChangeShapeType="1"/>
          </p:cNvSpPr>
          <p:nvPr/>
        </p:nvSpPr>
        <p:spPr bwMode="auto">
          <a:xfrm>
            <a:off x="2209800" y="5060950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13" name="Line 76"/>
          <p:cNvSpPr>
            <a:spLocks noChangeShapeType="1"/>
          </p:cNvSpPr>
          <p:nvPr/>
        </p:nvSpPr>
        <p:spPr bwMode="auto">
          <a:xfrm flipV="1">
            <a:off x="2401888" y="5408613"/>
            <a:ext cx="4175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14" name="Text Box 77"/>
          <p:cNvSpPr txBox="1">
            <a:spLocks noChangeArrowheads="1"/>
          </p:cNvSpPr>
          <p:nvPr/>
        </p:nvSpPr>
        <p:spPr bwMode="auto">
          <a:xfrm>
            <a:off x="1509713" y="42672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latin typeface="+mj-lt"/>
              </a:rPr>
              <a:t>Page </a:t>
            </a:r>
            <a:r>
              <a:rPr lang="en-US" i="1" dirty="0" err="1">
                <a:latin typeface="+mj-lt"/>
              </a:rPr>
              <a:t>Tbl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Ptr</a:t>
            </a:r>
            <a:endParaRPr lang="en-US" i="1" dirty="0">
              <a:latin typeface="+mj-lt"/>
            </a:endParaRPr>
          </a:p>
        </p:txBody>
      </p:sp>
      <p:sp>
        <p:nvSpPr>
          <p:cNvPr id="24615" name="Line 78"/>
          <p:cNvSpPr>
            <a:spLocks noChangeShapeType="1"/>
          </p:cNvSpPr>
          <p:nvPr/>
        </p:nvSpPr>
        <p:spPr bwMode="auto">
          <a:xfrm>
            <a:off x="1181100" y="3657600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16" name="Freeform 79"/>
          <p:cNvSpPr>
            <a:spLocks/>
          </p:cNvSpPr>
          <p:nvPr/>
        </p:nvSpPr>
        <p:spPr bwMode="auto">
          <a:xfrm>
            <a:off x="1295400" y="4038600"/>
            <a:ext cx="1447800" cy="369888"/>
          </a:xfrm>
          <a:custGeom>
            <a:avLst/>
            <a:gdLst>
              <a:gd name="T0" fmla="*/ 0 w 912"/>
              <a:gd name="T1" fmla="*/ 2147483647 h 576"/>
              <a:gd name="T2" fmla="*/ 2147483647 w 912"/>
              <a:gd name="T3" fmla="*/ 2147483647 h 576"/>
              <a:gd name="T4" fmla="*/ 2147483647 w 912"/>
              <a:gd name="T5" fmla="*/ 0 h 576"/>
              <a:gd name="T6" fmla="*/ 2147483647 w 91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576"/>
              <a:gd name="T14" fmla="*/ 912 w 91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576">
                <a:moveTo>
                  <a:pt x="0" y="576"/>
                </a:moveTo>
                <a:lnTo>
                  <a:pt x="144" y="576"/>
                </a:lnTo>
                <a:lnTo>
                  <a:pt x="144" y="0"/>
                </a:lnTo>
                <a:lnTo>
                  <a:pt x="912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17" name="Freeform 80"/>
          <p:cNvSpPr>
            <a:spLocks/>
          </p:cNvSpPr>
          <p:nvPr/>
        </p:nvSpPr>
        <p:spPr bwMode="auto">
          <a:xfrm>
            <a:off x="533400" y="5334000"/>
            <a:ext cx="381000" cy="369888"/>
          </a:xfrm>
          <a:custGeom>
            <a:avLst/>
            <a:gdLst>
              <a:gd name="T0" fmla="*/ 0 w 240"/>
              <a:gd name="T1" fmla="*/ 2147483647 h 384"/>
              <a:gd name="T2" fmla="*/ 2147483647 w 240"/>
              <a:gd name="T3" fmla="*/ 2147483647 h 384"/>
              <a:gd name="T4" fmla="*/ 2147483647 w 240"/>
              <a:gd name="T5" fmla="*/ 2147483647 h 384"/>
              <a:gd name="T6" fmla="*/ 2147483647 w 24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84"/>
              <a:gd name="T14" fmla="*/ 240 w 24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84">
                <a:moveTo>
                  <a:pt x="0" y="384"/>
                </a:moveTo>
                <a:cubicBezTo>
                  <a:pt x="12" y="296"/>
                  <a:pt x="24" y="208"/>
                  <a:pt x="48" y="192"/>
                </a:cubicBezTo>
                <a:cubicBezTo>
                  <a:pt x="72" y="176"/>
                  <a:pt x="112" y="320"/>
                  <a:pt x="144" y="288"/>
                </a:cubicBezTo>
                <a:cubicBezTo>
                  <a:pt x="176" y="256"/>
                  <a:pt x="208" y="128"/>
                  <a:pt x="24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618" name="Text Box 81"/>
          <p:cNvSpPr txBox="1">
            <a:spLocks noChangeArrowheads="1"/>
          </p:cNvSpPr>
          <p:nvPr/>
        </p:nvSpPr>
        <p:spPr bwMode="auto">
          <a:xfrm>
            <a:off x="1431925" y="3735388"/>
            <a:ext cx="946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>
                <a:latin typeface="+mj-lt"/>
              </a:rPr>
              <a:t>TLB hit</a:t>
            </a:r>
          </a:p>
        </p:txBody>
      </p:sp>
      <p:sp>
        <p:nvSpPr>
          <p:cNvPr id="24619" name="Text Box 82"/>
          <p:cNvSpPr txBox="1">
            <a:spLocks noChangeArrowheads="1"/>
          </p:cNvSpPr>
          <p:nvPr/>
        </p:nvSpPr>
        <p:spPr bwMode="auto">
          <a:xfrm>
            <a:off x="1020763" y="5530850"/>
            <a:ext cx="1150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>
                <a:latin typeface="+mj-lt"/>
              </a:rPr>
              <a:t>TLB miss</a:t>
            </a:r>
          </a:p>
        </p:txBody>
      </p:sp>
      <p:sp>
        <p:nvSpPr>
          <p:cNvPr id="24609" name="Rectangle 72"/>
          <p:cNvSpPr>
            <a:spLocks noChangeArrowheads="1"/>
          </p:cNvSpPr>
          <p:nvPr/>
        </p:nvSpPr>
        <p:spPr bwMode="auto">
          <a:xfrm>
            <a:off x="1828800" y="4614863"/>
            <a:ext cx="750888" cy="3698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7200" y="6321623"/>
            <a:ext cx="4371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https://</a:t>
            </a:r>
            <a:r>
              <a:rPr lang="en-US" sz="1400" dirty="0" err="1">
                <a:latin typeface="+mn-lt"/>
              </a:rPr>
              <a:t>en.wikipedia.org</a:t>
            </a:r>
            <a:r>
              <a:rPr lang="en-US" sz="1400" dirty="0">
                <a:latin typeface="+mn-lt"/>
              </a:rPr>
              <a:t>/wiki/</a:t>
            </a:r>
            <a:r>
              <a:rPr lang="en-US" sz="1400" dirty="0" err="1">
                <a:latin typeface="+mn-lt"/>
              </a:rPr>
              <a:t>Translation_lookaside_buffer</a:t>
            </a:r>
            <a:endParaRPr lang="en-US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04800" y="4648200"/>
            <a:ext cx="26670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2743200"/>
            <a:ext cx="2667000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Reminder: A Typical Memory Hierarchy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685800"/>
          </a:xfrm>
        </p:spPr>
        <p:txBody>
          <a:bodyPr/>
          <a:lstStyle/>
          <a:p>
            <a:r>
              <a:rPr lang="en-US">
                <a:latin typeface="Bookman Old Style" charset="0"/>
                <a:ea typeface="ＭＳ Ｐゴシック" charset="0"/>
              </a:rPr>
              <a:t>Everything is a cache for something else</a:t>
            </a:r>
          </a:p>
        </p:txBody>
      </p:sp>
      <p:sp>
        <p:nvSpPr>
          <p:cNvPr id="7" name="Rectangle 5"/>
          <p:cNvSpPr/>
          <p:nvPr/>
        </p:nvSpPr>
        <p:spPr>
          <a:xfrm>
            <a:off x="1524000" y="21732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Registers</a:t>
            </a:r>
          </a:p>
        </p:txBody>
      </p:sp>
      <p:cxnSp>
        <p:nvCxnSpPr>
          <p:cNvPr id="9" name="Straight Arrow Connector 8"/>
          <p:cNvCxnSpPr>
            <a:stCxn id="7" idx="2"/>
            <a:endCxn id="13" idx="0"/>
          </p:cNvCxnSpPr>
          <p:nvPr/>
        </p:nvCxnSpPr>
        <p:spPr>
          <a:xfrm>
            <a:off x="2171700" y="2554288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/>
          <p:nvPr/>
        </p:nvSpPr>
        <p:spPr>
          <a:xfrm>
            <a:off x="1524000" y="28590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Level 1 Cache</a:t>
            </a:r>
          </a:p>
        </p:txBody>
      </p:sp>
      <p:sp>
        <p:nvSpPr>
          <p:cNvPr id="14" name="Rectangle 5"/>
          <p:cNvSpPr/>
          <p:nvPr/>
        </p:nvSpPr>
        <p:spPr>
          <a:xfrm>
            <a:off x="1524000" y="34686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Level 2 Cache</a:t>
            </a:r>
          </a:p>
        </p:txBody>
      </p:sp>
      <p:sp>
        <p:nvSpPr>
          <p:cNvPr id="15" name="Rectangle 5"/>
          <p:cNvSpPr/>
          <p:nvPr/>
        </p:nvSpPr>
        <p:spPr>
          <a:xfrm>
            <a:off x="1524000" y="40782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Level 3 Cache</a:t>
            </a:r>
          </a:p>
        </p:txBody>
      </p:sp>
      <p:sp>
        <p:nvSpPr>
          <p:cNvPr id="16" name="Rectangle 5"/>
          <p:cNvSpPr/>
          <p:nvPr/>
        </p:nvSpPr>
        <p:spPr>
          <a:xfrm>
            <a:off x="1524000" y="47640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Main Memory</a:t>
            </a:r>
          </a:p>
        </p:txBody>
      </p:sp>
      <p:sp>
        <p:nvSpPr>
          <p:cNvPr id="17" name="Rectangle 5"/>
          <p:cNvSpPr/>
          <p:nvPr/>
        </p:nvSpPr>
        <p:spPr>
          <a:xfrm>
            <a:off x="1524000" y="53736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Flash Drive</a:t>
            </a:r>
          </a:p>
        </p:txBody>
      </p:sp>
      <p:sp>
        <p:nvSpPr>
          <p:cNvPr id="18" name="Rectangle 5"/>
          <p:cNvSpPr/>
          <p:nvPr/>
        </p:nvSpPr>
        <p:spPr>
          <a:xfrm>
            <a:off x="1524000" y="60594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Hard Disk</a:t>
            </a:r>
          </a:p>
        </p:txBody>
      </p: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>
            <a:off x="2171700" y="3240088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2171700" y="3849688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>
            <a:off x="2171700" y="4459288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0"/>
            <a:endCxn id="16" idx="2"/>
          </p:cNvCxnSpPr>
          <p:nvPr/>
        </p:nvCxnSpPr>
        <p:spPr>
          <a:xfrm flipV="1">
            <a:off x="2171700" y="5145088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0"/>
            <a:endCxn id="17" idx="2"/>
          </p:cNvCxnSpPr>
          <p:nvPr/>
        </p:nvCxnSpPr>
        <p:spPr>
          <a:xfrm flipV="1">
            <a:off x="2171700" y="5754688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2000" y="4611688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Rectangle 38"/>
          <p:cNvSpPr>
            <a:spLocks noChangeArrowheads="1"/>
          </p:cNvSpPr>
          <p:nvPr/>
        </p:nvSpPr>
        <p:spPr bwMode="auto">
          <a:xfrm>
            <a:off x="457200" y="4230688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On chip</a:t>
            </a:r>
          </a:p>
        </p:txBody>
      </p:sp>
      <p:sp>
        <p:nvSpPr>
          <p:cNvPr id="16402" name="Rectangle 39"/>
          <p:cNvSpPr>
            <a:spLocks noChangeArrowheads="1"/>
          </p:cNvSpPr>
          <p:nvPr/>
        </p:nvSpPr>
        <p:spPr bwMode="auto">
          <a:xfrm>
            <a:off x="576263" y="4958248"/>
            <a:ext cx="719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Other</a:t>
            </a:r>
            <a:br>
              <a:rPr lang="en-US" dirty="0"/>
            </a:br>
            <a:r>
              <a:rPr lang="en-US" dirty="0"/>
              <a:t>chips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907088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4" name="Rectangle 41"/>
          <p:cNvSpPr>
            <a:spLocks noChangeArrowheads="1"/>
          </p:cNvSpPr>
          <p:nvPr/>
        </p:nvSpPr>
        <p:spPr bwMode="auto">
          <a:xfrm>
            <a:off x="303213" y="5983288"/>
            <a:ext cx="1220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Mechanical</a:t>
            </a:r>
            <a:br>
              <a:rPr lang="en-US"/>
            </a:br>
            <a:r>
              <a:rPr lang="en-US"/>
              <a:t>devices</a:t>
            </a:r>
          </a:p>
        </p:txBody>
      </p:sp>
      <p:sp>
        <p:nvSpPr>
          <p:cNvPr id="16405" name="Rectangle 42"/>
          <p:cNvSpPr>
            <a:spLocks noChangeArrowheads="1"/>
          </p:cNvSpPr>
          <p:nvPr/>
        </p:nvSpPr>
        <p:spPr bwMode="auto">
          <a:xfrm>
            <a:off x="457200" y="2020888"/>
            <a:ext cx="104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On the</a:t>
            </a:r>
            <a:br>
              <a:rPr lang="en-US" dirty="0"/>
            </a:br>
            <a:r>
              <a:rPr lang="en-US" dirty="0" err="1"/>
              <a:t>datapath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2706688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048000" y="1524000"/>
          <a:ext cx="5638800" cy="499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676400"/>
                <a:gridCol w="2209800"/>
              </a:tblGrid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Managed By</a:t>
                      </a:r>
                      <a:endParaRPr lang="en-US" dirty="0"/>
                    </a:p>
                  </a:txBody>
                  <a:tcPr anchor="ctr"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cycle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KB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Software/Compiler</a:t>
                      </a:r>
                      <a:endParaRPr lang="en-US" dirty="0"/>
                    </a:p>
                  </a:txBody>
                  <a:tcPr anchor="ctr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2-4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KB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 anchor="ctr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 KB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 anchor="ctr"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 anchor="ctr"/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Software/OS</a:t>
                      </a:r>
                      <a:endParaRPr lang="en-US" dirty="0"/>
                    </a:p>
                  </a:txBody>
                  <a:tcPr anchor="ctr"/>
                </a:tc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Software/OS</a:t>
                      </a:r>
                      <a:endParaRPr lang="en-US" dirty="0"/>
                    </a:p>
                  </a:txBody>
                  <a:tcPr anchor="ctr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TB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Software/OS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7"/>
          <p:cNvSpPr>
            <a:spLocks noChangeArrowheads="1"/>
          </p:cNvSpPr>
          <p:nvPr/>
        </p:nvSpPr>
        <p:spPr bwMode="auto">
          <a:xfrm>
            <a:off x="3546475" y="1752600"/>
            <a:ext cx="1863725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+mj-lt"/>
              </a:rPr>
              <a:t>32</a:t>
            </a:r>
          </a:p>
        </p:txBody>
      </p:sp>
      <p:sp>
        <p:nvSpPr>
          <p:cNvPr id="16387" name="Text Box 72"/>
          <p:cNvSpPr txBox="1">
            <a:spLocks noChangeArrowheads="1"/>
          </p:cNvSpPr>
          <p:nvPr/>
        </p:nvSpPr>
        <p:spPr bwMode="auto">
          <a:xfrm>
            <a:off x="3540125" y="1371600"/>
            <a:ext cx="236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1" smtClean="0">
                <a:latin typeface="+mj-lt"/>
              </a:rPr>
              <a:t>32-bit virtual address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5638800" y="2133600"/>
            <a:ext cx="3451225" cy="1241425"/>
            <a:chOff x="3552" y="1344"/>
            <a:chExt cx="2174" cy="782"/>
          </a:xfrm>
        </p:grpSpPr>
        <p:sp>
          <p:nvSpPr>
            <p:cNvPr id="16470" name="Oval 112"/>
            <p:cNvSpPr>
              <a:spLocks noChangeArrowheads="1"/>
            </p:cNvSpPr>
            <p:nvPr/>
          </p:nvSpPr>
          <p:spPr bwMode="auto">
            <a:xfrm>
              <a:off x="4320" y="1488"/>
              <a:ext cx="240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CC0000"/>
                  </a:solidFill>
                  <a:latin typeface="+mj-lt"/>
                </a:rPr>
                <a:t>3</a:t>
              </a:r>
            </a:p>
          </p:txBody>
        </p:sp>
        <p:sp>
          <p:nvSpPr>
            <p:cNvPr id="16471" name="Text Box 113"/>
            <p:cNvSpPr txBox="1">
              <a:spLocks noChangeArrowheads="1"/>
            </p:cNvSpPr>
            <p:nvPr/>
          </p:nvSpPr>
          <p:spPr bwMode="auto">
            <a:xfrm>
              <a:off x="4272" y="1680"/>
              <a:ext cx="145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 smtClean="0">
                  <a:latin typeface="+mj-lt"/>
                </a:rPr>
                <a:t>Page fault</a:t>
              </a:r>
            </a:p>
            <a:p>
              <a:pPr algn="ctr">
                <a:defRPr/>
              </a:pPr>
              <a:r>
                <a:rPr lang="en-US" sz="2000" dirty="0" smtClean="0">
                  <a:latin typeface="+mj-lt"/>
                </a:rPr>
                <a:t>(handled by SW)</a:t>
              </a:r>
            </a:p>
          </p:txBody>
        </p:sp>
        <p:sp>
          <p:nvSpPr>
            <p:cNvPr id="16472" name="Line 114"/>
            <p:cNvSpPr>
              <a:spLocks noChangeShapeType="1"/>
            </p:cNvSpPr>
            <p:nvPr/>
          </p:nvSpPr>
          <p:spPr bwMode="auto">
            <a:xfrm>
              <a:off x="3552" y="1344"/>
              <a:ext cx="720" cy="33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908395" name="Line 107"/>
          <p:cNvSpPr>
            <a:spLocks noChangeShapeType="1"/>
          </p:cNvSpPr>
          <p:nvPr/>
        </p:nvSpPr>
        <p:spPr bwMode="auto">
          <a:xfrm flipH="1">
            <a:off x="2286000" y="2133600"/>
            <a:ext cx="1143000" cy="5334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08397" name="Oval 109"/>
          <p:cNvSpPr>
            <a:spLocks noChangeArrowheads="1"/>
          </p:cNvSpPr>
          <p:nvPr/>
        </p:nvSpPr>
        <p:spPr bwMode="auto">
          <a:xfrm>
            <a:off x="3048000" y="23622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CC0000"/>
                </a:solidFill>
                <a:latin typeface="+mj-lt"/>
              </a:rPr>
              <a:t>1</a:t>
            </a:r>
          </a:p>
        </p:txBody>
      </p:sp>
      <p:sp>
        <p:nvSpPr>
          <p:cNvPr id="908399" name="Text Box 111"/>
          <p:cNvSpPr txBox="1">
            <a:spLocks noChangeArrowheads="1"/>
          </p:cNvSpPr>
          <p:nvPr/>
        </p:nvSpPr>
        <p:spPr bwMode="auto">
          <a:xfrm>
            <a:off x="257175" y="5411788"/>
            <a:ext cx="39338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+mj-lt"/>
              </a:rPr>
              <a:t>Look in TLB: VPN</a:t>
            </a:r>
            <a:r>
              <a:rPr lang="en-US" sz="2000" dirty="0" smtClean="0">
                <a:latin typeface="+mj-lt"/>
                <a:sym typeface="Symbol" charset="0"/>
              </a:rPr>
              <a:t>→PPN cache</a:t>
            </a:r>
          </a:p>
          <a:p>
            <a:pPr>
              <a:defRPr/>
            </a:pPr>
            <a:r>
              <a:rPr lang="en-US" sz="1800" dirty="0" smtClean="0">
                <a:latin typeface="+mj-lt"/>
                <a:sym typeface="Symbol" charset="0"/>
              </a:rPr>
              <a:t>Usually implemented as a small fully-associative cache</a:t>
            </a:r>
          </a:p>
        </p:txBody>
      </p:sp>
      <p:sp>
        <p:nvSpPr>
          <p:cNvPr id="908396" name="Line 108"/>
          <p:cNvSpPr>
            <a:spLocks noChangeShapeType="1"/>
          </p:cNvSpPr>
          <p:nvPr/>
        </p:nvSpPr>
        <p:spPr bwMode="auto">
          <a:xfrm>
            <a:off x="4572000" y="2209800"/>
            <a:ext cx="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08398" name="Oval 110"/>
          <p:cNvSpPr>
            <a:spLocks noChangeArrowheads="1"/>
          </p:cNvSpPr>
          <p:nvPr/>
        </p:nvSpPr>
        <p:spPr bwMode="auto">
          <a:xfrm>
            <a:off x="4800600" y="23622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CC0000"/>
                </a:solidFill>
                <a:latin typeface="+mj-lt"/>
              </a:rPr>
              <a:t>2</a:t>
            </a:r>
          </a:p>
        </p:txBody>
      </p:sp>
      <p:sp>
        <p:nvSpPr>
          <p:cNvPr id="16394" name="Text Box 199"/>
          <p:cNvSpPr txBox="1">
            <a:spLocks noChangeArrowheads="1"/>
          </p:cNvSpPr>
          <p:nvPr/>
        </p:nvSpPr>
        <p:spPr bwMode="auto">
          <a:xfrm>
            <a:off x="3575050" y="26670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i="1" smtClean="0">
              <a:latin typeface="+mj-lt"/>
            </a:endParaRPr>
          </a:p>
        </p:txBody>
      </p:sp>
      <p:grpSp>
        <p:nvGrpSpPr>
          <p:cNvPr id="3" name="Group 242"/>
          <p:cNvGrpSpPr>
            <a:grpSpLocks/>
          </p:cNvGrpSpPr>
          <p:nvPr/>
        </p:nvGrpSpPr>
        <p:grpSpPr bwMode="auto">
          <a:xfrm>
            <a:off x="5861050" y="3602038"/>
            <a:ext cx="871538" cy="1308100"/>
            <a:chOff x="3692" y="2269"/>
            <a:chExt cx="549" cy="824"/>
          </a:xfrm>
        </p:grpSpPr>
        <p:sp>
          <p:nvSpPr>
            <p:cNvPr id="16455" name="Rectangle 169"/>
            <p:cNvSpPr>
              <a:spLocks noChangeArrowheads="1"/>
            </p:cNvSpPr>
            <p:nvPr/>
          </p:nvSpPr>
          <p:spPr bwMode="auto">
            <a:xfrm>
              <a:off x="3692" y="2269"/>
              <a:ext cx="528" cy="6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6" name="Line 170"/>
            <p:cNvSpPr>
              <a:spLocks noChangeShapeType="1"/>
            </p:cNvSpPr>
            <p:nvPr/>
          </p:nvSpPr>
          <p:spPr bwMode="auto">
            <a:xfrm>
              <a:off x="3692" y="23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7" name="Line 171"/>
            <p:cNvSpPr>
              <a:spLocks noChangeShapeType="1"/>
            </p:cNvSpPr>
            <p:nvPr/>
          </p:nvSpPr>
          <p:spPr bwMode="auto">
            <a:xfrm>
              <a:off x="3692" y="236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8" name="Line 172"/>
            <p:cNvSpPr>
              <a:spLocks noChangeShapeType="1"/>
            </p:cNvSpPr>
            <p:nvPr/>
          </p:nvSpPr>
          <p:spPr bwMode="auto">
            <a:xfrm>
              <a:off x="3692" y="241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9" name="Line 173"/>
            <p:cNvSpPr>
              <a:spLocks noChangeShapeType="1"/>
            </p:cNvSpPr>
            <p:nvPr/>
          </p:nvSpPr>
          <p:spPr bwMode="auto">
            <a:xfrm>
              <a:off x="3692" y="246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0" name="Line 174"/>
            <p:cNvSpPr>
              <a:spLocks noChangeShapeType="1"/>
            </p:cNvSpPr>
            <p:nvPr/>
          </p:nvSpPr>
          <p:spPr bwMode="auto">
            <a:xfrm>
              <a:off x="3692" y="250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1" name="Line 175"/>
            <p:cNvSpPr>
              <a:spLocks noChangeShapeType="1"/>
            </p:cNvSpPr>
            <p:nvPr/>
          </p:nvSpPr>
          <p:spPr bwMode="auto">
            <a:xfrm>
              <a:off x="3692" y="255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2" name="Line 176"/>
            <p:cNvSpPr>
              <a:spLocks noChangeShapeType="1"/>
            </p:cNvSpPr>
            <p:nvPr/>
          </p:nvSpPr>
          <p:spPr bwMode="auto">
            <a:xfrm>
              <a:off x="3692" y="260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3" name="Line 177"/>
            <p:cNvSpPr>
              <a:spLocks noChangeShapeType="1"/>
            </p:cNvSpPr>
            <p:nvPr/>
          </p:nvSpPr>
          <p:spPr bwMode="auto">
            <a:xfrm>
              <a:off x="3692" y="265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4" name="Line 178"/>
            <p:cNvSpPr>
              <a:spLocks noChangeShapeType="1"/>
            </p:cNvSpPr>
            <p:nvPr/>
          </p:nvSpPr>
          <p:spPr bwMode="auto">
            <a:xfrm>
              <a:off x="3692" y="27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5" name="Line 179"/>
            <p:cNvSpPr>
              <a:spLocks noChangeShapeType="1"/>
            </p:cNvSpPr>
            <p:nvPr/>
          </p:nvSpPr>
          <p:spPr bwMode="auto">
            <a:xfrm>
              <a:off x="3692" y="274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6" name="Line 180"/>
            <p:cNvSpPr>
              <a:spLocks noChangeShapeType="1"/>
            </p:cNvSpPr>
            <p:nvPr/>
          </p:nvSpPr>
          <p:spPr bwMode="auto">
            <a:xfrm>
              <a:off x="3692" y="279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7" name="Line 181"/>
            <p:cNvSpPr>
              <a:spLocks noChangeShapeType="1"/>
            </p:cNvSpPr>
            <p:nvPr/>
          </p:nvSpPr>
          <p:spPr bwMode="auto">
            <a:xfrm>
              <a:off x="3692" y="28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8" name="Rectangle 198"/>
            <p:cNvSpPr>
              <a:spLocks noChangeArrowheads="1"/>
            </p:cNvSpPr>
            <p:nvPr/>
          </p:nvSpPr>
          <p:spPr bwMode="auto">
            <a:xfrm>
              <a:off x="3692" y="2701"/>
              <a:ext cx="528" cy="48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69" name="Text Box 207"/>
            <p:cNvSpPr txBox="1">
              <a:spLocks noChangeArrowheads="1"/>
            </p:cNvSpPr>
            <p:nvPr/>
          </p:nvSpPr>
          <p:spPr bwMode="auto">
            <a:xfrm>
              <a:off x="3790" y="2880"/>
              <a:ext cx="4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1" smtClean="0">
                  <a:latin typeface="+mj-lt"/>
                </a:rPr>
                <a:t>Data</a:t>
              </a:r>
            </a:p>
          </p:txBody>
        </p:sp>
      </p:grpSp>
      <p:sp>
        <p:nvSpPr>
          <p:cNvPr id="908527" name="Freeform 239"/>
          <p:cNvSpPr>
            <a:spLocks/>
          </p:cNvSpPr>
          <p:nvPr/>
        </p:nvSpPr>
        <p:spPr bwMode="auto">
          <a:xfrm>
            <a:off x="2590800" y="4305300"/>
            <a:ext cx="4487863" cy="776288"/>
          </a:xfrm>
          <a:custGeom>
            <a:avLst/>
            <a:gdLst>
              <a:gd name="T0" fmla="*/ 0 w 2880"/>
              <a:gd name="T1" fmla="*/ 2147483647 h 672"/>
              <a:gd name="T2" fmla="*/ 0 w 2880"/>
              <a:gd name="T3" fmla="*/ 2147483647 h 672"/>
              <a:gd name="T4" fmla="*/ 2147483647 w 2880"/>
              <a:gd name="T5" fmla="*/ 2147483647 h 672"/>
              <a:gd name="T6" fmla="*/ 2147483647 w 2880"/>
              <a:gd name="T7" fmla="*/ 0 h 672"/>
              <a:gd name="T8" fmla="*/ 2147483647 w 2880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0"/>
              <a:gd name="T16" fmla="*/ 0 h 672"/>
              <a:gd name="T17" fmla="*/ 2880 w 2880"/>
              <a:gd name="T18" fmla="*/ 672 h 672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167 w 10015"/>
              <a:gd name="connsiteY4" fmla="*/ 16183 h 26183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241 w 10015"/>
              <a:gd name="connsiteY4" fmla="*/ 184 h 26183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226 w 10015"/>
              <a:gd name="connsiteY4" fmla="*/ 5333 h 26183"/>
              <a:gd name="connsiteX0" fmla="*/ 0 w 10001"/>
              <a:gd name="connsiteY0" fmla="*/ 18177 h 21034"/>
              <a:gd name="connsiteX1" fmla="*/ 0 w 10001"/>
              <a:gd name="connsiteY1" fmla="*/ 21034 h 21034"/>
              <a:gd name="connsiteX2" fmla="*/ 10000 w 10001"/>
              <a:gd name="connsiteY2" fmla="*/ 21034 h 21034"/>
              <a:gd name="connsiteX3" fmla="*/ 10000 w 10001"/>
              <a:gd name="connsiteY3" fmla="*/ 0 h 21034"/>
              <a:gd name="connsiteX4" fmla="*/ 9226 w 10001"/>
              <a:gd name="connsiteY4" fmla="*/ 184 h 21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" h="21034">
                <a:moveTo>
                  <a:pt x="0" y="18177"/>
                </a:moveTo>
                <a:lnTo>
                  <a:pt x="0" y="21034"/>
                </a:lnTo>
                <a:lnTo>
                  <a:pt x="10000" y="21034"/>
                </a:lnTo>
                <a:cubicBezTo>
                  <a:pt x="10005" y="12306"/>
                  <a:pt x="9995" y="8728"/>
                  <a:pt x="10000" y="0"/>
                </a:cubicBezTo>
                <a:cubicBezTo>
                  <a:pt x="9722" y="0"/>
                  <a:pt x="9504" y="184"/>
                  <a:pt x="9226" y="18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" name="Group 243"/>
          <p:cNvGrpSpPr>
            <a:grpSpLocks/>
          </p:cNvGrpSpPr>
          <p:nvPr/>
        </p:nvGrpSpPr>
        <p:grpSpPr bwMode="auto">
          <a:xfrm>
            <a:off x="3346450" y="2973388"/>
            <a:ext cx="2514600" cy="1828800"/>
            <a:chOff x="2108" y="1873"/>
            <a:chExt cx="1584" cy="1152"/>
          </a:xfrm>
        </p:grpSpPr>
        <p:sp>
          <p:nvSpPr>
            <p:cNvPr id="16422" name="Rectangle 130"/>
            <p:cNvSpPr>
              <a:spLocks noChangeArrowheads="1"/>
            </p:cNvSpPr>
            <p:nvPr/>
          </p:nvSpPr>
          <p:spPr bwMode="auto">
            <a:xfrm>
              <a:off x="3308" y="2353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3" name="Rectangle 131"/>
            <p:cNvSpPr>
              <a:spLocks noChangeArrowheads="1"/>
            </p:cNvSpPr>
            <p:nvPr/>
          </p:nvSpPr>
          <p:spPr bwMode="auto">
            <a:xfrm>
              <a:off x="2684" y="2257"/>
              <a:ext cx="528" cy="6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4" name="Line 132"/>
            <p:cNvSpPr>
              <a:spLocks noChangeShapeType="1"/>
            </p:cNvSpPr>
            <p:nvPr/>
          </p:nvSpPr>
          <p:spPr bwMode="auto">
            <a:xfrm>
              <a:off x="2684" y="230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5" name="Line 133"/>
            <p:cNvSpPr>
              <a:spLocks noChangeShapeType="1"/>
            </p:cNvSpPr>
            <p:nvPr/>
          </p:nvSpPr>
          <p:spPr bwMode="auto">
            <a:xfrm>
              <a:off x="2684" y="235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6" name="Line 134"/>
            <p:cNvSpPr>
              <a:spLocks noChangeShapeType="1"/>
            </p:cNvSpPr>
            <p:nvPr/>
          </p:nvSpPr>
          <p:spPr bwMode="auto">
            <a:xfrm>
              <a:off x="2684" y="24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7" name="Line 135"/>
            <p:cNvSpPr>
              <a:spLocks noChangeShapeType="1"/>
            </p:cNvSpPr>
            <p:nvPr/>
          </p:nvSpPr>
          <p:spPr bwMode="auto">
            <a:xfrm>
              <a:off x="2684" y="244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8" name="Line 136"/>
            <p:cNvSpPr>
              <a:spLocks noChangeShapeType="1"/>
            </p:cNvSpPr>
            <p:nvPr/>
          </p:nvSpPr>
          <p:spPr bwMode="auto">
            <a:xfrm>
              <a:off x="2684" y="249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9" name="Line 137"/>
            <p:cNvSpPr>
              <a:spLocks noChangeShapeType="1"/>
            </p:cNvSpPr>
            <p:nvPr/>
          </p:nvSpPr>
          <p:spPr bwMode="auto">
            <a:xfrm>
              <a:off x="2684" y="25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0" name="Line 138"/>
            <p:cNvSpPr>
              <a:spLocks noChangeShapeType="1"/>
            </p:cNvSpPr>
            <p:nvPr/>
          </p:nvSpPr>
          <p:spPr bwMode="auto">
            <a:xfrm>
              <a:off x="2684" y="259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1" name="Line 139"/>
            <p:cNvSpPr>
              <a:spLocks noChangeShapeType="1"/>
            </p:cNvSpPr>
            <p:nvPr/>
          </p:nvSpPr>
          <p:spPr bwMode="auto">
            <a:xfrm>
              <a:off x="2684" y="26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2" name="Line 140"/>
            <p:cNvSpPr>
              <a:spLocks noChangeShapeType="1"/>
            </p:cNvSpPr>
            <p:nvPr/>
          </p:nvSpPr>
          <p:spPr bwMode="auto">
            <a:xfrm>
              <a:off x="2684" y="26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3" name="Line 141"/>
            <p:cNvSpPr>
              <a:spLocks noChangeShapeType="1"/>
            </p:cNvSpPr>
            <p:nvPr/>
          </p:nvSpPr>
          <p:spPr bwMode="auto">
            <a:xfrm>
              <a:off x="2684" y="273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4" name="Line 142"/>
            <p:cNvSpPr>
              <a:spLocks noChangeShapeType="1"/>
            </p:cNvSpPr>
            <p:nvPr/>
          </p:nvSpPr>
          <p:spPr bwMode="auto">
            <a:xfrm>
              <a:off x="2684" y="278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5" name="Line 143"/>
            <p:cNvSpPr>
              <a:spLocks noChangeShapeType="1"/>
            </p:cNvSpPr>
            <p:nvPr/>
          </p:nvSpPr>
          <p:spPr bwMode="auto">
            <a:xfrm>
              <a:off x="2684" y="283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6" name="Line 144"/>
            <p:cNvSpPr>
              <a:spLocks noChangeShapeType="1"/>
            </p:cNvSpPr>
            <p:nvPr/>
          </p:nvSpPr>
          <p:spPr bwMode="auto">
            <a:xfrm>
              <a:off x="2780" y="2257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7" name="Line 145"/>
            <p:cNvSpPr>
              <a:spLocks noChangeShapeType="1"/>
            </p:cNvSpPr>
            <p:nvPr/>
          </p:nvSpPr>
          <p:spPr bwMode="auto">
            <a:xfrm>
              <a:off x="2876" y="2257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8" name="Rectangle 146"/>
            <p:cNvSpPr>
              <a:spLocks noChangeArrowheads="1"/>
            </p:cNvSpPr>
            <p:nvPr/>
          </p:nvSpPr>
          <p:spPr bwMode="auto">
            <a:xfrm>
              <a:off x="2780" y="2401"/>
              <a:ext cx="96" cy="3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39" name="Rectangle 182"/>
            <p:cNvSpPr>
              <a:spLocks noChangeArrowheads="1"/>
            </p:cNvSpPr>
            <p:nvPr/>
          </p:nvSpPr>
          <p:spPr bwMode="auto">
            <a:xfrm>
              <a:off x="2300" y="1873"/>
              <a:ext cx="672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20</a:t>
              </a:r>
            </a:p>
          </p:txBody>
        </p:sp>
        <p:sp>
          <p:nvSpPr>
            <p:cNvPr id="16440" name="Rectangle 184"/>
            <p:cNvSpPr>
              <a:spLocks noChangeArrowheads="1"/>
            </p:cNvSpPr>
            <p:nvPr/>
          </p:nvSpPr>
          <p:spPr bwMode="auto">
            <a:xfrm>
              <a:off x="2972" y="1873"/>
              <a:ext cx="432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12</a:t>
              </a:r>
            </a:p>
          </p:txBody>
        </p:sp>
        <p:sp>
          <p:nvSpPr>
            <p:cNvPr id="16441" name="Line 185"/>
            <p:cNvSpPr>
              <a:spLocks noChangeShapeType="1"/>
            </p:cNvSpPr>
            <p:nvPr/>
          </p:nvSpPr>
          <p:spPr bwMode="auto">
            <a:xfrm>
              <a:off x="3157" y="2385"/>
              <a:ext cx="22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2" name="Line 186"/>
            <p:cNvSpPr>
              <a:spLocks noChangeShapeType="1"/>
            </p:cNvSpPr>
            <p:nvPr/>
          </p:nvSpPr>
          <p:spPr bwMode="auto">
            <a:xfrm>
              <a:off x="3171" y="229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3" name="Line 187"/>
            <p:cNvSpPr>
              <a:spLocks noChangeShapeType="1"/>
            </p:cNvSpPr>
            <p:nvPr/>
          </p:nvSpPr>
          <p:spPr bwMode="auto">
            <a:xfrm>
              <a:off x="3171" y="233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4" name="Line 188"/>
            <p:cNvSpPr>
              <a:spLocks noChangeShapeType="1"/>
            </p:cNvSpPr>
            <p:nvPr/>
          </p:nvSpPr>
          <p:spPr bwMode="auto">
            <a:xfrm>
              <a:off x="3171" y="275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5" name="Line 189"/>
            <p:cNvSpPr>
              <a:spLocks noChangeShapeType="1"/>
            </p:cNvSpPr>
            <p:nvPr/>
          </p:nvSpPr>
          <p:spPr bwMode="auto">
            <a:xfrm>
              <a:off x="3171" y="280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6" name="Freeform 190"/>
            <p:cNvSpPr>
              <a:spLocks/>
            </p:cNvSpPr>
            <p:nvPr/>
          </p:nvSpPr>
          <p:spPr bwMode="auto">
            <a:xfrm>
              <a:off x="3157" y="2065"/>
              <a:ext cx="360" cy="329"/>
            </a:xfrm>
            <a:custGeom>
              <a:avLst/>
              <a:gdLst>
                <a:gd name="T0" fmla="*/ 0 w 753"/>
                <a:gd name="T1" fmla="*/ 0 h 329"/>
                <a:gd name="T2" fmla="*/ 0 w 753"/>
                <a:gd name="T3" fmla="*/ 94 h 329"/>
                <a:gd name="T4" fmla="*/ 0 w 753"/>
                <a:gd name="T5" fmla="*/ 132 h 329"/>
                <a:gd name="T6" fmla="*/ 0 w 753"/>
                <a:gd name="T7" fmla="*/ 115 h 329"/>
                <a:gd name="T8" fmla="*/ 0 w 753"/>
                <a:gd name="T9" fmla="*/ 173 h 329"/>
                <a:gd name="T10" fmla="*/ 0 w 753"/>
                <a:gd name="T11" fmla="*/ 329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3"/>
                <a:gd name="T19" fmla="*/ 0 h 329"/>
                <a:gd name="T20" fmla="*/ 753 w 753"/>
                <a:gd name="T21" fmla="*/ 329 h 3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3" h="329">
                  <a:moveTo>
                    <a:pt x="16" y="0"/>
                  </a:moveTo>
                  <a:cubicBezTo>
                    <a:pt x="0" y="39"/>
                    <a:pt x="27" y="72"/>
                    <a:pt x="64" y="94"/>
                  </a:cubicBezTo>
                  <a:cubicBezTo>
                    <a:pt x="101" y="116"/>
                    <a:pt x="153" y="128"/>
                    <a:pt x="238" y="132"/>
                  </a:cubicBezTo>
                  <a:cubicBezTo>
                    <a:pt x="323" y="136"/>
                    <a:pt x="495" y="108"/>
                    <a:pt x="576" y="115"/>
                  </a:cubicBezTo>
                  <a:cubicBezTo>
                    <a:pt x="657" y="122"/>
                    <a:pt x="695" y="137"/>
                    <a:pt x="724" y="173"/>
                  </a:cubicBezTo>
                  <a:cubicBezTo>
                    <a:pt x="753" y="209"/>
                    <a:pt x="743" y="297"/>
                    <a:pt x="748" y="329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7" name="Line 191"/>
            <p:cNvSpPr>
              <a:spLocks noChangeShapeType="1"/>
            </p:cNvSpPr>
            <p:nvPr/>
          </p:nvSpPr>
          <p:spPr bwMode="auto">
            <a:xfrm>
              <a:off x="3452" y="23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8" name="Freeform 192"/>
            <p:cNvSpPr>
              <a:spLocks/>
            </p:cNvSpPr>
            <p:nvPr/>
          </p:nvSpPr>
          <p:spPr bwMode="auto">
            <a:xfrm>
              <a:off x="3404" y="2497"/>
              <a:ext cx="288" cy="217"/>
            </a:xfrm>
            <a:custGeom>
              <a:avLst/>
              <a:gdLst>
                <a:gd name="T0" fmla="*/ 0 w 288"/>
                <a:gd name="T1" fmla="*/ 0 h 192"/>
                <a:gd name="T2" fmla="*/ 0 w 288"/>
                <a:gd name="T3" fmla="*/ 3623 h 192"/>
                <a:gd name="T4" fmla="*/ 288 w 288"/>
                <a:gd name="T5" fmla="*/ 3623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49" name="Rectangle 200"/>
            <p:cNvSpPr>
              <a:spLocks noChangeArrowheads="1"/>
            </p:cNvSpPr>
            <p:nvPr/>
          </p:nvSpPr>
          <p:spPr bwMode="auto">
            <a:xfrm>
              <a:off x="2108" y="2161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000">
                  <a:latin typeface="+mj-lt"/>
                </a:rPr>
                <a:t>PTBL</a:t>
              </a:r>
            </a:p>
          </p:txBody>
        </p:sp>
        <p:sp>
          <p:nvSpPr>
            <p:cNvPr id="16450" name="Line 201"/>
            <p:cNvSpPr>
              <a:spLocks noChangeShapeType="1"/>
            </p:cNvSpPr>
            <p:nvPr/>
          </p:nvSpPr>
          <p:spPr bwMode="auto">
            <a:xfrm>
              <a:off x="2396" y="21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1" name="Line 202"/>
            <p:cNvSpPr>
              <a:spLocks noChangeShapeType="1"/>
            </p:cNvSpPr>
            <p:nvPr/>
          </p:nvSpPr>
          <p:spPr bwMode="auto">
            <a:xfrm>
              <a:off x="2444" y="2065"/>
              <a:ext cx="0" cy="14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2" name="Freeform 203"/>
            <p:cNvSpPr>
              <a:spLocks/>
            </p:cNvSpPr>
            <p:nvPr/>
          </p:nvSpPr>
          <p:spPr bwMode="auto">
            <a:xfrm>
              <a:off x="2308" y="2273"/>
              <a:ext cx="384" cy="96"/>
            </a:xfrm>
            <a:custGeom>
              <a:avLst/>
              <a:gdLst>
                <a:gd name="T0" fmla="*/ 0 w 288"/>
                <a:gd name="T1" fmla="*/ 0 h 192"/>
                <a:gd name="T2" fmla="*/ 0 w 288"/>
                <a:gd name="T3" fmla="*/ 1 h 192"/>
                <a:gd name="T4" fmla="*/ 287365 w 288"/>
                <a:gd name="T5" fmla="*/ 1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3" name="Line 204"/>
            <p:cNvSpPr>
              <a:spLocks noChangeShapeType="1"/>
            </p:cNvSpPr>
            <p:nvPr/>
          </p:nvSpPr>
          <p:spPr bwMode="auto">
            <a:xfrm>
              <a:off x="3172" y="28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54" name="Text Box 240"/>
            <p:cNvSpPr txBox="1">
              <a:spLocks noChangeArrowheads="1"/>
            </p:cNvSpPr>
            <p:nvPr/>
          </p:nvSpPr>
          <p:spPr bwMode="auto">
            <a:xfrm>
              <a:off x="2630" y="2870"/>
              <a:ext cx="5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000" dirty="0" smtClean="0">
                  <a:solidFill>
                    <a:srgbClr val="FF3300"/>
                  </a:solidFill>
                  <a:latin typeface="+mj-lt"/>
                </a:rPr>
                <a:t>D   R    PPN</a:t>
              </a:r>
            </a:p>
          </p:txBody>
        </p:sp>
      </p:grpSp>
      <p:grpSp>
        <p:nvGrpSpPr>
          <p:cNvPr id="5" name="Group 244"/>
          <p:cNvGrpSpPr>
            <a:grpSpLocks/>
          </p:cNvGrpSpPr>
          <p:nvPr/>
        </p:nvGrpSpPr>
        <p:grpSpPr bwMode="auto">
          <a:xfrm>
            <a:off x="381000" y="2973388"/>
            <a:ext cx="2373313" cy="2305050"/>
            <a:chOff x="240" y="1873"/>
            <a:chExt cx="1495" cy="1452"/>
          </a:xfrm>
        </p:grpSpPr>
        <p:sp>
          <p:nvSpPr>
            <p:cNvPr id="16399" name="Rectangle 209"/>
            <p:cNvSpPr>
              <a:spLocks noChangeArrowheads="1"/>
            </p:cNvSpPr>
            <p:nvPr/>
          </p:nvSpPr>
          <p:spPr bwMode="auto">
            <a:xfrm>
              <a:off x="624" y="1892"/>
              <a:ext cx="816" cy="19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0" name="Line 210"/>
            <p:cNvSpPr>
              <a:spLocks noChangeShapeType="1"/>
            </p:cNvSpPr>
            <p:nvPr/>
          </p:nvSpPr>
          <p:spPr bwMode="auto">
            <a:xfrm>
              <a:off x="1152" y="18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1" name="AutoShape 211"/>
            <p:cNvSpPr>
              <a:spLocks/>
            </p:cNvSpPr>
            <p:nvPr/>
          </p:nvSpPr>
          <p:spPr bwMode="auto">
            <a:xfrm rot="5400000">
              <a:off x="864" y="1940"/>
              <a:ext cx="48" cy="528"/>
            </a:xfrm>
            <a:prstGeom prst="righ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2" name="Freeform 212"/>
            <p:cNvSpPr>
              <a:spLocks/>
            </p:cNvSpPr>
            <p:nvPr/>
          </p:nvSpPr>
          <p:spPr bwMode="auto">
            <a:xfrm>
              <a:off x="854" y="2276"/>
              <a:ext cx="106" cy="812"/>
            </a:xfrm>
            <a:custGeom>
              <a:avLst/>
              <a:gdLst>
                <a:gd name="T0" fmla="*/ 0 w 912"/>
                <a:gd name="T1" fmla="*/ 0 h 960"/>
                <a:gd name="T2" fmla="*/ 0 w 912"/>
                <a:gd name="T3" fmla="*/ 18 h 960"/>
                <a:gd name="T4" fmla="*/ 0 w 912"/>
                <a:gd name="T5" fmla="*/ 18 h 960"/>
                <a:gd name="T6" fmla="*/ 0 60000 65536"/>
                <a:gd name="T7" fmla="*/ 0 60000 65536"/>
                <a:gd name="T8" fmla="*/ 0 60000 65536"/>
                <a:gd name="T9" fmla="*/ 0 w 912"/>
                <a:gd name="T10" fmla="*/ 0 h 960"/>
                <a:gd name="T11" fmla="*/ 912 w 912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960">
                  <a:moveTo>
                    <a:pt x="0" y="0"/>
                  </a:moveTo>
                  <a:lnTo>
                    <a:pt x="0" y="960"/>
                  </a:lnTo>
                  <a:lnTo>
                    <a:pt x="912" y="9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3" name="Text Box 213"/>
            <p:cNvSpPr txBox="1">
              <a:spLocks noChangeArrowheads="1"/>
            </p:cNvSpPr>
            <p:nvPr/>
          </p:nvSpPr>
          <p:spPr bwMode="auto">
            <a:xfrm>
              <a:off x="240" y="2325"/>
              <a:ext cx="63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 smtClean="0">
                  <a:latin typeface="+mj-lt"/>
                </a:rPr>
                <a:t>virtual</a:t>
              </a:r>
              <a:br>
                <a:rPr lang="en-US" sz="1600" dirty="0" smtClean="0">
                  <a:latin typeface="+mj-lt"/>
                </a:rPr>
              </a:br>
              <a:r>
                <a:rPr lang="en-US" sz="1600" dirty="0" smtClean="0">
                  <a:latin typeface="+mj-lt"/>
                </a:rPr>
                <a:t>page</a:t>
              </a:r>
              <a:br>
                <a:rPr lang="en-US" sz="1600" dirty="0" smtClean="0">
                  <a:latin typeface="+mj-lt"/>
                </a:rPr>
              </a:br>
              <a:r>
                <a:rPr lang="en-US" sz="1600" dirty="0" smtClean="0">
                  <a:latin typeface="+mj-lt"/>
                </a:rPr>
                <a:t>number</a:t>
              </a:r>
            </a:p>
          </p:txBody>
        </p:sp>
        <p:sp>
          <p:nvSpPr>
            <p:cNvPr id="16404" name="Rectangle 214"/>
            <p:cNvSpPr>
              <a:spLocks noChangeArrowheads="1"/>
            </p:cNvSpPr>
            <p:nvPr/>
          </p:nvSpPr>
          <p:spPr bwMode="auto">
            <a:xfrm>
              <a:off x="1056" y="2845"/>
              <a:ext cx="336" cy="4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5" name="Line 215"/>
            <p:cNvSpPr>
              <a:spLocks noChangeShapeType="1"/>
            </p:cNvSpPr>
            <p:nvPr/>
          </p:nvSpPr>
          <p:spPr bwMode="auto">
            <a:xfrm>
              <a:off x="1056" y="289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6" name="Line 216"/>
            <p:cNvSpPr>
              <a:spLocks noChangeShapeType="1"/>
            </p:cNvSpPr>
            <p:nvPr/>
          </p:nvSpPr>
          <p:spPr bwMode="auto">
            <a:xfrm>
              <a:off x="1056" y="294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7" name="Line 217"/>
            <p:cNvSpPr>
              <a:spLocks noChangeShapeType="1"/>
            </p:cNvSpPr>
            <p:nvPr/>
          </p:nvSpPr>
          <p:spPr bwMode="auto">
            <a:xfrm>
              <a:off x="1056" y="298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8" name="Line 218"/>
            <p:cNvSpPr>
              <a:spLocks noChangeShapeType="1"/>
            </p:cNvSpPr>
            <p:nvPr/>
          </p:nvSpPr>
          <p:spPr bwMode="auto">
            <a:xfrm>
              <a:off x="1056" y="303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09" name="Line 219"/>
            <p:cNvSpPr>
              <a:spLocks noChangeShapeType="1"/>
            </p:cNvSpPr>
            <p:nvPr/>
          </p:nvSpPr>
          <p:spPr bwMode="auto">
            <a:xfrm>
              <a:off x="1056" y="30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0" name="Line 220"/>
            <p:cNvSpPr>
              <a:spLocks noChangeShapeType="1"/>
            </p:cNvSpPr>
            <p:nvPr/>
          </p:nvSpPr>
          <p:spPr bwMode="auto">
            <a:xfrm>
              <a:off x="1056" y="313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1" name="Line 221"/>
            <p:cNvSpPr>
              <a:spLocks noChangeShapeType="1"/>
            </p:cNvSpPr>
            <p:nvPr/>
          </p:nvSpPr>
          <p:spPr bwMode="auto">
            <a:xfrm>
              <a:off x="1056" y="318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2" name="Line 222"/>
            <p:cNvSpPr>
              <a:spLocks noChangeShapeType="1"/>
            </p:cNvSpPr>
            <p:nvPr/>
          </p:nvSpPr>
          <p:spPr bwMode="auto">
            <a:xfrm>
              <a:off x="1056" y="322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3" name="Line 223"/>
            <p:cNvSpPr>
              <a:spLocks noChangeShapeType="1"/>
            </p:cNvSpPr>
            <p:nvPr/>
          </p:nvSpPr>
          <p:spPr bwMode="auto">
            <a:xfrm>
              <a:off x="1056" y="327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4" name="Line 224"/>
            <p:cNvSpPr>
              <a:spLocks noChangeShapeType="1"/>
            </p:cNvSpPr>
            <p:nvPr/>
          </p:nvSpPr>
          <p:spPr bwMode="auto">
            <a:xfrm>
              <a:off x="1200" y="2845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5" name="Rectangle 229"/>
            <p:cNvSpPr>
              <a:spLocks noChangeArrowheads="1"/>
            </p:cNvSpPr>
            <p:nvPr/>
          </p:nvSpPr>
          <p:spPr bwMode="auto">
            <a:xfrm>
              <a:off x="703" y="1873"/>
              <a:ext cx="3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20</a:t>
              </a:r>
            </a:p>
          </p:txBody>
        </p:sp>
        <p:sp>
          <p:nvSpPr>
            <p:cNvPr id="16416" name="Rectangle 230"/>
            <p:cNvSpPr>
              <a:spLocks noChangeArrowheads="1"/>
            </p:cNvSpPr>
            <p:nvPr/>
          </p:nvSpPr>
          <p:spPr bwMode="auto">
            <a:xfrm>
              <a:off x="1152" y="1873"/>
              <a:ext cx="31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latin typeface="+mj-lt"/>
                </a:rPr>
                <a:t>12</a:t>
              </a:r>
            </a:p>
          </p:txBody>
        </p:sp>
        <p:sp>
          <p:nvSpPr>
            <p:cNvPr id="16417" name="Rectangle 233"/>
            <p:cNvSpPr>
              <a:spLocks noChangeArrowheads="1"/>
            </p:cNvSpPr>
            <p:nvPr/>
          </p:nvSpPr>
          <p:spPr bwMode="auto">
            <a:xfrm>
              <a:off x="1495" y="3024"/>
              <a:ext cx="240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8" name="Freeform 234"/>
            <p:cNvSpPr>
              <a:spLocks/>
            </p:cNvSpPr>
            <p:nvPr/>
          </p:nvSpPr>
          <p:spPr bwMode="auto">
            <a:xfrm>
              <a:off x="1344" y="2084"/>
              <a:ext cx="360" cy="1004"/>
            </a:xfrm>
            <a:custGeom>
              <a:avLst/>
              <a:gdLst>
                <a:gd name="T0" fmla="*/ 0 w 753"/>
                <a:gd name="T1" fmla="*/ 0 h 329"/>
                <a:gd name="T2" fmla="*/ 0 w 753"/>
                <a:gd name="T3" fmla="*/ 2147483647 h 329"/>
                <a:gd name="T4" fmla="*/ 0 w 753"/>
                <a:gd name="T5" fmla="*/ 2147483647 h 329"/>
                <a:gd name="T6" fmla="*/ 0 w 753"/>
                <a:gd name="T7" fmla="*/ 2147483647 h 329"/>
                <a:gd name="T8" fmla="*/ 0 w 753"/>
                <a:gd name="T9" fmla="*/ 2147483647 h 329"/>
                <a:gd name="T10" fmla="*/ 0 w 753"/>
                <a:gd name="T11" fmla="*/ 2147483647 h 3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3"/>
                <a:gd name="T19" fmla="*/ 0 h 329"/>
                <a:gd name="T20" fmla="*/ 753 w 753"/>
                <a:gd name="T21" fmla="*/ 329 h 3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3" h="329">
                  <a:moveTo>
                    <a:pt x="16" y="0"/>
                  </a:moveTo>
                  <a:cubicBezTo>
                    <a:pt x="0" y="39"/>
                    <a:pt x="27" y="72"/>
                    <a:pt x="64" y="94"/>
                  </a:cubicBezTo>
                  <a:cubicBezTo>
                    <a:pt x="101" y="116"/>
                    <a:pt x="153" y="128"/>
                    <a:pt x="238" y="132"/>
                  </a:cubicBezTo>
                  <a:cubicBezTo>
                    <a:pt x="323" y="136"/>
                    <a:pt x="495" y="108"/>
                    <a:pt x="576" y="115"/>
                  </a:cubicBezTo>
                  <a:cubicBezTo>
                    <a:pt x="657" y="122"/>
                    <a:pt x="695" y="137"/>
                    <a:pt x="724" y="173"/>
                  </a:cubicBezTo>
                  <a:cubicBezTo>
                    <a:pt x="753" y="209"/>
                    <a:pt x="743" y="297"/>
                    <a:pt x="748" y="329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19" name="Line 236"/>
            <p:cNvSpPr>
              <a:spLocks noChangeShapeType="1"/>
            </p:cNvSpPr>
            <p:nvPr/>
          </p:nvSpPr>
          <p:spPr bwMode="auto">
            <a:xfrm>
              <a:off x="1638" y="30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0" name="Line 237"/>
            <p:cNvSpPr>
              <a:spLocks noChangeShapeType="1"/>
            </p:cNvSpPr>
            <p:nvPr/>
          </p:nvSpPr>
          <p:spPr bwMode="auto">
            <a:xfrm>
              <a:off x="1296" y="3065"/>
              <a:ext cx="2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6421" name="AutoShape 241"/>
            <p:cNvSpPr>
              <a:spLocks/>
            </p:cNvSpPr>
            <p:nvPr/>
          </p:nvSpPr>
          <p:spPr bwMode="auto">
            <a:xfrm>
              <a:off x="960" y="2950"/>
              <a:ext cx="48" cy="271"/>
            </a:xfrm>
            <a:prstGeom prst="leftBrace">
              <a:avLst>
                <a:gd name="adj1" fmla="val 5797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63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MMU 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226900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397" grpId="0" animBg="1"/>
      <p:bldP spid="908399" grpId="0"/>
      <p:bldP spid="9083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Putting it All Together: MMU with TLB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0" y="1111250"/>
            <a:ext cx="464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+mj-lt"/>
              </a:rPr>
              <a:t>    </a:t>
            </a:r>
            <a:r>
              <a:rPr lang="en-US" sz="2000" dirty="0" smtClean="0">
                <a:latin typeface="+mj-lt"/>
              </a:rPr>
              <a:t>Suppose</a:t>
            </a:r>
            <a:endParaRPr lang="en-US" sz="2000" dirty="0">
              <a:latin typeface="+mj-lt"/>
            </a:endParaRPr>
          </a:p>
          <a:p>
            <a:pPr lvl="1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virtual memory of 2</a:t>
            </a:r>
            <a:r>
              <a:rPr lang="en-US" sz="2000" baseline="30000" dirty="0">
                <a:latin typeface="+mj-lt"/>
              </a:rPr>
              <a:t>32</a:t>
            </a:r>
            <a:r>
              <a:rPr lang="en-US" sz="2000" dirty="0">
                <a:latin typeface="+mj-lt"/>
              </a:rPr>
              <a:t> bytes</a:t>
            </a:r>
          </a:p>
          <a:p>
            <a:pPr lvl="1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physical memory of 2</a:t>
            </a:r>
            <a:r>
              <a:rPr lang="en-US" sz="2000" baseline="30000" dirty="0">
                <a:latin typeface="+mj-lt"/>
              </a:rPr>
              <a:t>24</a:t>
            </a:r>
            <a:r>
              <a:rPr lang="en-US" sz="2000" dirty="0">
                <a:latin typeface="+mj-lt"/>
              </a:rPr>
              <a:t> bytes</a:t>
            </a:r>
          </a:p>
          <a:p>
            <a:pPr lvl="1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page size is 2</a:t>
            </a:r>
            <a:r>
              <a:rPr lang="en-US" sz="2000" baseline="30000" dirty="0">
                <a:latin typeface="+mj-lt"/>
              </a:rPr>
              <a:t>10</a:t>
            </a:r>
            <a:r>
              <a:rPr lang="en-US" sz="2000" dirty="0">
                <a:latin typeface="+mj-lt"/>
              </a:rPr>
              <a:t> (1 K) bytes</a:t>
            </a:r>
          </a:p>
          <a:p>
            <a:pPr lvl="1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4-entry fully associative </a:t>
            </a:r>
            <a:r>
              <a:rPr lang="en-US" sz="2000" dirty="0" smtClean="0">
                <a:latin typeface="+mj-lt"/>
              </a:rPr>
              <a:t>TLB</a:t>
            </a:r>
          </a:p>
          <a:p>
            <a:pPr lvl="1" eaLnBrk="0" hangingPunct="0">
              <a:buFontTx/>
              <a:buChar char="•"/>
              <a:defRPr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[p = 10, v = 22, m = 14]</a:t>
            </a:r>
            <a:endParaRPr lang="en-US" sz="2000" dirty="0">
              <a:latin typeface="+mj-lt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572000" y="1143000"/>
            <a:ext cx="43434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>
                <a:latin typeface="+mj-lt"/>
              </a:rPr>
              <a:t>How many pages can </a:t>
            </a:r>
            <a:r>
              <a:rPr lang="en-US" dirty="0" smtClean="0">
                <a:latin typeface="+mj-lt"/>
              </a:rPr>
              <a:t>reside in </a:t>
            </a:r>
            <a:r>
              <a:rPr lang="en-US" dirty="0">
                <a:latin typeface="+mj-lt"/>
              </a:rPr>
              <a:t>physical memory at </a:t>
            </a:r>
            <a:r>
              <a:rPr lang="en-US" dirty="0" smtClean="0">
                <a:latin typeface="+mj-lt"/>
              </a:rPr>
              <a:t>one time?</a:t>
            </a:r>
            <a:endParaRPr lang="en-US" dirty="0">
              <a:latin typeface="+mj-lt"/>
            </a:endParaRP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>
                <a:latin typeface="+mj-lt"/>
              </a:rPr>
              <a:t>How many entries are there in the page table?</a:t>
            </a: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>
                <a:latin typeface="+mj-lt"/>
              </a:rPr>
              <a:t>How many bits per entry in the page table?  </a:t>
            </a:r>
            <a:r>
              <a:rPr lang="en-US" sz="1600" dirty="0">
                <a:latin typeface="+mj-lt"/>
              </a:rPr>
              <a:t>(Assume each entry has PPN, resident bit, dirty bit)</a:t>
            </a: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>
                <a:latin typeface="+mj-lt"/>
              </a:rPr>
              <a:t>How many pages does the page table </a:t>
            </a:r>
            <a:r>
              <a:rPr lang="en-US" dirty="0" err="1" smtClean="0">
                <a:latin typeface="+mj-lt"/>
              </a:rPr>
              <a:t>occpy</a:t>
            </a:r>
            <a:r>
              <a:rPr lang="en-US" dirty="0" smtClean="0">
                <a:latin typeface="+mj-lt"/>
              </a:rPr>
              <a:t>? </a:t>
            </a:r>
            <a:endParaRPr lang="en-US" dirty="0">
              <a:latin typeface="+mj-lt"/>
            </a:endParaRP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en-US" dirty="0">
                <a:latin typeface="+mj-lt"/>
              </a:rPr>
              <a:t>What</a:t>
            </a:r>
            <a:r>
              <a:rPr lang="en-US" altLang="ja-JP" dirty="0">
                <a:latin typeface="+mj-lt"/>
              </a:rPr>
              <a:t> fraction of virtual memory </a:t>
            </a:r>
            <a:r>
              <a:rPr lang="en-US" altLang="ja-JP" dirty="0" smtClean="0">
                <a:latin typeface="+mj-lt"/>
              </a:rPr>
              <a:t>can </a:t>
            </a:r>
            <a:r>
              <a:rPr lang="en-US" altLang="ja-JP" dirty="0">
                <a:latin typeface="+mj-lt"/>
              </a:rPr>
              <a:t>be resident?</a:t>
            </a:r>
          </a:p>
          <a:p>
            <a:pPr marL="457200" indent="-457200" eaLnBrk="0" hangingPunct="0">
              <a:buFontTx/>
              <a:buAutoNum type="arabicPeriod" startAt="6"/>
              <a:defRPr/>
            </a:pPr>
            <a:r>
              <a:rPr lang="en-US" dirty="0">
                <a:latin typeface="+mj-lt"/>
              </a:rPr>
              <a:t>What is the physical address for virtual address 0x1804? What components are involved in the translation?</a:t>
            </a:r>
          </a:p>
          <a:p>
            <a:pPr marL="457200" indent="-457200" eaLnBrk="0" hangingPunct="0">
              <a:buFontTx/>
              <a:buAutoNum type="arabicPeriod" startAt="6"/>
              <a:defRPr/>
            </a:pPr>
            <a:r>
              <a:rPr lang="en-US" dirty="0">
                <a:latin typeface="+mj-lt"/>
              </a:rPr>
              <a:t>Same for 0x1080</a:t>
            </a:r>
          </a:p>
          <a:p>
            <a:pPr marL="457200" indent="-457200" eaLnBrk="0" hangingPunct="0">
              <a:buFontTx/>
              <a:buAutoNum type="arabicPeriod" startAt="6"/>
              <a:defRPr/>
            </a:pPr>
            <a:r>
              <a:rPr lang="en-US" dirty="0">
                <a:latin typeface="+mj-lt"/>
              </a:rPr>
              <a:t>Same for 0x0FC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3402013" y="3298825"/>
            <a:ext cx="1049337" cy="30464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Lucida Sans Typewriter" charset="0"/>
                <a:cs typeface="Lucida Sans Typewriter" charset="0"/>
              </a:rPr>
              <a:t>R D PPN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-------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0 0  7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1 1  9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1 0  0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0 0  5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1 0  5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0 0  3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1 1  2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1 0  4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1 0  1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  …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43302" y="1409892"/>
            <a:ext cx="519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14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934200" y="1981200"/>
            <a:ext cx="53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22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29600" y="2755900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16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705600" y="3276600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23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bytes = 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13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pages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467600" y="3886200"/>
            <a:ext cx="704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1/2</a:t>
            </a:r>
            <a:r>
              <a:rPr lang="en-US" baseline="30000" dirty="0">
                <a:solidFill>
                  <a:srgbClr val="FF0000"/>
                </a:solidFill>
                <a:latin typeface="+mj-lt"/>
              </a:rPr>
              <a:t>8</a:t>
            </a:r>
          </a:p>
        </p:txBody>
      </p:sp>
      <p:sp>
        <p:nvSpPr>
          <p:cNvPr id="45066" name="Text Box 5"/>
          <p:cNvSpPr txBox="1">
            <a:spLocks noChangeArrowheads="1"/>
          </p:cNvSpPr>
          <p:nvPr/>
        </p:nvSpPr>
        <p:spPr bwMode="auto">
          <a:xfrm>
            <a:off x="344488" y="4144963"/>
            <a:ext cx="1792287" cy="15700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Lucida Sans Typewriter" charset="0"/>
                <a:cs typeface="Lucida Sans Typewriter" charset="0"/>
              </a:rPr>
              <a:t>VPN | R D PPN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----+--------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0  | 0 0  3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6  | 1 1  2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1  | 1 1  9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3  | 0 0  5</a:t>
            </a: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3048000" y="2936875"/>
            <a:ext cx="1752600" cy="344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Page Map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304800" y="3470275"/>
            <a:ext cx="1752600" cy="344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TLB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381000" y="3803650"/>
            <a:ext cx="609600" cy="315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Tag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990600" y="3803650"/>
            <a:ext cx="1143000" cy="315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Data</a:t>
            </a:r>
          </a:p>
        </p:txBody>
      </p:sp>
      <p:sp>
        <p:nvSpPr>
          <p:cNvPr id="45071" name="Text Box 5"/>
          <p:cNvSpPr txBox="1">
            <a:spLocks noChangeArrowheads="1"/>
          </p:cNvSpPr>
          <p:nvPr/>
        </p:nvSpPr>
        <p:spPr bwMode="auto">
          <a:xfrm>
            <a:off x="2792413" y="3305175"/>
            <a:ext cx="560387" cy="28003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latin typeface="Lucida Sans Typewriter" charset="0"/>
                <a:cs typeface="Lucida Sans Typewriter" charset="0"/>
              </a:rPr>
              <a:t>VPN</a:t>
            </a:r>
          </a:p>
          <a:p>
            <a:endParaRPr lang="en-US" sz="1600">
              <a:latin typeface="Lucida Sans Typewriter" charset="0"/>
              <a:cs typeface="Lucida Sans Typewriter" charset="0"/>
            </a:endParaRP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0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1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2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3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4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5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6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7</a:t>
            </a:r>
          </a:p>
          <a:p>
            <a:r>
              <a:rPr lang="en-US" sz="1600">
                <a:latin typeface="Lucida Sans Typewriter" charset="0"/>
                <a:cs typeface="Lucida Sans Typewriter" charset="0"/>
              </a:rPr>
              <a:t> 8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553200" y="4953000"/>
            <a:ext cx="1855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[VPN=6] 0x804</a:t>
            </a:r>
            <a:endParaRPr lang="en-US" baseline="30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010400" y="5181600"/>
            <a:ext cx="1998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[VPN=4] 0x1480</a:t>
            </a:r>
            <a:endParaRPr lang="en-US" baseline="30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858000" y="5497513"/>
            <a:ext cx="2287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+mj-lt"/>
              </a:rPr>
              <a:t>[VPN=0] page fault</a:t>
            </a:r>
            <a:endParaRPr lang="en-US" baseline="300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6" grpId="0"/>
      <p:bldP spid="7" grpId="0"/>
      <p:bldP spid="8" grpId="0"/>
      <p:bldP spid="9" grpId="0"/>
      <p:bldP spid="10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68"/>
          <p:cNvSpPr>
            <a:spLocks noChangeArrowheads="1"/>
          </p:cNvSpPr>
          <p:nvPr/>
        </p:nvSpPr>
        <p:spPr bwMode="auto">
          <a:xfrm>
            <a:off x="3335338" y="2130425"/>
            <a:ext cx="306387" cy="120173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28674" name="Rectangle 164"/>
          <p:cNvSpPr>
            <a:spLocks noChangeArrowheads="1"/>
          </p:cNvSpPr>
          <p:nvPr/>
        </p:nvSpPr>
        <p:spPr bwMode="auto">
          <a:xfrm>
            <a:off x="5426075" y="2130425"/>
            <a:ext cx="309563" cy="12001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Contexts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+mj-lt"/>
              </a:rPr>
              <a:t>A </a:t>
            </a:r>
            <a:r>
              <a:rPr lang="en-US" sz="2000" i="1" u="sng" dirty="0">
                <a:solidFill>
                  <a:srgbClr val="CC0000"/>
                </a:solidFill>
                <a:latin typeface="+mj-lt"/>
              </a:rPr>
              <a:t>context</a:t>
            </a:r>
            <a:r>
              <a:rPr lang="en-US" sz="2000" dirty="0">
                <a:latin typeface="+mj-lt"/>
              </a:rPr>
              <a:t> is a mapping of VIRTUAL to PHYSICAL locations, as dictated by contents of the page map:</a:t>
            </a: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3332163" y="2112963"/>
            <a:ext cx="314325" cy="1235075"/>
            <a:chOff x="967" y="1279"/>
            <a:chExt cx="292" cy="1147"/>
          </a:xfrm>
        </p:grpSpPr>
        <p:grpSp>
          <p:nvGrpSpPr>
            <p:cNvPr id="47255" name="Group 6"/>
            <p:cNvGrpSpPr>
              <a:grpSpLocks/>
            </p:cNvGrpSpPr>
            <p:nvPr/>
          </p:nvGrpSpPr>
          <p:grpSpPr bwMode="auto">
            <a:xfrm>
              <a:off x="967" y="1279"/>
              <a:ext cx="292" cy="1147"/>
              <a:chOff x="967" y="1279"/>
              <a:chExt cx="292" cy="1147"/>
            </a:xfrm>
          </p:grpSpPr>
          <p:sp>
            <p:nvSpPr>
              <p:cNvPr id="28828" name="Line 7"/>
              <p:cNvSpPr>
                <a:spLocks noChangeShapeType="1"/>
              </p:cNvSpPr>
              <p:nvPr/>
            </p:nvSpPr>
            <p:spPr bwMode="auto">
              <a:xfrm flipV="1">
                <a:off x="967" y="1279"/>
                <a:ext cx="1" cy="6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29" name="Line 8"/>
              <p:cNvSpPr>
                <a:spLocks noChangeShapeType="1"/>
              </p:cNvSpPr>
              <p:nvPr/>
            </p:nvSpPr>
            <p:spPr bwMode="auto">
              <a:xfrm>
                <a:off x="967" y="1279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0" name="Line 9"/>
              <p:cNvSpPr>
                <a:spLocks noChangeShapeType="1"/>
              </p:cNvSpPr>
              <p:nvPr/>
            </p:nvSpPr>
            <p:spPr bwMode="auto">
              <a:xfrm>
                <a:off x="1255" y="1279"/>
                <a:ext cx="0" cy="7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1" name="Arc 10"/>
              <p:cNvSpPr>
                <a:spLocks/>
              </p:cNvSpPr>
              <p:nvPr/>
            </p:nvSpPr>
            <p:spPr bwMode="auto">
              <a:xfrm>
                <a:off x="970" y="1928"/>
                <a:ext cx="145" cy="71"/>
              </a:xfrm>
              <a:custGeom>
                <a:avLst/>
                <a:gdLst>
                  <a:gd name="T0" fmla="*/ 0 w 21704"/>
                  <a:gd name="T1" fmla="*/ 0 h 21600"/>
                  <a:gd name="T2" fmla="*/ 0 w 21704"/>
                  <a:gd name="T3" fmla="*/ 0 h 21600"/>
                  <a:gd name="T4" fmla="*/ 0 w 2170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04"/>
                  <a:gd name="T10" fmla="*/ 0 h 21600"/>
                  <a:gd name="T11" fmla="*/ 21704 w 2170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4" h="21600" fill="none" extrusionOk="0">
                    <a:moveTo>
                      <a:pt x="0" y="0"/>
                    </a:moveTo>
                    <a:cubicBezTo>
                      <a:pt x="35" y="0"/>
                      <a:pt x="70" y="-1"/>
                      <a:pt x="105" y="-1"/>
                    </a:cubicBezTo>
                    <a:cubicBezTo>
                      <a:pt x="11948" y="-1"/>
                      <a:pt x="21583" y="9537"/>
                      <a:pt x="21703" y="21380"/>
                    </a:cubicBezTo>
                  </a:path>
                  <a:path w="21704" h="21600" stroke="0" extrusionOk="0">
                    <a:moveTo>
                      <a:pt x="0" y="0"/>
                    </a:moveTo>
                    <a:cubicBezTo>
                      <a:pt x="35" y="0"/>
                      <a:pt x="70" y="-1"/>
                      <a:pt x="105" y="-1"/>
                    </a:cubicBezTo>
                    <a:cubicBezTo>
                      <a:pt x="11948" y="-1"/>
                      <a:pt x="21583" y="9537"/>
                      <a:pt x="21703" y="21380"/>
                    </a:cubicBezTo>
                    <a:lnTo>
                      <a:pt x="105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2" name="Arc 11"/>
              <p:cNvSpPr>
                <a:spLocks/>
              </p:cNvSpPr>
              <p:nvPr/>
            </p:nvSpPr>
            <p:spPr bwMode="auto">
              <a:xfrm>
                <a:off x="1114" y="1998"/>
                <a:ext cx="145" cy="72"/>
              </a:xfrm>
              <a:custGeom>
                <a:avLst/>
                <a:gdLst>
                  <a:gd name="T0" fmla="*/ 0 w 21600"/>
                  <a:gd name="T1" fmla="*/ 0 h 21817"/>
                  <a:gd name="T2" fmla="*/ 0 w 21600"/>
                  <a:gd name="T3" fmla="*/ 0 h 21817"/>
                  <a:gd name="T4" fmla="*/ 0 w 21600"/>
                  <a:gd name="T5" fmla="*/ 0 h 2181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17"/>
                  <a:gd name="T11" fmla="*/ 21600 w 21600"/>
                  <a:gd name="T12" fmla="*/ 21817 h 218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17" fill="none" extrusionOk="0">
                    <a:moveTo>
                      <a:pt x="21462" y="21816"/>
                    </a:moveTo>
                    <a:cubicBezTo>
                      <a:pt x="9586" y="21740"/>
                      <a:pt x="0" y="12092"/>
                      <a:pt x="0" y="217"/>
                    </a:cubicBezTo>
                    <a:cubicBezTo>
                      <a:pt x="0" y="144"/>
                      <a:pt x="0" y="72"/>
                      <a:pt x="1" y="0"/>
                    </a:cubicBezTo>
                  </a:path>
                  <a:path w="21600" h="21817" stroke="0" extrusionOk="0">
                    <a:moveTo>
                      <a:pt x="21462" y="21816"/>
                    </a:moveTo>
                    <a:cubicBezTo>
                      <a:pt x="9586" y="21740"/>
                      <a:pt x="0" y="12092"/>
                      <a:pt x="0" y="217"/>
                    </a:cubicBezTo>
                    <a:cubicBezTo>
                      <a:pt x="0" y="144"/>
                      <a:pt x="0" y="72"/>
                      <a:pt x="1" y="0"/>
                    </a:cubicBezTo>
                    <a:lnTo>
                      <a:pt x="21600" y="217"/>
                    </a:lnTo>
                    <a:lnTo>
                      <a:pt x="21462" y="2181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3" name="Arc 12"/>
              <p:cNvSpPr>
                <a:spLocks/>
              </p:cNvSpPr>
              <p:nvPr/>
            </p:nvSpPr>
            <p:spPr bwMode="auto">
              <a:xfrm>
                <a:off x="970" y="1998"/>
                <a:ext cx="145" cy="72"/>
              </a:xfrm>
              <a:custGeom>
                <a:avLst/>
                <a:gdLst>
                  <a:gd name="T0" fmla="*/ 0 w 21704"/>
                  <a:gd name="T1" fmla="*/ 0 h 21600"/>
                  <a:gd name="T2" fmla="*/ 0 w 21704"/>
                  <a:gd name="T3" fmla="*/ 0 h 21600"/>
                  <a:gd name="T4" fmla="*/ 0 w 2170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04"/>
                  <a:gd name="T10" fmla="*/ 0 h 21600"/>
                  <a:gd name="T11" fmla="*/ 21704 w 2170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4" h="21600" fill="none" extrusionOk="0">
                    <a:moveTo>
                      <a:pt x="0" y="0"/>
                    </a:moveTo>
                    <a:cubicBezTo>
                      <a:pt x="35" y="0"/>
                      <a:pt x="70" y="-1"/>
                      <a:pt x="105" y="-1"/>
                    </a:cubicBezTo>
                    <a:cubicBezTo>
                      <a:pt x="11948" y="-1"/>
                      <a:pt x="21582" y="9536"/>
                      <a:pt x="21703" y="21379"/>
                    </a:cubicBezTo>
                  </a:path>
                  <a:path w="21704" h="21600" stroke="0" extrusionOk="0">
                    <a:moveTo>
                      <a:pt x="0" y="0"/>
                    </a:moveTo>
                    <a:cubicBezTo>
                      <a:pt x="35" y="0"/>
                      <a:pt x="70" y="-1"/>
                      <a:pt x="105" y="-1"/>
                    </a:cubicBezTo>
                    <a:cubicBezTo>
                      <a:pt x="11948" y="-1"/>
                      <a:pt x="21582" y="9536"/>
                      <a:pt x="21703" y="21379"/>
                    </a:cubicBezTo>
                    <a:lnTo>
                      <a:pt x="105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4" name="Arc 13"/>
              <p:cNvSpPr>
                <a:spLocks/>
              </p:cNvSpPr>
              <p:nvPr/>
            </p:nvSpPr>
            <p:spPr bwMode="auto">
              <a:xfrm>
                <a:off x="1114" y="2071"/>
                <a:ext cx="145" cy="71"/>
              </a:xfrm>
              <a:custGeom>
                <a:avLst/>
                <a:gdLst>
                  <a:gd name="T0" fmla="*/ 0 w 21600"/>
                  <a:gd name="T1" fmla="*/ 0 h 21818"/>
                  <a:gd name="T2" fmla="*/ 0 w 21600"/>
                  <a:gd name="T3" fmla="*/ 0 h 21818"/>
                  <a:gd name="T4" fmla="*/ 0 w 21600"/>
                  <a:gd name="T5" fmla="*/ 0 h 2181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18"/>
                  <a:gd name="T11" fmla="*/ 21600 w 21600"/>
                  <a:gd name="T12" fmla="*/ 21818 h 218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18" fill="none" extrusionOk="0">
                    <a:moveTo>
                      <a:pt x="21463" y="21817"/>
                    </a:moveTo>
                    <a:cubicBezTo>
                      <a:pt x="9587" y="21742"/>
                      <a:pt x="0" y="12093"/>
                      <a:pt x="0" y="218"/>
                    </a:cubicBezTo>
                    <a:cubicBezTo>
                      <a:pt x="0" y="145"/>
                      <a:pt x="0" y="72"/>
                      <a:pt x="1" y="0"/>
                    </a:cubicBezTo>
                  </a:path>
                  <a:path w="21600" h="21818" stroke="0" extrusionOk="0">
                    <a:moveTo>
                      <a:pt x="21463" y="21817"/>
                    </a:moveTo>
                    <a:cubicBezTo>
                      <a:pt x="9587" y="21742"/>
                      <a:pt x="0" y="12093"/>
                      <a:pt x="0" y="218"/>
                    </a:cubicBezTo>
                    <a:cubicBezTo>
                      <a:pt x="0" y="145"/>
                      <a:pt x="0" y="72"/>
                      <a:pt x="1" y="0"/>
                    </a:cubicBezTo>
                    <a:lnTo>
                      <a:pt x="21600" y="218"/>
                    </a:lnTo>
                    <a:lnTo>
                      <a:pt x="21463" y="21817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5" name="Line 14"/>
              <p:cNvSpPr>
                <a:spLocks noChangeShapeType="1"/>
              </p:cNvSpPr>
              <p:nvPr/>
            </p:nvSpPr>
            <p:spPr bwMode="auto">
              <a:xfrm>
                <a:off x="967" y="1996"/>
                <a:ext cx="1" cy="4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6" name="Line 15"/>
              <p:cNvSpPr>
                <a:spLocks noChangeShapeType="1"/>
              </p:cNvSpPr>
              <p:nvPr/>
            </p:nvSpPr>
            <p:spPr bwMode="auto">
              <a:xfrm>
                <a:off x="967" y="2425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837" name="Line 16"/>
              <p:cNvSpPr>
                <a:spLocks noChangeShapeType="1"/>
              </p:cNvSpPr>
              <p:nvPr/>
            </p:nvSpPr>
            <p:spPr bwMode="auto">
              <a:xfrm>
                <a:off x="1255" y="2139"/>
                <a:ext cx="0" cy="2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8824" name="Line 17"/>
            <p:cNvSpPr>
              <a:spLocks noChangeShapeType="1"/>
            </p:cNvSpPr>
            <p:nvPr/>
          </p:nvSpPr>
          <p:spPr bwMode="auto">
            <a:xfrm>
              <a:off x="967" y="1494"/>
              <a:ext cx="28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25" name="Line 18"/>
            <p:cNvSpPr>
              <a:spLocks noChangeShapeType="1"/>
            </p:cNvSpPr>
            <p:nvPr/>
          </p:nvSpPr>
          <p:spPr bwMode="auto">
            <a:xfrm>
              <a:off x="967" y="1709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26" name="Line 19"/>
            <p:cNvSpPr>
              <a:spLocks noChangeShapeType="1"/>
            </p:cNvSpPr>
            <p:nvPr/>
          </p:nvSpPr>
          <p:spPr bwMode="auto">
            <a:xfrm>
              <a:off x="967" y="1923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27" name="Line 20"/>
            <p:cNvSpPr>
              <a:spLocks noChangeShapeType="1"/>
            </p:cNvSpPr>
            <p:nvPr/>
          </p:nvSpPr>
          <p:spPr bwMode="auto">
            <a:xfrm>
              <a:off x="967" y="2209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8678" name="Line 23"/>
          <p:cNvSpPr>
            <a:spLocks noChangeShapeType="1"/>
          </p:cNvSpPr>
          <p:nvPr/>
        </p:nvSpPr>
        <p:spPr bwMode="auto">
          <a:xfrm flipV="1">
            <a:off x="5421313" y="2112963"/>
            <a:ext cx="1587" cy="693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79" name="Line 24"/>
          <p:cNvSpPr>
            <a:spLocks noChangeShapeType="1"/>
          </p:cNvSpPr>
          <p:nvPr/>
        </p:nvSpPr>
        <p:spPr bwMode="auto">
          <a:xfrm>
            <a:off x="5421313" y="2112963"/>
            <a:ext cx="3095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5730875" y="2112963"/>
            <a:ext cx="0" cy="847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1" name="Arc 26"/>
          <p:cNvSpPr>
            <a:spLocks/>
          </p:cNvSpPr>
          <p:nvPr/>
        </p:nvSpPr>
        <p:spPr bwMode="auto">
          <a:xfrm>
            <a:off x="5424488" y="2811463"/>
            <a:ext cx="155575" cy="76200"/>
          </a:xfrm>
          <a:custGeom>
            <a:avLst/>
            <a:gdLst>
              <a:gd name="T0" fmla="*/ 0 w 21705"/>
              <a:gd name="T1" fmla="*/ 0 h 21600"/>
              <a:gd name="T2" fmla="*/ 2147483647 w 21705"/>
              <a:gd name="T3" fmla="*/ 2147483647 h 21600"/>
              <a:gd name="T4" fmla="*/ 2147483647 w 2170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05"/>
              <a:gd name="T10" fmla="*/ 0 h 21600"/>
              <a:gd name="T11" fmla="*/ 21705 w 2170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5" h="21600" fill="none" extrusionOk="0">
                <a:moveTo>
                  <a:pt x="0" y="0"/>
                </a:moveTo>
                <a:cubicBezTo>
                  <a:pt x="35" y="0"/>
                  <a:pt x="70" y="-1"/>
                  <a:pt x="106" y="-1"/>
                </a:cubicBezTo>
                <a:cubicBezTo>
                  <a:pt x="11949" y="-1"/>
                  <a:pt x="21584" y="9537"/>
                  <a:pt x="21704" y="21381"/>
                </a:cubicBezTo>
              </a:path>
              <a:path w="21705" h="21600" stroke="0" extrusionOk="0">
                <a:moveTo>
                  <a:pt x="0" y="0"/>
                </a:moveTo>
                <a:cubicBezTo>
                  <a:pt x="35" y="0"/>
                  <a:pt x="70" y="-1"/>
                  <a:pt x="106" y="-1"/>
                </a:cubicBezTo>
                <a:cubicBezTo>
                  <a:pt x="11949" y="-1"/>
                  <a:pt x="21584" y="9537"/>
                  <a:pt x="21704" y="21381"/>
                </a:cubicBezTo>
                <a:lnTo>
                  <a:pt x="106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2" name="Arc 27"/>
          <p:cNvSpPr>
            <a:spLocks/>
          </p:cNvSpPr>
          <p:nvPr/>
        </p:nvSpPr>
        <p:spPr bwMode="auto">
          <a:xfrm>
            <a:off x="5580063" y="2887663"/>
            <a:ext cx="155575" cy="77787"/>
          </a:xfrm>
          <a:custGeom>
            <a:avLst/>
            <a:gdLst>
              <a:gd name="T0" fmla="*/ 2147483647 w 21600"/>
              <a:gd name="T1" fmla="*/ 2147483647 h 21817"/>
              <a:gd name="T2" fmla="*/ 2147483647 w 21600"/>
              <a:gd name="T3" fmla="*/ 0 h 21817"/>
              <a:gd name="T4" fmla="*/ 2147483647 w 21600"/>
              <a:gd name="T5" fmla="*/ 2147483647 h 21817"/>
              <a:gd name="T6" fmla="*/ 0 60000 65536"/>
              <a:gd name="T7" fmla="*/ 0 60000 65536"/>
              <a:gd name="T8" fmla="*/ 0 60000 65536"/>
              <a:gd name="T9" fmla="*/ 0 w 21600"/>
              <a:gd name="T10" fmla="*/ 0 h 21817"/>
              <a:gd name="T11" fmla="*/ 21600 w 21600"/>
              <a:gd name="T12" fmla="*/ 21817 h 21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817" fill="none" extrusionOk="0">
                <a:moveTo>
                  <a:pt x="21462" y="21816"/>
                </a:moveTo>
                <a:cubicBezTo>
                  <a:pt x="9586" y="21740"/>
                  <a:pt x="0" y="12092"/>
                  <a:pt x="0" y="217"/>
                </a:cubicBezTo>
                <a:cubicBezTo>
                  <a:pt x="0" y="144"/>
                  <a:pt x="0" y="72"/>
                  <a:pt x="1" y="0"/>
                </a:cubicBezTo>
              </a:path>
              <a:path w="21600" h="21817" stroke="0" extrusionOk="0">
                <a:moveTo>
                  <a:pt x="21462" y="21816"/>
                </a:moveTo>
                <a:cubicBezTo>
                  <a:pt x="9586" y="21740"/>
                  <a:pt x="0" y="12092"/>
                  <a:pt x="0" y="217"/>
                </a:cubicBezTo>
                <a:cubicBezTo>
                  <a:pt x="0" y="144"/>
                  <a:pt x="0" y="72"/>
                  <a:pt x="1" y="0"/>
                </a:cubicBezTo>
                <a:lnTo>
                  <a:pt x="21600" y="217"/>
                </a:lnTo>
                <a:lnTo>
                  <a:pt x="21462" y="21816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3" name="Arc 28"/>
          <p:cNvSpPr>
            <a:spLocks/>
          </p:cNvSpPr>
          <p:nvPr/>
        </p:nvSpPr>
        <p:spPr bwMode="auto">
          <a:xfrm>
            <a:off x="5424488" y="2887663"/>
            <a:ext cx="155575" cy="77787"/>
          </a:xfrm>
          <a:custGeom>
            <a:avLst/>
            <a:gdLst>
              <a:gd name="T0" fmla="*/ 0 w 21704"/>
              <a:gd name="T1" fmla="*/ 0 h 21600"/>
              <a:gd name="T2" fmla="*/ 2147483647 w 21704"/>
              <a:gd name="T3" fmla="*/ 2147483647 h 21600"/>
              <a:gd name="T4" fmla="*/ 2147483647 w 21704"/>
              <a:gd name="T5" fmla="*/ 2147483647 h 21600"/>
              <a:gd name="T6" fmla="*/ 0 60000 65536"/>
              <a:gd name="T7" fmla="*/ 0 60000 65536"/>
              <a:gd name="T8" fmla="*/ 0 60000 65536"/>
              <a:gd name="T9" fmla="*/ 0 w 21704"/>
              <a:gd name="T10" fmla="*/ 0 h 21600"/>
              <a:gd name="T11" fmla="*/ 21704 w 217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4" h="21600" fill="none" extrusionOk="0">
                <a:moveTo>
                  <a:pt x="0" y="0"/>
                </a:moveTo>
                <a:cubicBezTo>
                  <a:pt x="35" y="0"/>
                  <a:pt x="70" y="-1"/>
                  <a:pt x="105" y="-1"/>
                </a:cubicBezTo>
                <a:cubicBezTo>
                  <a:pt x="11948" y="-1"/>
                  <a:pt x="21582" y="9536"/>
                  <a:pt x="21703" y="21379"/>
                </a:cubicBezTo>
              </a:path>
              <a:path w="21704" h="21600" stroke="0" extrusionOk="0">
                <a:moveTo>
                  <a:pt x="0" y="0"/>
                </a:moveTo>
                <a:cubicBezTo>
                  <a:pt x="35" y="0"/>
                  <a:pt x="70" y="-1"/>
                  <a:pt x="105" y="-1"/>
                </a:cubicBezTo>
                <a:cubicBezTo>
                  <a:pt x="11948" y="-1"/>
                  <a:pt x="21582" y="9536"/>
                  <a:pt x="21703" y="21379"/>
                </a:cubicBezTo>
                <a:lnTo>
                  <a:pt x="105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4" name="Arc 29"/>
          <p:cNvSpPr>
            <a:spLocks/>
          </p:cNvSpPr>
          <p:nvPr/>
        </p:nvSpPr>
        <p:spPr bwMode="auto">
          <a:xfrm>
            <a:off x="5580063" y="2965450"/>
            <a:ext cx="155575" cy="76200"/>
          </a:xfrm>
          <a:custGeom>
            <a:avLst/>
            <a:gdLst>
              <a:gd name="T0" fmla="*/ 2147483647 w 21600"/>
              <a:gd name="T1" fmla="*/ 2147483647 h 21818"/>
              <a:gd name="T2" fmla="*/ 2147483647 w 21600"/>
              <a:gd name="T3" fmla="*/ 0 h 21818"/>
              <a:gd name="T4" fmla="*/ 2147483647 w 21600"/>
              <a:gd name="T5" fmla="*/ 2147483647 h 21818"/>
              <a:gd name="T6" fmla="*/ 0 60000 65536"/>
              <a:gd name="T7" fmla="*/ 0 60000 65536"/>
              <a:gd name="T8" fmla="*/ 0 60000 65536"/>
              <a:gd name="T9" fmla="*/ 0 w 21600"/>
              <a:gd name="T10" fmla="*/ 0 h 21818"/>
              <a:gd name="T11" fmla="*/ 21600 w 21600"/>
              <a:gd name="T12" fmla="*/ 21818 h 218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818" fill="none" extrusionOk="0">
                <a:moveTo>
                  <a:pt x="21463" y="21817"/>
                </a:moveTo>
                <a:cubicBezTo>
                  <a:pt x="9587" y="21742"/>
                  <a:pt x="0" y="12093"/>
                  <a:pt x="0" y="218"/>
                </a:cubicBezTo>
                <a:cubicBezTo>
                  <a:pt x="0" y="145"/>
                  <a:pt x="0" y="72"/>
                  <a:pt x="1" y="0"/>
                </a:cubicBezTo>
              </a:path>
              <a:path w="21600" h="21818" stroke="0" extrusionOk="0">
                <a:moveTo>
                  <a:pt x="21463" y="21817"/>
                </a:moveTo>
                <a:cubicBezTo>
                  <a:pt x="9587" y="21742"/>
                  <a:pt x="0" y="12093"/>
                  <a:pt x="0" y="218"/>
                </a:cubicBezTo>
                <a:cubicBezTo>
                  <a:pt x="0" y="145"/>
                  <a:pt x="0" y="72"/>
                  <a:pt x="1" y="0"/>
                </a:cubicBezTo>
                <a:lnTo>
                  <a:pt x="21600" y="218"/>
                </a:lnTo>
                <a:lnTo>
                  <a:pt x="21463" y="21817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5" name="Line 30"/>
          <p:cNvSpPr>
            <a:spLocks noChangeShapeType="1"/>
          </p:cNvSpPr>
          <p:nvPr/>
        </p:nvSpPr>
        <p:spPr bwMode="auto">
          <a:xfrm>
            <a:off x="5421313" y="2884488"/>
            <a:ext cx="1587" cy="461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6" name="Line 31"/>
          <p:cNvSpPr>
            <a:spLocks noChangeShapeType="1"/>
          </p:cNvSpPr>
          <p:nvPr/>
        </p:nvSpPr>
        <p:spPr bwMode="auto">
          <a:xfrm>
            <a:off x="5421313" y="3346450"/>
            <a:ext cx="3095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7" name="Line 32"/>
          <p:cNvSpPr>
            <a:spLocks noChangeShapeType="1"/>
          </p:cNvSpPr>
          <p:nvPr/>
        </p:nvSpPr>
        <p:spPr bwMode="auto">
          <a:xfrm>
            <a:off x="5730875" y="3038475"/>
            <a:ext cx="0" cy="307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8" name="Line 33"/>
          <p:cNvSpPr>
            <a:spLocks noChangeShapeType="1"/>
          </p:cNvSpPr>
          <p:nvPr/>
        </p:nvSpPr>
        <p:spPr bwMode="auto">
          <a:xfrm>
            <a:off x="5421313" y="2344738"/>
            <a:ext cx="30956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89" name="Line 34"/>
          <p:cNvSpPr>
            <a:spLocks noChangeShapeType="1"/>
          </p:cNvSpPr>
          <p:nvPr/>
        </p:nvSpPr>
        <p:spPr bwMode="auto">
          <a:xfrm>
            <a:off x="5421313" y="2576513"/>
            <a:ext cx="309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0" name="Line 35"/>
          <p:cNvSpPr>
            <a:spLocks noChangeShapeType="1"/>
          </p:cNvSpPr>
          <p:nvPr/>
        </p:nvSpPr>
        <p:spPr bwMode="auto">
          <a:xfrm>
            <a:off x="5421313" y="2806700"/>
            <a:ext cx="3095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1" name="Line 36"/>
          <p:cNvSpPr>
            <a:spLocks noChangeShapeType="1"/>
          </p:cNvSpPr>
          <p:nvPr/>
        </p:nvSpPr>
        <p:spPr bwMode="auto">
          <a:xfrm>
            <a:off x="5421313" y="3114675"/>
            <a:ext cx="3095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2" name="Rectangle 37"/>
          <p:cNvSpPr>
            <a:spLocks noChangeArrowheads="1"/>
          </p:cNvSpPr>
          <p:nvPr/>
        </p:nvSpPr>
        <p:spPr bwMode="auto">
          <a:xfrm>
            <a:off x="4205288" y="2193925"/>
            <a:ext cx="617537" cy="10795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3" name="Line 38"/>
          <p:cNvSpPr>
            <a:spLocks noChangeShapeType="1"/>
          </p:cNvSpPr>
          <p:nvPr/>
        </p:nvSpPr>
        <p:spPr bwMode="auto">
          <a:xfrm>
            <a:off x="4200525" y="2344738"/>
            <a:ext cx="6191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4" name="Line 39"/>
          <p:cNvSpPr>
            <a:spLocks noChangeShapeType="1"/>
          </p:cNvSpPr>
          <p:nvPr/>
        </p:nvSpPr>
        <p:spPr bwMode="auto">
          <a:xfrm>
            <a:off x="4200525" y="2498725"/>
            <a:ext cx="6191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5" name="Line 40"/>
          <p:cNvSpPr>
            <a:spLocks noChangeShapeType="1"/>
          </p:cNvSpPr>
          <p:nvPr/>
        </p:nvSpPr>
        <p:spPr bwMode="auto">
          <a:xfrm>
            <a:off x="4200525" y="2652713"/>
            <a:ext cx="6191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6" name="Line 41"/>
          <p:cNvSpPr>
            <a:spLocks noChangeShapeType="1"/>
          </p:cNvSpPr>
          <p:nvPr/>
        </p:nvSpPr>
        <p:spPr bwMode="auto">
          <a:xfrm>
            <a:off x="4200525" y="2806700"/>
            <a:ext cx="6191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7" name="Line 42"/>
          <p:cNvSpPr>
            <a:spLocks noChangeShapeType="1"/>
          </p:cNvSpPr>
          <p:nvPr/>
        </p:nvSpPr>
        <p:spPr bwMode="auto">
          <a:xfrm>
            <a:off x="4510088" y="2189163"/>
            <a:ext cx="1587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698" name="Rectangle 43"/>
          <p:cNvSpPr>
            <a:spLocks noChangeArrowheads="1"/>
          </p:cNvSpPr>
          <p:nvPr/>
        </p:nvSpPr>
        <p:spPr bwMode="auto">
          <a:xfrm>
            <a:off x="4102100" y="3342664"/>
            <a:ext cx="774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PAGEMAP</a:t>
            </a:r>
            <a:endParaRPr lang="en-US" sz="1200">
              <a:latin typeface="+mj-lt"/>
            </a:endParaRPr>
          </a:p>
        </p:txBody>
      </p:sp>
      <p:sp>
        <p:nvSpPr>
          <p:cNvPr id="28699" name="Line 44"/>
          <p:cNvSpPr>
            <a:spLocks noChangeShapeType="1"/>
          </p:cNvSpPr>
          <p:nvPr/>
        </p:nvSpPr>
        <p:spPr bwMode="auto">
          <a:xfrm>
            <a:off x="3641725" y="2266950"/>
            <a:ext cx="1555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00" name="Line 45"/>
          <p:cNvSpPr>
            <a:spLocks noChangeShapeType="1"/>
          </p:cNvSpPr>
          <p:nvPr/>
        </p:nvSpPr>
        <p:spPr bwMode="auto">
          <a:xfrm>
            <a:off x="3641725" y="2498725"/>
            <a:ext cx="1555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01" name="Line 46"/>
          <p:cNvSpPr>
            <a:spLocks noChangeShapeType="1"/>
          </p:cNvSpPr>
          <p:nvPr/>
        </p:nvSpPr>
        <p:spPr bwMode="auto">
          <a:xfrm>
            <a:off x="3641725" y="2730500"/>
            <a:ext cx="1555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02" name="Line 47"/>
          <p:cNvSpPr>
            <a:spLocks noChangeShapeType="1"/>
          </p:cNvSpPr>
          <p:nvPr/>
        </p:nvSpPr>
        <p:spPr bwMode="auto">
          <a:xfrm>
            <a:off x="3641725" y="3268663"/>
            <a:ext cx="15557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7135" name="Group 48"/>
          <p:cNvGrpSpPr>
            <a:grpSpLocks/>
          </p:cNvGrpSpPr>
          <p:nvPr/>
        </p:nvGrpSpPr>
        <p:grpSpPr bwMode="auto">
          <a:xfrm>
            <a:off x="4029075" y="2241550"/>
            <a:ext cx="153988" cy="50800"/>
            <a:chOff x="1613" y="1398"/>
            <a:chExt cx="144" cy="48"/>
          </a:xfrm>
        </p:grpSpPr>
        <p:sp>
          <p:nvSpPr>
            <p:cNvPr id="28821" name="Freeform 49"/>
            <p:cNvSpPr>
              <a:spLocks/>
            </p:cNvSpPr>
            <p:nvPr/>
          </p:nvSpPr>
          <p:spPr bwMode="auto">
            <a:xfrm>
              <a:off x="1661" y="1398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22" name="Line 50"/>
            <p:cNvSpPr>
              <a:spLocks noChangeShapeType="1"/>
            </p:cNvSpPr>
            <p:nvPr/>
          </p:nvSpPr>
          <p:spPr bwMode="auto">
            <a:xfrm>
              <a:off x="1613" y="1422"/>
              <a:ext cx="4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8704" name="Line 51"/>
          <p:cNvSpPr>
            <a:spLocks noChangeShapeType="1"/>
          </p:cNvSpPr>
          <p:nvPr/>
        </p:nvSpPr>
        <p:spPr bwMode="auto">
          <a:xfrm>
            <a:off x="3797300" y="2266950"/>
            <a:ext cx="2317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7137" name="Group 52"/>
          <p:cNvGrpSpPr>
            <a:grpSpLocks/>
          </p:cNvGrpSpPr>
          <p:nvPr/>
        </p:nvGrpSpPr>
        <p:grpSpPr bwMode="auto">
          <a:xfrm>
            <a:off x="4029075" y="2395538"/>
            <a:ext cx="153988" cy="50800"/>
            <a:chOff x="1613" y="1541"/>
            <a:chExt cx="144" cy="48"/>
          </a:xfrm>
        </p:grpSpPr>
        <p:sp>
          <p:nvSpPr>
            <p:cNvPr id="28819" name="Freeform 53"/>
            <p:cNvSpPr>
              <a:spLocks/>
            </p:cNvSpPr>
            <p:nvPr/>
          </p:nvSpPr>
          <p:spPr bwMode="auto">
            <a:xfrm>
              <a:off x="1661" y="1541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20" name="Line 54"/>
            <p:cNvSpPr>
              <a:spLocks noChangeShapeType="1"/>
            </p:cNvSpPr>
            <p:nvPr/>
          </p:nvSpPr>
          <p:spPr bwMode="auto">
            <a:xfrm>
              <a:off x="1613" y="1565"/>
              <a:ext cx="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38" name="Group 55"/>
          <p:cNvGrpSpPr>
            <a:grpSpLocks/>
          </p:cNvGrpSpPr>
          <p:nvPr/>
        </p:nvGrpSpPr>
        <p:grpSpPr bwMode="auto">
          <a:xfrm>
            <a:off x="4029075" y="2549525"/>
            <a:ext cx="153988" cy="50800"/>
            <a:chOff x="1613" y="1685"/>
            <a:chExt cx="144" cy="47"/>
          </a:xfrm>
        </p:grpSpPr>
        <p:sp>
          <p:nvSpPr>
            <p:cNvPr id="28817" name="Freeform 56"/>
            <p:cNvSpPr>
              <a:spLocks/>
            </p:cNvSpPr>
            <p:nvPr/>
          </p:nvSpPr>
          <p:spPr bwMode="auto">
            <a:xfrm>
              <a:off x="1661" y="1685"/>
              <a:ext cx="96" cy="47"/>
            </a:xfrm>
            <a:custGeom>
              <a:avLst/>
              <a:gdLst>
                <a:gd name="T0" fmla="*/ 96 w 96"/>
                <a:gd name="T1" fmla="*/ 24 h 47"/>
                <a:gd name="T2" fmla="*/ 0 w 96"/>
                <a:gd name="T3" fmla="*/ 47 h 47"/>
                <a:gd name="T4" fmla="*/ 0 w 96"/>
                <a:gd name="T5" fmla="*/ 24 h 47"/>
                <a:gd name="T6" fmla="*/ 0 w 96"/>
                <a:gd name="T7" fmla="*/ 0 h 47"/>
                <a:gd name="T8" fmla="*/ 96 w 96"/>
                <a:gd name="T9" fmla="*/ 24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18" name="Line 57"/>
            <p:cNvSpPr>
              <a:spLocks noChangeShapeType="1"/>
            </p:cNvSpPr>
            <p:nvPr/>
          </p:nvSpPr>
          <p:spPr bwMode="auto">
            <a:xfrm>
              <a:off x="1613" y="1709"/>
              <a:ext cx="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39" name="Group 58"/>
          <p:cNvGrpSpPr>
            <a:grpSpLocks/>
          </p:cNvGrpSpPr>
          <p:nvPr/>
        </p:nvGrpSpPr>
        <p:grpSpPr bwMode="auto">
          <a:xfrm>
            <a:off x="4029075" y="2703513"/>
            <a:ext cx="153988" cy="52387"/>
            <a:chOff x="1613" y="1828"/>
            <a:chExt cx="144" cy="48"/>
          </a:xfrm>
        </p:grpSpPr>
        <p:sp>
          <p:nvSpPr>
            <p:cNvPr id="28815" name="Freeform 59"/>
            <p:cNvSpPr>
              <a:spLocks/>
            </p:cNvSpPr>
            <p:nvPr/>
          </p:nvSpPr>
          <p:spPr bwMode="auto">
            <a:xfrm>
              <a:off x="1661" y="1828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16" name="Line 60"/>
            <p:cNvSpPr>
              <a:spLocks noChangeShapeType="1"/>
            </p:cNvSpPr>
            <p:nvPr/>
          </p:nvSpPr>
          <p:spPr bwMode="auto">
            <a:xfrm>
              <a:off x="1613" y="1853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40" name="Group 61"/>
          <p:cNvGrpSpPr>
            <a:grpSpLocks/>
          </p:cNvGrpSpPr>
          <p:nvPr/>
        </p:nvGrpSpPr>
        <p:grpSpPr bwMode="auto">
          <a:xfrm>
            <a:off x="4029075" y="2857500"/>
            <a:ext cx="153988" cy="52388"/>
            <a:chOff x="1613" y="1971"/>
            <a:chExt cx="144" cy="48"/>
          </a:xfrm>
        </p:grpSpPr>
        <p:sp>
          <p:nvSpPr>
            <p:cNvPr id="28813" name="Freeform 62"/>
            <p:cNvSpPr>
              <a:spLocks/>
            </p:cNvSpPr>
            <p:nvPr/>
          </p:nvSpPr>
          <p:spPr bwMode="auto">
            <a:xfrm>
              <a:off x="1661" y="1971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14" name="Line 63"/>
            <p:cNvSpPr>
              <a:spLocks noChangeShapeType="1"/>
            </p:cNvSpPr>
            <p:nvPr/>
          </p:nvSpPr>
          <p:spPr bwMode="auto">
            <a:xfrm>
              <a:off x="1613" y="1996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8709" name="Line 64"/>
          <p:cNvSpPr>
            <a:spLocks noChangeShapeType="1"/>
          </p:cNvSpPr>
          <p:nvPr/>
        </p:nvSpPr>
        <p:spPr bwMode="auto">
          <a:xfrm flipV="1">
            <a:off x="3800475" y="2422525"/>
            <a:ext cx="2286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10" name="Line 65"/>
          <p:cNvSpPr>
            <a:spLocks noChangeShapeType="1"/>
          </p:cNvSpPr>
          <p:nvPr/>
        </p:nvSpPr>
        <p:spPr bwMode="auto">
          <a:xfrm flipV="1">
            <a:off x="3797300" y="2576513"/>
            <a:ext cx="231775" cy="153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11" name="Line 66"/>
          <p:cNvSpPr>
            <a:spLocks noChangeShapeType="1"/>
          </p:cNvSpPr>
          <p:nvPr/>
        </p:nvSpPr>
        <p:spPr bwMode="auto">
          <a:xfrm flipV="1">
            <a:off x="3800475" y="3194050"/>
            <a:ext cx="22860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7144" name="Group 67"/>
          <p:cNvGrpSpPr>
            <a:grpSpLocks/>
          </p:cNvGrpSpPr>
          <p:nvPr/>
        </p:nvGrpSpPr>
        <p:grpSpPr bwMode="auto">
          <a:xfrm>
            <a:off x="5265738" y="2241550"/>
            <a:ext cx="155575" cy="50800"/>
            <a:chOff x="2762" y="1398"/>
            <a:chExt cx="144" cy="48"/>
          </a:xfrm>
        </p:grpSpPr>
        <p:sp>
          <p:nvSpPr>
            <p:cNvPr id="28811" name="Freeform 68"/>
            <p:cNvSpPr>
              <a:spLocks/>
            </p:cNvSpPr>
            <p:nvPr/>
          </p:nvSpPr>
          <p:spPr bwMode="auto">
            <a:xfrm>
              <a:off x="2810" y="1398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12" name="Line 69"/>
            <p:cNvSpPr>
              <a:spLocks noChangeShapeType="1"/>
            </p:cNvSpPr>
            <p:nvPr/>
          </p:nvSpPr>
          <p:spPr bwMode="auto">
            <a:xfrm>
              <a:off x="2762" y="1422"/>
              <a:ext cx="4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45" name="Group 70"/>
          <p:cNvGrpSpPr>
            <a:grpSpLocks/>
          </p:cNvGrpSpPr>
          <p:nvPr/>
        </p:nvGrpSpPr>
        <p:grpSpPr bwMode="auto">
          <a:xfrm>
            <a:off x="5265738" y="2703513"/>
            <a:ext cx="155575" cy="52387"/>
            <a:chOff x="2762" y="1828"/>
            <a:chExt cx="144" cy="48"/>
          </a:xfrm>
        </p:grpSpPr>
        <p:sp>
          <p:nvSpPr>
            <p:cNvPr id="28809" name="Freeform 71"/>
            <p:cNvSpPr>
              <a:spLocks/>
            </p:cNvSpPr>
            <p:nvPr/>
          </p:nvSpPr>
          <p:spPr bwMode="auto">
            <a:xfrm>
              <a:off x="2810" y="1828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10" name="Line 72"/>
            <p:cNvSpPr>
              <a:spLocks noChangeShapeType="1"/>
            </p:cNvSpPr>
            <p:nvPr/>
          </p:nvSpPr>
          <p:spPr bwMode="auto">
            <a:xfrm>
              <a:off x="2762" y="1853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46" name="Group 73"/>
          <p:cNvGrpSpPr>
            <a:grpSpLocks/>
          </p:cNvGrpSpPr>
          <p:nvPr/>
        </p:nvGrpSpPr>
        <p:grpSpPr bwMode="auto">
          <a:xfrm>
            <a:off x="5265738" y="3243263"/>
            <a:ext cx="155575" cy="52387"/>
            <a:chOff x="2762" y="2329"/>
            <a:chExt cx="144" cy="48"/>
          </a:xfrm>
        </p:grpSpPr>
        <p:sp>
          <p:nvSpPr>
            <p:cNvPr id="28807" name="Freeform 74"/>
            <p:cNvSpPr>
              <a:spLocks/>
            </p:cNvSpPr>
            <p:nvPr/>
          </p:nvSpPr>
          <p:spPr bwMode="auto">
            <a:xfrm>
              <a:off x="2810" y="2329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08" name="Line 75"/>
            <p:cNvSpPr>
              <a:spLocks noChangeShapeType="1"/>
            </p:cNvSpPr>
            <p:nvPr/>
          </p:nvSpPr>
          <p:spPr bwMode="auto">
            <a:xfrm>
              <a:off x="2762" y="235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8715" name="Line 76"/>
          <p:cNvSpPr>
            <a:spLocks noChangeShapeType="1"/>
          </p:cNvSpPr>
          <p:nvPr/>
        </p:nvSpPr>
        <p:spPr bwMode="auto">
          <a:xfrm>
            <a:off x="4725988" y="2266950"/>
            <a:ext cx="53975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16" name="Line 77"/>
          <p:cNvSpPr>
            <a:spLocks noChangeShapeType="1"/>
          </p:cNvSpPr>
          <p:nvPr/>
        </p:nvSpPr>
        <p:spPr bwMode="auto">
          <a:xfrm>
            <a:off x="4725988" y="2420938"/>
            <a:ext cx="539750" cy="306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17" name="Line 78"/>
          <p:cNvSpPr>
            <a:spLocks noChangeShapeType="1"/>
          </p:cNvSpPr>
          <p:nvPr/>
        </p:nvSpPr>
        <p:spPr bwMode="auto">
          <a:xfrm>
            <a:off x="4725988" y="2884488"/>
            <a:ext cx="539750" cy="384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18" name="Line 79"/>
          <p:cNvSpPr>
            <a:spLocks noChangeShapeType="1"/>
          </p:cNvSpPr>
          <p:nvPr/>
        </p:nvSpPr>
        <p:spPr bwMode="auto">
          <a:xfrm>
            <a:off x="4200525" y="2962275"/>
            <a:ext cx="619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19" name="Line 80"/>
          <p:cNvSpPr>
            <a:spLocks noChangeShapeType="1"/>
          </p:cNvSpPr>
          <p:nvPr/>
        </p:nvSpPr>
        <p:spPr bwMode="auto">
          <a:xfrm>
            <a:off x="4200525" y="3114675"/>
            <a:ext cx="6191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7152" name="Group 81"/>
          <p:cNvGrpSpPr>
            <a:grpSpLocks/>
          </p:cNvGrpSpPr>
          <p:nvPr/>
        </p:nvGrpSpPr>
        <p:grpSpPr bwMode="auto">
          <a:xfrm>
            <a:off x="4029075" y="3011488"/>
            <a:ext cx="153988" cy="52387"/>
            <a:chOff x="1613" y="2114"/>
            <a:chExt cx="144" cy="48"/>
          </a:xfrm>
        </p:grpSpPr>
        <p:sp>
          <p:nvSpPr>
            <p:cNvPr id="28805" name="Freeform 82"/>
            <p:cNvSpPr>
              <a:spLocks/>
            </p:cNvSpPr>
            <p:nvPr/>
          </p:nvSpPr>
          <p:spPr bwMode="auto">
            <a:xfrm>
              <a:off x="1661" y="2114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06" name="Line 83"/>
            <p:cNvSpPr>
              <a:spLocks noChangeShapeType="1"/>
            </p:cNvSpPr>
            <p:nvPr/>
          </p:nvSpPr>
          <p:spPr bwMode="auto">
            <a:xfrm>
              <a:off x="1613" y="2139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53" name="Group 84"/>
          <p:cNvGrpSpPr>
            <a:grpSpLocks/>
          </p:cNvGrpSpPr>
          <p:nvPr/>
        </p:nvGrpSpPr>
        <p:grpSpPr bwMode="auto">
          <a:xfrm>
            <a:off x="4029075" y="3167063"/>
            <a:ext cx="153988" cy="50800"/>
            <a:chOff x="1613" y="2258"/>
            <a:chExt cx="144" cy="47"/>
          </a:xfrm>
        </p:grpSpPr>
        <p:sp>
          <p:nvSpPr>
            <p:cNvPr id="28803" name="Freeform 85"/>
            <p:cNvSpPr>
              <a:spLocks/>
            </p:cNvSpPr>
            <p:nvPr/>
          </p:nvSpPr>
          <p:spPr bwMode="auto">
            <a:xfrm>
              <a:off x="1661" y="2258"/>
              <a:ext cx="96" cy="47"/>
            </a:xfrm>
            <a:custGeom>
              <a:avLst/>
              <a:gdLst>
                <a:gd name="T0" fmla="*/ 96 w 96"/>
                <a:gd name="T1" fmla="*/ 24 h 47"/>
                <a:gd name="T2" fmla="*/ 0 w 96"/>
                <a:gd name="T3" fmla="*/ 47 h 47"/>
                <a:gd name="T4" fmla="*/ 0 w 96"/>
                <a:gd name="T5" fmla="*/ 24 h 47"/>
                <a:gd name="T6" fmla="*/ 0 w 96"/>
                <a:gd name="T7" fmla="*/ 0 h 47"/>
                <a:gd name="T8" fmla="*/ 96 w 96"/>
                <a:gd name="T9" fmla="*/ 24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7"/>
                <a:gd name="T17" fmla="*/ 96 w 96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7">
                  <a:moveTo>
                    <a:pt x="96" y="24"/>
                  </a:moveTo>
                  <a:lnTo>
                    <a:pt x="0" y="4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04" name="Line 86"/>
            <p:cNvSpPr>
              <a:spLocks noChangeShapeType="1"/>
            </p:cNvSpPr>
            <p:nvPr/>
          </p:nvSpPr>
          <p:spPr bwMode="auto">
            <a:xfrm>
              <a:off x="1613" y="2281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47154" name="Group 87"/>
          <p:cNvGrpSpPr>
            <a:grpSpLocks/>
          </p:cNvGrpSpPr>
          <p:nvPr/>
        </p:nvGrpSpPr>
        <p:grpSpPr bwMode="auto">
          <a:xfrm>
            <a:off x="5265738" y="2473325"/>
            <a:ext cx="155575" cy="50800"/>
            <a:chOff x="2762" y="1613"/>
            <a:chExt cx="144" cy="48"/>
          </a:xfrm>
        </p:grpSpPr>
        <p:sp>
          <p:nvSpPr>
            <p:cNvPr id="28801" name="Freeform 88"/>
            <p:cNvSpPr>
              <a:spLocks/>
            </p:cNvSpPr>
            <p:nvPr/>
          </p:nvSpPr>
          <p:spPr bwMode="auto">
            <a:xfrm>
              <a:off x="2810" y="1613"/>
              <a:ext cx="96" cy="48"/>
            </a:xfrm>
            <a:custGeom>
              <a:avLst/>
              <a:gdLst>
                <a:gd name="T0" fmla="*/ 96 w 96"/>
                <a:gd name="T1" fmla="*/ 24 h 48"/>
                <a:gd name="T2" fmla="*/ 0 w 96"/>
                <a:gd name="T3" fmla="*/ 48 h 48"/>
                <a:gd name="T4" fmla="*/ 0 w 96"/>
                <a:gd name="T5" fmla="*/ 24 h 48"/>
                <a:gd name="T6" fmla="*/ 0 w 96"/>
                <a:gd name="T7" fmla="*/ 0 h 48"/>
                <a:gd name="T8" fmla="*/ 96 w 96"/>
                <a:gd name="T9" fmla="*/ 2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48"/>
                <a:gd name="T17" fmla="*/ 96 w 96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48">
                  <a:moveTo>
                    <a:pt x="96" y="24"/>
                  </a:moveTo>
                  <a:lnTo>
                    <a:pt x="0" y="4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8802" name="Line 89"/>
            <p:cNvSpPr>
              <a:spLocks noChangeShapeType="1"/>
            </p:cNvSpPr>
            <p:nvPr/>
          </p:nvSpPr>
          <p:spPr bwMode="auto">
            <a:xfrm>
              <a:off x="2762" y="1637"/>
              <a:ext cx="48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8723" name="Line 90"/>
          <p:cNvSpPr>
            <a:spLocks noChangeShapeType="1"/>
          </p:cNvSpPr>
          <p:nvPr/>
        </p:nvSpPr>
        <p:spPr bwMode="auto">
          <a:xfrm flipH="1">
            <a:off x="4725988" y="2498725"/>
            <a:ext cx="539750" cy="5381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24" name="Rectangle 91"/>
          <p:cNvSpPr>
            <a:spLocks noChangeArrowheads="1"/>
          </p:cNvSpPr>
          <p:nvPr/>
        </p:nvSpPr>
        <p:spPr bwMode="auto">
          <a:xfrm>
            <a:off x="4613275" y="2498725"/>
            <a:ext cx="115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X</a:t>
            </a:r>
            <a:endParaRPr lang="en-US" sz="1200">
              <a:latin typeface="+mj-lt"/>
            </a:endParaRPr>
          </a:p>
        </p:txBody>
      </p:sp>
      <p:sp>
        <p:nvSpPr>
          <p:cNvPr id="28725" name="Rectangle 92"/>
          <p:cNvSpPr>
            <a:spLocks noChangeArrowheads="1"/>
          </p:cNvSpPr>
          <p:nvPr/>
        </p:nvSpPr>
        <p:spPr bwMode="auto">
          <a:xfrm>
            <a:off x="4613275" y="2654300"/>
            <a:ext cx="115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X</a:t>
            </a:r>
            <a:endParaRPr lang="en-US" sz="1200">
              <a:latin typeface="+mj-lt"/>
            </a:endParaRPr>
          </a:p>
        </p:txBody>
      </p:sp>
      <p:sp>
        <p:nvSpPr>
          <p:cNvPr id="28726" name="Rectangle 93"/>
          <p:cNvSpPr>
            <a:spLocks noChangeArrowheads="1"/>
          </p:cNvSpPr>
          <p:nvPr/>
        </p:nvSpPr>
        <p:spPr bwMode="auto">
          <a:xfrm>
            <a:off x="4613275" y="3116263"/>
            <a:ext cx="115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X</a:t>
            </a:r>
            <a:endParaRPr lang="en-US" sz="1200">
              <a:latin typeface="+mj-lt"/>
            </a:endParaRPr>
          </a:p>
        </p:txBody>
      </p:sp>
      <p:sp>
        <p:nvSpPr>
          <p:cNvPr id="28727" name="Line 94"/>
          <p:cNvSpPr>
            <a:spLocks noChangeShapeType="1"/>
          </p:cNvSpPr>
          <p:nvPr/>
        </p:nvSpPr>
        <p:spPr bwMode="auto">
          <a:xfrm>
            <a:off x="4338638" y="2189163"/>
            <a:ext cx="1587" cy="1079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728" name="Rectangle 95"/>
          <p:cNvSpPr>
            <a:spLocks noChangeArrowheads="1"/>
          </p:cNvSpPr>
          <p:nvPr/>
        </p:nvSpPr>
        <p:spPr bwMode="auto">
          <a:xfrm>
            <a:off x="4210050" y="2011363"/>
            <a:ext cx="1238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D</a:t>
            </a:r>
            <a:endParaRPr lang="en-US" sz="1200">
              <a:latin typeface="+mj-lt"/>
            </a:endParaRPr>
          </a:p>
        </p:txBody>
      </p:sp>
      <p:sp>
        <p:nvSpPr>
          <p:cNvPr id="28729" name="Rectangle 96"/>
          <p:cNvSpPr>
            <a:spLocks noChangeArrowheads="1"/>
          </p:cNvSpPr>
          <p:nvPr/>
        </p:nvSpPr>
        <p:spPr bwMode="auto">
          <a:xfrm>
            <a:off x="4364038" y="2011363"/>
            <a:ext cx="1158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R</a:t>
            </a:r>
            <a:endParaRPr lang="en-US" sz="1200">
              <a:latin typeface="+mj-lt"/>
            </a:endParaRPr>
          </a:p>
        </p:txBody>
      </p:sp>
      <p:sp>
        <p:nvSpPr>
          <p:cNvPr id="28730" name="Rectangle 97"/>
          <p:cNvSpPr>
            <a:spLocks noChangeArrowheads="1"/>
          </p:cNvSpPr>
          <p:nvPr/>
        </p:nvSpPr>
        <p:spPr bwMode="auto">
          <a:xfrm>
            <a:off x="2971800" y="1855788"/>
            <a:ext cx="11795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Virtual Memory</a:t>
            </a:r>
            <a:endParaRPr lang="en-US" sz="1200">
              <a:latin typeface="+mj-lt"/>
            </a:endParaRPr>
          </a:p>
        </p:txBody>
      </p:sp>
      <p:sp>
        <p:nvSpPr>
          <p:cNvPr id="28731" name="Rectangle 98"/>
          <p:cNvSpPr>
            <a:spLocks noChangeArrowheads="1"/>
          </p:cNvSpPr>
          <p:nvPr/>
        </p:nvSpPr>
        <p:spPr bwMode="auto">
          <a:xfrm>
            <a:off x="4991100" y="1855788"/>
            <a:ext cx="12827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200">
                <a:solidFill>
                  <a:srgbClr val="000000"/>
                </a:solidFill>
                <a:latin typeface="+mj-lt"/>
              </a:rPr>
              <a:t>Physical Memory</a:t>
            </a:r>
            <a:endParaRPr lang="en-US" sz="1200">
              <a:latin typeface="+mj-lt"/>
            </a:endParaRPr>
          </a:p>
        </p:txBody>
      </p:sp>
      <p:grpSp>
        <p:nvGrpSpPr>
          <p:cNvPr id="15" name="Group 170"/>
          <p:cNvGrpSpPr>
            <a:grpSpLocks/>
          </p:cNvGrpSpPr>
          <p:nvPr/>
        </p:nvGrpSpPr>
        <p:grpSpPr bwMode="auto">
          <a:xfrm>
            <a:off x="533400" y="3581400"/>
            <a:ext cx="8077200" cy="3021013"/>
            <a:chOff x="336" y="2256"/>
            <a:chExt cx="5088" cy="1903"/>
          </a:xfrm>
        </p:grpSpPr>
        <p:sp>
          <p:nvSpPr>
            <p:cNvPr id="28733" name="Rectangle 169"/>
            <p:cNvSpPr>
              <a:spLocks noChangeArrowheads="1"/>
            </p:cNvSpPr>
            <p:nvPr/>
          </p:nvSpPr>
          <p:spPr bwMode="auto">
            <a:xfrm>
              <a:off x="4512" y="3012"/>
              <a:ext cx="219" cy="8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sz="1050" dirty="0">
                <a:latin typeface="+mj-lt"/>
              </a:endParaRPr>
            </a:p>
          </p:txBody>
        </p:sp>
        <p:sp>
          <p:nvSpPr>
            <p:cNvPr id="28734" name="Rectangle 167"/>
            <p:cNvSpPr>
              <a:spLocks noChangeArrowheads="1"/>
            </p:cNvSpPr>
            <p:nvPr/>
          </p:nvSpPr>
          <p:spPr bwMode="auto">
            <a:xfrm>
              <a:off x="2725" y="3034"/>
              <a:ext cx="219" cy="89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sz="1100" dirty="0">
                <a:latin typeface="+mj-lt"/>
              </a:endParaRPr>
            </a:p>
          </p:txBody>
        </p:sp>
        <p:sp>
          <p:nvSpPr>
            <p:cNvPr id="28735" name="Rectangle 165"/>
            <p:cNvSpPr>
              <a:spLocks noChangeArrowheads="1"/>
            </p:cNvSpPr>
            <p:nvPr/>
          </p:nvSpPr>
          <p:spPr bwMode="auto">
            <a:xfrm>
              <a:off x="3639" y="3014"/>
              <a:ext cx="221" cy="89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dirty="0">
                <a:latin typeface="+mj-lt"/>
              </a:endParaRPr>
            </a:p>
            <a:p>
              <a:pPr>
                <a:defRPr/>
              </a:pPr>
              <a:endParaRPr lang="en-US" sz="1100" dirty="0">
                <a:latin typeface="+mj-lt"/>
              </a:endParaRPr>
            </a:p>
          </p:txBody>
        </p:sp>
        <p:sp>
          <p:nvSpPr>
            <p:cNvPr id="28736" name="Text Box 99"/>
            <p:cNvSpPr txBox="1">
              <a:spLocks noChangeArrowheads="1"/>
            </p:cNvSpPr>
            <p:nvPr/>
          </p:nvSpPr>
          <p:spPr bwMode="auto">
            <a:xfrm>
              <a:off x="336" y="2256"/>
              <a:ext cx="508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latin typeface="+mj-lt"/>
                </a:rPr>
                <a:t>Several programs may be simultaneously loaded into main memory, each in its separate context:</a:t>
              </a:r>
            </a:p>
          </p:txBody>
        </p:sp>
        <p:grpSp>
          <p:nvGrpSpPr>
            <p:cNvPr id="47169" name="Group 100"/>
            <p:cNvGrpSpPr>
              <a:grpSpLocks/>
            </p:cNvGrpSpPr>
            <p:nvPr/>
          </p:nvGrpSpPr>
          <p:grpSpPr bwMode="auto">
            <a:xfrm>
              <a:off x="2592" y="2736"/>
              <a:ext cx="2417" cy="1211"/>
              <a:chOff x="608" y="3064"/>
              <a:chExt cx="3203" cy="1604"/>
            </a:xfrm>
          </p:grpSpPr>
          <p:sp>
            <p:nvSpPr>
              <p:cNvPr id="28741" name="AutoShape 101"/>
              <p:cNvSpPr>
                <a:spLocks noChangeArrowheads="1"/>
              </p:cNvSpPr>
              <p:nvPr/>
            </p:nvSpPr>
            <p:spPr bwMode="auto">
              <a:xfrm>
                <a:off x="2655" y="3449"/>
                <a:ext cx="285" cy="1219"/>
              </a:xfrm>
              <a:prstGeom prst="roundRect">
                <a:avLst>
                  <a:gd name="adj" fmla="val 36486"/>
                </a:avLst>
              </a:prstGeom>
              <a:solidFill>
                <a:srgbClr val="FF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742" name="AutoShape 102"/>
              <p:cNvSpPr>
                <a:spLocks noChangeArrowheads="1"/>
              </p:cNvSpPr>
              <p:nvPr/>
            </p:nvSpPr>
            <p:spPr bwMode="auto">
              <a:xfrm>
                <a:off x="1434" y="3449"/>
                <a:ext cx="289" cy="1219"/>
              </a:xfrm>
              <a:prstGeom prst="roundRect">
                <a:avLst>
                  <a:gd name="adj" fmla="val 36486"/>
                </a:avLst>
              </a:prstGeom>
              <a:solidFill>
                <a:srgbClr val="FF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47175" name="Group 103"/>
              <p:cNvGrpSpPr>
                <a:grpSpLocks/>
              </p:cNvGrpSpPr>
              <p:nvPr/>
            </p:nvGrpSpPr>
            <p:grpSpPr bwMode="auto">
              <a:xfrm>
                <a:off x="783" y="3446"/>
                <a:ext cx="292" cy="1147"/>
                <a:chOff x="783" y="3446"/>
                <a:chExt cx="292" cy="1147"/>
              </a:xfrm>
            </p:grpSpPr>
            <p:grpSp>
              <p:nvGrpSpPr>
                <p:cNvPr id="47218" name="Group 104"/>
                <p:cNvGrpSpPr>
                  <a:grpSpLocks/>
                </p:cNvGrpSpPr>
                <p:nvPr/>
              </p:nvGrpSpPr>
              <p:grpSpPr bwMode="auto">
                <a:xfrm>
                  <a:off x="783" y="3446"/>
                  <a:ext cx="292" cy="1147"/>
                  <a:chOff x="783" y="3446"/>
                  <a:chExt cx="292" cy="1147"/>
                </a:xfrm>
              </p:grpSpPr>
              <p:sp>
                <p:nvSpPr>
                  <p:cNvPr id="28791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3" y="3443"/>
                    <a:ext cx="1" cy="64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2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3443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3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068" y="3443"/>
                    <a:ext cx="0" cy="78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4" name="Arc 108"/>
                  <p:cNvSpPr>
                    <a:spLocks/>
                  </p:cNvSpPr>
                  <p:nvPr/>
                </p:nvSpPr>
                <p:spPr bwMode="auto">
                  <a:xfrm>
                    <a:off x="787" y="4092"/>
                    <a:ext cx="144" cy="74"/>
                  </a:xfrm>
                  <a:custGeom>
                    <a:avLst/>
                    <a:gdLst>
                      <a:gd name="T0" fmla="*/ 0 w 21730"/>
                      <a:gd name="T1" fmla="*/ 0 h 21600"/>
                      <a:gd name="T2" fmla="*/ 0 w 21730"/>
                      <a:gd name="T3" fmla="*/ 0 h 21600"/>
                      <a:gd name="T4" fmla="*/ 0 w 2173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30"/>
                      <a:gd name="T10" fmla="*/ 0 h 21600"/>
                      <a:gd name="T11" fmla="*/ 21730 w 2173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30" h="21600" fill="none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74" y="-1"/>
                          <a:pt x="21608" y="9536"/>
                          <a:pt x="21729" y="21379"/>
                        </a:cubicBezTo>
                      </a:path>
                      <a:path w="21730" h="21600" stroke="0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74" y="-1"/>
                          <a:pt x="21608" y="9536"/>
                          <a:pt x="21729" y="21379"/>
                        </a:cubicBezTo>
                        <a:lnTo>
                          <a:pt x="131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5" name="Arc 109"/>
                  <p:cNvSpPr>
                    <a:spLocks/>
                  </p:cNvSpPr>
                  <p:nvPr/>
                </p:nvSpPr>
                <p:spPr bwMode="auto">
                  <a:xfrm>
                    <a:off x="931" y="4166"/>
                    <a:ext cx="135" cy="72"/>
                  </a:xfrm>
                  <a:custGeom>
                    <a:avLst/>
                    <a:gdLst>
                      <a:gd name="T0" fmla="*/ 0 w 21600"/>
                      <a:gd name="T1" fmla="*/ 0 h 21818"/>
                      <a:gd name="T2" fmla="*/ 0 w 21600"/>
                      <a:gd name="T3" fmla="*/ 0 h 21818"/>
                      <a:gd name="T4" fmla="*/ 0 w 21600"/>
                      <a:gd name="T5" fmla="*/ 0 h 218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818"/>
                      <a:gd name="T11" fmla="*/ 21600 w 21600"/>
                      <a:gd name="T12" fmla="*/ 21818 h 218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818" fill="none" extrusionOk="0">
                        <a:moveTo>
                          <a:pt x="21491" y="21817"/>
                        </a:moveTo>
                        <a:cubicBezTo>
                          <a:pt x="9604" y="21757"/>
                          <a:pt x="0" y="12104"/>
                          <a:pt x="0" y="218"/>
                        </a:cubicBezTo>
                        <a:cubicBezTo>
                          <a:pt x="0" y="145"/>
                          <a:pt x="0" y="72"/>
                          <a:pt x="1" y="0"/>
                        </a:cubicBezTo>
                      </a:path>
                      <a:path w="21600" h="21818" stroke="0" extrusionOk="0">
                        <a:moveTo>
                          <a:pt x="21491" y="21817"/>
                        </a:moveTo>
                        <a:cubicBezTo>
                          <a:pt x="9604" y="21757"/>
                          <a:pt x="0" y="12104"/>
                          <a:pt x="0" y="218"/>
                        </a:cubicBezTo>
                        <a:cubicBezTo>
                          <a:pt x="0" y="145"/>
                          <a:pt x="0" y="72"/>
                          <a:pt x="1" y="0"/>
                        </a:cubicBezTo>
                        <a:lnTo>
                          <a:pt x="21600" y="218"/>
                        </a:lnTo>
                        <a:lnTo>
                          <a:pt x="21491" y="21817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6" name="Arc 110"/>
                  <p:cNvSpPr>
                    <a:spLocks/>
                  </p:cNvSpPr>
                  <p:nvPr/>
                </p:nvSpPr>
                <p:spPr bwMode="auto">
                  <a:xfrm>
                    <a:off x="787" y="4166"/>
                    <a:ext cx="144" cy="73"/>
                  </a:xfrm>
                  <a:custGeom>
                    <a:avLst/>
                    <a:gdLst>
                      <a:gd name="T0" fmla="*/ 0 w 21729"/>
                      <a:gd name="T1" fmla="*/ 0 h 21600"/>
                      <a:gd name="T2" fmla="*/ 0 w 21729"/>
                      <a:gd name="T3" fmla="*/ 0 h 21600"/>
                      <a:gd name="T4" fmla="*/ 0 w 2172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29"/>
                      <a:gd name="T10" fmla="*/ 0 h 21600"/>
                      <a:gd name="T11" fmla="*/ 21729 w 2172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29" h="21600" fill="none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52" y="-1"/>
                          <a:pt x="21578" y="9503"/>
                          <a:pt x="21729" y="21323"/>
                        </a:cubicBezTo>
                      </a:path>
                      <a:path w="21729" h="21600" stroke="0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52" y="-1"/>
                          <a:pt x="21578" y="9503"/>
                          <a:pt x="21729" y="21323"/>
                        </a:cubicBezTo>
                        <a:lnTo>
                          <a:pt x="131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7" name="Arc 111"/>
                  <p:cNvSpPr>
                    <a:spLocks/>
                  </p:cNvSpPr>
                  <p:nvPr/>
                </p:nvSpPr>
                <p:spPr bwMode="auto">
                  <a:xfrm>
                    <a:off x="931" y="4238"/>
                    <a:ext cx="135" cy="72"/>
                  </a:xfrm>
                  <a:custGeom>
                    <a:avLst/>
                    <a:gdLst>
                      <a:gd name="T0" fmla="*/ 0 w 21600"/>
                      <a:gd name="T1" fmla="*/ 0 h 21873"/>
                      <a:gd name="T2" fmla="*/ 0 w 21600"/>
                      <a:gd name="T3" fmla="*/ 0 h 21873"/>
                      <a:gd name="T4" fmla="*/ 0 w 21600"/>
                      <a:gd name="T5" fmla="*/ 0 h 21873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873"/>
                      <a:gd name="T11" fmla="*/ 21600 w 21600"/>
                      <a:gd name="T12" fmla="*/ 21873 h 218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873" fill="none" extrusionOk="0">
                        <a:moveTo>
                          <a:pt x="21490" y="21872"/>
                        </a:moveTo>
                        <a:cubicBezTo>
                          <a:pt x="9603" y="21812"/>
                          <a:pt x="0" y="12159"/>
                          <a:pt x="0" y="273"/>
                        </a:cubicBezTo>
                        <a:cubicBezTo>
                          <a:pt x="0" y="181"/>
                          <a:pt x="0" y="90"/>
                          <a:pt x="1" y="-1"/>
                        </a:cubicBezTo>
                      </a:path>
                      <a:path w="21600" h="21873" stroke="0" extrusionOk="0">
                        <a:moveTo>
                          <a:pt x="21490" y="21872"/>
                        </a:moveTo>
                        <a:cubicBezTo>
                          <a:pt x="9603" y="21812"/>
                          <a:pt x="0" y="12159"/>
                          <a:pt x="0" y="273"/>
                        </a:cubicBezTo>
                        <a:cubicBezTo>
                          <a:pt x="0" y="181"/>
                          <a:pt x="0" y="90"/>
                          <a:pt x="1" y="-1"/>
                        </a:cubicBezTo>
                        <a:lnTo>
                          <a:pt x="21600" y="273"/>
                        </a:lnTo>
                        <a:lnTo>
                          <a:pt x="21490" y="2187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4162"/>
                    <a:ext cx="1" cy="42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99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783" y="4590"/>
                    <a:ext cx="28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80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068" y="4305"/>
                    <a:ext cx="0" cy="28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28787" name="Line 115"/>
                <p:cNvSpPr>
                  <a:spLocks noChangeShapeType="1"/>
                </p:cNvSpPr>
                <p:nvPr/>
              </p:nvSpPr>
              <p:spPr bwMode="auto">
                <a:xfrm>
                  <a:off x="783" y="3660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88" name="Line 116"/>
                <p:cNvSpPr>
                  <a:spLocks noChangeShapeType="1"/>
                </p:cNvSpPr>
                <p:nvPr/>
              </p:nvSpPr>
              <p:spPr bwMode="auto">
                <a:xfrm>
                  <a:off x="783" y="3876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89" name="Line 117"/>
                <p:cNvSpPr>
                  <a:spLocks noChangeShapeType="1"/>
                </p:cNvSpPr>
                <p:nvPr/>
              </p:nvSpPr>
              <p:spPr bwMode="auto">
                <a:xfrm>
                  <a:off x="783" y="4091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90" name="Line 118"/>
                <p:cNvSpPr>
                  <a:spLocks noChangeShapeType="1"/>
                </p:cNvSpPr>
                <p:nvPr/>
              </p:nvSpPr>
              <p:spPr bwMode="auto">
                <a:xfrm>
                  <a:off x="783" y="4378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7176" name="Group 119"/>
              <p:cNvGrpSpPr>
                <a:grpSpLocks/>
              </p:cNvGrpSpPr>
              <p:nvPr/>
            </p:nvGrpSpPr>
            <p:grpSpPr bwMode="auto">
              <a:xfrm>
                <a:off x="1996" y="3446"/>
                <a:ext cx="292" cy="1147"/>
                <a:chOff x="1996" y="3446"/>
                <a:chExt cx="292" cy="1147"/>
              </a:xfrm>
            </p:grpSpPr>
            <p:grpSp>
              <p:nvGrpSpPr>
                <p:cNvPr id="47203" name="Group 120"/>
                <p:cNvGrpSpPr>
                  <a:grpSpLocks/>
                </p:cNvGrpSpPr>
                <p:nvPr/>
              </p:nvGrpSpPr>
              <p:grpSpPr bwMode="auto">
                <a:xfrm>
                  <a:off x="1996" y="3446"/>
                  <a:ext cx="292" cy="1147"/>
                  <a:chOff x="1996" y="3446"/>
                  <a:chExt cx="292" cy="1147"/>
                </a:xfrm>
              </p:grpSpPr>
              <p:sp>
                <p:nvSpPr>
                  <p:cNvPr id="28776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93" y="3443"/>
                    <a:ext cx="0" cy="64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77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3443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78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2284" y="3443"/>
                    <a:ext cx="1" cy="78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79" name="Arc 124"/>
                  <p:cNvSpPr>
                    <a:spLocks/>
                  </p:cNvSpPr>
                  <p:nvPr/>
                </p:nvSpPr>
                <p:spPr bwMode="auto">
                  <a:xfrm>
                    <a:off x="1998" y="4092"/>
                    <a:ext cx="144" cy="74"/>
                  </a:xfrm>
                  <a:custGeom>
                    <a:avLst/>
                    <a:gdLst>
                      <a:gd name="T0" fmla="*/ 0 w 21730"/>
                      <a:gd name="T1" fmla="*/ 0 h 21600"/>
                      <a:gd name="T2" fmla="*/ 0 w 21730"/>
                      <a:gd name="T3" fmla="*/ 0 h 21600"/>
                      <a:gd name="T4" fmla="*/ 0 w 2173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30"/>
                      <a:gd name="T10" fmla="*/ 0 h 21600"/>
                      <a:gd name="T11" fmla="*/ 21730 w 2173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30" h="21600" fill="none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74" y="-1"/>
                          <a:pt x="21608" y="9536"/>
                          <a:pt x="21729" y="21379"/>
                        </a:cubicBezTo>
                      </a:path>
                      <a:path w="21730" h="21600" stroke="0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74" y="-1"/>
                          <a:pt x="21608" y="9536"/>
                          <a:pt x="21729" y="21379"/>
                        </a:cubicBezTo>
                        <a:lnTo>
                          <a:pt x="131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80" name="Arc 125"/>
                  <p:cNvSpPr>
                    <a:spLocks/>
                  </p:cNvSpPr>
                  <p:nvPr/>
                </p:nvSpPr>
                <p:spPr bwMode="auto">
                  <a:xfrm>
                    <a:off x="2144" y="4166"/>
                    <a:ext cx="144" cy="72"/>
                  </a:xfrm>
                  <a:custGeom>
                    <a:avLst/>
                    <a:gdLst>
                      <a:gd name="T0" fmla="*/ 0 w 21600"/>
                      <a:gd name="T1" fmla="*/ 0 h 21818"/>
                      <a:gd name="T2" fmla="*/ 0 w 21600"/>
                      <a:gd name="T3" fmla="*/ 0 h 21818"/>
                      <a:gd name="T4" fmla="*/ 0 w 21600"/>
                      <a:gd name="T5" fmla="*/ 0 h 218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818"/>
                      <a:gd name="T11" fmla="*/ 21600 w 21600"/>
                      <a:gd name="T12" fmla="*/ 21818 h 218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818" fill="none" extrusionOk="0">
                        <a:moveTo>
                          <a:pt x="21491" y="21817"/>
                        </a:moveTo>
                        <a:cubicBezTo>
                          <a:pt x="9604" y="21757"/>
                          <a:pt x="0" y="12104"/>
                          <a:pt x="0" y="218"/>
                        </a:cubicBezTo>
                        <a:cubicBezTo>
                          <a:pt x="0" y="145"/>
                          <a:pt x="0" y="72"/>
                          <a:pt x="1" y="0"/>
                        </a:cubicBezTo>
                      </a:path>
                      <a:path w="21600" h="21818" stroke="0" extrusionOk="0">
                        <a:moveTo>
                          <a:pt x="21491" y="21817"/>
                        </a:moveTo>
                        <a:cubicBezTo>
                          <a:pt x="9604" y="21757"/>
                          <a:pt x="0" y="12104"/>
                          <a:pt x="0" y="218"/>
                        </a:cubicBezTo>
                        <a:cubicBezTo>
                          <a:pt x="0" y="145"/>
                          <a:pt x="0" y="72"/>
                          <a:pt x="1" y="0"/>
                        </a:cubicBezTo>
                        <a:lnTo>
                          <a:pt x="21600" y="218"/>
                        </a:lnTo>
                        <a:lnTo>
                          <a:pt x="21491" y="21817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81" name="Arc 126"/>
                  <p:cNvSpPr>
                    <a:spLocks/>
                  </p:cNvSpPr>
                  <p:nvPr/>
                </p:nvSpPr>
                <p:spPr bwMode="auto">
                  <a:xfrm>
                    <a:off x="1998" y="4166"/>
                    <a:ext cx="144" cy="73"/>
                  </a:xfrm>
                  <a:custGeom>
                    <a:avLst/>
                    <a:gdLst>
                      <a:gd name="T0" fmla="*/ 0 w 21729"/>
                      <a:gd name="T1" fmla="*/ 0 h 21600"/>
                      <a:gd name="T2" fmla="*/ 0 w 21729"/>
                      <a:gd name="T3" fmla="*/ 0 h 21600"/>
                      <a:gd name="T4" fmla="*/ 0 w 2172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29"/>
                      <a:gd name="T10" fmla="*/ 0 h 21600"/>
                      <a:gd name="T11" fmla="*/ 21729 w 2172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29" h="21600" fill="none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52" y="-1"/>
                          <a:pt x="21578" y="9503"/>
                          <a:pt x="21729" y="21323"/>
                        </a:cubicBezTo>
                      </a:path>
                      <a:path w="21729" h="21600" stroke="0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52" y="-1"/>
                          <a:pt x="21578" y="9503"/>
                          <a:pt x="21729" y="21323"/>
                        </a:cubicBezTo>
                        <a:lnTo>
                          <a:pt x="131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82" name="Arc 127"/>
                  <p:cNvSpPr>
                    <a:spLocks/>
                  </p:cNvSpPr>
                  <p:nvPr/>
                </p:nvSpPr>
                <p:spPr bwMode="auto">
                  <a:xfrm>
                    <a:off x="2144" y="4238"/>
                    <a:ext cx="144" cy="72"/>
                  </a:xfrm>
                  <a:custGeom>
                    <a:avLst/>
                    <a:gdLst>
                      <a:gd name="T0" fmla="*/ 0 w 21600"/>
                      <a:gd name="T1" fmla="*/ 0 h 21873"/>
                      <a:gd name="T2" fmla="*/ 0 w 21600"/>
                      <a:gd name="T3" fmla="*/ 0 h 21873"/>
                      <a:gd name="T4" fmla="*/ 0 w 21600"/>
                      <a:gd name="T5" fmla="*/ 0 h 21873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873"/>
                      <a:gd name="T11" fmla="*/ 21600 w 21600"/>
                      <a:gd name="T12" fmla="*/ 21873 h 218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873" fill="none" extrusionOk="0">
                        <a:moveTo>
                          <a:pt x="21490" y="21872"/>
                        </a:moveTo>
                        <a:cubicBezTo>
                          <a:pt x="9603" y="21812"/>
                          <a:pt x="0" y="12159"/>
                          <a:pt x="0" y="273"/>
                        </a:cubicBezTo>
                        <a:cubicBezTo>
                          <a:pt x="0" y="181"/>
                          <a:pt x="0" y="90"/>
                          <a:pt x="1" y="-1"/>
                        </a:cubicBezTo>
                      </a:path>
                      <a:path w="21600" h="21873" stroke="0" extrusionOk="0">
                        <a:moveTo>
                          <a:pt x="21490" y="21872"/>
                        </a:moveTo>
                        <a:cubicBezTo>
                          <a:pt x="9603" y="21812"/>
                          <a:pt x="0" y="12159"/>
                          <a:pt x="0" y="273"/>
                        </a:cubicBezTo>
                        <a:cubicBezTo>
                          <a:pt x="0" y="181"/>
                          <a:pt x="0" y="90"/>
                          <a:pt x="1" y="-1"/>
                        </a:cubicBezTo>
                        <a:lnTo>
                          <a:pt x="21600" y="273"/>
                        </a:lnTo>
                        <a:lnTo>
                          <a:pt x="21490" y="2187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83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4162"/>
                    <a:ext cx="0" cy="42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8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993" y="4590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8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2284" y="4305"/>
                    <a:ext cx="1" cy="28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28772" name="Line 131"/>
                <p:cNvSpPr>
                  <a:spLocks noChangeShapeType="1"/>
                </p:cNvSpPr>
                <p:nvPr/>
              </p:nvSpPr>
              <p:spPr bwMode="auto">
                <a:xfrm>
                  <a:off x="1993" y="3660"/>
                  <a:ext cx="29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73" name="Line 132"/>
                <p:cNvSpPr>
                  <a:spLocks noChangeShapeType="1"/>
                </p:cNvSpPr>
                <p:nvPr/>
              </p:nvSpPr>
              <p:spPr bwMode="auto">
                <a:xfrm>
                  <a:off x="1993" y="3876"/>
                  <a:ext cx="29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74" name="Line 133"/>
                <p:cNvSpPr>
                  <a:spLocks noChangeShapeType="1"/>
                </p:cNvSpPr>
                <p:nvPr/>
              </p:nvSpPr>
              <p:spPr bwMode="auto">
                <a:xfrm>
                  <a:off x="1993" y="4091"/>
                  <a:ext cx="293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75" name="Line 134"/>
                <p:cNvSpPr>
                  <a:spLocks noChangeShapeType="1"/>
                </p:cNvSpPr>
                <p:nvPr/>
              </p:nvSpPr>
              <p:spPr bwMode="auto">
                <a:xfrm>
                  <a:off x="1993" y="4378"/>
                  <a:ext cx="29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7177" name="Group 135"/>
              <p:cNvGrpSpPr>
                <a:grpSpLocks/>
              </p:cNvGrpSpPr>
              <p:nvPr/>
            </p:nvGrpSpPr>
            <p:grpSpPr bwMode="auto">
              <a:xfrm>
                <a:off x="3153" y="3446"/>
                <a:ext cx="292" cy="1147"/>
                <a:chOff x="3153" y="3446"/>
                <a:chExt cx="292" cy="1147"/>
              </a:xfrm>
            </p:grpSpPr>
            <p:grpSp>
              <p:nvGrpSpPr>
                <p:cNvPr id="47188" name="Group 136"/>
                <p:cNvGrpSpPr>
                  <a:grpSpLocks/>
                </p:cNvGrpSpPr>
                <p:nvPr/>
              </p:nvGrpSpPr>
              <p:grpSpPr bwMode="auto">
                <a:xfrm>
                  <a:off x="3153" y="3446"/>
                  <a:ext cx="292" cy="1147"/>
                  <a:chOff x="3153" y="3446"/>
                  <a:chExt cx="292" cy="1147"/>
                </a:xfrm>
              </p:grpSpPr>
              <p:sp>
                <p:nvSpPr>
                  <p:cNvPr id="28761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50" y="3443"/>
                    <a:ext cx="0" cy="64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2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3443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3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3441" y="3443"/>
                    <a:ext cx="1" cy="78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4" name="Arc 140"/>
                  <p:cNvSpPr>
                    <a:spLocks/>
                  </p:cNvSpPr>
                  <p:nvPr/>
                </p:nvSpPr>
                <p:spPr bwMode="auto">
                  <a:xfrm>
                    <a:off x="3155" y="4092"/>
                    <a:ext cx="144" cy="74"/>
                  </a:xfrm>
                  <a:custGeom>
                    <a:avLst/>
                    <a:gdLst>
                      <a:gd name="T0" fmla="*/ 0 w 21730"/>
                      <a:gd name="T1" fmla="*/ 0 h 21600"/>
                      <a:gd name="T2" fmla="*/ 0 w 21730"/>
                      <a:gd name="T3" fmla="*/ 0 h 21600"/>
                      <a:gd name="T4" fmla="*/ 0 w 2173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30"/>
                      <a:gd name="T10" fmla="*/ 0 h 21600"/>
                      <a:gd name="T11" fmla="*/ 21730 w 2173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30" h="21600" fill="none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74" y="-1"/>
                          <a:pt x="21608" y="9536"/>
                          <a:pt x="21729" y="21379"/>
                        </a:cubicBezTo>
                      </a:path>
                      <a:path w="21730" h="21600" stroke="0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74" y="-1"/>
                          <a:pt x="21608" y="9536"/>
                          <a:pt x="21729" y="21379"/>
                        </a:cubicBezTo>
                        <a:lnTo>
                          <a:pt x="131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5" name="Arc 141"/>
                  <p:cNvSpPr>
                    <a:spLocks/>
                  </p:cNvSpPr>
                  <p:nvPr/>
                </p:nvSpPr>
                <p:spPr bwMode="auto">
                  <a:xfrm>
                    <a:off x="3301" y="4166"/>
                    <a:ext cx="144" cy="72"/>
                  </a:xfrm>
                  <a:custGeom>
                    <a:avLst/>
                    <a:gdLst>
                      <a:gd name="T0" fmla="*/ 0 w 21600"/>
                      <a:gd name="T1" fmla="*/ 0 h 21818"/>
                      <a:gd name="T2" fmla="*/ 0 w 21600"/>
                      <a:gd name="T3" fmla="*/ 0 h 21818"/>
                      <a:gd name="T4" fmla="*/ 0 w 21600"/>
                      <a:gd name="T5" fmla="*/ 0 h 21818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818"/>
                      <a:gd name="T11" fmla="*/ 21600 w 21600"/>
                      <a:gd name="T12" fmla="*/ 21818 h 2181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818" fill="none" extrusionOk="0">
                        <a:moveTo>
                          <a:pt x="21491" y="21817"/>
                        </a:moveTo>
                        <a:cubicBezTo>
                          <a:pt x="9604" y="21757"/>
                          <a:pt x="0" y="12104"/>
                          <a:pt x="0" y="218"/>
                        </a:cubicBezTo>
                        <a:cubicBezTo>
                          <a:pt x="0" y="145"/>
                          <a:pt x="0" y="72"/>
                          <a:pt x="1" y="0"/>
                        </a:cubicBezTo>
                      </a:path>
                      <a:path w="21600" h="21818" stroke="0" extrusionOk="0">
                        <a:moveTo>
                          <a:pt x="21491" y="21817"/>
                        </a:moveTo>
                        <a:cubicBezTo>
                          <a:pt x="9604" y="21757"/>
                          <a:pt x="0" y="12104"/>
                          <a:pt x="0" y="218"/>
                        </a:cubicBezTo>
                        <a:cubicBezTo>
                          <a:pt x="0" y="145"/>
                          <a:pt x="0" y="72"/>
                          <a:pt x="1" y="0"/>
                        </a:cubicBezTo>
                        <a:lnTo>
                          <a:pt x="21600" y="218"/>
                        </a:lnTo>
                        <a:lnTo>
                          <a:pt x="21491" y="21817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6" name="Arc 142"/>
                  <p:cNvSpPr>
                    <a:spLocks/>
                  </p:cNvSpPr>
                  <p:nvPr/>
                </p:nvSpPr>
                <p:spPr bwMode="auto">
                  <a:xfrm>
                    <a:off x="3155" y="4166"/>
                    <a:ext cx="144" cy="73"/>
                  </a:xfrm>
                  <a:custGeom>
                    <a:avLst/>
                    <a:gdLst>
                      <a:gd name="T0" fmla="*/ 0 w 21729"/>
                      <a:gd name="T1" fmla="*/ 0 h 21600"/>
                      <a:gd name="T2" fmla="*/ 0 w 21729"/>
                      <a:gd name="T3" fmla="*/ 0 h 21600"/>
                      <a:gd name="T4" fmla="*/ 0 w 2172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729"/>
                      <a:gd name="T10" fmla="*/ 0 h 21600"/>
                      <a:gd name="T11" fmla="*/ 21729 w 2172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729" h="21600" fill="none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52" y="-1"/>
                          <a:pt x="21578" y="9503"/>
                          <a:pt x="21729" y="21323"/>
                        </a:cubicBezTo>
                      </a:path>
                      <a:path w="21729" h="21600" stroke="0" extrusionOk="0">
                        <a:moveTo>
                          <a:pt x="0" y="0"/>
                        </a:moveTo>
                        <a:cubicBezTo>
                          <a:pt x="43" y="0"/>
                          <a:pt x="87" y="-1"/>
                          <a:pt x="131" y="-1"/>
                        </a:cubicBezTo>
                        <a:cubicBezTo>
                          <a:pt x="11952" y="-1"/>
                          <a:pt x="21578" y="9503"/>
                          <a:pt x="21729" y="21323"/>
                        </a:cubicBezTo>
                        <a:lnTo>
                          <a:pt x="131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7" name="Arc 143"/>
                  <p:cNvSpPr>
                    <a:spLocks/>
                  </p:cNvSpPr>
                  <p:nvPr/>
                </p:nvSpPr>
                <p:spPr bwMode="auto">
                  <a:xfrm>
                    <a:off x="3301" y="4238"/>
                    <a:ext cx="144" cy="72"/>
                  </a:xfrm>
                  <a:custGeom>
                    <a:avLst/>
                    <a:gdLst>
                      <a:gd name="T0" fmla="*/ 0 w 21600"/>
                      <a:gd name="T1" fmla="*/ 0 h 21873"/>
                      <a:gd name="T2" fmla="*/ 0 w 21600"/>
                      <a:gd name="T3" fmla="*/ 0 h 21873"/>
                      <a:gd name="T4" fmla="*/ 0 w 21600"/>
                      <a:gd name="T5" fmla="*/ 0 h 21873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873"/>
                      <a:gd name="T11" fmla="*/ 21600 w 21600"/>
                      <a:gd name="T12" fmla="*/ 21873 h 218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873" fill="none" extrusionOk="0">
                        <a:moveTo>
                          <a:pt x="21490" y="21872"/>
                        </a:moveTo>
                        <a:cubicBezTo>
                          <a:pt x="9603" y="21812"/>
                          <a:pt x="0" y="12159"/>
                          <a:pt x="0" y="273"/>
                        </a:cubicBezTo>
                        <a:cubicBezTo>
                          <a:pt x="0" y="181"/>
                          <a:pt x="0" y="90"/>
                          <a:pt x="1" y="-1"/>
                        </a:cubicBezTo>
                      </a:path>
                      <a:path w="21600" h="21873" stroke="0" extrusionOk="0">
                        <a:moveTo>
                          <a:pt x="21490" y="21872"/>
                        </a:moveTo>
                        <a:cubicBezTo>
                          <a:pt x="9603" y="21812"/>
                          <a:pt x="0" y="12159"/>
                          <a:pt x="0" y="273"/>
                        </a:cubicBezTo>
                        <a:cubicBezTo>
                          <a:pt x="0" y="181"/>
                          <a:pt x="0" y="90"/>
                          <a:pt x="1" y="-1"/>
                        </a:cubicBezTo>
                        <a:lnTo>
                          <a:pt x="21600" y="273"/>
                        </a:lnTo>
                        <a:lnTo>
                          <a:pt x="21490" y="21872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8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4162"/>
                    <a:ext cx="0" cy="42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69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150" y="4590"/>
                    <a:ext cx="29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28770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3441" y="4305"/>
                    <a:ext cx="1" cy="28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28757" name="Line 147"/>
                <p:cNvSpPr>
                  <a:spLocks noChangeShapeType="1"/>
                </p:cNvSpPr>
                <p:nvPr/>
              </p:nvSpPr>
              <p:spPr bwMode="auto">
                <a:xfrm>
                  <a:off x="3150" y="3660"/>
                  <a:ext cx="29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58" name="Line 148"/>
                <p:cNvSpPr>
                  <a:spLocks noChangeShapeType="1"/>
                </p:cNvSpPr>
                <p:nvPr/>
              </p:nvSpPr>
              <p:spPr bwMode="auto">
                <a:xfrm>
                  <a:off x="3150" y="3876"/>
                  <a:ext cx="29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59" name="Line 149"/>
                <p:cNvSpPr>
                  <a:spLocks noChangeShapeType="1"/>
                </p:cNvSpPr>
                <p:nvPr/>
              </p:nvSpPr>
              <p:spPr bwMode="auto">
                <a:xfrm>
                  <a:off x="3150" y="4091"/>
                  <a:ext cx="293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8760" name="Line 150"/>
                <p:cNvSpPr>
                  <a:spLocks noChangeShapeType="1"/>
                </p:cNvSpPr>
                <p:nvPr/>
              </p:nvSpPr>
              <p:spPr bwMode="auto">
                <a:xfrm>
                  <a:off x="3150" y="4378"/>
                  <a:ext cx="29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8746" name="Line 151"/>
              <p:cNvSpPr>
                <a:spLocks noChangeShapeType="1"/>
              </p:cNvSpPr>
              <p:nvPr/>
            </p:nvSpPr>
            <p:spPr bwMode="auto">
              <a:xfrm>
                <a:off x="999" y="3589"/>
                <a:ext cx="1077" cy="4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747" name="Line 152"/>
              <p:cNvSpPr>
                <a:spLocks noChangeShapeType="1"/>
              </p:cNvSpPr>
              <p:nvPr/>
            </p:nvSpPr>
            <p:spPr bwMode="auto">
              <a:xfrm>
                <a:off x="999" y="4019"/>
                <a:ext cx="1077" cy="50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748" name="Line 153"/>
              <p:cNvSpPr>
                <a:spLocks noChangeShapeType="1"/>
              </p:cNvSpPr>
              <p:nvPr/>
            </p:nvSpPr>
            <p:spPr bwMode="auto">
              <a:xfrm flipH="1" flipV="1">
                <a:off x="2219" y="3520"/>
                <a:ext cx="1003" cy="2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749" name="Line 154"/>
              <p:cNvSpPr>
                <a:spLocks noChangeShapeType="1"/>
              </p:cNvSpPr>
              <p:nvPr/>
            </p:nvSpPr>
            <p:spPr bwMode="auto">
              <a:xfrm flipH="1">
                <a:off x="2219" y="3589"/>
                <a:ext cx="1006" cy="1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750" name="Rectangle 155"/>
              <p:cNvSpPr>
                <a:spLocks noChangeArrowheads="1"/>
              </p:cNvSpPr>
              <p:nvPr/>
            </p:nvSpPr>
            <p:spPr bwMode="auto">
              <a:xfrm>
                <a:off x="729" y="3064"/>
                <a:ext cx="57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Virtual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28751" name="Rectangle 156"/>
              <p:cNvSpPr>
                <a:spLocks noChangeArrowheads="1"/>
              </p:cNvSpPr>
              <p:nvPr/>
            </p:nvSpPr>
            <p:spPr bwMode="auto">
              <a:xfrm>
                <a:off x="608" y="3208"/>
                <a:ext cx="83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Memory 1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28752" name="Rectangle 157"/>
              <p:cNvSpPr>
                <a:spLocks noChangeArrowheads="1"/>
              </p:cNvSpPr>
              <p:nvPr/>
            </p:nvSpPr>
            <p:spPr bwMode="auto">
              <a:xfrm>
                <a:off x="3098" y="3064"/>
                <a:ext cx="576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Virtual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28753" name="Rectangle 158"/>
              <p:cNvSpPr>
                <a:spLocks noChangeArrowheads="1"/>
              </p:cNvSpPr>
              <p:nvPr/>
            </p:nvSpPr>
            <p:spPr bwMode="auto">
              <a:xfrm>
                <a:off x="2977" y="3208"/>
                <a:ext cx="83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Memory 2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28754" name="Rectangle 159"/>
              <p:cNvSpPr>
                <a:spLocks noChangeArrowheads="1"/>
              </p:cNvSpPr>
              <p:nvPr/>
            </p:nvSpPr>
            <p:spPr bwMode="auto">
              <a:xfrm>
                <a:off x="1885" y="3064"/>
                <a:ext cx="693" cy="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Physical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28755" name="Rectangle 160"/>
              <p:cNvSpPr>
                <a:spLocks noChangeArrowheads="1"/>
              </p:cNvSpPr>
              <p:nvPr/>
            </p:nvSpPr>
            <p:spPr bwMode="auto">
              <a:xfrm>
                <a:off x="1893" y="3208"/>
                <a:ext cx="68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8738" name="Text Box 161"/>
            <p:cNvSpPr txBox="1">
              <a:spLocks noChangeArrowheads="1"/>
            </p:cNvSpPr>
            <p:nvPr/>
          </p:nvSpPr>
          <p:spPr bwMode="auto">
            <a:xfrm>
              <a:off x="576" y="3120"/>
              <a:ext cx="191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ja-JP" altLang="en-US" sz="2000">
                  <a:latin typeface="+mj-lt"/>
                </a:rPr>
                <a:t>“</a:t>
              </a:r>
              <a:r>
                <a:rPr lang="en-US" altLang="ja-JP" sz="2000" dirty="0">
                  <a:latin typeface="+mj-lt"/>
                </a:rPr>
                <a:t>Context switch</a:t>
              </a:r>
              <a:r>
                <a:rPr lang="ja-JP" altLang="en-US" sz="2000">
                  <a:latin typeface="+mj-lt"/>
                </a:rPr>
                <a:t>”</a:t>
              </a:r>
              <a:r>
                <a:rPr lang="en-US" altLang="ja-JP" sz="2000" dirty="0">
                  <a:latin typeface="+mj-lt"/>
                </a:rPr>
                <a:t>:</a:t>
              </a:r>
            </a:p>
            <a:p>
              <a:pPr eaLnBrk="0" hangingPunct="0">
                <a:defRPr/>
              </a:pPr>
              <a:r>
                <a:rPr lang="en-US" sz="2000" dirty="0">
                  <a:latin typeface="+mj-lt"/>
                </a:rPr>
                <a:t>  reload the page map?</a:t>
              </a:r>
            </a:p>
          </p:txBody>
        </p:sp>
        <p:sp>
          <p:nvSpPr>
            <p:cNvPr id="28739" name="Text Box 162"/>
            <p:cNvSpPr txBox="1">
              <a:spLocks noChangeArrowheads="1"/>
            </p:cNvSpPr>
            <p:nvPr/>
          </p:nvSpPr>
          <p:spPr bwMode="auto">
            <a:xfrm>
              <a:off x="3158" y="3907"/>
              <a:ext cx="5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>
                  <a:latin typeface="+mj-lt"/>
                </a:rPr>
                <a:t>map</a:t>
              </a:r>
              <a:r>
                <a:rPr lang="en-US" sz="2000" baseline="-25000">
                  <a:latin typeface="+mj-lt"/>
                </a:rPr>
                <a:t>1</a:t>
              </a:r>
            </a:p>
          </p:txBody>
        </p:sp>
        <p:sp>
          <p:nvSpPr>
            <p:cNvPr id="28740" name="Text Box 163"/>
            <p:cNvSpPr txBox="1">
              <a:spLocks noChangeArrowheads="1"/>
            </p:cNvSpPr>
            <p:nvPr/>
          </p:nvSpPr>
          <p:spPr bwMode="auto">
            <a:xfrm>
              <a:off x="4052" y="3888"/>
              <a:ext cx="5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latin typeface="+mj-lt"/>
                </a:rPr>
                <a:t>map</a:t>
              </a:r>
              <a:r>
                <a:rPr lang="en-US" sz="2000" baseline="-25000" dirty="0">
                  <a:latin typeface="+mj-lt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AutoShape 70"/>
          <p:cNvSpPr>
            <a:spLocks noChangeArrowheads="1"/>
          </p:cNvSpPr>
          <p:nvPr/>
        </p:nvSpPr>
        <p:spPr bwMode="auto">
          <a:xfrm>
            <a:off x="6477000" y="1371600"/>
            <a:ext cx="2514600" cy="8382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9698" name="Rectangle 68"/>
          <p:cNvSpPr>
            <a:spLocks noChangeArrowheads="1"/>
          </p:cNvSpPr>
          <p:nvPr/>
        </p:nvSpPr>
        <p:spPr bwMode="auto">
          <a:xfrm>
            <a:off x="1677988" y="1716088"/>
            <a:ext cx="366712" cy="14763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29699" name="Rectangle 67"/>
          <p:cNvSpPr>
            <a:spLocks noChangeArrowheads="1"/>
          </p:cNvSpPr>
          <p:nvPr/>
        </p:nvSpPr>
        <p:spPr bwMode="auto">
          <a:xfrm>
            <a:off x="4694238" y="1708150"/>
            <a:ext cx="366712" cy="14763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29700" name="Rectangle 66"/>
          <p:cNvSpPr>
            <a:spLocks noChangeArrowheads="1"/>
          </p:cNvSpPr>
          <p:nvPr/>
        </p:nvSpPr>
        <p:spPr bwMode="auto">
          <a:xfrm>
            <a:off x="3224213" y="1714500"/>
            <a:ext cx="366712" cy="14763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Contexts: A Sneak Preview </a:t>
            </a:r>
          </a:p>
        </p:txBody>
      </p:sp>
      <p:grpSp>
        <p:nvGrpSpPr>
          <p:cNvPr id="49158" name="Group 3"/>
          <p:cNvGrpSpPr>
            <a:grpSpLocks/>
          </p:cNvGrpSpPr>
          <p:nvPr/>
        </p:nvGrpSpPr>
        <p:grpSpPr bwMode="auto">
          <a:xfrm>
            <a:off x="1449388" y="1222375"/>
            <a:ext cx="4143375" cy="2054225"/>
            <a:chOff x="656" y="1088"/>
            <a:chExt cx="3250" cy="1612"/>
          </a:xfrm>
        </p:grpSpPr>
        <p:sp>
          <p:nvSpPr>
            <p:cNvPr id="29705" name="AutoShape 4"/>
            <p:cNvSpPr>
              <a:spLocks noChangeArrowheads="1"/>
            </p:cNvSpPr>
            <p:nvPr/>
          </p:nvSpPr>
          <p:spPr bwMode="auto">
            <a:xfrm>
              <a:off x="2703" y="1482"/>
              <a:ext cx="286" cy="1218"/>
            </a:xfrm>
            <a:prstGeom prst="roundRect">
              <a:avLst>
                <a:gd name="adj" fmla="val 36486"/>
              </a:avLst>
            </a:prstGeom>
            <a:solidFill>
              <a:srgbClr val="FF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06" name="AutoShape 5"/>
            <p:cNvSpPr>
              <a:spLocks noChangeArrowheads="1"/>
            </p:cNvSpPr>
            <p:nvPr/>
          </p:nvSpPr>
          <p:spPr bwMode="auto">
            <a:xfrm>
              <a:off x="1482" y="1482"/>
              <a:ext cx="289" cy="1218"/>
            </a:xfrm>
            <a:prstGeom prst="roundRect">
              <a:avLst>
                <a:gd name="adj" fmla="val 36486"/>
              </a:avLst>
            </a:prstGeom>
            <a:solidFill>
              <a:srgbClr val="FF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63" name="Group 6"/>
            <p:cNvGrpSpPr>
              <a:grpSpLocks/>
            </p:cNvGrpSpPr>
            <p:nvPr/>
          </p:nvGrpSpPr>
          <p:grpSpPr bwMode="auto">
            <a:xfrm>
              <a:off x="831" y="1478"/>
              <a:ext cx="292" cy="1147"/>
              <a:chOff x="831" y="1478"/>
              <a:chExt cx="292" cy="1147"/>
            </a:xfrm>
          </p:grpSpPr>
          <p:grpSp>
            <p:nvGrpSpPr>
              <p:cNvPr id="49206" name="Group 7"/>
              <p:cNvGrpSpPr>
                <a:grpSpLocks/>
              </p:cNvGrpSpPr>
              <p:nvPr/>
            </p:nvGrpSpPr>
            <p:grpSpPr bwMode="auto">
              <a:xfrm>
                <a:off x="831" y="1478"/>
                <a:ext cx="292" cy="1147"/>
                <a:chOff x="831" y="1478"/>
                <a:chExt cx="292" cy="1147"/>
              </a:xfrm>
            </p:grpSpPr>
            <p:sp>
              <p:nvSpPr>
                <p:cNvPr id="2975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834" y="1478"/>
                  <a:ext cx="0" cy="6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56" name="Line 9"/>
                <p:cNvSpPr>
                  <a:spLocks noChangeShapeType="1"/>
                </p:cNvSpPr>
                <p:nvPr/>
              </p:nvSpPr>
              <p:spPr bwMode="auto">
                <a:xfrm>
                  <a:off x="834" y="1478"/>
                  <a:ext cx="28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57" name="Line 10"/>
                <p:cNvSpPr>
                  <a:spLocks noChangeShapeType="1"/>
                </p:cNvSpPr>
                <p:nvPr/>
              </p:nvSpPr>
              <p:spPr bwMode="auto">
                <a:xfrm>
                  <a:off x="1119" y="1478"/>
                  <a:ext cx="1" cy="79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58" name="Arc 11"/>
                <p:cNvSpPr>
                  <a:spLocks/>
                </p:cNvSpPr>
                <p:nvPr/>
              </p:nvSpPr>
              <p:spPr bwMode="auto">
                <a:xfrm>
                  <a:off x="835" y="2127"/>
                  <a:ext cx="144" cy="72"/>
                </a:xfrm>
                <a:custGeom>
                  <a:avLst/>
                  <a:gdLst>
                    <a:gd name="T0" fmla="*/ 0 w 21730"/>
                    <a:gd name="T1" fmla="*/ 0 h 21600"/>
                    <a:gd name="T2" fmla="*/ 0 w 21730"/>
                    <a:gd name="T3" fmla="*/ 0 h 21600"/>
                    <a:gd name="T4" fmla="*/ 0 w 2173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30"/>
                    <a:gd name="T10" fmla="*/ 0 h 21600"/>
                    <a:gd name="T11" fmla="*/ 21730 w 2173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30" h="21600" fill="none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74" y="-1"/>
                        <a:pt x="21608" y="9536"/>
                        <a:pt x="21729" y="21379"/>
                      </a:cubicBezTo>
                    </a:path>
                    <a:path w="21730" h="21600" stroke="0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74" y="-1"/>
                        <a:pt x="21608" y="9536"/>
                        <a:pt x="21729" y="21379"/>
                      </a:cubicBezTo>
                      <a:lnTo>
                        <a:pt x="131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59" name="Arc 12"/>
                <p:cNvSpPr>
                  <a:spLocks/>
                </p:cNvSpPr>
                <p:nvPr/>
              </p:nvSpPr>
              <p:spPr bwMode="auto">
                <a:xfrm>
                  <a:off x="980" y="2198"/>
                  <a:ext cx="143" cy="72"/>
                </a:xfrm>
                <a:custGeom>
                  <a:avLst/>
                  <a:gdLst>
                    <a:gd name="T0" fmla="*/ 0 w 21600"/>
                    <a:gd name="T1" fmla="*/ 0 h 21818"/>
                    <a:gd name="T2" fmla="*/ 0 w 21600"/>
                    <a:gd name="T3" fmla="*/ 0 h 21818"/>
                    <a:gd name="T4" fmla="*/ 0 w 21600"/>
                    <a:gd name="T5" fmla="*/ 0 h 218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18"/>
                    <a:gd name="T11" fmla="*/ 21600 w 21600"/>
                    <a:gd name="T12" fmla="*/ 21818 h 218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18" fill="none" extrusionOk="0">
                      <a:moveTo>
                        <a:pt x="21491" y="21817"/>
                      </a:moveTo>
                      <a:cubicBezTo>
                        <a:pt x="9604" y="21757"/>
                        <a:pt x="0" y="12104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</a:path>
                    <a:path w="21600" h="21818" stroke="0" extrusionOk="0">
                      <a:moveTo>
                        <a:pt x="21491" y="21817"/>
                      </a:moveTo>
                      <a:cubicBezTo>
                        <a:pt x="9604" y="21757"/>
                        <a:pt x="0" y="12104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  <a:lnTo>
                        <a:pt x="21600" y="218"/>
                      </a:lnTo>
                      <a:lnTo>
                        <a:pt x="21491" y="218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60" name="Arc 13"/>
                <p:cNvSpPr>
                  <a:spLocks/>
                </p:cNvSpPr>
                <p:nvPr/>
              </p:nvSpPr>
              <p:spPr bwMode="auto">
                <a:xfrm>
                  <a:off x="835" y="2199"/>
                  <a:ext cx="144" cy="72"/>
                </a:xfrm>
                <a:custGeom>
                  <a:avLst/>
                  <a:gdLst>
                    <a:gd name="T0" fmla="*/ 0 w 21729"/>
                    <a:gd name="T1" fmla="*/ 0 h 21600"/>
                    <a:gd name="T2" fmla="*/ 0 w 21729"/>
                    <a:gd name="T3" fmla="*/ 0 h 21600"/>
                    <a:gd name="T4" fmla="*/ 0 w 2172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29"/>
                    <a:gd name="T10" fmla="*/ 0 h 21600"/>
                    <a:gd name="T11" fmla="*/ 21729 w 2172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9" h="21600" fill="none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52" y="-1"/>
                        <a:pt x="21578" y="9503"/>
                        <a:pt x="21729" y="21323"/>
                      </a:cubicBezTo>
                    </a:path>
                    <a:path w="21729" h="21600" stroke="0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52" y="-1"/>
                        <a:pt x="21578" y="9503"/>
                        <a:pt x="21729" y="21323"/>
                      </a:cubicBezTo>
                      <a:lnTo>
                        <a:pt x="131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61" name="Arc 14"/>
                <p:cNvSpPr>
                  <a:spLocks/>
                </p:cNvSpPr>
                <p:nvPr/>
              </p:nvSpPr>
              <p:spPr bwMode="auto">
                <a:xfrm>
                  <a:off x="980" y="2270"/>
                  <a:ext cx="143" cy="72"/>
                </a:xfrm>
                <a:custGeom>
                  <a:avLst/>
                  <a:gdLst>
                    <a:gd name="T0" fmla="*/ 0 w 21600"/>
                    <a:gd name="T1" fmla="*/ 0 h 21873"/>
                    <a:gd name="T2" fmla="*/ 0 w 21600"/>
                    <a:gd name="T3" fmla="*/ 0 h 21873"/>
                    <a:gd name="T4" fmla="*/ 0 w 21600"/>
                    <a:gd name="T5" fmla="*/ 0 h 218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73"/>
                    <a:gd name="T11" fmla="*/ 21600 w 21600"/>
                    <a:gd name="T12" fmla="*/ 21873 h 21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73" fill="none" extrusionOk="0">
                      <a:moveTo>
                        <a:pt x="21490" y="21872"/>
                      </a:moveTo>
                      <a:cubicBezTo>
                        <a:pt x="9603" y="21812"/>
                        <a:pt x="0" y="12159"/>
                        <a:pt x="0" y="273"/>
                      </a:cubicBezTo>
                      <a:cubicBezTo>
                        <a:pt x="0" y="181"/>
                        <a:pt x="0" y="90"/>
                        <a:pt x="1" y="-1"/>
                      </a:cubicBezTo>
                    </a:path>
                    <a:path w="21600" h="21873" stroke="0" extrusionOk="0">
                      <a:moveTo>
                        <a:pt x="21490" y="21872"/>
                      </a:moveTo>
                      <a:cubicBezTo>
                        <a:pt x="9603" y="21812"/>
                        <a:pt x="0" y="12159"/>
                        <a:pt x="0" y="273"/>
                      </a:cubicBezTo>
                      <a:cubicBezTo>
                        <a:pt x="0" y="181"/>
                        <a:pt x="0" y="90"/>
                        <a:pt x="1" y="-1"/>
                      </a:cubicBezTo>
                      <a:lnTo>
                        <a:pt x="21600" y="273"/>
                      </a:lnTo>
                      <a:lnTo>
                        <a:pt x="21490" y="2187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62" name="Line 15"/>
                <p:cNvSpPr>
                  <a:spLocks noChangeShapeType="1"/>
                </p:cNvSpPr>
                <p:nvPr/>
              </p:nvSpPr>
              <p:spPr bwMode="auto">
                <a:xfrm>
                  <a:off x="834" y="2195"/>
                  <a:ext cx="0" cy="4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63" name="Line 16"/>
                <p:cNvSpPr>
                  <a:spLocks noChangeShapeType="1"/>
                </p:cNvSpPr>
                <p:nvPr/>
              </p:nvSpPr>
              <p:spPr bwMode="auto">
                <a:xfrm>
                  <a:off x="834" y="2624"/>
                  <a:ext cx="28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64" name="Line 17"/>
                <p:cNvSpPr>
                  <a:spLocks noChangeShapeType="1"/>
                </p:cNvSpPr>
                <p:nvPr/>
              </p:nvSpPr>
              <p:spPr bwMode="auto">
                <a:xfrm>
                  <a:off x="1119" y="2339"/>
                  <a:ext cx="1" cy="2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9751" name="Line 18"/>
              <p:cNvSpPr>
                <a:spLocks noChangeShapeType="1"/>
              </p:cNvSpPr>
              <p:nvPr/>
            </p:nvSpPr>
            <p:spPr bwMode="auto">
              <a:xfrm>
                <a:off x="834" y="1693"/>
                <a:ext cx="28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52" name="Line 19"/>
              <p:cNvSpPr>
                <a:spLocks noChangeShapeType="1"/>
              </p:cNvSpPr>
              <p:nvPr/>
            </p:nvSpPr>
            <p:spPr bwMode="auto">
              <a:xfrm>
                <a:off x="834" y="1908"/>
                <a:ext cx="28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53" name="Line 20"/>
              <p:cNvSpPr>
                <a:spLocks noChangeShapeType="1"/>
              </p:cNvSpPr>
              <p:nvPr/>
            </p:nvSpPr>
            <p:spPr bwMode="auto">
              <a:xfrm>
                <a:off x="834" y="2123"/>
                <a:ext cx="28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54" name="Line 21"/>
              <p:cNvSpPr>
                <a:spLocks noChangeShapeType="1"/>
              </p:cNvSpPr>
              <p:nvPr/>
            </p:nvSpPr>
            <p:spPr bwMode="auto">
              <a:xfrm>
                <a:off x="834" y="2410"/>
                <a:ext cx="28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164" name="Group 22"/>
            <p:cNvGrpSpPr>
              <a:grpSpLocks/>
            </p:cNvGrpSpPr>
            <p:nvPr/>
          </p:nvGrpSpPr>
          <p:grpSpPr bwMode="auto">
            <a:xfrm>
              <a:off x="2044" y="1478"/>
              <a:ext cx="292" cy="1147"/>
              <a:chOff x="2044" y="1478"/>
              <a:chExt cx="292" cy="1147"/>
            </a:xfrm>
          </p:grpSpPr>
          <p:grpSp>
            <p:nvGrpSpPr>
              <p:cNvPr id="49191" name="Group 23"/>
              <p:cNvGrpSpPr>
                <a:grpSpLocks/>
              </p:cNvGrpSpPr>
              <p:nvPr/>
            </p:nvGrpSpPr>
            <p:grpSpPr bwMode="auto">
              <a:xfrm>
                <a:off x="2044" y="1478"/>
                <a:ext cx="292" cy="1147"/>
                <a:chOff x="2044" y="1478"/>
                <a:chExt cx="292" cy="1147"/>
              </a:xfrm>
            </p:grpSpPr>
            <p:sp>
              <p:nvSpPr>
                <p:cNvPr id="2974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044" y="1478"/>
                  <a:ext cx="1" cy="6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1" name="Line 25"/>
                <p:cNvSpPr>
                  <a:spLocks noChangeShapeType="1"/>
                </p:cNvSpPr>
                <p:nvPr/>
              </p:nvSpPr>
              <p:spPr bwMode="auto">
                <a:xfrm>
                  <a:off x="2044" y="1478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2" name="Line 26"/>
                <p:cNvSpPr>
                  <a:spLocks noChangeShapeType="1"/>
                </p:cNvSpPr>
                <p:nvPr/>
              </p:nvSpPr>
              <p:spPr bwMode="auto">
                <a:xfrm>
                  <a:off x="2332" y="1478"/>
                  <a:ext cx="1" cy="79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3" name="Arc 27"/>
                <p:cNvSpPr>
                  <a:spLocks/>
                </p:cNvSpPr>
                <p:nvPr/>
              </p:nvSpPr>
              <p:spPr bwMode="auto">
                <a:xfrm>
                  <a:off x="2048" y="2127"/>
                  <a:ext cx="144" cy="72"/>
                </a:xfrm>
                <a:custGeom>
                  <a:avLst/>
                  <a:gdLst>
                    <a:gd name="T0" fmla="*/ 0 w 21730"/>
                    <a:gd name="T1" fmla="*/ 0 h 21600"/>
                    <a:gd name="T2" fmla="*/ 0 w 21730"/>
                    <a:gd name="T3" fmla="*/ 0 h 21600"/>
                    <a:gd name="T4" fmla="*/ 0 w 2173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30"/>
                    <a:gd name="T10" fmla="*/ 0 h 21600"/>
                    <a:gd name="T11" fmla="*/ 21730 w 2173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30" h="21600" fill="none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74" y="-1"/>
                        <a:pt x="21608" y="9536"/>
                        <a:pt x="21729" y="21379"/>
                      </a:cubicBezTo>
                    </a:path>
                    <a:path w="21730" h="21600" stroke="0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74" y="-1"/>
                        <a:pt x="21608" y="9536"/>
                        <a:pt x="21729" y="21379"/>
                      </a:cubicBezTo>
                      <a:lnTo>
                        <a:pt x="131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4" name="Arc 28"/>
                <p:cNvSpPr>
                  <a:spLocks/>
                </p:cNvSpPr>
                <p:nvPr/>
              </p:nvSpPr>
              <p:spPr bwMode="auto">
                <a:xfrm>
                  <a:off x="2193" y="2198"/>
                  <a:ext cx="143" cy="72"/>
                </a:xfrm>
                <a:custGeom>
                  <a:avLst/>
                  <a:gdLst>
                    <a:gd name="T0" fmla="*/ 0 w 21600"/>
                    <a:gd name="T1" fmla="*/ 0 h 21818"/>
                    <a:gd name="T2" fmla="*/ 0 w 21600"/>
                    <a:gd name="T3" fmla="*/ 0 h 21818"/>
                    <a:gd name="T4" fmla="*/ 0 w 21600"/>
                    <a:gd name="T5" fmla="*/ 0 h 218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18"/>
                    <a:gd name="T11" fmla="*/ 21600 w 21600"/>
                    <a:gd name="T12" fmla="*/ 21818 h 218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18" fill="none" extrusionOk="0">
                      <a:moveTo>
                        <a:pt x="21491" y="21817"/>
                      </a:moveTo>
                      <a:cubicBezTo>
                        <a:pt x="9604" y="21757"/>
                        <a:pt x="0" y="12104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</a:path>
                    <a:path w="21600" h="21818" stroke="0" extrusionOk="0">
                      <a:moveTo>
                        <a:pt x="21491" y="21817"/>
                      </a:moveTo>
                      <a:cubicBezTo>
                        <a:pt x="9604" y="21757"/>
                        <a:pt x="0" y="12104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  <a:lnTo>
                        <a:pt x="21600" y="218"/>
                      </a:lnTo>
                      <a:lnTo>
                        <a:pt x="21491" y="218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5" name="Arc 29"/>
                <p:cNvSpPr>
                  <a:spLocks/>
                </p:cNvSpPr>
                <p:nvPr/>
              </p:nvSpPr>
              <p:spPr bwMode="auto">
                <a:xfrm>
                  <a:off x="2048" y="2199"/>
                  <a:ext cx="144" cy="72"/>
                </a:xfrm>
                <a:custGeom>
                  <a:avLst/>
                  <a:gdLst>
                    <a:gd name="T0" fmla="*/ 0 w 21729"/>
                    <a:gd name="T1" fmla="*/ 0 h 21600"/>
                    <a:gd name="T2" fmla="*/ 0 w 21729"/>
                    <a:gd name="T3" fmla="*/ 0 h 21600"/>
                    <a:gd name="T4" fmla="*/ 0 w 2172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29"/>
                    <a:gd name="T10" fmla="*/ 0 h 21600"/>
                    <a:gd name="T11" fmla="*/ 21729 w 2172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9" h="21600" fill="none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52" y="-1"/>
                        <a:pt x="21578" y="9503"/>
                        <a:pt x="21729" y="21323"/>
                      </a:cubicBezTo>
                    </a:path>
                    <a:path w="21729" h="21600" stroke="0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52" y="-1"/>
                        <a:pt x="21578" y="9503"/>
                        <a:pt x="21729" y="21323"/>
                      </a:cubicBezTo>
                      <a:lnTo>
                        <a:pt x="131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6" name="Arc 30"/>
                <p:cNvSpPr>
                  <a:spLocks/>
                </p:cNvSpPr>
                <p:nvPr/>
              </p:nvSpPr>
              <p:spPr bwMode="auto">
                <a:xfrm>
                  <a:off x="2193" y="2270"/>
                  <a:ext cx="143" cy="72"/>
                </a:xfrm>
                <a:custGeom>
                  <a:avLst/>
                  <a:gdLst>
                    <a:gd name="T0" fmla="*/ 0 w 21600"/>
                    <a:gd name="T1" fmla="*/ 0 h 21873"/>
                    <a:gd name="T2" fmla="*/ 0 w 21600"/>
                    <a:gd name="T3" fmla="*/ 0 h 21873"/>
                    <a:gd name="T4" fmla="*/ 0 w 21600"/>
                    <a:gd name="T5" fmla="*/ 0 h 218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73"/>
                    <a:gd name="T11" fmla="*/ 21600 w 21600"/>
                    <a:gd name="T12" fmla="*/ 21873 h 21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73" fill="none" extrusionOk="0">
                      <a:moveTo>
                        <a:pt x="21490" y="21872"/>
                      </a:moveTo>
                      <a:cubicBezTo>
                        <a:pt x="9603" y="21812"/>
                        <a:pt x="0" y="12159"/>
                        <a:pt x="0" y="273"/>
                      </a:cubicBezTo>
                      <a:cubicBezTo>
                        <a:pt x="0" y="181"/>
                        <a:pt x="0" y="90"/>
                        <a:pt x="1" y="-1"/>
                      </a:cubicBezTo>
                    </a:path>
                    <a:path w="21600" h="21873" stroke="0" extrusionOk="0">
                      <a:moveTo>
                        <a:pt x="21490" y="21872"/>
                      </a:moveTo>
                      <a:cubicBezTo>
                        <a:pt x="9603" y="21812"/>
                        <a:pt x="0" y="12159"/>
                        <a:pt x="0" y="273"/>
                      </a:cubicBezTo>
                      <a:cubicBezTo>
                        <a:pt x="0" y="181"/>
                        <a:pt x="0" y="90"/>
                        <a:pt x="1" y="-1"/>
                      </a:cubicBezTo>
                      <a:lnTo>
                        <a:pt x="21600" y="273"/>
                      </a:lnTo>
                      <a:lnTo>
                        <a:pt x="21490" y="2187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7" name="Line 31"/>
                <p:cNvSpPr>
                  <a:spLocks noChangeShapeType="1"/>
                </p:cNvSpPr>
                <p:nvPr/>
              </p:nvSpPr>
              <p:spPr bwMode="auto">
                <a:xfrm>
                  <a:off x="2044" y="2195"/>
                  <a:ext cx="1" cy="4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8" name="Line 32"/>
                <p:cNvSpPr>
                  <a:spLocks noChangeShapeType="1"/>
                </p:cNvSpPr>
                <p:nvPr/>
              </p:nvSpPr>
              <p:spPr bwMode="auto">
                <a:xfrm>
                  <a:off x="2044" y="2624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49" name="Line 33"/>
                <p:cNvSpPr>
                  <a:spLocks noChangeShapeType="1"/>
                </p:cNvSpPr>
                <p:nvPr/>
              </p:nvSpPr>
              <p:spPr bwMode="auto">
                <a:xfrm>
                  <a:off x="2332" y="2339"/>
                  <a:ext cx="1" cy="2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9736" name="Line 34"/>
              <p:cNvSpPr>
                <a:spLocks noChangeShapeType="1"/>
              </p:cNvSpPr>
              <p:nvPr/>
            </p:nvSpPr>
            <p:spPr bwMode="auto">
              <a:xfrm>
                <a:off x="2044" y="1693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37" name="Line 35"/>
              <p:cNvSpPr>
                <a:spLocks noChangeShapeType="1"/>
              </p:cNvSpPr>
              <p:nvPr/>
            </p:nvSpPr>
            <p:spPr bwMode="auto">
              <a:xfrm>
                <a:off x="2044" y="1908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38" name="Line 36"/>
              <p:cNvSpPr>
                <a:spLocks noChangeShapeType="1"/>
              </p:cNvSpPr>
              <p:nvPr/>
            </p:nvSpPr>
            <p:spPr bwMode="auto">
              <a:xfrm>
                <a:off x="2044" y="2123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39" name="Line 37"/>
              <p:cNvSpPr>
                <a:spLocks noChangeShapeType="1"/>
              </p:cNvSpPr>
              <p:nvPr/>
            </p:nvSpPr>
            <p:spPr bwMode="auto">
              <a:xfrm>
                <a:off x="2044" y="2410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165" name="Group 38"/>
            <p:cNvGrpSpPr>
              <a:grpSpLocks/>
            </p:cNvGrpSpPr>
            <p:nvPr/>
          </p:nvGrpSpPr>
          <p:grpSpPr bwMode="auto">
            <a:xfrm>
              <a:off x="3201" y="1478"/>
              <a:ext cx="292" cy="1147"/>
              <a:chOff x="3201" y="1478"/>
              <a:chExt cx="292" cy="1147"/>
            </a:xfrm>
          </p:grpSpPr>
          <p:grpSp>
            <p:nvGrpSpPr>
              <p:cNvPr id="49176" name="Group 39"/>
              <p:cNvGrpSpPr>
                <a:grpSpLocks/>
              </p:cNvGrpSpPr>
              <p:nvPr/>
            </p:nvGrpSpPr>
            <p:grpSpPr bwMode="auto">
              <a:xfrm>
                <a:off x="3201" y="1478"/>
                <a:ext cx="292" cy="1147"/>
                <a:chOff x="3201" y="1478"/>
                <a:chExt cx="292" cy="1147"/>
              </a:xfrm>
            </p:grpSpPr>
            <p:sp>
              <p:nvSpPr>
                <p:cNvPr id="2972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201" y="1478"/>
                  <a:ext cx="1" cy="6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6" name="Line 41"/>
                <p:cNvSpPr>
                  <a:spLocks noChangeShapeType="1"/>
                </p:cNvSpPr>
                <p:nvPr/>
              </p:nvSpPr>
              <p:spPr bwMode="auto">
                <a:xfrm>
                  <a:off x="3201" y="1478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7" name="Line 42"/>
                <p:cNvSpPr>
                  <a:spLocks noChangeShapeType="1"/>
                </p:cNvSpPr>
                <p:nvPr/>
              </p:nvSpPr>
              <p:spPr bwMode="auto">
                <a:xfrm>
                  <a:off x="3489" y="1478"/>
                  <a:ext cx="1" cy="79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8" name="Arc 43"/>
                <p:cNvSpPr>
                  <a:spLocks/>
                </p:cNvSpPr>
                <p:nvPr/>
              </p:nvSpPr>
              <p:spPr bwMode="auto">
                <a:xfrm>
                  <a:off x="3205" y="2127"/>
                  <a:ext cx="144" cy="72"/>
                </a:xfrm>
                <a:custGeom>
                  <a:avLst/>
                  <a:gdLst>
                    <a:gd name="T0" fmla="*/ 0 w 21730"/>
                    <a:gd name="T1" fmla="*/ 0 h 21600"/>
                    <a:gd name="T2" fmla="*/ 0 w 21730"/>
                    <a:gd name="T3" fmla="*/ 0 h 21600"/>
                    <a:gd name="T4" fmla="*/ 0 w 2173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30"/>
                    <a:gd name="T10" fmla="*/ 0 h 21600"/>
                    <a:gd name="T11" fmla="*/ 21730 w 2173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30" h="21600" fill="none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74" y="-1"/>
                        <a:pt x="21608" y="9536"/>
                        <a:pt x="21729" y="21379"/>
                      </a:cubicBezTo>
                    </a:path>
                    <a:path w="21730" h="21600" stroke="0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74" y="-1"/>
                        <a:pt x="21608" y="9536"/>
                        <a:pt x="21729" y="21379"/>
                      </a:cubicBezTo>
                      <a:lnTo>
                        <a:pt x="131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29" name="Arc 44"/>
                <p:cNvSpPr>
                  <a:spLocks/>
                </p:cNvSpPr>
                <p:nvPr/>
              </p:nvSpPr>
              <p:spPr bwMode="auto">
                <a:xfrm>
                  <a:off x="3349" y="2198"/>
                  <a:ext cx="141" cy="72"/>
                </a:xfrm>
                <a:custGeom>
                  <a:avLst/>
                  <a:gdLst>
                    <a:gd name="T0" fmla="*/ 0 w 21600"/>
                    <a:gd name="T1" fmla="*/ 0 h 21818"/>
                    <a:gd name="T2" fmla="*/ 0 w 21600"/>
                    <a:gd name="T3" fmla="*/ 0 h 21818"/>
                    <a:gd name="T4" fmla="*/ 0 w 21600"/>
                    <a:gd name="T5" fmla="*/ 0 h 21818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18"/>
                    <a:gd name="T11" fmla="*/ 21600 w 21600"/>
                    <a:gd name="T12" fmla="*/ 21818 h 2181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18" fill="none" extrusionOk="0">
                      <a:moveTo>
                        <a:pt x="21491" y="21817"/>
                      </a:moveTo>
                      <a:cubicBezTo>
                        <a:pt x="9604" y="21757"/>
                        <a:pt x="0" y="12104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</a:path>
                    <a:path w="21600" h="21818" stroke="0" extrusionOk="0">
                      <a:moveTo>
                        <a:pt x="21491" y="21817"/>
                      </a:moveTo>
                      <a:cubicBezTo>
                        <a:pt x="9604" y="21757"/>
                        <a:pt x="0" y="12104"/>
                        <a:pt x="0" y="218"/>
                      </a:cubicBezTo>
                      <a:cubicBezTo>
                        <a:pt x="0" y="145"/>
                        <a:pt x="0" y="72"/>
                        <a:pt x="1" y="0"/>
                      </a:cubicBezTo>
                      <a:lnTo>
                        <a:pt x="21600" y="218"/>
                      </a:lnTo>
                      <a:lnTo>
                        <a:pt x="21491" y="21817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30" name="Arc 45"/>
                <p:cNvSpPr>
                  <a:spLocks/>
                </p:cNvSpPr>
                <p:nvPr/>
              </p:nvSpPr>
              <p:spPr bwMode="auto">
                <a:xfrm>
                  <a:off x="3205" y="2199"/>
                  <a:ext cx="144" cy="72"/>
                </a:xfrm>
                <a:custGeom>
                  <a:avLst/>
                  <a:gdLst>
                    <a:gd name="T0" fmla="*/ 0 w 21729"/>
                    <a:gd name="T1" fmla="*/ 0 h 21600"/>
                    <a:gd name="T2" fmla="*/ 0 w 21729"/>
                    <a:gd name="T3" fmla="*/ 0 h 21600"/>
                    <a:gd name="T4" fmla="*/ 0 w 2172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29"/>
                    <a:gd name="T10" fmla="*/ 0 h 21600"/>
                    <a:gd name="T11" fmla="*/ 21729 w 2172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29" h="21600" fill="none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52" y="-1"/>
                        <a:pt x="21578" y="9503"/>
                        <a:pt x="21729" y="21323"/>
                      </a:cubicBezTo>
                    </a:path>
                    <a:path w="21729" h="21600" stroke="0" extrusionOk="0">
                      <a:moveTo>
                        <a:pt x="0" y="0"/>
                      </a:moveTo>
                      <a:cubicBezTo>
                        <a:pt x="43" y="0"/>
                        <a:pt x="87" y="-1"/>
                        <a:pt x="131" y="-1"/>
                      </a:cubicBezTo>
                      <a:cubicBezTo>
                        <a:pt x="11952" y="-1"/>
                        <a:pt x="21578" y="9503"/>
                        <a:pt x="21729" y="21323"/>
                      </a:cubicBezTo>
                      <a:lnTo>
                        <a:pt x="131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31" name="Arc 46"/>
                <p:cNvSpPr>
                  <a:spLocks/>
                </p:cNvSpPr>
                <p:nvPr/>
              </p:nvSpPr>
              <p:spPr bwMode="auto">
                <a:xfrm>
                  <a:off x="3349" y="2270"/>
                  <a:ext cx="141" cy="72"/>
                </a:xfrm>
                <a:custGeom>
                  <a:avLst/>
                  <a:gdLst>
                    <a:gd name="T0" fmla="*/ 0 w 21600"/>
                    <a:gd name="T1" fmla="*/ 0 h 21873"/>
                    <a:gd name="T2" fmla="*/ 0 w 21600"/>
                    <a:gd name="T3" fmla="*/ 0 h 21873"/>
                    <a:gd name="T4" fmla="*/ 0 w 21600"/>
                    <a:gd name="T5" fmla="*/ 0 h 218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73"/>
                    <a:gd name="T11" fmla="*/ 21600 w 21600"/>
                    <a:gd name="T12" fmla="*/ 21873 h 21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73" fill="none" extrusionOk="0">
                      <a:moveTo>
                        <a:pt x="21490" y="21872"/>
                      </a:moveTo>
                      <a:cubicBezTo>
                        <a:pt x="9603" y="21812"/>
                        <a:pt x="0" y="12159"/>
                        <a:pt x="0" y="273"/>
                      </a:cubicBezTo>
                      <a:cubicBezTo>
                        <a:pt x="0" y="181"/>
                        <a:pt x="0" y="90"/>
                        <a:pt x="1" y="-1"/>
                      </a:cubicBezTo>
                    </a:path>
                    <a:path w="21600" h="21873" stroke="0" extrusionOk="0">
                      <a:moveTo>
                        <a:pt x="21490" y="21872"/>
                      </a:moveTo>
                      <a:cubicBezTo>
                        <a:pt x="9603" y="21812"/>
                        <a:pt x="0" y="12159"/>
                        <a:pt x="0" y="273"/>
                      </a:cubicBezTo>
                      <a:cubicBezTo>
                        <a:pt x="0" y="181"/>
                        <a:pt x="0" y="90"/>
                        <a:pt x="1" y="-1"/>
                      </a:cubicBezTo>
                      <a:lnTo>
                        <a:pt x="21600" y="273"/>
                      </a:lnTo>
                      <a:lnTo>
                        <a:pt x="21490" y="21872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32" name="Line 47"/>
                <p:cNvSpPr>
                  <a:spLocks noChangeShapeType="1"/>
                </p:cNvSpPr>
                <p:nvPr/>
              </p:nvSpPr>
              <p:spPr bwMode="auto">
                <a:xfrm>
                  <a:off x="3201" y="2195"/>
                  <a:ext cx="1" cy="42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33" name="Line 48"/>
                <p:cNvSpPr>
                  <a:spLocks noChangeShapeType="1"/>
                </p:cNvSpPr>
                <p:nvPr/>
              </p:nvSpPr>
              <p:spPr bwMode="auto">
                <a:xfrm>
                  <a:off x="3201" y="2624"/>
                  <a:ext cx="2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9734" name="Line 49"/>
                <p:cNvSpPr>
                  <a:spLocks noChangeShapeType="1"/>
                </p:cNvSpPr>
                <p:nvPr/>
              </p:nvSpPr>
              <p:spPr bwMode="auto">
                <a:xfrm>
                  <a:off x="3489" y="2339"/>
                  <a:ext cx="1" cy="2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9721" name="Line 50"/>
              <p:cNvSpPr>
                <a:spLocks noChangeShapeType="1"/>
              </p:cNvSpPr>
              <p:nvPr/>
            </p:nvSpPr>
            <p:spPr bwMode="auto">
              <a:xfrm>
                <a:off x="3201" y="1693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22" name="Line 51"/>
              <p:cNvSpPr>
                <a:spLocks noChangeShapeType="1"/>
              </p:cNvSpPr>
              <p:nvPr/>
            </p:nvSpPr>
            <p:spPr bwMode="auto">
              <a:xfrm>
                <a:off x="3201" y="1908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23" name="Line 52"/>
              <p:cNvSpPr>
                <a:spLocks noChangeShapeType="1"/>
              </p:cNvSpPr>
              <p:nvPr/>
            </p:nvSpPr>
            <p:spPr bwMode="auto">
              <a:xfrm>
                <a:off x="3201" y="2123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724" name="Line 53"/>
              <p:cNvSpPr>
                <a:spLocks noChangeShapeType="1"/>
              </p:cNvSpPr>
              <p:nvPr/>
            </p:nvSpPr>
            <p:spPr bwMode="auto">
              <a:xfrm>
                <a:off x="3201" y="2410"/>
                <a:ext cx="28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29710" name="Line 54"/>
            <p:cNvSpPr>
              <a:spLocks noChangeShapeType="1"/>
            </p:cNvSpPr>
            <p:nvPr/>
          </p:nvSpPr>
          <p:spPr bwMode="auto">
            <a:xfrm>
              <a:off x="1047" y="1621"/>
              <a:ext cx="1077" cy="4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11" name="Line 55"/>
            <p:cNvSpPr>
              <a:spLocks noChangeShapeType="1"/>
            </p:cNvSpPr>
            <p:nvPr/>
          </p:nvSpPr>
          <p:spPr bwMode="auto">
            <a:xfrm>
              <a:off x="1047" y="2051"/>
              <a:ext cx="1077" cy="5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12" name="Line 56"/>
            <p:cNvSpPr>
              <a:spLocks noChangeShapeType="1"/>
            </p:cNvSpPr>
            <p:nvPr/>
          </p:nvSpPr>
          <p:spPr bwMode="auto">
            <a:xfrm flipH="1" flipV="1">
              <a:off x="2269" y="1551"/>
              <a:ext cx="1001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13" name="Line 57"/>
            <p:cNvSpPr>
              <a:spLocks noChangeShapeType="1"/>
            </p:cNvSpPr>
            <p:nvPr/>
          </p:nvSpPr>
          <p:spPr bwMode="auto">
            <a:xfrm flipH="1">
              <a:off x="2269" y="1621"/>
              <a:ext cx="1005" cy="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714" name="Rectangle 58"/>
            <p:cNvSpPr>
              <a:spLocks noChangeArrowheads="1"/>
            </p:cNvSpPr>
            <p:nvPr/>
          </p:nvSpPr>
          <p:spPr bwMode="auto">
            <a:xfrm>
              <a:off x="776" y="1095"/>
              <a:ext cx="62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Virtual 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9715" name="Rectangle 59"/>
            <p:cNvSpPr>
              <a:spLocks noChangeArrowheads="1"/>
            </p:cNvSpPr>
            <p:nvPr/>
          </p:nvSpPr>
          <p:spPr bwMode="auto">
            <a:xfrm>
              <a:off x="656" y="1240"/>
              <a:ext cx="88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Memory 1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9716" name="Rectangle 60"/>
            <p:cNvSpPr>
              <a:spLocks noChangeArrowheads="1"/>
            </p:cNvSpPr>
            <p:nvPr/>
          </p:nvSpPr>
          <p:spPr bwMode="auto">
            <a:xfrm>
              <a:off x="3146" y="1095"/>
              <a:ext cx="62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Virtual </a:t>
              </a:r>
              <a:endParaRPr lang="en-US" sz="2400">
                <a:latin typeface="+mj-lt"/>
              </a:endParaRPr>
            </a:p>
          </p:txBody>
        </p:sp>
        <p:sp>
          <p:nvSpPr>
            <p:cNvPr id="29717" name="Rectangle 61"/>
            <p:cNvSpPr>
              <a:spLocks noChangeArrowheads="1"/>
            </p:cNvSpPr>
            <p:nvPr/>
          </p:nvSpPr>
          <p:spPr bwMode="auto">
            <a:xfrm>
              <a:off x="3026" y="1240"/>
              <a:ext cx="88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Memory 2</a:t>
              </a:r>
              <a:endParaRPr lang="en-US" sz="2400">
                <a:latin typeface="+mj-lt"/>
              </a:endParaRPr>
            </a:p>
          </p:txBody>
        </p:sp>
        <p:sp>
          <p:nvSpPr>
            <p:cNvPr id="29718" name="Rectangle 62"/>
            <p:cNvSpPr>
              <a:spLocks noChangeArrowheads="1"/>
            </p:cNvSpPr>
            <p:nvPr/>
          </p:nvSpPr>
          <p:spPr bwMode="auto">
            <a:xfrm>
              <a:off x="1848" y="1088"/>
              <a:ext cx="736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Physical 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9719" name="Rectangle 63"/>
            <p:cNvSpPr>
              <a:spLocks noChangeArrowheads="1"/>
            </p:cNvSpPr>
            <p:nvPr/>
          </p:nvSpPr>
          <p:spPr bwMode="auto">
            <a:xfrm>
              <a:off x="1870" y="1240"/>
              <a:ext cx="71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0000"/>
                  </a:solidFill>
                  <a:latin typeface="+mj-lt"/>
                </a:rPr>
                <a:t>Memory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9703" name="Rectangle 64"/>
          <p:cNvSpPr>
            <a:spLocks noChangeArrowheads="1"/>
          </p:cNvSpPr>
          <p:nvPr/>
        </p:nvSpPr>
        <p:spPr bwMode="auto">
          <a:xfrm>
            <a:off x="609600" y="3509963"/>
            <a:ext cx="8153400" cy="301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228600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1. TIMESHARING among several programs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• Separate context for each program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• OS loads appropriate context into page map when switching among programs</a:t>
            </a:r>
          </a:p>
          <a:p>
            <a:pPr marL="228600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latin typeface="+mj-lt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2. Separate context for OS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Kernel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(e.g., interrupt handlers)...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•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Kernel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</a:t>
            </a:r>
            <a:r>
              <a:rPr lang="en-US" altLang="ja-JP" sz="2000" dirty="0" err="1">
                <a:latin typeface="+mj-lt"/>
              </a:rPr>
              <a:t>vs</a:t>
            </a:r>
            <a:r>
              <a:rPr lang="en-US" altLang="ja-JP" sz="2000" dirty="0">
                <a:latin typeface="+mj-lt"/>
              </a:rPr>
              <a:t> </a:t>
            </a:r>
            <a:r>
              <a:rPr lang="ja-JP" altLang="en-US" sz="2000" dirty="0">
                <a:latin typeface="+mj-lt"/>
              </a:rPr>
              <a:t>“</a:t>
            </a:r>
            <a:r>
              <a:rPr lang="en-US" altLang="ja-JP" sz="2000" dirty="0">
                <a:latin typeface="+mj-lt"/>
              </a:rPr>
              <a:t>User</a:t>
            </a:r>
            <a:r>
              <a:rPr lang="ja-JP" altLang="en-US" sz="2000" dirty="0">
                <a:latin typeface="+mj-lt"/>
              </a:rPr>
              <a:t>”</a:t>
            </a:r>
            <a:r>
              <a:rPr lang="en-US" altLang="ja-JP" sz="2000" dirty="0">
                <a:latin typeface="+mj-lt"/>
              </a:rPr>
              <a:t> contexts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• Switch to Kernel context on interrupt;</a:t>
            </a:r>
          </a:p>
          <a:p>
            <a:pPr marL="685800" lvl="1" indent="-2286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• Switch back on interrupt return.</a:t>
            </a:r>
          </a:p>
        </p:txBody>
      </p:sp>
      <p:sp>
        <p:nvSpPr>
          <p:cNvPr id="29704" name="Text Box 69"/>
          <p:cNvSpPr txBox="1">
            <a:spLocks noChangeArrowheads="1"/>
          </p:cNvSpPr>
          <p:nvPr/>
        </p:nvSpPr>
        <p:spPr bwMode="auto">
          <a:xfrm>
            <a:off x="6324600" y="1447800"/>
            <a:ext cx="2667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CC0000"/>
                </a:solidFill>
                <a:latin typeface="+mj-lt"/>
              </a:rPr>
              <a:t>First Glimpse of a</a:t>
            </a:r>
          </a:p>
          <a:p>
            <a:pPr algn="ctr" eaLnBrk="0" hangingPunct="0">
              <a:defRPr/>
            </a:pPr>
            <a:r>
              <a:rPr lang="en-US" dirty="0">
                <a:solidFill>
                  <a:srgbClr val="CC0000"/>
                </a:solidFill>
                <a:latin typeface="+mj-lt"/>
              </a:rPr>
              <a:t>   VIRTUAL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Memory Management &amp; Protection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6858000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Applications are written as if they have access to the entire virtual address space, without considering where other applications reside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Enables fixed conventions (e.g., program starts at 0x1000, stack is contiguous and grows up, …) without worrying about conflicts</a:t>
            </a:r>
            <a:endParaRPr lang="en-US" dirty="0" smtClean="0">
              <a:solidFill>
                <a:srgbClr val="CC0000"/>
              </a:solidFill>
              <a:latin typeface="+mj-lt"/>
            </a:endParaRPr>
          </a:p>
          <a:p>
            <a:pPr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OS Kernel controls all contexts, prevents programs from reading and writing into each other’s memory</a:t>
            </a:r>
            <a:endParaRPr lang="en-US" dirty="0">
              <a:latin typeface="+mj-lt"/>
            </a:endParaRPr>
          </a:p>
        </p:txBody>
      </p:sp>
      <p:sp useBgFill="1">
        <p:nvSpPr>
          <p:cNvPr id="6" name="Rectangle 3"/>
          <p:cNvSpPr>
            <a:spLocks noChangeArrowheads="1"/>
          </p:cNvSpPr>
          <p:nvPr/>
        </p:nvSpPr>
        <p:spPr bwMode="auto">
          <a:xfrm>
            <a:off x="7640638" y="1704975"/>
            <a:ext cx="825500" cy="4772025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" name="Rectangle 4" descr="Light upward diagonal"/>
          <p:cNvSpPr>
            <a:spLocks noChangeArrowheads="1"/>
          </p:cNvSpPr>
          <p:nvPr/>
        </p:nvSpPr>
        <p:spPr bwMode="auto">
          <a:xfrm>
            <a:off x="7640638" y="2976563"/>
            <a:ext cx="825500" cy="1358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Stack</a:t>
            </a:r>
          </a:p>
        </p:txBody>
      </p:sp>
      <p:sp>
        <p:nvSpPr>
          <p:cNvPr id="8" name="Rectangle 5" descr="Dotted diamond"/>
          <p:cNvSpPr>
            <a:spLocks noChangeArrowheads="1"/>
          </p:cNvSpPr>
          <p:nvPr/>
        </p:nvSpPr>
        <p:spPr bwMode="auto">
          <a:xfrm>
            <a:off x="7640638" y="1862138"/>
            <a:ext cx="825500" cy="520700"/>
          </a:xfrm>
          <a:prstGeom prst="rect">
            <a:avLst/>
          </a:prstGeom>
          <a:pattFill prst="dotDmnd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+mj-lt"/>
              </a:rPr>
              <a:t>Code</a:t>
            </a:r>
          </a:p>
        </p:txBody>
      </p:sp>
      <p:sp>
        <p:nvSpPr>
          <p:cNvPr id="9" name="Rectangle 6" descr="20%"/>
          <p:cNvSpPr>
            <a:spLocks noChangeArrowheads="1"/>
          </p:cNvSpPr>
          <p:nvPr/>
        </p:nvSpPr>
        <p:spPr bwMode="auto">
          <a:xfrm>
            <a:off x="7640638" y="2395538"/>
            <a:ext cx="825500" cy="215900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" name="Rectangle 7" descr="Large confetti"/>
          <p:cNvSpPr>
            <a:spLocks noChangeArrowheads="1"/>
          </p:cNvSpPr>
          <p:nvPr/>
        </p:nvSpPr>
        <p:spPr bwMode="auto">
          <a:xfrm>
            <a:off x="7640638" y="2624138"/>
            <a:ext cx="825500" cy="1397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" name="Rectangle 8" descr="Light vertical"/>
          <p:cNvSpPr>
            <a:spLocks noChangeArrowheads="1"/>
          </p:cNvSpPr>
          <p:nvPr/>
        </p:nvSpPr>
        <p:spPr bwMode="auto">
          <a:xfrm>
            <a:off x="7640638" y="2776538"/>
            <a:ext cx="825500" cy="2159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" name="Rectangle 9" descr="Wide downward diagonal"/>
          <p:cNvSpPr>
            <a:spLocks noChangeArrowheads="1"/>
          </p:cNvSpPr>
          <p:nvPr/>
        </p:nvSpPr>
        <p:spPr bwMode="auto">
          <a:xfrm>
            <a:off x="7640638" y="5275263"/>
            <a:ext cx="825500" cy="120173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Heap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167563" y="1295400"/>
            <a:ext cx="1711325" cy="315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 i="1" dirty="0">
                <a:latin typeface="+mj-lt"/>
              </a:rPr>
              <a:t>Address Space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V="1">
            <a:off x="8077200" y="50339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8077200" y="43481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" name="Rectangle 7" descr="Large confetti"/>
          <p:cNvSpPr>
            <a:spLocks noChangeArrowheads="1"/>
          </p:cNvSpPr>
          <p:nvPr/>
        </p:nvSpPr>
        <p:spPr bwMode="auto">
          <a:xfrm>
            <a:off x="7635875" y="1708150"/>
            <a:ext cx="8255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Page Maps</a:t>
            </a:r>
          </a:p>
        </p:txBody>
      </p:sp>
      <p:sp>
        <p:nvSpPr>
          <p:cNvPr id="47" name="Rectangle 57"/>
          <p:cNvSpPr>
            <a:spLocks noChangeArrowheads="1"/>
          </p:cNvSpPr>
          <p:nvPr/>
        </p:nvSpPr>
        <p:spPr bwMode="auto">
          <a:xfrm>
            <a:off x="3546475" y="1219200"/>
            <a:ext cx="1863725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+mj-lt"/>
              </a:rPr>
              <a:t>32</a:t>
            </a:r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3540125" y="838200"/>
            <a:ext cx="236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1" smtClean="0">
                <a:latin typeface="+mj-lt"/>
              </a:rPr>
              <a:t>32-bit virtual address</a:t>
            </a:r>
          </a:p>
        </p:txBody>
      </p:sp>
      <p:grpSp>
        <p:nvGrpSpPr>
          <p:cNvPr id="49" name="Group 128"/>
          <p:cNvGrpSpPr>
            <a:grpSpLocks/>
          </p:cNvGrpSpPr>
          <p:nvPr/>
        </p:nvGrpSpPr>
        <p:grpSpPr bwMode="auto">
          <a:xfrm>
            <a:off x="5638800" y="1600202"/>
            <a:ext cx="3352800" cy="990601"/>
            <a:chOff x="3552" y="1344"/>
            <a:chExt cx="2112" cy="624"/>
          </a:xfrm>
        </p:grpSpPr>
        <p:sp>
          <p:nvSpPr>
            <p:cNvPr id="50" name="Oval 112"/>
            <p:cNvSpPr>
              <a:spLocks noChangeArrowheads="1"/>
            </p:cNvSpPr>
            <p:nvPr/>
          </p:nvSpPr>
          <p:spPr bwMode="auto">
            <a:xfrm>
              <a:off x="4320" y="1488"/>
              <a:ext cx="240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>
                  <a:solidFill>
                    <a:srgbClr val="A6A6A6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Text Box 113"/>
            <p:cNvSpPr txBox="1">
              <a:spLocks noChangeArrowheads="1"/>
            </p:cNvSpPr>
            <p:nvPr/>
          </p:nvSpPr>
          <p:spPr bwMode="auto">
            <a:xfrm>
              <a:off x="4387" y="1561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A6A6A6"/>
                  </a:solidFill>
                  <a:latin typeface="+mj-lt"/>
                </a:rPr>
                <a:t>Page fault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A6A6A6"/>
                  </a:solidFill>
                  <a:latin typeface="+mj-lt"/>
                </a:rPr>
                <a:t>(handled by SW)</a:t>
              </a:r>
            </a:p>
          </p:txBody>
        </p:sp>
        <p:sp>
          <p:nvSpPr>
            <p:cNvPr id="52" name="Line 114"/>
            <p:cNvSpPr>
              <a:spLocks noChangeShapeType="1"/>
            </p:cNvSpPr>
            <p:nvPr/>
          </p:nvSpPr>
          <p:spPr bwMode="auto">
            <a:xfrm>
              <a:off x="3552" y="1344"/>
              <a:ext cx="720" cy="336"/>
            </a:xfrm>
            <a:prstGeom prst="line">
              <a:avLst/>
            </a:prstGeom>
            <a:noFill/>
            <a:ln w="57150">
              <a:solidFill>
                <a:srgbClr val="A6A6A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A6A6A6"/>
                </a:solidFill>
                <a:latin typeface="+mj-lt"/>
              </a:endParaRPr>
            </a:p>
          </p:txBody>
        </p:sp>
      </p:grpSp>
      <p:sp>
        <p:nvSpPr>
          <p:cNvPr id="53" name="Line 107"/>
          <p:cNvSpPr>
            <a:spLocks noChangeShapeType="1"/>
          </p:cNvSpPr>
          <p:nvPr/>
        </p:nvSpPr>
        <p:spPr bwMode="auto">
          <a:xfrm flipH="1">
            <a:off x="2286000" y="1600200"/>
            <a:ext cx="1143000" cy="53340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A6A6A6"/>
              </a:solidFill>
              <a:latin typeface="+mj-lt"/>
            </a:endParaRPr>
          </a:p>
        </p:txBody>
      </p:sp>
      <p:sp>
        <p:nvSpPr>
          <p:cNvPr id="54" name="Oval 109"/>
          <p:cNvSpPr>
            <a:spLocks noChangeArrowheads="1"/>
          </p:cNvSpPr>
          <p:nvPr/>
        </p:nvSpPr>
        <p:spPr bwMode="auto">
          <a:xfrm>
            <a:off x="3048000" y="18288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A6A6A6"/>
                </a:solidFill>
                <a:latin typeface="+mj-lt"/>
              </a:rPr>
              <a:t>1</a:t>
            </a:r>
          </a:p>
        </p:txBody>
      </p:sp>
      <p:sp>
        <p:nvSpPr>
          <p:cNvPr id="56" name="Line 108"/>
          <p:cNvSpPr>
            <a:spLocks noChangeShapeType="1"/>
          </p:cNvSpPr>
          <p:nvPr/>
        </p:nvSpPr>
        <p:spPr bwMode="auto">
          <a:xfrm>
            <a:off x="4572000" y="1676400"/>
            <a:ext cx="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7" name="Oval 110"/>
          <p:cNvSpPr>
            <a:spLocks noChangeArrowheads="1"/>
          </p:cNvSpPr>
          <p:nvPr/>
        </p:nvSpPr>
        <p:spPr bwMode="auto">
          <a:xfrm>
            <a:off x="4800600" y="1828800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CC0000"/>
                </a:solidFill>
                <a:latin typeface="+mj-lt"/>
              </a:rPr>
              <a:t>2</a:t>
            </a:r>
          </a:p>
        </p:txBody>
      </p:sp>
      <p:sp>
        <p:nvSpPr>
          <p:cNvPr id="58" name="Text Box 199"/>
          <p:cNvSpPr txBox="1">
            <a:spLocks noChangeArrowheads="1"/>
          </p:cNvSpPr>
          <p:nvPr/>
        </p:nvSpPr>
        <p:spPr bwMode="auto">
          <a:xfrm>
            <a:off x="3575050" y="21336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i="1" smtClean="0">
              <a:latin typeface="+mj-lt"/>
            </a:endParaRPr>
          </a:p>
        </p:txBody>
      </p:sp>
      <p:sp>
        <p:nvSpPr>
          <p:cNvPr id="60" name="Rectangle 169"/>
          <p:cNvSpPr>
            <a:spLocks noChangeArrowheads="1"/>
          </p:cNvSpPr>
          <p:nvPr/>
        </p:nvSpPr>
        <p:spPr bwMode="auto">
          <a:xfrm>
            <a:off x="7391400" y="3068638"/>
            <a:ext cx="838200" cy="990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1" name="Line 170"/>
          <p:cNvSpPr>
            <a:spLocks noChangeShapeType="1"/>
          </p:cNvSpPr>
          <p:nvPr/>
        </p:nvSpPr>
        <p:spPr bwMode="auto">
          <a:xfrm>
            <a:off x="7391400" y="31448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2" name="Line 171"/>
          <p:cNvSpPr>
            <a:spLocks noChangeShapeType="1"/>
          </p:cNvSpPr>
          <p:nvPr/>
        </p:nvSpPr>
        <p:spPr bwMode="auto">
          <a:xfrm>
            <a:off x="7391400" y="3221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3" name="Line 172"/>
          <p:cNvSpPr>
            <a:spLocks noChangeShapeType="1"/>
          </p:cNvSpPr>
          <p:nvPr/>
        </p:nvSpPr>
        <p:spPr bwMode="auto">
          <a:xfrm>
            <a:off x="7391400" y="32972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4" name="Line 173"/>
          <p:cNvSpPr>
            <a:spLocks noChangeShapeType="1"/>
          </p:cNvSpPr>
          <p:nvPr/>
        </p:nvSpPr>
        <p:spPr bwMode="auto">
          <a:xfrm>
            <a:off x="7391400" y="33734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5" name="Line 174"/>
          <p:cNvSpPr>
            <a:spLocks noChangeShapeType="1"/>
          </p:cNvSpPr>
          <p:nvPr/>
        </p:nvSpPr>
        <p:spPr bwMode="auto">
          <a:xfrm>
            <a:off x="7391400" y="34496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6" name="Line 175"/>
          <p:cNvSpPr>
            <a:spLocks noChangeShapeType="1"/>
          </p:cNvSpPr>
          <p:nvPr/>
        </p:nvSpPr>
        <p:spPr bwMode="auto">
          <a:xfrm>
            <a:off x="7391400" y="35258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7" name="Line 176"/>
          <p:cNvSpPr>
            <a:spLocks noChangeShapeType="1"/>
          </p:cNvSpPr>
          <p:nvPr/>
        </p:nvSpPr>
        <p:spPr bwMode="auto">
          <a:xfrm>
            <a:off x="7391400" y="3602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8" name="Line 177"/>
          <p:cNvSpPr>
            <a:spLocks noChangeShapeType="1"/>
          </p:cNvSpPr>
          <p:nvPr/>
        </p:nvSpPr>
        <p:spPr bwMode="auto">
          <a:xfrm>
            <a:off x="7391400" y="36782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9" name="Line 178"/>
          <p:cNvSpPr>
            <a:spLocks noChangeShapeType="1"/>
          </p:cNvSpPr>
          <p:nvPr/>
        </p:nvSpPr>
        <p:spPr bwMode="auto">
          <a:xfrm>
            <a:off x="7391400" y="37544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0" name="Line 179"/>
          <p:cNvSpPr>
            <a:spLocks noChangeShapeType="1"/>
          </p:cNvSpPr>
          <p:nvPr/>
        </p:nvSpPr>
        <p:spPr bwMode="auto">
          <a:xfrm>
            <a:off x="7391400" y="38306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1" name="Line 180"/>
          <p:cNvSpPr>
            <a:spLocks noChangeShapeType="1"/>
          </p:cNvSpPr>
          <p:nvPr/>
        </p:nvSpPr>
        <p:spPr bwMode="auto">
          <a:xfrm>
            <a:off x="7391400" y="39068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2" name="Line 181"/>
          <p:cNvSpPr>
            <a:spLocks noChangeShapeType="1"/>
          </p:cNvSpPr>
          <p:nvPr/>
        </p:nvSpPr>
        <p:spPr bwMode="auto">
          <a:xfrm>
            <a:off x="7391400" y="39830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3" name="Rectangle 198"/>
          <p:cNvSpPr>
            <a:spLocks noChangeArrowheads="1"/>
          </p:cNvSpPr>
          <p:nvPr/>
        </p:nvSpPr>
        <p:spPr bwMode="auto">
          <a:xfrm>
            <a:off x="7391400" y="3754438"/>
            <a:ext cx="838200" cy="762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4" name="Text Box 207"/>
          <p:cNvSpPr txBox="1">
            <a:spLocks noChangeArrowheads="1"/>
          </p:cNvSpPr>
          <p:nvPr/>
        </p:nvSpPr>
        <p:spPr bwMode="auto">
          <a:xfrm>
            <a:off x="7546975" y="4038600"/>
            <a:ext cx="715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1" smtClean="0">
                <a:latin typeface="+mj-lt"/>
              </a:rPr>
              <a:t>Data</a:t>
            </a:r>
          </a:p>
        </p:txBody>
      </p:sp>
      <p:sp>
        <p:nvSpPr>
          <p:cNvPr id="75" name="Freeform 239"/>
          <p:cNvSpPr>
            <a:spLocks/>
          </p:cNvSpPr>
          <p:nvPr/>
        </p:nvSpPr>
        <p:spPr bwMode="auto">
          <a:xfrm>
            <a:off x="2590800" y="3771900"/>
            <a:ext cx="6096000" cy="922327"/>
          </a:xfrm>
          <a:custGeom>
            <a:avLst/>
            <a:gdLst>
              <a:gd name="T0" fmla="*/ 0 w 2880"/>
              <a:gd name="T1" fmla="*/ 2147483647 h 672"/>
              <a:gd name="T2" fmla="*/ 0 w 2880"/>
              <a:gd name="T3" fmla="*/ 2147483647 h 672"/>
              <a:gd name="T4" fmla="*/ 2147483647 w 2880"/>
              <a:gd name="T5" fmla="*/ 2147483647 h 672"/>
              <a:gd name="T6" fmla="*/ 2147483647 w 2880"/>
              <a:gd name="T7" fmla="*/ 0 h 672"/>
              <a:gd name="T8" fmla="*/ 2147483647 w 2880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0"/>
              <a:gd name="T16" fmla="*/ 0 h 672"/>
              <a:gd name="T17" fmla="*/ 2880 w 2880"/>
              <a:gd name="T18" fmla="*/ 672 h 672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167 w 10015"/>
              <a:gd name="connsiteY4" fmla="*/ 16183 h 26183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241 w 10015"/>
              <a:gd name="connsiteY4" fmla="*/ 184 h 26183"/>
              <a:gd name="connsiteX0" fmla="*/ 0 w 10015"/>
              <a:gd name="connsiteY0" fmla="*/ 23326 h 26183"/>
              <a:gd name="connsiteX1" fmla="*/ 0 w 10015"/>
              <a:gd name="connsiteY1" fmla="*/ 26183 h 26183"/>
              <a:gd name="connsiteX2" fmla="*/ 10000 w 10015"/>
              <a:gd name="connsiteY2" fmla="*/ 26183 h 26183"/>
              <a:gd name="connsiteX3" fmla="*/ 10015 w 10015"/>
              <a:gd name="connsiteY3" fmla="*/ 0 h 26183"/>
              <a:gd name="connsiteX4" fmla="*/ 9226 w 10015"/>
              <a:gd name="connsiteY4" fmla="*/ 5333 h 26183"/>
              <a:gd name="connsiteX0" fmla="*/ 0 w 10001"/>
              <a:gd name="connsiteY0" fmla="*/ 18177 h 21034"/>
              <a:gd name="connsiteX1" fmla="*/ 0 w 10001"/>
              <a:gd name="connsiteY1" fmla="*/ 21034 h 21034"/>
              <a:gd name="connsiteX2" fmla="*/ 10000 w 10001"/>
              <a:gd name="connsiteY2" fmla="*/ 21034 h 21034"/>
              <a:gd name="connsiteX3" fmla="*/ 10000 w 10001"/>
              <a:gd name="connsiteY3" fmla="*/ 0 h 21034"/>
              <a:gd name="connsiteX4" fmla="*/ 9226 w 10001"/>
              <a:gd name="connsiteY4" fmla="*/ 184 h 21034"/>
              <a:gd name="connsiteX0" fmla="*/ 0 w 10001"/>
              <a:gd name="connsiteY0" fmla="*/ 18177 h 24819"/>
              <a:gd name="connsiteX1" fmla="*/ 0 w 10001"/>
              <a:gd name="connsiteY1" fmla="*/ 24819 h 24819"/>
              <a:gd name="connsiteX2" fmla="*/ 10000 w 10001"/>
              <a:gd name="connsiteY2" fmla="*/ 21034 h 24819"/>
              <a:gd name="connsiteX3" fmla="*/ 10000 w 10001"/>
              <a:gd name="connsiteY3" fmla="*/ 0 h 24819"/>
              <a:gd name="connsiteX4" fmla="*/ 9226 w 10001"/>
              <a:gd name="connsiteY4" fmla="*/ 184 h 24819"/>
              <a:gd name="connsiteX0" fmla="*/ 0 w 10001"/>
              <a:gd name="connsiteY0" fmla="*/ 18177 h 24991"/>
              <a:gd name="connsiteX1" fmla="*/ 0 w 10001"/>
              <a:gd name="connsiteY1" fmla="*/ 24819 h 24991"/>
              <a:gd name="connsiteX2" fmla="*/ 10000 w 10001"/>
              <a:gd name="connsiteY2" fmla="*/ 24991 h 24991"/>
              <a:gd name="connsiteX3" fmla="*/ 10000 w 10001"/>
              <a:gd name="connsiteY3" fmla="*/ 0 h 24991"/>
              <a:gd name="connsiteX4" fmla="*/ 9226 w 10001"/>
              <a:gd name="connsiteY4" fmla="*/ 184 h 2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" h="24991">
                <a:moveTo>
                  <a:pt x="0" y="18177"/>
                </a:moveTo>
                <a:lnTo>
                  <a:pt x="0" y="24819"/>
                </a:lnTo>
                <a:cubicBezTo>
                  <a:pt x="3333" y="24819"/>
                  <a:pt x="6667" y="24991"/>
                  <a:pt x="10000" y="24991"/>
                </a:cubicBezTo>
                <a:cubicBezTo>
                  <a:pt x="10005" y="16263"/>
                  <a:pt x="9995" y="8728"/>
                  <a:pt x="10000" y="0"/>
                </a:cubicBezTo>
                <a:cubicBezTo>
                  <a:pt x="9722" y="0"/>
                  <a:pt x="9504" y="184"/>
                  <a:pt x="9226" y="184"/>
                </a:cubicBezTo>
              </a:path>
            </a:pathLst>
          </a:custGeom>
          <a:noFill/>
          <a:ln w="9525">
            <a:solidFill>
              <a:srgbClr val="A6A6A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7" name="Rectangle 130"/>
          <p:cNvSpPr>
            <a:spLocks noChangeArrowheads="1"/>
          </p:cNvSpPr>
          <p:nvPr/>
        </p:nvSpPr>
        <p:spPr bwMode="auto">
          <a:xfrm>
            <a:off x="5257800" y="3201989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8" name="Rectangle 131"/>
          <p:cNvSpPr>
            <a:spLocks noChangeArrowheads="1"/>
          </p:cNvSpPr>
          <p:nvPr/>
        </p:nvSpPr>
        <p:spPr bwMode="auto">
          <a:xfrm>
            <a:off x="4267200" y="3049589"/>
            <a:ext cx="838200" cy="990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9" name="Line 132"/>
          <p:cNvSpPr>
            <a:spLocks noChangeShapeType="1"/>
          </p:cNvSpPr>
          <p:nvPr/>
        </p:nvSpPr>
        <p:spPr bwMode="auto">
          <a:xfrm>
            <a:off x="4267200" y="31257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4267200" y="32019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1" name="Line 134"/>
          <p:cNvSpPr>
            <a:spLocks noChangeShapeType="1"/>
          </p:cNvSpPr>
          <p:nvPr/>
        </p:nvSpPr>
        <p:spPr bwMode="auto">
          <a:xfrm>
            <a:off x="4267200" y="32781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2" name="Line 135"/>
          <p:cNvSpPr>
            <a:spLocks noChangeShapeType="1"/>
          </p:cNvSpPr>
          <p:nvPr/>
        </p:nvSpPr>
        <p:spPr bwMode="auto">
          <a:xfrm>
            <a:off x="4267200" y="33543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3" name="Line 136"/>
          <p:cNvSpPr>
            <a:spLocks noChangeShapeType="1"/>
          </p:cNvSpPr>
          <p:nvPr/>
        </p:nvSpPr>
        <p:spPr bwMode="auto">
          <a:xfrm>
            <a:off x="4267200" y="34305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4" name="Line 137"/>
          <p:cNvSpPr>
            <a:spLocks noChangeShapeType="1"/>
          </p:cNvSpPr>
          <p:nvPr/>
        </p:nvSpPr>
        <p:spPr bwMode="auto">
          <a:xfrm>
            <a:off x="4267200" y="35067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" name="Line 138"/>
          <p:cNvSpPr>
            <a:spLocks noChangeShapeType="1"/>
          </p:cNvSpPr>
          <p:nvPr/>
        </p:nvSpPr>
        <p:spPr bwMode="auto">
          <a:xfrm>
            <a:off x="4267200" y="35829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6" name="Line 139"/>
          <p:cNvSpPr>
            <a:spLocks noChangeShapeType="1"/>
          </p:cNvSpPr>
          <p:nvPr/>
        </p:nvSpPr>
        <p:spPr bwMode="auto">
          <a:xfrm>
            <a:off x="4267200" y="36591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7" name="Line 140"/>
          <p:cNvSpPr>
            <a:spLocks noChangeShapeType="1"/>
          </p:cNvSpPr>
          <p:nvPr/>
        </p:nvSpPr>
        <p:spPr bwMode="auto">
          <a:xfrm>
            <a:off x="4267200" y="37353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8" name="Line 141"/>
          <p:cNvSpPr>
            <a:spLocks noChangeShapeType="1"/>
          </p:cNvSpPr>
          <p:nvPr/>
        </p:nvSpPr>
        <p:spPr bwMode="auto">
          <a:xfrm>
            <a:off x="4267200" y="38115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9" name="Line 142"/>
          <p:cNvSpPr>
            <a:spLocks noChangeShapeType="1"/>
          </p:cNvSpPr>
          <p:nvPr/>
        </p:nvSpPr>
        <p:spPr bwMode="auto">
          <a:xfrm>
            <a:off x="4267200" y="38877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0" name="Line 143"/>
          <p:cNvSpPr>
            <a:spLocks noChangeShapeType="1"/>
          </p:cNvSpPr>
          <p:nvPr/>
        </p:nvSpPr>
        <p:spPr bwMode="auto">
          <a:xfrm>
            <a:off x="4267200" y="3963989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1" name="Line 144"/>
          <p:cNvSpPr>
            <a:spLocks noChangeShapeType="1"/>
          </p:cNvSpPr>
          <p:nvPr/>
        </p:nvSpPr>
        <p:spPr bwMode="auto">
          <a:xfrm>
            <a:off x="4419600" y="3049589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" name="Line 145"/>
          <p:cNvSpPr>
            <a:spLocks noChangeShapeType="1"/>
          </p:cNvSpPr>
          <p:nvPr/>
        </p:nvSpPr>
        <p:spPr bwMode="auto">
          <a:xfrm>
            <a:off x="4572000" y="3049589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3" name="Rectangle 146"/>
          <p:cNvSpPr>
            <a:spLocks noChangeArrowheads="1"/>
          </p:cNvSpPr>
          <p:nvPr/>
        </p:nvSpPr>
        <p:spPr bwMode="auto">
          <a:xfrm>
            <a:off x="4419600" y="3278189"/>
            <a:ext cx="1524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4" name="Rectangle 182"/>
          <p:cNvSpPr>
            <a:spLocks noChangeArrowheads="1"/>
          </p:cNvSpPr>
          <p:nvPr/>
        </p:nvSpPr>
        <p:spPr bwMode="auto">
          <a:xfrm>
            <a:off x="3651250" y="2439989"/>
            <a:ext cx="53975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+mj-lt"/>
              </a:rPr>
              <a:t>10</a:t>
            </a:r>
          </a:p>
        </p:txBody>
      </p:sp>
      <p:sp>
        <p:nvSpPr>
          <p:cNvPr id="95" name="Rectangle 184"/>
          <p:cNvSpPr>
            <a:spLocks noChangeArrowheads="1"/>
          </p:cNvSpPr>
          <p:nvPr/>
        </p:nvSpPr>
        <p:spPr bwMode="auto">
          <a:xfrm>
            <a:off x="4724400" y="2438401"/>
            <a:ext cx="6858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+mj-lt"/>
              </a:rPr>
              <a:t>12</a:t>
            </a:r>
          </a:p>
        </p:txBody>
      </p:sp>
      <p:sp>
        <p:nvSpPr>
          <p:cNvPr id="96" name="Line 185"/>
          <p:cNvSpPr>
            <a:spLocks noChangeShapeType="1"/>
          </p:cNvSpPr>
          <p:nvPr/>
        </p:nvSpPr>
        <p:spPr bwMode="auto">
          <a:xfrm>
            <a:off x="5018088" y="3252789"/>
            <a:ext cx="3524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7" name="Line 186"/>
          <p:cNvSpPr>
            <a:spLocks noChangeShapeType="1"/>
          </p:cNvSpPr>
          <p:nvPr/>
        </p:nvSpPr>
        <p:spPr bwMode="auto">
          <a:xfrm>
            <a:off x="5040313" y="31019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8" name="Line 187"/>
          <p:cNvSpPr>
            <a:spLocks noChangeShapeType="1"/>
          </p:cNvSpPr>
          <p:nvPr/>
        </p:nvSpPr>
        <p:spPr bwMode="auto">
          <a:xfrm>
            <a:off x="5040313" y="31781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9" name="Line 188"/>
          <p:cNvSpPr>
            <a:spLocks noChangeShapeType="1"/>
          </p:cNvSpPr>
          <p:nvPr/>
        </p:nvSpPr>
        <p:spPr bwMode="auto">
          <a:xfrm>
            <a:off x="5040313" y="38385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0" name="Line 189"/>
          <p:cNvSpPr>
            <a:spLocks noChangeShapeType="1"/>
          </p:cNvSpPr>
          <p:nvPr/>
        </p:nvSpPr>
        <p:spPr bwMode="auto">
          <a:xfrm>
            <a:off x="5040313" y="39147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2" name="Line 191"/>
          <p:cNvSpPr>
            <a:spLocks noChangeShapeType="1"/>
          </p:cNvSpPr>
          <p:nvPr/>
        </p:nvSpPr>
        <p:spPr bwMode="auto">
          <a:xfrm>
            <a:off x="5486400" y="320198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3" name="Freeform 192"/>
          <p:cNvSpPr>
            <a:spLocks/>
          </p:cNvSpPr>
          <p:nvPr/>
        </p:nvSpPr>
        <p:spPr bwMode="auto">
          <a:xfrm>
            <a:off x="5486400" y="3409951"/>
            <a:ext cx="381000" cy="126999"/>
          </a:xfrm>
          <a:custGeom>
            <a:avLst/>
            <a:gdLst>
              <a:gd name="T0" fmla="*/ 0 w 288"/>
              <a:gd name="T1" fmla="*/ 0 h 192"/>
              <a:gd name="T2" fmla="*/ 0 w 288"/>
              <a:gd name="T3" fmla="*/ 3623 h 192"/>
              <a:gd name="T4" fmla="*/ 288 w 288"/>
              <a:gd name="T5" fmla="*/ 3623 h 192"/>
              <a:gd name="T6" fmla="*/ 0 60000 65536"/>
              <a:gd name="T7" fmla="*/ 0 60000 65536"/>
              <a:gd name="T8" fmla="*/ 0 60000 65536"/>
              <a:gd name="T9" fmla="*/ 0 w 288"/>
              <a:gd name="T10" fmla="*/ 0 h 192"/>
              <a:gd name="T11" fmla="*/ 288 w 2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92">
                <a:moveTo>
                  <a:pt x="0" y="0"/>
                </a:moveTo>
                <a:lnTo>
                  <a:pt x="0" y="192"/>
                </a:lnTo>
                <a:lnTo>
                  <a:pt x="28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4" name="Rectangle 200"/>
          <p:cNvSpPr>
            <a:spLocks noChangeArrowheads="1"/>
          </p:cNvSpPr>
          <p:nvPr/>
        </p:nvSpPr>
        <p:spPr bwMode="auto">
          <a:xfrm>
            <a:off x="3352800" y="2897189"/>
            <a:ext cx="609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r>
              <a:rPr lang="en-US" sz="1000">
                <a:latin typeface="+mj-lt"/>
              </a:rPr>
              <a:t>PDIR</a:t>
            </a:r>
          </a:p>
        </p:txBody>
      </p:sp>
      <p:sp>
        <p:nvSpPr>
          <p:cNvPr id="105" name="Line 201"/>
          <p:cNvSpPr>
            <a:spLocks noChangeShapeType="1"/>
          </p:cNvSpPr>
          <p:nvPr/>
        </p:nvSpPr>
        <p:spPr bwMode="auto">
          <a:xfrm>
            <a:off x="3810000" y="289718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6" name="Line 202"/>
          <p:cNvSpPr>
            <a:spLocks noChangeShapeType="1"/>
          </p:cNvSpPr>
          <p:nvPr/>
        </p:nvSpPr>
        <p:spPr bwMode="auto">
          <a:xfrm>
            <a:off x="3879850" y="2744789"/>
            <a:ext cx="0" cy="2254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7" name="Freeform 203"/>
          <p:cNvSpPr>
            <a:spLocks/>
          </p:cNvSpPr>
          <p:nvPr/>
        </p:nvSpPr>
        <p:spPr bwMode="auto">
          <a:xfrm>
            <a:off x="3810000" y="3106739"/>
            <a:ext cx="469900" cy="125411"/>
          </a:xfrm>
          <a:custGeom>
            <a:avLst/>
            <a:gdLst>
              <a:gd name="T0" fmla="*/ 0 w 288"/>
              <a:gd name="T1" fmla="*/ 0 h 192"/>
              <a:gd name="T2" fmla="*/ 0 w 288"/>
              <a:gd name="T3" fmla="*/ 1 h 192"/>
              <a:gd name="T4" fmla="*/ 287365 w 288"/>
              <a:gd name="T5" fmla="*/ 1 h 192"/>
              <a:gd name="T6" fmla="*/ 0 60000 65536"/>
              <a:gd name="T7" fmla="*/ 0 60000 65536"/>
              <a:gd name="T8" fmla="*/ 0 60000 65536"/>
              <a:gd name="T9" fmla="*/ 0 w 288"/>
              <a:gd name="T10" fmla="*/ 0 h 192"/>
              <a:gd name="T11" fmla="*/ 288 w 2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92">
                <a:moveTo>
                  <a:pt x="0" y="0"/>
                </a:moveTo>
                <a:lnTo>
                  <a:pt x="0" y="192"/>
                </a:lnTo>
                <a:lnTo>
                  <a:pt x="28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8" name="Line 204"/>
          <p:cNvSpPr>
            <a:spLocks noChangeShapeType="1"/>
          </p:cNvSpPr>
          <p:nvPr/>
        </p:nvSpPr>
        <p:spPr bwMode="auto">
          <a:xfrm>
            <a:off x="5041900" y="400685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9" name="Text Box 240"/>
          <p:cNvSpPr txBox="1">
            <a:spLocks noChangeArrowheads="1"/>
          </p:cNvSpPr>
          <p:nvPr/>
        </p:nvSpPr>
        <p:spPr bwMode="auto">
          <a:xfrm>
            <a:off x="4178300" y="2838450"/>
            <a:ext cx="8385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D   R    PPN</a:t>
            </a:r>
          </a:p>
        </p:txBody>
      </p:sp>
      <p:sp>
        <p:nvSpPr>
          <p:cNvPr id="134" name="Rectangle 182"/>
          <p:cNvSpPr>
            <a:spLocks noChangeArrowheads="1"/>
          </p:cNvSpPr>
          <p:nvPr/>
        </p:nvSpPr>
        <p:spPr bwMode="auto">
          <a:xfrm>
            <a:off x="4191000" y="2438401"/>
            <a:ext cx="53975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+mj-lt"/>
              </a:rPr>
              <a:t>10</a:t>
            </a: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auto">
          <a:xfrm>
            <a:off x="990600" y="2470151"/>
            <a:ext cx="1295400" cy="304800"/>
          </a:xfrm>
          <a:prstGeom prst="rect">
            <a:avLst/>
          </a:prstGeom>
          <a:solidFill>
            <a:srgbClr val="CCECFF"/>
          </a:solidFill>
          <a:ln w="9525">
            <a:solidFill>
              <a:srgbClr val="A6A6A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2" name="Line 210"/>
          <p:cNvSpPr>
            <a:spLocks noChangeShapeType="1"/>
          </p:cNvSpPr>
          <p:nvPr/>
        </p:nvSpPr>
        <p:spPr bwMode="auto">
          <a:xfrm>
            <a:off x="1828800" y="2470151"/>
            <a:ext cx="0" cy="30480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3" name="AutoShape 211"/>
          <p:cNvSpPr>
            <a:spLocks/>
          </p:cNvSpPr>
          <p:nvPr/>
        </p:nvSpPr>
        <p:spPr bwMode="auto">
          <a:xfrm rot="5400000">
            <a:off x="1371600" y="254635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4" name="Freeform 212"/>
          <p:cNvSpPr>
            <a:spLocks/>
          </p:cNvSpPr>
          <p:nvPr/>
        </p:nvSpPr>
        <p:spPr bwMode="auto">
          <a:xfrm>
            <a:off x="1355725" y="3079751"/>
            <a:ext cx="168275" cy="128905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18 h 960"/>
              <a:gd name="T4" fmla="*/ 0 w 912"/>
              <a:gd name="T5" fmla="*/ 18 h 960"/>
              <a:gd name="T6" fmla="*/ 0 60000 65536"/>
              <a:gd name="T7" fmla="*/ 0 60000 65536"/>
              <a:gd name="T8" fmla="*/ 0 60000 65536"/>
              <a:gd name="T9" fmla="*/ 0 w 912"/>
              <a:gd name="T10" fmla="*/ 0 h 960"/>
              <a:gd name="T11" fmla="*/ 912 w 91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960">
                <a:moveTo>
                  <a:pt x="0" y="0"/>
                </a:moveTo>
                <a:lnTo>
                  <a:pt x="0" y="960"/>
                </a:lnTo>
                <a:lnTo>
                  <a:pt x="912" y="960"/>
                </a:lnTo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5" name="Text Box 213"/>
          <p:cNvSpPr txBox="1">
            <a:spLocks noChangeArrowheads="1"/>
          </p:cNvSpPr>
          <p:nvPr/>
        </p:nvSpPr>
        <p:spPr bwMode="auto">
          <a:xfrm>
            <a:off x="381000" y="3157538"/>
            <a:ext cx="10017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virtual</a:t>
            </a:r>
            <a:b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page</a:t>
            </a:r>
            <a:b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number</a:t>
            </a:r>
          </a:p>
        </p:txBody>
      </p:sp>
      <p:sp>
        <p:nvSpPr>
          <p:cNvPr id="116" name="Rectangle 214"/>
          <p:cNvSpPr>
            <a:spLocks noChangeArrowheads="1"/>
          </p:cNvSpPr>
          <p:nvPr/>
        </p:nvSpPr>
        <p:spPr bwMode="auto">
          <a:xfrm>
            <a:off x="1676400" y="3983038"/>
            <a:ext cx="533400" cy="762000"/>
          </a:xfrm>
          <a:prstGeom prst="rect">
            <a:avLst/>
          </a:prstGeom>
          <a:solidFill>
            <a:srgbClr val="FFFFCC"/>
          </a:solidFill>
          <a:ln w="9525">
            <a:solidFill>
              <a:srgbClr val="A6A6A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7" name="Line 215"/>
          <p:cNvSpPr>
            <a:spLocks noChangeShapeType="1"/>
          </p:cNvSpPr>
          <p:nvPr/>
        </p:nvSpPr>
        <p:spPr bwMode="auto">
          <a:xfrm>
            <a:off x="1676400" y="40592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8" name="Line 216"/>
          <p:cNvSpPr>
            <a:spLocks noChangeShapeType="1"/>
          </p:cNvSpPr>
          <p:nvPr/>
        </p:nvSpPr>
        <p:spPr bwMode="auto">
          <a:xfrm>
            <a:off x="1676400" y="41354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9" name="Line 217"/>
          <p:cNvSpPr>
            <a:spLocks noChangeShapeType="1"/>
          </p:cNvSpPr>
          <p:nvPr/>
        </p:nvSpPr>
        <p:spPr bwMode="auto">
          <a:xfrm>
            <a:off x="1676400" y="42116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0" name="Line 218"/>
          <p:cNvSpPr>
            <a:spLocks noChangeShapeType="1"/>
          </p:cNvSpPr>
          <p:nvPr/>
        </p:nvSpPr>
        <p:spPr bwMode="auto">
          <a:xfrm>
            <a:off x="1676400" y="42878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1" name="Line 219"/>
          <p:cNvSpPr>
            <a:spLocks noChangeShapeType="1"/>
          </p:cNvSpPr>
          <p:nvPr/>
        </p:nvSpPr>
        <p:spPr bwMode="auto">
          <a:xfrm>
            <a:off x="1676400" y="43640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2" name="Line 220"/>
          <p:cNvSpPr>
            <a:spLocks noChangeShapeType="1"/>
          </p:cNvSpPr>
          <p:nvPr/>
        </p:nvSpPr>
        <p:spPr bwMode="auto">
          <a:xfrm>
            <a:off x="1676400" y="44402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3" name="Line 221"/>
          <p:cNvSpPr>
            <a:spLocks noChangeShapeType="1"/>
          </p:cNvSpPr>
          <p:nvPr/>
        </p:nvSpPr>
        <p:spPr bwMode="auto">
          <a:xfrm>
            <a:off x="1676400" y="45164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4" name="Line 222"/>
          <p:cNvSpPr>
            <a:spLocks noChangeShapeType="1"/>
          </p:cNvSpPr>
          <p:nvPr/>
        </p:nvSpPr>
        <p:spPr bwMode="auto">
          <a:xfrm>
            <a:off x="1676400" y="45926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5" name="Line 223"/>
          <p:cNvSpPr>
            <a:spLocks noChangeShapeType="1"/>
          </p:cNvSpPr>
          <p:nvPr/>
        </p:nvSpPr>
        <p:spPr bwMode="auto">
          <a:xfrm>
            <a:off x="1676400" y="4668838"/>
            <a:ext cx="533400" cy="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6" name="Line 224"/>
          <p:cNvSpPr>
            <a:spLocks noChangeShapeType="1"/>
          </p:cNvSpPr>
          <p:nvPr/>
        </p:nvSpPr>
        <p:spPr bwMode="auto">
          <a:xfrm>
            <a:off x="1905000" y="3983038"/>
            <a:ext cx="0" cy="76200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7" name="Rectangle 229"/>
          <p:cNvSpPr>
            <a:spLocks noChangeArrowheads="1"/>
          </p:cNvSpPr>
          <p:nvPr/>
        </p:nvSpPr>
        <p:spPr bwMode="auto">
          <a:xfrm>
            <a:off x="1116013" y="24399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+mj-lt"/>
              </a:rPr>
              <a:t>20</a:t>
            </a:r>
          </a:p>
        </p:txBody>
      </p:sp>
      <p:sp>
        <p:nvSpPr>
          <p:cNvPr id="128" name="Rectangle 230"/>
          <p:cNvSpPr>
            <a:spLocks noChangeArrowheads="1"/>
          </p:cNvSpPr>
          <p:nvPr/>
        </p:nvSpPr>
        <p:spPr bwMode="auto">
          <a:xfrm>
            <a:off x="1828800" y="2439988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29" name="Rectangle 233"/>
          <p:cNvSpPr>
            <a:spLocks noChangeArrowheads="1"/>
          </p:cNvSpPr>
          <p:nvPr/>
        </p:nvSpPr>
        <p:spPr bwMode="auto">
          <a:xfrm>
            <a:off x="2373313" y="4267201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0" name="Freeform 234"/>
          <p:cNvSpPr>
            <a:spLocks/>
          </p:cNvSpPr>
          <p:nvPr/>
        </p:nvSpPr>
        <p:spPr bwMode="auto">
          <a:xfrm>
            <a:off x="2133600" y="2774951"/>
            <a:ext cx="571500" cy="1593850"/>
          </a:xfrm>
          <a:custGeom>
            <a:avLst/>
            <a:gdLst>
              <a:gd name="T0" fmla="*/ 0 w 753"/>
              <a:gd name="T1" fmla="*/ 0 h 329"/>
              <a:gd name="T2" fmla="*/ 0 w 753"/>
              <a:gd name="T3" fmla="*/ 2147483647 h 329"/>
              <a:gd name="T4" fmla="*/ 0 w 753"/>
              <a:gd name="T5" fmla="*/ 2147483647 h 329"/>
              <a:gd name="T6" fmla="*/ 0 w 753"/>
              <a:gd name="T7" fmla="*/ 2147483647 h 329"/>
              <a:gd name="T8" fmla="*/ 0 w 753"/>
              <a:gd name="T9" fmla="*/ 2147483647 h 329"/>
              <a:gd name="T10" fmla="*/ 0 w 753"/>
              <a:gd name="T11" fmla="*/ 2147483647 h 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53"/>
              <a:gd name="T19" fmla="*/ 0 h 329"/>
              <a:gd name="T20" fmla="*/ 753 w 753"/>
              <a:gd name="T21" fmla="*/ 329 h 3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53" h="329">
                <a:moveTo>
                  <a:pt x="16" y="0"/>
                </a:moveTo>
                <a:cubicBezTo>
                  <a:pt x="0" y="39"/>
                  <a:pt x="27" y="72"/>
                  <a:pt x="64" y="94"/>
                </a:cubicBezTo>
                <a:cubicBezTo>
                  <a:pt x="101" y="116"/>
                  <a:pt x="153" y="128"/>
                  <a:pt x="238" y="132"/>
                </a:cubicBezTo>
                <a:cubicBezTo>
                  <a:pt x="323" y="136"/>
                  <a:pt x="495" y="108"/>
                  <a:pt x="576" y="115"/>
                </a:cubicBezTo>
                <a:cubicBezTo>
                  <a:pt x="657" y="122"/>
                  <a:pt x="695" y="137"/>
                  <a:pt x="724" y="173"/>
                </a:cubicBezTo>
                <a:cubicBezTo>
                  <a:pt x="753" y="209"/>
                  <a:pt x="743" y="297"/>
                  <a:pt x="748" y="329"/>
                </a:cubicBez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A6A6A6"/>
              </a:solidFill>
              <a:latin typeface="+mj-lt"/>
            </a:endParaRPr>
          </a:p>
        </p:txBody>
      </p:sp>
      <p:sp>
        <p:nvSpPr>
          <p:cNvPr id="131" name="Line 236"/>
          <p:cNvSpPr>
            <a:spLocks noChangeShapeType="1"/>
          </p:cNvSpPr>
          <p:nvPr/>
        </p:nvSpPr>
        <p:spPr bwMode="auto">
          <a:xfrm>
            <a:off x="2600325" y="4267201"/>
            <a:ext cx="0" cy="152400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2" name="Line 237"/>
          <p:cNvSpPr>
            <a:spLocks noChangeShapeType="1"/>
          </p:cNvSpPr>
          <p:nvPr/>
        </p:nvSpPr>
        <p:spPr bwMode="auto">
          <a:xfrm>
            <a:off x="2057400" y="4332288"/>
            <a:ext cx="466725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3" name="AutoShape 241"/>
          <p:cNvSpPr>
            <a:spLocks/>
          </p:cNvSpPr>
          <p:nvPr/>
        </p:nvSpPr>
        <p:spPr bwMode="auto">
          <a:xfrm>
            <a:off x="1524000" y="4167188"/>
            <a:ext cx="76200" cy="393700"/>
          </a:xfrm>
          <a:prstGeom prst="leftBrace">
            <a:avLst>
              <a:gd name="adj1" fmla="val 57971"/>
              <a:gd name="adj2" fmla="val 50000"/>
            </a:avLst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5867400" y="3048000"/>
            <a:ext cx="838200" cy="990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6" name="Line 132"/>
          <p:cNvSpPr>
            <a:spLocks noChangeShapeType="1"/>
          </p:cNvSpPr>
          <p:nvPr/>
        </p:nvSpPr>
        <p:spPr bwMode="auto">
          <a:xfrm>
            <a:off x="5867400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7" name="Line 133"/>
          <p:cNvSpPr>
            <a:spLocks noChangeShapeType="1"/>
          </p:cNvSpPr>
          <p:nvPr/>
        </p:nvSpPr>
        <p:spPr bwMode="auto">
          <a:xfrm>
            <a:off x="58674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8" name="Line 134"/>
          <p:cNvSpPr>
            <a:spLocks noChangeShapeType="1"/>
          </p:cNvSpPr>
          <p:nvPr/>
        </p:nvSpPr>
        <p:spPr bwMode="auto">
          <a:xfrm>
            <a:off x="5867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9" name="Line 135"/>
          <p:cNvSpPr>
            <a:spLocks noChangeShapeType="1"/>
          </p:cNvSpPr>
          <p:nvPr/>
        </p:nvSpPr>
        <p:spPr bwMode="auto">
          <a:xfrm>
            <a:off x="586740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0" name="Line 136"/>
          <p:cNvSpPr>
            <a:spLocks noChangeShapeType="1"/>
          </p:cNvSpPr>
          <p:nvPr/>
        </p:nvSpPr>
        <p:spPr bwMode="auto">
          <a:xfrm>
            <a:off x="5867400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1" name="Line 137"/>
          <p:cNvSpPr>
            <a:spLocks noChangeShapeType="1"/>
          </p:cNvSpPr>
          <p:nvPr/>
        </p:nvSpPr>
        <p:spPr bwMode="auto">
          <a:xfrm>
            <a:off x="58674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2" name="Line 138"/>
          <p:cNvSpPr>
            <a:spLocks noChangeShapeType="1"/>
          </p:cNvSpPr>
          <p:nvPr/>
        </p:nvSpPr>
        <p:spPr bwMode="auto">
          <a:xfrm>
            <a:off x="5867400" y="3581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3" name="Line 139"/>
          <p:cNvSpPr>
            <a:spLocks noChangeShapeType="1"/>
          </p:cNvSpPr>
          <p:nvPr/>
        </p:nvSpPr>
        <p:spPr bwMode="auto">
          <a:xfrm>
            <a:off x="5867400" y="3657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4" name="Line 140"/>
          <p:cNvSpPr>
            <a:spLocks noChangeShapeType="1"/>
          </p:cNvSpPr>
          <p:nvPr/>
        </p:nvSpPr>
        <p:spPr bwMode="auto">
          <a:xfrm>
            <a:off x="58674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5" name="Line 141"/>
          <p:cNvSpPr>
            <a:spLocks noChangeShapeType="1"/>
          </p:cNvSpPr>
          <p:nvPr/>
        </p:nvSpPr>
        <p:spPr bwMode="auto">
          <a:xfrm>
            <a:off x="5867400" y="3810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6" name="Line 142"/>
          <p:cNvSpPr>
            <a:spLocks noChangeShapeType="1"/>
          </p:cNvSpPr>
          <p:nvPr/>
        </p:nvSpPr>
        <p:spPr bwMode="auto">
          <a:xfrm>
            <a:off x="5867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7" name="Line 143"/>
          <p:cNvSpPr>
            <a:spLocks noChangeShapeType="1"/>
          </p:cNvSpPr>
          <p:nvPr/>
        </p:nvSpPr>
        <p:spPr bwMode="auto">
          <a:xfrm>
            <a:off x="58674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8" name="Line 144"/>
          <p:cNvSpPr>
            <a:spLocks noChangeShapeType="1"/>
          </p:cNvSpPr>
          <p:nvPr/>
        </p:nvSpPr>
        <p:spPr bwMode="auto">
          <a:xfrm>
            <a:off x="6019800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9" name="Line 145"/>
          <p:cNvSpPr>
            <a:spLocks noChangeShapeType="1"/>
          </p:cNvSpPr>
          <p:nvPr/>
        </p:nvSpPr>
        <p:spPr bwMode="auto">
          <a:xfrm>
            <a:off x="6172200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0" name="Rectangle 146"/>
          <p:cNvSpPr>
            <a:spLocks noChangeArrowheads="1"/>
          </p:cNvSpPr>
          <p:nvPr/>
        </p:nvSpPr>
        <p:spPr bwMode="auto">
          <a:xfrm>
            <a:off x="6019800" y="32766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1" name="Rectangle 130"/>
          <p:cNvSpPr>
            <a:spLocks noChangeArrowheads="1"/>
          </p:cNvSpPr>
          <p:nvPr/>
        </p:nvSpPr>
        <p:spPr bwMode="auto">
          <a:xfrm>
            <a:off x="6781800" y="346075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2" name="Line 185"/>
          <p:cNvSpPr>
            <a:spLocks noChangeShapeType="1"/>
          </p:cNvSpPr>
          <p:nvPr/>
        </p:nvSpPr>
        <p:spPr bwMode="auto">
          <a:xfrm>
            <a:off x="6542088" y="3540125"/>
            <a:ext cx="3524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3" name="Freeform 192"/>
          <p:cNvSpPr>
            <a:spLocks/>
          </p:cNvSpPr>
          <p:nvPr/>
        </p:nvSpPr>
        <p:spPr bwMode="auto">
          <a:xfrm>
            <a:off x="7010400" y="3657600"/>
            <a:ext cx="381000" cy="152400"/>
          </a:xfrm>
          <a:custGeom>
            <a:avLst/>
            <a:gdLst>
              <a:gd name="T0" fmla="*/ 0 w 288"/>
              <a:gd name="T1" fmla="*/ 0 h 192"/>
              <a:gd name="T2" fmla="*/ 0 w 288"/>
              <a:gd name="T3" fmla="*/ 3623 h 192"/>
              <a:gd name="T4" fmla="*/ 288 w 288"/>
              <a:gd name="T5" fmla="*/ 3623 h 192"/>
              <a:gd name="T6" fmla="*/ 0 60000 65536"/>
              <a:gd name="T7" fmla="*/ 0 60000 65536"/>
              <a:gd name="T8" fmla="*/ 0 60000 65536"/>
              <a:gd name="T9" fmla="*/ 0 w 288"/>
              <a:gd name="T10" fmla="*/ 0 h 192"/>
              <a:gd name="T11" fmla="*/ 288 w 2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92">
                <a:moveTo>
                  <a:pt x="0" y="0"/>
                </a:moveTo>
                <a:lnTo>
                  <a:pt x="0" y="192"/>
                </a:lnTo>
                <a:lnTo>
                  <a:pt x="28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4" name="Line 191"/>
          <p:cNvSpPr>
            <a:spLocks noChangeShapeType="1"/>
          </p:cNvSpPr>
          <p:nvPr/>
        </p:nvSpPr>
        <p:spPr bwMode="auto">
          <a:xfrm>
            <a:off x="7010400" y="3460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5" name="Freeform 154"/>
          <p:cNvSpPr/>
          <p:nvPr/>
        </p:nvSpPr>
        <p:spPr>
          <a:xfrm>
            <a:off x="4533901" y="2730500"/>
            <a:ext cx="1041588" cy="514350"/>
          </a:xfrm>
          <a:custGeom>
            <a:avLst/>
            <a:gdLst>
              <a:gd name="connsiteX0" fmla="*/ 73566 w 1119907"/>
              <a:gd name="connsiteY0" fmla="*/ 0 h 514350"/>
              <a:gd name="connsiteX1" fmla="*/ 92616 w 1119907"/>
              <a:gd name="connsiteY1" fmla="*/ 146050 h 514350"/>
              <a:gd name="connsiteX2" fmla="*/ 987966 w 1119907"/>
              <a:gd name="connsiteY2" fmla="*/ 133350 h 514350"/>
              <a:gd name="connsiteX3" fmla="*/ 1114966 w 1119907"/>
              <a:gd name="connsiteY3" fmla="*/ 514350 h 514350"/>
              <a:gd name="connsiteX0" fmla="*/ 17899 w 1059487"/>
              <a:gd name="connsiteY0" fmla="*/ 0 h 514350"/>
              <a:gd name="connsiteX1" fmla="*/ 233799 w 1059487"/>
              <a:gd name="connsiteY1" fmla="*/ 127000 h 514350"/>
              <a:gd name="connsiteX2" fmla="*/ 932299 w 1059487"/>
              <a:gd name="connsiteY2" fmla="*/ 133350 h 514350"/>
              <a:gd name="connsiteX3" fmla="*/ 1059299 w 1059487"/>
              <a:gd name="connsiteY3" fmla="*/ 514350 h 514350"/>
              <a:gd name="connsiteX0" fmla="*/ 0 w 1041588"/>
              <a:gd name="connsiteY0" fmla="*/ 0 h 514350"/>
              <a:gd name="connsiteX1" fmla="*/ 215900 w 1041588"/>
              <a:gd name="connsiteY1" fmla="*/ 127000 h 514350"/>
              <a:gd name="connsiteX2" fmla="*/ 914400 w 1041588"/>
              <a:gd name="connsiteY2" fmla="*/ 133350 h 514350"/>
              <a:gd name="connsiteX3" fmla="*/ 1041400 w 1041588"/>
              <a:gd name="connsiteY3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588" h="514350">
                <a:moveTo>
                  <a:pt x="0" y="0"/>
                </a:moveTo>
                <a:cubicBezTo>
                  <a:pt x="53975" y="119062"/>
                  <a:pt x="63500" y="104775"/>
                  <a:pt x="215900" y="127000"/>
                </a:cubicBezTo>
                <a:cubicBezTo>
                  <a:pt x="368300" y="149225"/>
                  <a:pt x="776817" y="68792"/>
                  <a:pt x="914400" y="133350"/>
                </a:cubicBezTo>
                <a:cubicBezTo>
                  <a:pt x="1051983" y="197908"/>
                  <a:pt x="1041400" y="514350"/>
                  <a:pt x="1041400" y="514350"/>
                </a:cubicBezTo>
              </a:path>
            </a:pathLst>
          </a:custGeom>
          <a:ln>
            <a:solidFill>
              <a:srgbClr val="CB000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5"/>
          <p:cNvSpPr/>
          <p:nvPr/>
        </p:nvSpPr>
        <p:spPr>
          <a:xfrm>
            <a:off x="5416550" y="2635250"/>
            <a:ext cx="1664940" cy="889000"/>
          </a:xfrm>
          <a:custGeom>
            <a:avLst/>
            <a:gdLst>
              <a:gd name="connsiteX0" fmla="*/ 73566 w 1119907"/>
              <a:gd name="connsiteY0" fmla="*/ 0 h 514350"/>
              <a:gd name="connsiteX1" fmla="*/ 92616 w 1119907"/>
              <a:gd name="connsiteY1" fmla="*/ 146050 h 514350"/>
              <a:gd name="connsiteX2" fmla="*/ 987966 w 1119907"/>
              <a:gd name="connsiteY2" fmla="*/ 133350 h 514350"/>
              <a:gd name="connsiteX3" fmla="*/ 1114966 w 1119907"/>
              <a:gd name="connsiteY3" fmla="*/ 514350 h 514350"/>
              <a:gd name="connsiteX0" fmla="*/ 17899 w 1059487"/>
              <a:gd name="connsiteY0" fmla="*/ 0 h 514350"/>
              <a:gd name="connsiteX1" fmla="*/ 233799 w 1059487"/>
              <a:gd name="connsiteY1" fmla="*/ 127000 h 514350"/>
              <a:gd name="connsiteX2" fmla="*/ 932299 w 1059487"/>
              <a:gd name="connsiteY2" fmla="*/ 133350 h 514350"/>
              <a:gd name="connsiteX3" fmla="*/ 1059299 w 1059487"/>
              <a:gd name="connsiteY3" fmla="*/ 514350 h 514350"/>
              <a:gd name="connsiteX0" fmla="*/ 0 w 1041588"/>
              <a:gd name="connsiteY0" fmla="*/ 0 h 514350"/>
              <a:gd name="connsiteX1" fmla="*/ 215900 w 1041588"/>
              <a:gd name="connsiteY1" fmla="*/ 127000 h 514350"/>
              <a:gd name="connsiteX2" fmla="*/ 914400 w 1041588"/>
              <a:gd name="connsiteY2" fmla="*/ 133350 h 514350"/>
              <a:gd name="connsiteX3" fmla="*/ 1041400 w 1041588"/>
              <a:gd name="connsiteY3" fmla="*/ 514350 h 514350"/>
              <a:gd name="connsiteX0" fmla="*/ 0 w 1136650"/>
              <a:gd name="connsiteY0" fmla="*/ 0 h 857250"/>
              <a:gd name="connsiteX1" fmla="*/ 215900 w 1136650"/>
              <a:gd name="connsiteY1" fmla="*/ 127000 h 857250"/>
              <a:gd name="connsiteX2" fmla="*/ 914400 w 1136650"/>
              <a:gd name="connsiteY2" fmla="*/ 133350 h 857250"/>
              <a:gd name="connsiteX3" fmla="*/ 1136650 w 1136650"/>
              <a:gd name="connsiteY3" fmla="*/ 857250 h 857250"/>
              <a:gd name="connsiteX0" fmla="*/ 0 w 1663700"/>
              <a:gd name="connsiteY0" fmla="*/ 0 h 889000"/>
              <a:gd name="connsiteX1" fmla="*/ 742950 w 1663700"/>
              <a:gd name="connsiteY1" fmla="*/ 158750 h 889000"/>
              <a:gd name="connsiteX2" fmla="*/ 1441450 w 1663700"/>
              <a:gd name="connsiteY2" fmla="*/ 165100 h 889000"/>
              <a:gd name="connsiteX3" fmla="*/ 1663700 w 1663700"/>
              <a:gd name="connsiteY3" fmla="*/ 889000 h 889000"/>
              <a:gd name="connsiteX0" fmla="*/ 0 w 1663700"/>
              <a:gd name="connsiteY0" fmla="*/ 0 h 889000"/>
              <a:gd name="connsiteX1" fmla="*/ 742950 w 1663700"/>
              <a:gd name="connsiteY1" fmla="*/ 158750 h 889000"/>
              <a:gd name="connsiteX2" fmla="*/ 1441450 w 1663700"/>
              <a:gd name="connsiteY2" fmla="*/ 165100 h 889000"/>
              <a:gd name="connsiteX3" fmla="*/ 1663700 w 1663700"/>
              <a:gd name="connsiteY3" fmla="*/ 889000 h 889000"/>
              <a:gd name="connsiteX0" fmla="*/ 0 w 1663700"/>
              <a:gd name="connsiteY0" fmla="*/ 0 h 889000"/>
              <a:gd name="connsiteX1" fmla="*/ 933450 w 1663700"/>
              <a:gd name="connsiteY1" fmla="*/ 38100 h 889000"/>
              <a:gd name="connsiteX2" fmla="*/ 1441450 w 1663700"/>
              <a:gd name="connsiteY2" fmla="*/ 165100 h 889000"/>
              <a:gd name="connsiteX3" fmla="*/ 1663700 w 1663700"/>
              <a:gd name="connsiteY3" fmla="*/ 889000 h 889000"/>
              <a:gd name="connsiteX0" fmla="*/ 0 w 1663700"/>
              <a:gd name="connsiteY0" fmla="*/ 0 h 889000"/>
              <a:gd name="connsiteX1" fmla="*/ 933450 w 1663700"/>
              <a:gd name="connsiteY1" fmla="*/ 38100 h 889000"/>
              <a:gd name="connsiteX2" fmla="*/ 1441450 w 1663700"/>
              <a:gd name="connsiteY2" fmla="*/ 165100 h 889000"/>
              <a:gd name="connsiteX3" fmla="*/ 1663700 w 1663700"/>
              <a:gd name="connsiteY3" fmla="*/ 889000 h 889000"/>
              <a:gd name="connsiteX0" fmla="*/ 0 w 1664940"/>
              <a:gd name="connsiteY0" fmla="*/ 0 h 889000"/>
              <a:gd name="connsiteX1" fmla="*/ 933450 w 1664940"/>
              <a:gd name="connsiteY1" fmla="*/ 38100 h 889000"/>
              <a:gd name="connsiteX2" fmla="*/ 1562100 w 1664940"/>
              <a:gd name="connsiteY2" fmla="*/ 203200 h 889000"/>
              <a:gd name="connsiteX3" fmla="*/ 1663700 w 1664940"/>
              <a:gd name="connsiteY3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940" h="889000">
                <a:moveTo>
                  <a:pt x="0" y="0"/>
                </a:moveTo>
                <a:cubicBezTo>
                  <a:pt x="161925" y="55562"/>
                  <a:pt x="673100" y="4233"/>
                  <a:pt x="933450" y="38100"/>
                </a:cubicBezTo>
                <a:cubicBezTo>
                  <a:pt x="1193800" y="71967"/>
                  <a:pt x="1440392" y="61383"/>
                  <a:pt x="1562100" y="203200"/>
                </a:cubicBezTo>
                <a:cubicBezTo>
                  <a:pt x="1683808" y="345017"/>
                  <a:pt x="1663700" y="889000"/>
                  <a:pt x="1663700" y="889000"/>
                </a:cubicBezTo>
              </a:path>
            </a:pathLst>
          </a:custGeom>
          <a:ln>
            <a:solidFill>
              <a:srgbClr val="CB000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46"/>
          <p:cNvSpPr>
            <a:spLocks noChangeArrowheads="1"/>
          </p:cNvSpPr>
          <p:nvPr/>
        </p:nvSpPr>
        <p:spPr bwMode="auto">
          <a:xfrm>
            <a:off x="6019800" y="35814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8" name="Rectangle 146"/>
          <p:cNvSpPr>
            <a:spLocks noChangeArrowheads="1"/>
          </p:cNvSpPr>
          <p:nvPr/>
        </p:nvSpPr>
        <p:spPr bwMode="auto">
          <a:xfrm>
            <a:off x="6019800" y="38862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810000" y="4038600"/>
            <a:ext cx="16634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Page Directory</a:t>
            </a:r>
          </a:p>
          <a:p>
            <a:pPr algn="ctr"/>
            <a:r>
              <a:rPr lang="en-US" sz="1600" i="1" dirty="0">
                <a:latin typeface="+mj-lt"/>
              </a:rPr>
              <a:t>(1 page)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353050" y="4038024"/>
            <a:ext cx="1981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+mj-lt"/>
              </a:rPr>
              <a:t>Partial Page Table</a:t>
            </a:r>
          </a:p>
          <a:p>
            <a:pPr algn="ctr"/>
            <a:r>
              <a:rPr lang="en-US" sz="1600" i="1" dirty="0">
                <a:latin typeface="+mj-lt"/>
              </a:rPr>
              <a:t>(1 page)</a:t>
            </a:r>
          </a:p>
        </p:txBody>
      </p:sp>
      <p:sp>
        <p:nvSpPr>
          <p:cNvPr id="161" name="Text Box 240"/>
          <p:cNvSpPr txBox="1">
            <a:spLocks noChangeArrowheads="1"/>
          </p:cNvSpPr>
          <p:nvPr/>
        </p:nvSpPr>
        <p:spPr bwMode="auto">
          <a:xfrm>
            <a:off x="5791200" y="2819400"/>
            <a:ext cx="8385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D   R    PPN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819400" y="4766608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Instead of one page map with 2</a:t>
            </a:r>
            <a:r>
              <a:rPr lang="en-US" sz="2000" baseline="30000" dirty="0">
                <a:latin typeface="+mj-lt"/>
              </a:rPr>
              <a:t>20</a:t>
            </a:r>
            <a:r>
              <a:rPr lang="en-US" sz="2000" dirty="0">
                <a:latin typeface="+mj-lt"/>
              </a:rPr>
              <a:t> entries, “virtualize the page table”:</a:t>
            </a:r>
          </a:p>
          <a:p>
            <a:pPr marL="228600"/>
            <a:r>
              <a:rPr lang="en-US" sz="2000" dirty="0">
                <a:latin typeface="+mj-lt"/>
              </a:rPr>
              <a:t>One permanently-resident page holds “page directory” which has 1024 entries pointing to 1024-entry partial page tables in </a:t>
            </a:r>
            <a:r>
              <a:rPr lang="en-US" sz="2000" i="1" dirty="0">
                <a:latin typeface="+mj-lt"/>
              </a:rPr>
              <a:t>virtual</a:t>
            </a:r>
            <a:r>
              <a:rPr lang="en-US" sz="2000" dirty="0">
                <a:latin typeface="+mj-lt"/>
              </a:rPr>
              <a:t> memory!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256358" y="4731603"/>
            <a:ext cx="1359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A6A6A6"/>
                </a:solidFill>
                <a:latin typeface="+mj-lt"/>
              </a:rPr>
              <a:t>Translation</a:t>
            </a:r>
          </a:p>
          <a:p>
            <a:r>
              <a:rPr lang="en-US" sz="1600" i="1" dirty="0">
                <a:solidFill>
                  <a:srgbClr val="A6A6A6"/>
                </a:solidFill>
                <a:latin typeface="+mj-lt"/>
              </a:rPr>
              <a:t>Look-aside</a:t>
            </a:r>
          </a:p>
          <a:p>
            <a:pPr algn="ctr"/>
            <a:r>
              <a:rPr lang="en-US" sz="1600" i="1" dirty="0">
                <a:solidFill>
                  <a:srgbClr val="A6A6A6"/>
                </a:solidFill>
                <a:latin typeface="+mj-lt"/>
              </a:rPr>
              <a:t>Buffer</a:t>
            </a:r>
          </a:p>
        </p:txBody>
      </p:sp>
      <p:sp>
        <p:nvSpPr>
          <p:cNvPr id="185" name="Line 186"/>
          <p:cNvSpPr>
            <a:spLocks noChangeShapeType="1"/>
          </p:cNvSpPr>
          <p:nvPr/>
        </p:nvSpPr>
        <p:spPr bwMode="auto">
          <a:xfrm>
            <a:off x="6629400" y="30892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6" name="Line 186"/>
          <p:cNvSpPr>
            <a:spLocks noChangeShapeType="1"/>
          </p:cNvSpPr>
          <p:nvPr/>
        </p:nvSpPr>
        <p:spPr bwMode="auto">
          <a:xfrm>
            <a:off x="6629400" y="31686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7" name="Line 186"/>
          <p:cNvSpPr>
            <a:spLocks noChangeShapeType="1"/>
          </p:cNvSpPr>
          <p:nvPr/>
        </p:nvSpPr>
        <p:spPr bwMode="auto">
          <a:xfrm>
            <a:off x="6629400" y="3854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27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rebuchet MS" charset="0"/>
                <a:ea typeface="ＭＳ Ｐゴシック" charset="0"/>
              </a:rPr>
              <a:t>Rapid </a:t>
            </a:r>
            <a:r>
              <a:rPr lang="en-US" dirty="0" err="1" smtClean="0">
                <a:latin typeface="Trebuchet MS" charset="0"/>
                <a:ea typeface="ＭＳ Ｐゴシック" charset="0"/>
              </a:rPr>
              <a:t>Contex</a:t>
            </a:r>
            <a:r>
              <a:rPr lang="en-US" dirty="0" smtClean="0">
                <a:latin typeface="Trebuchet MS" charset="0"/>
                <a:ea typeface="ＭＳ Ｐゴシック" charset="0"/>
              </a:rPr>
              <a:t> -Switching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7140575" y="4876800"/>
            <a:ext cx="10144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j-lt"/>
              </a:rPr>
              <a:t>physical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grpSp>
        <p:nvGrpSpPr>
          <p:cNvPr id="53251" name="Group 6"/>
          <p:cNvGrpSpPr>
            <a:grpSpLocks/>
          </p:cNvGrpSpPr>
          <p:nvPr/>
        </p:nvGrpSpPr>
        <p:grpSpPr bwMode="auto">
          <a:xfrm>
            <a:off x="3078163" y="5124450"/>
            <a:ext cx="533400" cy="762000"/>
            <a:chOff x="912" y="3216"/>
            <a:chExt cx="336" cy="480"/>
          </a:xfrm>
        </p:grpSpPr>
        <p:sp>
          <p:nvSpPr>
            <p:cNvPr id="30764" name="Rectangle 7"/>
            <p:cNvSpPr>
              <a:spLocks noChangeArrowheads="1"/>
            </p:cNvSpPr>
            <p:nvPr/>
          </p:nvSpPr>
          <p:spPr bwMode="auto">
            <a:xfrm>
              <a:off x="912" y="3216"/>
              <a:ext cx="336" cy="4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65" name="Line 8"/>
            <p:cNvSpPr>
              <a:spLocks noChangeShapeType="1"/>
            </p:cNvSpPr>
            <p:nvPr/>
          </p:nvSpPr>
          <p:spPr bwMode="auto">
            <a:xfrm>
              <a:off x="912" y="3264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66" name="Line 9"/>
            <p:cNvSpPr>
              <a:spLocks noChangeShapeType="1"/>
            </p:cNvSpPr>
            <p:nvPr/>
          </p:nvSpPr>
          <p:spPr bwMode="auto">
            <a:xfrm>
              <a:off x="912" y="3312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67" name="Line 10"/>
            <p:cNvSpPr>
              <a:spLocks noChangeShapeType="1"/>
            </p:cNvSpPr>
            <p:nvPr/>
          </p:nvSpPr>
          <p:spPr bwMode="auto">
            <a:xfrm>
              <a:off x="912" y="3360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68" name="Line 11"/>
            <p:cNvSpPr>
              <a:spLocks noChangeShapeType="1"/>
            </p:cNvSpPr>
            <p:nvPr/>
          </p:nvSpPr>
          <p:spPr bwMode="auto">
            <a:xfrm>
              <a:off x="912" y="3408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69" name="Line 12"/>
            <p:cNvSpPr>
              <a:spLocks noChangeShapeType="1"/>
            </p:cNvSpPr>
            <p:nvPr/>
          </p:nvSpPr>
          <p:spPr bwMode="auto">
            <a:xfrm>
              <a:off x="912" y="3456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70" name="Line 13"/>
            <p:cNvSpPr>
              <a:spLocks noChangeShapeType="1"/>
            </p:cNvSpPr>
            <p:nvPr/>
          </p:nvSpPr>
          <p:spPr bwMode="auto">
            <a:xfrm>
              <a:off x="912" y="3504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71" name="Line 14"/>
            <p:cNvSpPr>
              <a:spLocks noChangeShapeType="1"/>
            </p:cNvSpPr>
            <p:nvPr/>
          </p:nvSpPr>
          <p:spPr bwMode="auto">
            <a:xfrm>
              <a:off x="912" y="3552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72" name="Line 15"/>
            <p:cNvSpPr>
              <a:spLocks noChangeShapeType="1"/>
            </p:cNvSpPr>
            <p:nvPr/>
          </p:nvSpPr>
          <p:spPr bwMode="auto">
            <a:xfrm>
              <a:off x="912" y="3600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73" name="Line 16"/>
            <p:cNvSpPr>
              <a:spLocks noChangeShapeType="1"/>
            </p:cNvSpPr>
            <p:nvPr/>
          </p:nvSpPr>
          <p:spPr bwMode="auto">
            <a:xfrm>
              <a:off x="912" y="3648"/>
              <a:ext cx="336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0774" name="Line 17"/>
            <p:cNvSpPr>
              <a:spLocks noChangeShapeType="1"/>
            </p:cNvSpPr>
            <p:nvPr/>
          </p:nvSpPr>
          <p:spPr bwMode="auto">
            <a:xfrm>
              <a:off x="1056" y="3216"/>
              <a:ext cx="0" cy="48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30724" name="Rectangle 19"/>
          <p:cNvSpPr>
            <a:spLocks noChangeArrowheads="1"/>
          </p:cNvSpPr>
          <p:nvPr/>
        </p:nvSpPr>
        <p:spPr bwMode="auto">
          <a:xfrm>
            <a:off x="3382963" y="3654425"/>
            <a:ext cx="1295400" cy="304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25" name="Line 20"/>
          <p:cNvSpPr>
            <a:spLocks noChangeShapeType="1"/>
          </p:cNvSpPr>
          <p:nvPr/>
        </p:nvSpPr>
        <p:spPr bwMode="auto">
          <a:xfrm>
            <a:off x="4221163" y="36544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26" name="Rectangle 21"/>
          <p:cNvSpPr>
            <a:spLocks noChangeArrowheads="1"/>
          </p:cNvSpPr>
          <p:nvPr/>
        </p:nvSpPr>
        <p:spPr bwMode="auto">
          <a:xfrm>
            <a:off x="5440363" y="3654425"/>
            <a:ext cx="1295400" cy="2667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27" name="Line 22"/>
          <p:cNvSpPr>
            <a:spLocks noChangeShapeType="1"/>
          </p:cNvSpPr>
          <p:nvPr/>
        </p:nvSpPr>
        <p:spPr bwMode="auto">
          <a:xfrm>
            <a:off x="5440363" y="4035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28" name="Line 23"/>
          <p:cNvSpPr>
            <a:spLocks noChangeShapeType="1"/>
          </p:cNvSpPr>
          <p:nvPr/>
        </p:nvSpPr>
        <p:spPr bwMode="auto">
          <a:xfrm>
            <a:off x="5440363" y="4416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29" name="Line 24"/>
          <p:cNvSpPr>
            <a:spLocks noChangeShapeType="1"/>
          </p:cNvSpPr>
          <p:nvPr/>
        </p:nvSpPr>
        <p:spPr bwMode="auto">
          <a:xfrm>
            <a:off x="5440363" y="4797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0" name="Line 25"/>
          <p:cNvSpPr>
            <a:spLocks noChangeShapeType="1"/>
          </p:cNvSpPr>
          <p:nvPr/>
        </p:nvSpPr>
        <p:spPr bwMode="auto">
          <a:xfrm>
            <a:off x="5440363" y="5178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1" name="Line 26"/>
          <p:cNvSpPr>
            <a:spLocks noChangeShapeType="1"/>
          </p:cNvSpPr>
          <p:nvPr/>
        </p:nvSpPr>
        <p:spPr bwMode="auto">
          <a:xfrm>
            <a:off x="5440363" y="5559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2" name="Line 27"/>
          <p:cNvSpPr>
            <a:spLocks noChangeShapeType="1"/>
          </p:cNvSpPr>
          <p:nvPr/>
        </p:nvSpPr>
        <p:spPr bwMode="auto">
          <a:xfrm>
            <a:off x="5440363" y="59404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3" name="Line 28"/>
          <p:cNvSpPr>
            <a:spLocks noChangeShapeType="1"/>
          </p:cNvSpPr>
          <p:nvPr/>
        </p:nvSpPr>
        <p:spPr bwMode="auto">
          <a:xfrm>
            <a:off x="5440363" y="58642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4" name="Line 29"/>
          <p:cNvSpPr>
            <a:spLocks noChangeShapeType="1"/>
          </p:cNvSpPr>
          <p:nvPr/>
        </p:nvSpPr>
        <p:spPr bwMode="auto">
          <a:xfrm>
            <a:off x="5440363" y="57880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5" name="Line 30"/>
          <p:cNvSpPr>
            <a:spLocks noChangeShapeType="1"/>
          </p:cNvSpPr>
          <p:nvPr/>
        </p:nvSpPr>
        <p:spPr bwMode="auto">
          <a:xfrm>
            <a:off x="5440363" y="57118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6" name="Line 31"/>
          <p:cNvSpPr>
            <a:spLocks noChangeShapeType="1"/>
          </p:cNvSpPr>
          <p:nvPr/>
        </p:nvSpPr>
        <p:spPr bwMode="auto">
          <a:xfrm>
            <a:off x="5440363" y="60166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7" name="Line 32"/>
          <p:cNvSpPr>
            <a:spLocks noChangeShapeType="1"/>
          </p:cNvSpPr>
          <p:nvPr/>
        </p:nvSpPr>
        <p:spPr bwMode="auto">
          <a:xfrm>
            <a:off x="5440363" y="60928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8" name="Line 33"/>
          <p:cNvSpPr>
            <a:spLocks noChangeShapeType="1"/>
          </p:cNvSpPr>
          <p:nvPr/>
        </p:nvSpPr>
        <p:spPr bwMode="auto">
          <a:xfrm>
            <a:off x="5440363" y="61690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39" name="Line 34"/>
          <p:cNvSpPr>
            <a:spLocks noChangeShapeType="1"/>
          </p:cNvSpPr>
          <p:nvPr/>
        </p:nvSpPr>
        <p:spPr bwMode="auto">
          <a:xfrm>
            <a:off x="5440363" y="62452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0" name="Line 35"/>
          <p:cNvSpPr>
            <a:spLocks noChangeShapeType="1"/>
          </p:cNvSpPr>
          <p:nvPr/>
        </p:nvSpPr>
        <p:spPr bwMode="auto">
          <a:xfrm>
            <a:off x="5440363" y="56356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1" name="Line 36"/>
          <p:cNvSpPr>
            <a:spLocks noChangeShapeType="1"/>
          </p:cNvSpPr>
          <p:nvPr/>
        </p:nvSpPr>
        <p:spPr bwMode="auto">
          <a:xfrm>
            <a:off x="5592763" y="55594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2" name="Line 37"/>
          <p:cNvSpPr>
            <a:spLocks noChangeShapeType="1"/>
          </p:cNvSpPr>
          <p:nvPr/>
        </p:nvSpPr>
        <p:spPr bwMode="auto">
          <a:xfrm>
            <a:off x="5745163" y="55594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3" name="AutoShape 38"/>
          <p:cNvSpPr>
            <a:spLocks/>
          </p:cNvSpPr>
          <p:nvPr/>
        </p:nvSpPr>
        <p:spPr bwMode="auto">
          <a:xfrm rot="5400000">
            <a:off x="3725863" y="3692525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4" name="Freeform 39"/>
          <p:cNvSpPr>
            <a:spLocks/>
          </p:cNvSpPr>
          <p:nvPr/>
        </p:nvSpPr>
        <p:spPr bwMode="auto">
          <a:xfrm>
            <a:off x="3421063" y="5886450"/>
            <a:ext cx="1257300" cy="130175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0 60000 65536"/>
              <a:gd name="T7" fmla="*/ 0 60000 65536"/>
              <a:gd name="T8" fmla="*/ 0 60000 65536"/>
              <a:gd name="T9" fmla="*/ 0 w 912"/>
              <a:gd name="T10" fmla="*/ 0 h 960"/>
              <a:gd name="T11" fmla="*/ 912 w 91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960">
                <a:moveTo>
                  <a:pt x="0" y="0"/>
                </a:moveTo>
                <a:lnTo>
                  <a:pt x="0" y="960"/>
                </a:lnTo>
                <a:lnTo>
                  <a:pt x="912" y="9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5" name="Freeform 40"/>
          <p:cNvSpPr>
            <a:spLocks/>
          </p:cNvSpPr>
          <p:nvPr/>
        </p:nvSpPr>
        <p:spPr bwMode="auto">
          <a:xfrm>
            <a:off x="6811963" y="4568825"/>
            <a:ext cx="304800" cy="1371600"/>
          </a:xfrm>
          <a:custGeom>
            <a:avLst/>
            <a:gdLst>
              <a:gd name="T0" fmla="*/ 0 w 192"/>
              <a:gd name="T1" fmla="*/ 2147483647 h 864"/>
              <a:gd name="T2" fmla="*/ 2147483647 w 192"/>
              <a:gd name="T3" fmla="*/ 2147483647 h 864"/>
              <a:gd name="T4" fmla="*/ 2147483647 w 192"/>
              <a:gd name="T5" fmla="*/ 0 h 864"/>
              <a:gd name="T6" fmla="*/ 0 w 192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864"/>
              <a:gd name="T14" fmla="*/ 192 w 19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864">
                <a:moveTo>
                  <a:pt x="0" y="864"/>
                </a:moveTo>
                <a:lnTo>
                  <a:pt x="192" y="864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46" name="Text Box 41"/>
          <p:cNvSpPr txBox="1">
            <a:spLocks noChangeArrowheads="1"/>
          </p:cNvSpPr>
          <p:nvPr/>
        </p:nvSpPr>
        <p:spPr bwMode="auto">
          <a:xfrm>
            <a:off x="3270250" y="3287713"/>
            <a:ext cx="1981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>
                <a:latin typeface="+mj-lt"/>
              </a:rPr>
              <a:t>Virtual Address</a:t>
            </a:r>
          </a:p>
        </p:txBody>
      </p:sp>
      <p:sp>
        <p:nvSpPr>
          <p:cNvPr id="30747" name="Text Box 42"/>
          <p:cNvSpPr txBox="1">
            <a:spLocks noChangeArrowheads="1"/>
          </p:cNvSpPr>
          <p:nvPr/>
        </p:nvSpPr>
        <p:spPr bwMode="auto">
          <a:xfrm>
            <a:off x="5211763" y="3351213"/>
            <a:ext cx="2124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>
                <a:latin typeface="+mj-lt"/>
              </a:rPr>
              <a:t>Physical Memory</a:t>
            </a:r>
          </a:p>
        </p:txBody>
      </p:sp>
      <p:sp>
        <p:nvSpPr>
          <p:cNvPr id="30748" name="Text Box 43"/>
          <p:cNvSpPr txBox="1">
            <a:spLocks noChangeArrowheads="1"/>
          </p:cNvSpPr>
          <p:nvPr/>
        </p:nvSpPr>
        <p:spPr bwMode="auto">
          <a:xfrm>
            <a:off x="90488" y="4691063"/>
            <a:ext cx="3340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sz="1600">
                <a:latin typeface="+mj-lt"/>
              </a:rPr>
              <a:t>Context &amp; Virtual page number</a:t>
            </a:r>
          </a:p>
        </p:txBody>
      </p:sp>
      <p:sp>
        <p:nvSpPr>
          <p:cNvPr id="30749" name="Text Box 44"/>
          <p:cNvSpPr txBox="1">
            <a:spLocks noChangeArrowheads="1"/>
          </p:cNvSpPr>
          <p:nvPr/>
        </p:nvSpPr>
        <p:spPr bwMode="auto">
          <a:xfrm>
            <a:off x="7140575" y="4876800"/>
            <a:ext cx="10144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+mj-lt"/>
              </a:rPr>
              <a:t>physical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page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number</a:t>
            </a:r>
          </a:p>
        </p:txBody>
      </p:sp>
      <p:sp>
        <p:nvSpPr>
          <p:cNvPr id="30751" name="Freeform 46"/>
          <p:cNvSpPr>
            <a:spLocks/>
          </p:cNvSpPr>
          <p:nvPr/>
        </p:nvSpPr>
        <p:spPr bwMode="auto">
          <a:xfrm>
            <a:off x="4830763" y="5192713"/>
            <a:ext cx="609600" cy="369887"/>
          </a:xfrm>
          <a:custGeom>
            <a:avLst/>
            <a:gdLst>
              <a:gd name="T0" fmla="*/ 0 w 384"/>
              <a:gd name="T1" fmla="*/ 0 h 144"/>
              <a:gd name="T2" fmla="*/ 0 w 384"/>
              <a:gd name="T3" fmla="*/ 2147483647 h 144"/>
              <a:gd name="T4" fmla="*/ 2147483647 w 384"/>
              <a:gd name="T5" fmla="*/ 2147483647 h 144"/>
              <a:gd name="T6" fmla="*/ 0 60000 65536"/>
              <a:gd name="T7" fmla="*/ 0 60000 65536"/>
              <a:gd name="T8" fmla="*/ 0 60000 65536"/>
              <a:gd name="T9" fmla="*/ 0 w 384"/>
              <a:gd name="T10" fmla="*/ 0 h 144"/>
              <a:gd name="T11" fmla="*/ 384 w 38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44">
                <a:moveTo>
                  <a:pt x="0" y="0"/>
                </a:moveTo>
                <a:lnTo>
                  <a:pt x="0" y="144"/>
                </a:lnTo>
                <a:lnTo>
                  <a:pt x="384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52" name="Oval 47"/>
          <p:cNvSpPr>
            <a:spLocks noChangeArrowheads="1"/>
          </p:cNvSpPr>
          <p:nvPr/>
        </p:nvSpPr>
        <p:spPr bwMode="auto">
          <a:xfrm>
            <a:off x="4670425" y="5872163"/>
            <a:ext cx="352425" cy="388937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30753" name="Line 48"/>
          <p:cNvSpPr>
            <a:spLocks noChangeShapeType="1"/>
          </p:cNvSpPr>
          <p:nvPr/>
        </p:nvSpPr>
        <p:spPr bwMode="auto">
          <a:xfrm>
            <a:off x="4830763" y="5592763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54" name="Line 49"/>
          <p:cNvSpPr>
            <a:spLocks noChangeShapeType="1"/>
          </p:cNvSpPr>
          <p:nvPr/>
        </p:nvSpPr>
        <p:spPr bwMode="auto">
          <a:xfrm flipV="1">
            <a:off x="5022850" y="5940425"/>
            <a:ext cx="417513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55" name="Text Box 50"/>
          <p:cNvSpPr txBox="1">
            <a:spLocks noChangeArrowheads="1"/>
          </p:cNvSpPr>
          <p:nvPr/>
        </p:nvSpPr>
        <p:spPr bwMode="auto">
          <a:xfrm>
            <a:off x="4130675" y="4800600"/>
            <a:ext cx="1431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 err="1">
                <a:solidFill>
                  <a:srgbClr val="FF0000"/>
                </a:solidFill>
                <a:latin typeface="+mj-lt"/>
              </a:rPr>
              <a:t>PageTblPtr</a:t>
            </a:r>
            <a:r>
              <a:rPr lang="en-US" i="1" dirty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  <p:sp>
        <p:nvSpPr>
          <p:cNvPr id="30756" name="Line 51"/>
          <p:cNvSpPr>
            <a:spLocks noChangeShapeType="1"/>
          </p:cNvSpPr>
          <p:nvPr/>
        </p:nvSpPr>
        <p:spPr bwMode="auto">
          <a:xfrm>
            <a:off x="3421063" y="4416425"/>
            <a:ext cx="0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57" name="Freeform 52"/>
          <p:cNvSpPr>
            <a:spLocks/>
          </p:cNvSpPr>
          <p:nvPr/>
        </p:nvSpPr>
        <p:spPr bwMode="auto">
          <a:xfrm>
            <a:off x="3591667" y="4570413"/>
            <a:ext cx="1772496" cy="974853"/>
          </a:xfrm>
          <a:custGeom>
            <a:avLst/>
            <a:gdLst>
              <a:gd name="T0" fmla="*/ 0 w 912"/>
              <a:gd name="T1" fmla="*/ 2147483647 h 576"/>
              <a:gd name="T2" fmla="*/ 2147483647 w 912"/>
              <a:gd name="T3" fmla="*/ 2147483647 h 576"/>
              <a:gd name="T4" fmla="*/ 2147483647 w 912"/>
              <a:gd name="T5" fmla="*/ 0 h 576"/>
              <a:gd name="T6" fmla="*/ 2147483647 w 91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576"/>
              <a:gd name="T14" fmla="*/ 912 w 912"/>
              <a:gd name="T15" fmla="*/ 576 h 576"/>
              <a:gd name="connsiteX0" fmla="*/ 0 w 10000"/>
              <a:gd name="connsiteY0" fmla="*/ 10000 h 26469"/>
              <a:gd name="connsiteX1" fmla="*/ 1579 w 10000"/>
              <a:gd name="connsiteY1" fmla="*/ 26469 h 26469"/>
              <a:gd name="connsiteX2" fmla="*/ 1579 w 10000"/>
              <a:gd name="connsiteY2" fmla="*/ 0 h 26469"/>
              <a:gd name="connsiteX3" fmla="*/ 10000 w 10000"/>
              <a:gd name="connsiteY3" fmla="*/ 0 h 26469"/>
              <a:gd name="connsiteX0" fmla="*/ 0 w 9122"/>
              <a:gd name="connsiteY0" fmla="*/ 26469 h 26469"/>
              <a:gd name="connsiteX1" fmla="*/ 701 w 9122"/>
              <a:gd name="connsiteY1" fmla="*/ 26469 h 26469"/>
              <a:gd name="connsiteX2" fmla="*/ 701 w 9122"/>
              <a:gd name="connsiteY2" fmla="*/ 0 h 26469"/>
              <a:gd name="connsiteX3" fmla="*/ 9122 w 9122"/>
              <a:gd name="connsiteY3" fmla="*/ 0 h 2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2" h="26469">
                <a:moveTo>
                  <a:pt x="0" y="26469"/>
                </a:moveTo>
                <a:lnTo>
                  <a:pt x="701" y="26469"/>
                </a:lnTo>
                <a:lnTo>
                  <a:pt x="701" y="0"/>
                </a:lnTo>
                <a:lnTo>
                  <a:pt x="9122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58" name="Text Box 54"/>
          <p:cNvSpPr txBox="1">
            <a:spLocks noChangeArrowheads="1"/>
          </p:cNvSpPr>
          <p:nvPr/>
        </p:nvSpPr>
        <p:spPr bwMode="auto">
          <a:xfrm>
            <a:off x="3687763" y="4538663"/>
            <a:ext cx="946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>
                <a:latin typeface="+mj-lt"/>
              </a:rPr>
              <a:t>TLB hit</a:t>
            </a:r>
          </a:p>
        </p:txBody>
      </p:sp>
      <p:sp>
        <p:nvSpPr>
          <p:cNvPr id="30759" name="Text Box 55"/>
          <p:cNvSpPr txBox="1">
            <a:spLocks noChangeArrowheads="1"/>
          </p:cNvSpPr>
          <p:nvPr/>
        </p:nvSpPr>
        <p:spPr bwMode="auto">
          <a:xfrm>
            <a:off x="3306763" y="5986463"/>
            <a:ext cx="11509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>
                <a:latin typeface="+mj-lt"/>
              </a:rPr>
              <a:t>TLB miss</a:t>
            </a:r>
          </a:p>
        </p:txBody>
      </p:sp>
      <p:sp>
        <p:nvSpPr>
          <p:cNvPr id="30760" name="Rectangle 56"/>
          <p:cNvSpPr>
            <a:spLocks noChangeArrowheads="1"/>
          </p:cNvSpPr>
          <p:nvPr/>
        </p:nvSpPr>
        <p:spPr bwMode="auto">
          <a:xfrm>
            <a:off x="2590800" y="3621088"/>
            <a:ext cx="639763" cy="3698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61" name="Text Box 57"/>
          <p:cNvSpPr txBox="1">
            <a:spLocks noChangeArrowheads="1"/>
          </p:cNvSpPr>
          <p:nvPr/>
        </p:nvSpPr>
        <p:spPr bwMode="auto">
          <a:xfrm>
            <a:off x="2235200" y="3287713"/>
            <a:ext cx="12938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>
                <a:solidFill>
                  <a:srgbClr val="FF0000"/>
                </a:solidFill>
                <a:latin typeface="+mj-lt"/>
              </a:rPr>
              <a:t>Context #</a:t>
            </a:r>
          </a:p>
        </p:txBody>
      </p:sp>
      <p:sp>
        <p:nvSpPr>
          <p:cNvPr id="30762" name="Text Box 58"/>
          <p:cNvSpPr txBox="1">
            <a:spLocks noChangeArrowheads="1"/>
          </p:cNvSpPr>
          <p:nvPr/>
        </p:nvSpPr>
        <p:spPr bwMode="auto">
          <a:xfrm>
            <a:off x="609600" y="1052513"/>
            <a:ext cx="78486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Add a register to hold index of current context. To switch contexts: update Context # and </a:t>
            </a:r>
            <a:r>
              <a:rPr lang="en-US" sz="2400" dirty="0" err="1">
                <a:latin typeface="+mj-lt"/>
              </a:rPr>
              <a:t>PageTblPtr</a:t>
            </a:r>
            <a:r>
              <a:rPr lang="en-US" sz="2400" dirty="0">
                <a:latin typeface="+mj-lt"/>
              </a:rPr>
              <a:t> registers.  Don</a:t>
            </a:r>
            <a:r>
              <a:rPr lang="en-US" altLang="en-US" sz="2400" dirty="0">
                <a:latin typeface="+mj-lt"/>
              </a:rPr>
              <a:t>’</a:t>
            </a:r>
            <a:r>
              <a:rPr lang="en-US" altLang="ja-JP" sz="2400" dirty="0">
                <a:latin typeface="+mj-lt"/>
              </a:rPr>
              <a:t>t have to flush TLB since each entry’s tag includes context # in addition to virtual page number</a:t>
            </a:r>
            <a:endParaRPr lang="en-US" sz="2400" dirty="0">
              <a:latin typeface="+mj-lt"/>
            </a:endParaRPr>
          </a:p>
        </p:txBody>
      </p:sp>
      <p:sp>
        <p:nvSpPr>
          <p:cNvPr id="30763" name="Freeform 59"/>
          <p:cNvSpPr>
            <a:spLocks/>
          </p:cNvSpPr>
          <p:nvPr/>
        </p:nvSpPr>
        <p:spPr bwMode="auto">
          <a:xfrm>
            <a:off x="2895600" y="3960813"/>
            <a:ext cx="914400" cy="368300"/>
          </a:xfrm>
          <a:custGeom>
            <a:avLst/>
            <a:gdLst>
              <a:gd name="T0" fmla="*/ 2147483647 w 576"/>
              <a:gd name="T1" fmla="*/ 2147483647 h 288"/>
              <a:gd name="T2" fmla="*/ 2147483647 w 576"/>
              <a:gd name="T3" fmla="*/ 2147483647 h 288"/>
              <a:gd name="T4" fmla="*/ 0 w 576"/>
              <a:gd name="T5" fmla="*/ 2147483647 h 288"/>
              <a:gd name="T6" fmla="*/ 0 w 5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288"/>
              <a:gd name="T14" fmla="*/ 576 w 5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288">
                <a:moveTo>
                  <a:pt x="576" y="144"/>
                </a:moveTo>
                <a:lnTo>
                  <a:pt x="576" y="288"/>
                </a:lnTo>
                <a:lnTo>
                  <a:pt x="0" y="288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0750" name="Rectangle 45"/>
          <p:cNvSpPr>
            <a:spLocks noChangeArrowheads="1"/>
          </p:cNvSpPr>
          <p:nvPr/>
        </p:nvSpPr>
        <p:spPr bwMode="auto">
          <a:xfrm>
            <a:off x="4449763" y="5146675"/>
            <a:ext cx="750887" cy="36988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Using Caches with Virtual Memory</a:t>
            </a:r>
          </a:p>
        </p:txBody>
      </p:sp>
      <p:grpSp>
        <p:nvGrpSpPr>
          <p:cNvPr id="55298" name="Group 3"/>
          <p:cNvGrpSpPr>
            <a:grpSpLocks/>
          </p:cNvGrpSpPr>
          <p:nvPr/>
        </p:nvGrpSpPr>
        <p:grpSpPr bwMode="auto">
          <a:xfrm>
            <a:off x="273050" y="3048000"/>
            <a:ext cx="3994150" cy="533400"/>
            <a:chOff x="404" y="1512"/>
            <a:chExt cx="3564" cy="613"/>
          </a:xfrm>
        </p:grpSpPr>
        <p:grpSp>
          <p:nvGrpSpPr>
            <p:cNvPr id="55341" name="Group 4"/>
            <p:cNvGrpSpPr>
              <a:grpSpLocks/>
            </p:cNvGrpSpPr>
            <p:nvPr/>
          </p:nvGrpSpPr>
          <p:grpSpPr bwMode="auto">
            <a:xfrm>
              <a:off x="1334" y="1512"/>
              <a:ext cx="722" cy="575"/>
              <a:chOff x="1334" y="1512"/>
              <a:chExt cx="722" cy="575"/>
            </a:xfrm>
          </p:grpSpPr>
          <p:sp>
            <p:nvSpPr>
              <p:cNvPr id="31839" name="Rectangle 5"/>
              <p:cNvSpPr>
                <a:spLocks noChangeArrowheads="1"/>
              </p:cNvSpPr>
              <p:nvPr/>
            </p:nvSpPr>
            <p:spPr bwMode="auto">
              <a:xfrm>
                <a:off x="1340" y="1516"/>
                <a:ext cx="714" cy="57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0" name="Line 6"/>
              <p:cNvSpPr>
                <a:spLocks noChangeShapeType="1"/>
              </p:cNvSpPr>
              <p:nvPr/>
            </p:nvSpPr>
            <p:spPr bwMode="auto">
              <a:xfrm>
                <a:off x="1336" y="1583"/>
                <a:ext cx="71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1" name="Line 7"/>
              <p:cNvSpPr>
                <a:spLocks noChangeShapeType="1"/>
              </p:cNvSpPr>
              <p:nvPr/>
            </p:nvSpPr>
            <p:spPr bwMode="auto">
              <a:xfrm>
                <a:off x="1336" y="1654"/>
                <a:ext cx="714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2" name="Line 8"/>
              <p:cNvSpPr>
                <a:spLocks noChangeShapeType="1"/>
              </p:cNvSpPr>
              <p:nvPr/>
            </p:nvSpPr>
            <p:spPr bwMode="auto">
              <a:xfrm>
                <a:off x="1336" y="1870"/>
                <a:ext cx="71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3" name="Line 9"/>
              <p:cNvSpPr>
                <a:spLocks noChangeShapeType="1"/>
              </p:cNvSpPr>
              <p:nvPr/>
            </p:nvSpPr>
            <p:spPr bwMode="auto">
              <a:xfrm>
                <a:off x="1336" y="1941"/>
                <a:ext cx="714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4" name="Line 10"/>
              <p:cNvSpPr>
                <a:spLocks noChangeShapeType="1"/>
              </p:cNvSpPr>
              <p:nvPr/>
            </p:nvSpPr>
            <p:spPr bwMode="auto">
              <a:xfrm>
                <a:off x="1336" y="2012"/>
                <a:ext cx="71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5" name="Line 11"/>
              <p:cNvSpPr>
                <a:spLocks noChangeShapeType="1"/>
              </p:cNvSpPr>
              <p:nvPr/>
            </p:nvSpPr>
            <p:spPr bwMode="auto">
              <a:xfrm>
                <a:off x="1693" y="1870"/>
                <a:ext cx="1" cy="2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46" name="Rectangle 12"/>
              <p:cNvSpPr>
                <a:spLocks noChangeArrowheads="1"/>
              </p:cNvSpPr>
              <p:nvPr/>
            </p:nvSpPr>
            <p:spPr bwMode="auto">
              <a:xfrm>
                <a:off x="1456" y="1631"/>
                <a:ext cx="483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Cache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31847" name="Line 13"/>
              <p:cNvSpPr>
                <a:spLocks noChangeShapeType="1"/>
              </p:cNvSpPr>
              <p:nvPr/>
            </p:nvSpPr>
            <p:spPr bwMode="auto">
              <a:xfrm>
                <a:off x="1693" y="1512"/>
                <a:ext cx="1" cy="2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</p:grpSp>
        <p:grpSp>
          <p:nvGrpSpPr>
            <p:cNvPr id="55342" name="Group 14"/>
            <p:cNvGrpSpPr>
              <a:grpSpLocks/>
            </p:cNvGrpSpPr>
            <p:nvPr/>
          </p:nvGrpSpPr>
          <p:grpSpPr bwMode="auto">
            <a:xfrm>
              <a:off x="2340" y="1512"/>
              <a:ext cx="650" cy="575"/>
              <a:chOff x="2340" y="1512"/>
              <a:chExt cx="650" cy="575"/>
            </a:xfrm>
          </p:grpSpPr>
          <p:sp>
            <p:nvSpPr>
              <p:cNvPr id="31829" name="Rectangle 15"/>
              <p:cNvSpPr>
                <a:spLocks noChangeArrowheads="1"/>
              </p:cNvSpPr>
              <p:nvPr/>
            </p:nvSpPr>
            <p:spPr bwMode="auto">
              <a:xfrm>
                <a:off x="2346" y="1516"/>
                <a:ext cx="646" cy="571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0" name="Rectangle 16"/>
              <p:cNvSpPr>
                <a:spLocks noChangeArrowheads="1"/>
              </p:cNvSpPr>
              <p:nvPr/>
            </p:nvSpPr>
            <p:spPr bwMode="auto">
              <a:xfrm>
                <a:off x="2502" y="1600"/>
                <a:ext cx="422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+mj-lt"/>
                  </a:rPr>
                  <a:t>MMU</a:t>
                </a:r>
                <a:endParaRPr lang="en-US" sz="1400" dirty="0">
                  <a:latin typeface="+mj-lt"/>
                </a:endParaRPr>
              </a:p>
            </p:txBody>
          </p:sp>
          <p:sp>
            <p:nvSpPr>
              <p:cNvPr id="31831" name="Line 17"/>
              <p:cNvSpPr>
                <a:spLocks noChangeShapeType="1"/>
              </p:cNvSpPr>
              <p:nvPr/>
            </p:nvSpPr>
            <p:spPr bwMode="auto">
              <a:xfrm>
                <a:off x="2340" y="1583"/>
                <a:ext cx="6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2" name="Line 18"/>
              <p:cNvSpPr>
                <a:spLocks noChangeShapeType="1"/>
              </p:cNvSpPr>
              <p:nvPr/>
            </p:nvSpPr>
            <p:spPr bwMode="auto">
              <a:xfrm>
                <a:off x="2340" y="1870"/>
                <a:ext cx="6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3" name="Line 19"/>
              <p:cNvSpPr>
                <a:spLocks noChangeShapeType="1"/>
              </p:cNvSpPr>
              <p:nvPr/>
            </p:nvSpPr>
            <p:spPr bwMode="auto">
              <a:xfrm>
                <a:off x="2340" y="1941"/>
                <a:ext cx="646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4" name="Line 20"/>
              <p:cNvSpPr>
                <a:spLocks noChangeShapeType="1"/>
              </p:cNvSpPr>
              <p:nvPr/>
            </p:nvSpPr>
            <p:spPr bwMode="auto">
              <a:xfrm>
                <a:off x="2340" y="2012"/>
                <a:ext cx="6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5" name="Line 21"/>
              <p:cNvSpPr>
                <a:spLocks noChangeShapeType="1"/>
              </p:cNvSpPr>
              <p:nvPr/>
            </p:nvSpPr>
            <p:spPr bwMode="auto">
              <a:xfrm>
                <a:off x="2411" y="1512"/>
                <a:ext cx="1" cy="1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6" name="Line 22"/>
              <p:cNvSpPr>
                <a:spLocks noChangeShapeType="1"/>
              </p:cNvSpPr>
              <p:nvPr/>
            </p:nvSpPr>
            <p:spPr bwMode="auto">
              <a:xfrm>
                <a:off x="2411" y="1870"/>
                <a:ext cx="1" cy="2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7" name="Line 23"/>
              <p:cNvSpPr>
                <a:spLocks noChangeShapeType="1"/>
              </p:cNvSpPr>
              <p:nvPr/>
            </p:nvSpPr>
            <p:spPr bwMode="auto">
              <a:xfrm>
                <a:off x="2483" y="1512"/>
                <a:ext cx="1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38" name="Line 24"/>
              <p:cNvSpPr>
                <a:spLocks noChangeShapeType="1"/>
              </p:cNvSpPr>
              <p:nvPr/>
            </p:nvSpPr>
            <p:spPr bwMode="auto">
              <a:xfrm>
                <a:off x="2483" y="1798"/>
                <a:ext cx="1" cy="2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</p:grpSp>
        <p:grpSp>
          <p:nvGrpSpPr>
            <p:cNvPr id="55343" name="Group 25"/>
            <p:cNvGrpSpPr>
              <a:grpSpLocks/>
            </p:cNvGrpSpPr>
            <p:nvPr/>
          </p:nvGrpSpPr>
          <p:grpSpPr bwMode="auto">
            <a:xfrm>
              <a:off x="404" y="1512"/>
              <a:ext cx="567" cy="613"/>
              <a:chOff x="404" y="1512"/>
              <a:chExt cx="567" cy="613"/>
            </a:xfrm>
          </p:grpSpPr>
          <p:sp>
            <p:nvSpPr>
              <p:cNvPr id="31827" name="AutoShape 26"/>
              <p:cNvSpPr>
                <a:spLocks noChangeArrowheads="1"/>
              </p:cNvSpPr>
              <p:nvPr/>
            </p:nvSpPr>
            <p:spPr bwMode="auto">
              <a:xfrm>
                <a:off x="404" y="1512"/>
                <a:ext cx="567" cy="613"/>
              </a:xfrm>
              <a:prstGeom prst="roundRect">
                <a:avLst>
                  <a:gd name="adj" fmla="val 25000"/>
                </a:avLst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28" name="Rectangle 27"/>
              <p:cNvSpPr>
                <a:spLocks noChangeArrowheads="1"/>
              </p:cNvSpPr>
              <p:nvPr/>
            </p:nvSpPr>
            <p:spPr bwMode="auto">
              <a:xfrm>
                <a:off x="536" y="1704"/>
                <a:ext cx="343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400">
                    <a:solidFill>
                      <a:srgbClr val="000000"/>
                    </a:solidFill>
                    <a:latin typeface="+mj-lt"/>
                  </a:rPr>
                  <a:t>CPU</a:t>
                </a:r>
                <a:endParaRPr lang="en-US" sz="1400">
                  <a:latin typeface="+mj-lt"/>
                </a:endParaRPr>
              </a:p>
            </p:txBody>
          </p:sp>
        </p:grpSp>
        <p:sp>
          <p:nvSpPr>
            <p:cNvPr id="31824" name="AutoShape 29"/>
            <p:cNvSpPr>
              <a:spLocks noChangeArrowheads="1"/>
            </p:cNvSpPr>
            <p:nvPr/>
          </p:nvSpPr>
          <p:spPr bwMode="auto">
            <a:xfrm>
              <a:off x="3206" y="1516"/>
              <a:ext cx="762" cy="609"/>
            </a:xfrm>
            <a:prstGeom prst="roundRect">
              <a:avLst>
                <a:gd name="adj" fmla="val 24546"/>
              </a:avLst>
            </a:prstGeom>
            <a:solidFill>
              <a:srgbClr val="FFCC99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sz="1400" dirty="0">
                  <a:latin typeface="+mj-lt"/>
                </a:rPr>
                <a:t>Main memory</a:t>
              </a:r>
            </a:p>
          </p:txBody>
        </p:sp>
        <p:grpSp>
          <p:nvGrpSpPr>
            <p:cNvPr id="55345" name="Group 40"/>
            <p:cNvGrpSpPr>
              <a:grpSpLocks/>
            </p:cNvGrpSpPr>
            <p:nvPr/>
          </p:nvGrpSpPr>
          <p:grpSpPr bwMode="auto">
            <a:xfrm>
              <a:off x="2986" y="1775"/>
              <a:ext cx="216" cy="48"/>
              <a:chOff x="2986" y="1775"/>
              <a:chExt cx="216" cy="48"/>
            </a:xfrm>
          </p:grpSpPr>
          <p:sp>
            <p:nvSpPr>
              <p:cNvPr id="31814" name="Freeform 41"/>
              <p:cNvSpPr>
                <a:spLocks/>
              </p:cNvSpPr>
              <p:nvPr/>
            </p:nvSpPr>
            <p:spPr bwMode="auto">
              <a:xfrm>
                <a:off x="3105" y="1775"/>
                <a:ext cx="95" cy="46"/>
              </a:xfrm>
              <a:custGeom>
                <a:avLst/>
                <a:gdLst>
                  <a:gd name="T0" fmla="*/ 96 w 96"/>
                  <a:gd name="T1" fmla="*/ 24 h 48"/>
                  <a:gd name="T2" fmla="*/ 0 w 96"/>
                  <a:gd name="T3" fmla="*/ 48 h 48"/>
                  <a:gd name="T4" fmla="*/ 0 w 96"/>
                  <a:gd name="T5" fmla="*/ 24 h 48"/>
                  <a:gd name="T6" fmla="*/ 0 w 96"/>
                  <a:gd name="T7" fmla="*/ 0 h 48"/>
                  <a:gd name="T8" fmla="*/ 96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15" name="Freeform 42"/>
              <p:cNvSpPr>
                <a:spLocks/>
              </p:cNvSpPr>
              <p:nvPr/>
            </p:nvSpPr>
            <p:spPr bwMode="auto">
              <a:xfrm>
                <a:off x="2986" y="1775"/>
                <a:ext cx="96" cy="46"/>
              </a:xfrm>
              <a:custGeom>
                <a:avLst/>
                <a:gdLst>
                  <a:gd name="T0" fmla="*/ 0 w 96"/>
                  <a:gd name="T1" fmla="*/ 24 h 48"/>
                  <a:gd name="T2" fmla="*/ 96 w 96"/>
                  <a:gd name="T3" fmla="*/ 0 h 48"/>
                  <a:gd name="T4" fmla="*/ 96 w 96"/>
                  <a:gd name="T5" fmla="*/ 24 h 48"/>
                  <a:gd name="T6" fmla="*/ 96 w 96"/>
                  <a:gd name="T7" fmla="*/ 48 h 48"/>
                  <a:gd name="T8" fmla="*/ 0 w 96"/>
                  <a:gd name="T9" fmla="*/ 24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0" y="24"/>
                    </a:moveTo>
                    <a:lnTo>
                      <a:pt x="96" y="0"/>
                    </a:lnTo>
                    <a:lnTo>
                      <a:pt x="96" y="24"/>
                    </a:lnTo>
                    <a:lnTo>
                      <a:pt x="96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16" name="Line 43"/>
              <p:cNvSpPr>
                <a:spLocks noChangeShapeType="1"/>
              </p:cNvSpPr>
              <p:nvPr/>
            </p:nvSpPr>
            <p:spPr bwMode="auto">
              <a:xfrm flipH="1">
                <a:off x="3083" y="1775"/>
                <a:ext cx="23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</p:grpSp>
        <p:grpSp>
          <p:nvGrpSpPr>
            <p:cNvPr id="55346" name="Group 44"/>
            <p:cNvGrpSpPr>
              <a:grpSpLocks/>
            </p:cNvGrpSpPr>
            <p:nvPr/>
          </p:nvGrpSpPr>
          <p:grpSpPr bwMode="auto">
            <a:xfrm>
              <a:off x="975" y="1774"/>
              <a:ext cx="359" cy="47"/>
              <a:chOff x="975" y="1774"/>
              <a:chExt cx="359" cy="47"/>
            </a:xfrm>
          </p:grpSpPr>
          <p:sp>
            <p:nvSpPr>
              <p:cNvPr id="31811" name="Freeform 45"/>
              <p:cNvSpPr>
                <a:spLocks/>
              </p:cNvSpPr>
              <p:nvPr/>
            </p:nvSpPr>
            <p:spPr bwMode="auto">
              <a:xfrm>
                <a:off x="975" y="1778"/>
                <a:ext cx="95" cy="35"/>
              </a:xfrm>
              <a:custGeom>
                <a:avLst/>
                <a:gdLst>
                  <a:gd name="T0" fmla="*/ 0 w 95"/>
                  <a:gd name="T1" fmla="*/ 24 h 47"/>
                  <a:gd name="T2" fmla="*/ 95 w 95"/>
                  <a:gd name="T3" fmla="*/ 0 h 47"/>
                  <a:gd name="T4" fmla="*/ 95 w 95"/>
                  <a:gd name="T5" fmla="*/ 24 h 47"/>
                  <a:gd name="T6" fmla="*/ 95 w 95"/>
                  <a:gd name="T7" fmla="*/ 47 h 47"/>
                  <a:gd name="T8" fmla="*/ 0 w 95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47"/>
                  <a:gd name="T17" fmla="*/ 95 w 9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47">
                    <a:moveTo>
                      <a:pt x="0" y="24"/>
                    </a:moveTo>
                    <a:lnTo>
                      <a:pt x="95" y="0"/>
                    </a:lnTo>
                    <a:lnTo>
                      <a:pt x="95" y="24"/>
                    </a:lnTo>
                    <a:lnTo>
                      <a:pt x="95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12" name="Freeform 46"/>
              <p:cNvSpPr>
                <a:spLocks/>
              </p:cNvSpPr>
              <p:nvPr/>
            </p:nvSpPr>
            <p:spPr bwMode="auto">
              <a:xfrm>
                <a:off x="1238" y="1778"/>
                <a:ext cx="96" cy="35"/>
              </a:xfrm>
              <a:custGeom>
                <a:avLst/>
                <a:gdLst>
                  <a:gd name="T0" fmla="*/ 96 w 96"/>
                  <a:gd name="T1" fmla="*/ 24 h 47"/>
                  <a:gd name="T2" fmla="*/ 0 w 96"/>
                  <a:gd name="T3" fmla="*/ 47 h 47"/>
                  <a:gd name="T4" fmla="*/ 0 w 96"/>
                  <a:gd name="T5" fmla="*/ 24 h 47"/>
                  <a:gd name="T6" fmla="*/ 0 w 96"/>
                  <a:gd name="T7" fmla="*/ 0 h 47"/>
                  <a:gd name="T8" fmla="*/ 96 w 96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96" y="24"/>
                    </a:moveTo>
                    <a:lnTo>
                      <a:pt x="0" y="47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13" name="Line 47"/>
              <p:cNvSpPr>
                <a:spLocks noChangeShapeType="1"/>
              </p:cNvSpPr>
              <p:nvPr/>
            </p:nvSpPr>
            <p:spPr bwMode="auto">
              <a:xfrm>
                <a:off x="1070" y="1798"/>
                <a:ext cx="17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</p:grpSp>
        <p:grpSp>
          <p:nvGrpSpPr>
            <p:cNvPr id="55347" name="Group 48"/>
            <p:cNvGrpSpPr>
              <a:grpSpLocks/>
            </p:cNvGrpSpPr>
            <p:nvPr/>
          </p:nvGrpSpPr>
          <p:grpSpPr bwMode="auto">
            <a:xfrm>
              <a:off x="2052" y="1774"/>
              <a:ext cx="280" cy="47"/>
              <a:chOff x="2052" y="1774"/>
              <a:chExt cx="280" cy="47"/>
            </a:xfrm>
          </p:grpSpPr>
          <p:sp>
            <p:nvSpPr>
              <p:cNvPr id="31808" name="Freeform 49"/>
              <p:cNvSpPr>
                <a:spLocks/>
              </p:cNvSpPr>
              <p:nvPr/>
            </p:nvSpPr>
            <p:spPr bwMode="auto">
              <a:xfrm>
                <a:off x="2050" y="1778"/>
                <a:ext cx="95" cy="35"/>
              </a:xfrm>
              <a:custGeom>
                <a:avLst/>
                <a:gdLst>
                  <a:gd name="T0" fmla="*/ 0 w 96"/>
                  <a:gd name="T1" fmla="*/ 24 h 47"/>
                  <a:gd name="T2" fmla="*/ 96 w 96"/>
                  <a:gd name="T3" fmla="*/ 0 h 47"/>
                  <a:gd name="T4" fmla="*/ 96 w 96"/>
                  <a:gd name="T5" fmla="*/ 24 h 47"/>
                  <a:gd name="T6" fmla="*/ 96 w 96"/>
                  <a:gd name="T7" fmla="*/ 47 h 47"/>
                  <a:gd name="T8" fmla="*/ 0 w 96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0" y="24"/>
                    </a:moveTo>
                    <a:lnTo>
                      <a:pt x="96" y="0"/>
                    </a:lnTo>
                    <a:lnTo>
                      <a:pt x="96" y="24"/>
                    </a:lnTo>
                    <a:lnTo>
                      <a:pt x="96" y="4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09" name="Freeform 50"/>
              <p:cNvSpPr>
                <a:spLocks/>
              </p:cNvSpPr>
              <p:nvPr/>
            </p:nvSpPr>
            <p:spPr bwMode="auto">
              <a:xfrm>
                <a:off x="2236" y="1778"/>
                <a:ext cx="96" cy="35"/>
              </a:xfrm>
              <a:custGeom>
                <a:avLst/>
                <a:gdLst>
                  <a:gd name="T0" fmla="*/ 96 w 96"/>
                  <a:gd name="T1" fmla="*/ 24 h 47"/>
                  <a:gd name="T2" fmla="*/ 0 w 96"/>
                  <a:gd name="T3" fmla="*/ 47 h 47"/>
                  <a:gd name="T4" fmla="*/ 0 w 96"/>
                  <a:gd name="T5" fmla="*/ 24 h 47"/>
                  <a:gd name="T6" fmla="*/ 0 w 96"/>
                  <a:gd name="T7" fmla="*/ 0 h 47"/>
                  <a:gd name="T8" fmla="*/ 96 w 96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96" y="24"/>
                    </a:moveTo>
                    <a:lnTo>
                      <a:pt x="0" y="47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  <p:sp>
            <p:nvSpPr>
              <p:cNvPr id="31810" name="Line 51"/>
              <p:cNvSpPr>
                <a:spLocks noChangeShapeType="1"/>
              </p:cNvSpPr>
              <p:nvPr/>
            </p:nvSpPr>
            <p:spPr bwMode="auto">
              <a:xfrm>
                <a:off x="2148" y="1798"/>
                <a:ext cx="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400">
                  <a:latin typeface="+mj-lt"/>
                </a:endParaRPr>
              </a:p>
            </p:txBody>
          </p:sp>
        </p:grpSp>
      </p:grpSp>
      <p:sp>
        <p:nvSpPr>
          <p:cNvPr id="31750" name="Rectangle 103"/>
          <p:cNvSpPr>
            <a:spLocks noChangeArrowheads="1"/>
          </p:cNvSpPr>
          <p:nvPr/>
        </p:nvSpPr>
        <p:spPr bwMode="auto">
          <a:xfrm>
            <a:off x="228600" y="1524000"/>
            <a:ext cx="4019550" cy="11064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104000"/>
              </a:lnSpc>
              <a:defRPr/>
            </a:pPr>
            <a:r>
              <a:rPr lang="en-US" sz="2400" i="1" dirty="0">
                <a:latin typeface="+mj-lt"/>
              </a:rPr>
              <a:t>Virtually-Addressed</a:t>
            </a:r>
            <a:r>
              <a:rPr lang="en-US" sz="2400" dirty="0">
                <a:latin typeface="+mj-lt"/>
              </a:rPr>
              <a:t> Cache</a:t>
            </a:r>
          </a:p>
          <a:p>
            <a:pPr marL="228600" indent="-228600" algn="ctr" eaLnBrk="0" hangingPunct="0">
              <a:lnSpc>
                <a:spcPct val="104000"/>
              </a:lnSpc>
              <a:defRPr/>
            </a:pPr>
            <a:r>
              <a:rPr lang="en-US" dirty="0">
                <a:latin typeface="+mj-lt"/>
              </a:rPr>
              <a:t>Tags from virtual addresses</a:t>
            </a:r>
          </a:p>
        </p:txBody>
      </p:sp>
      <p:sp>
        <p:nvSpPr>
          <p:cNvPr id="31751" name="Text Box 104"/>
          <p:cNvSpPr txBox="1">
            <a:spLocks noChangeArrowheads="1"/>
          </p:cNvSpPr>
          <p:nvPr/>
        </p:nvSpPr>
        <p:spPr bwMode="auto">
          <a:xfrm>
            <a:off x="441325" y="4495800"/>
            <a:ext cx="35972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FAST: No MMU time on HIT</a:t>
            </a:r>
          </a:p>
          <a:p>
            <a:pPr marL="176213" indent="-176213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Problem: Must flush cache after context switch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3000" y="1524000"/>
            <a:ext cx="4070350" cy="3978275"/>
            <a:chOff x="4953000" y="1524000"/>
            <a:chExt cx="4070350" cy="3978275"/>
          </a:xfrm>
        </p:grpSpPr>
        <p:sp>
          <p:nvSpPr>
            <p:cNvPr id="31748" name="Rectangle 101"/>
            <p:cNvSpPr>
              <a:spLocks noChangeArrowheads="1"/>
            </p:cNvSpPr>
            <p:nvPr/>
          </p:nvSpPr>
          <p:spPr bwMode="auto">
            <a:xfrm>
              <a:off x="4953000" y="1524000"/>
              <a:ext cx="4019550" cy="11064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 algn="ctr" eaLnBrk="0" hangingPunct="0">
                <a:lnSpc>
                  <a:spcPct val="104000"/>
                </a:lnSpc>
                <a:defRPr/>
              </a:pPr>
              <a:r>
                <a:rPr lang="en-US" sz="2400" i="1" dirty="0">
                  <a:latin typeface="+mj-lt"/>
                </a:rPr>
                <a:t>Physically-Addressed</a:t>
              </a:r>
              <a:r>
                <a:rPr lang="en-US" sz="2400" dirty="0">
                  <a:latin typeface="+mj-lt"/>
                </a:rPr>
                <a:t>  Cache</a:t>
              </a:r>
            </a:p>
            <a:p>
              <a:pPr marL="228600" indent="-228600" algn="ctr" eaLnBrk="0" hangingPunct="0">
                <a:lnSpc>
                  <a:spcPct val="104000"/>
                </a:lnSpc>
                <a:defRPr/>
              </a:pPr>
              <a:r>
                <a:rPr lang="en-US" dirty="0">
                  <a:latin typeface="+mj-lt"/>
                </a:rPr>
                <a:t>Tags from physical addresses</a:t>
              </a:r>
            </a:p>
          </p:txBody>
        </p:sp>
        <p:sp>
          <p:nvSpPr>
            <p:cNvPr id="31749" name="Text Box 102"/>
            <p:cNvSpPr txBox="1">
              <a:spLocks noChangeArrowheads="1"/>
            </p:cNvSpPr>
            <p:nvPr/>
          </p:nvSpPr>
          <p:spPr bwMode="auto">
            <a:xfrm>
              <a:off x="5318125" y="4495800"/>
              <a:ext cx="35972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76213" indent="-176213" eaLnBrk="0" hangingPunct="0">
                <a:buFontTx/>
                <a:buChar char="•"/>
                <a:defRPr/>
              </a:pPr>
              <a:r>
                <a:rPr lang="en-US" sz="2000" dirty="0">
                  <a:solidFill>
                    <a:srgbClr val="00B050"/>
                  </a:solidFill>
                  <a:latin typeface="+mj-lt"/>
                </a:rPr>
                <a:t>Avoids stale cache data after context switch</a:t>
              </a:r>
            </a:p>
            <a:p>
              <a:pPr marL="176213" indent="-176213" eaLnBrk="0" hangingPunct="0">
                <a:buFontTx/>
                <a:buChar char="•"/>
                <a:defRPr/>
              </a:pPr>
              <a:r>
                <a:rPr lang="en-US" sz="2000" dirty="0">
                  <a:solidFill>
                    <a:srgbClr val="C00000"/>
                  </a:solidFill>
                  <a:latin typeface="+mj-lt"/>
                </a:rPr>
                <a:t>SLOW: MMU time on HIT</a:t>
              </a:r>
            </a:p>
          </p:txBody>
        </p:sp>
        <p:grpSp>
          <p:nvGrpSpPr>
            <p:cNvPr id="55303" name="Group 142"/>
            <p:cNvGrpSpPr>
              <a:grpSpLocks/>
            </p:cNvGrpSpPr>
            <p:nvPr/>
          </p:nvGrpSpPr>
          <p:grpSpPr bwMode="auto">
            <a:xfrm>
              <a:off x="5029200" y="3048000"/>
              <a:ext cx="3994150" cy="533400"/>
              <a:chOff x="5029200" y="3048000"/>
              <a:chExt cx="3993682" cy="533093"/>
            </a:xfrm>
          </p:grpSpPr>
          <p:grpSp>
            <p:nvGrpSpPr>
              <p:cNvPr id="55304" name="Group 4"/>
              <p:cNvGrpSpPr>
                <a:grpSpLocks/>
              </p:cNvGrpSpPr>
              <p:nvPr/>
            </p:nvGrpSpPr>
            <p:grpSpPr bwMode="auto">
              <a:xfrm>
                <a:off x="7115754" y="3048000"/>
                <a:ext cx="809046" cy="500046"/>
                <a:chOff x="1334" y="1512"/>
                <a:chExt cx="722" cy="575"/>
              </a:xfrm>
            </p:grpSpPr>
            <p:sp>
              <p:nvSpPr>
                <p:cNvPr id="134" name="Rectangle 5"/>
                <p:cNvSpPr>
                  <a:spLocks noChangeArrowheads="1"/>
                </p:cNvSpPr>
                <p:nvPr/>
              </p:nvSpPr>
              <p:spPr bwMode="auto">
                <a:xfrm>
                  <a:off x="1340" y="1516"/>
                  <a:ext cx="714" cy="57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5" name="Line 6"/>
                <p:cNvSpPr>
                  <a:spLocks noChangeShapeType="1"/>
                </p:cNvSpPr>
                <p:nvPr/>
              </p:nvSpPr>
              <p:spPr bwMode="auto">
                <a:xfrm>
                  <a:off x="1336" y="1583"/>
                  <a:ext cx="71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6" name="Line 7"/>
                <p:cNvSpPr>
                  <a:spLocks noChangeShapeType="1"/>
                </p:cNvSpPr>
                <p:nvPr/>
              </p:nvSpPr>
              <p:spPr bwMode="auto">
                <a:xfrm>
                  <a:off x="1336" y="1654"/>
                  <a:ext cx="714" cy="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7" name="Line 8"/>
                <p:cNvSpPr>
                  <a:spLocks noChangeShapeType="1"/>
                </p:cNvSpPr>
                <p:nvPr/>
              </p:nvSpPr>
              <p:spPr bwMode="auto">
                <a:xfrm>
                  <a:off x="1336" y="1870"/>
                  <a:ext cx="71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8" name="Line 9"/>
                <p:cNvSpPr>
                  <a:spLocks noChangeShapeType="1"/>
                </p:cNvSpPr>
                <p:nvPr/>
              </p:nvSpPr>
              <p:spPr bwMode="auto">
                <a:xfrm>
                  <a:off x="1336" y="1941"/>
                  <a:ext cx="714" cy="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9" name="Line 10"/>
                <p:cNvSpPr>
                  <a:spLocks noChangeShapeType="1"/>
                </p:cNvSpPr>
                <p:nvPr/>
              </p:nvSpPr>
              <p:spPr bwMode="auto">
                <a:xfrm>
                  <a:off x="1336" y="2012"/>
                  <a:ext cx="714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40" name="Line 11"/>
                <p:cNvSpPr>
                  <a:spLocks noChangeShapeType="1"/>
                </p:cNvSpPr>
                <p:nvPr/>
              </p:nvSpPr>
              <p:spPr bwMode="auto">
                <a:xfrm>
                  <a:off x="1693" y="1870"/>
                  <a:ext cx="1" cy="21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41" name="Rectangle 12"/>
                <p:cNvSpPr>
                  <a:spLocks noChangeArrowheads="1"/>
                </p:cNvSpPr>
                <p:nvPr/>
              </p:nvSpPr>
              <p:spPr bwMode="auto">
                <a:xfrm>
                  <a:off x="1458" y="1631"/>
                  <a:ext cx="482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  <a:latin typeface="+mj-lt"/>
                    </a:rPr>
                    <a:t>Cache</a:t>
                  </a:r>
                  <a:endParaRPr lang="en-US" sz="1400" dirty="0">
                    <a:latin typeface="+mj-lt"/>
                  </a:endParaRPr>
                </a:p>
              </p:txBody>
            </p:sp>
            <p:sp>
              <p:nvSpPr>
                <p:cNvPr id="142" name="Line 13"/>
                <p:cNvSpPr>
                  <a:spLocks noChangeShapeType="1"/>
                </p:cNvSpPr>
                <p:nvPr/>
              </p:nvSpPr>
              <p:spPr bwMode="auto">
                <a:xfrm>
                  <a:off x="1693" y="1512"/>
                  <a:ext cx="1" cy="21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</p:grpSp>
          <p:grpSp>
            <p:nvGrpSpPr>
              <p:cNvPr id="55305" name="Group 14"/>
              <p:cNvGrpSpPr>
                <a:grpSpLocks/>
              </p:cNvGrpSpPr>
              <p:nvPr/>
            </p:nvGrpSpPr>
            <p:grpSpPr bwMode="auto">
              <a:xfrm>
                <a:off x="6053435" y="3048000"/>
                <a:ext cx="728365" cy="500046"/>
                <a:chOff x="2340" y="1512"/>
                <a:chExt cx="650" cy="575"/>
              </a:xfrm>
            </p:grpSpPr>
            <p:sp>
              <p:nvSpPr>
                <p:cNvPr id="124" name="Rectangle 15"/>
                <p:cNvSpPr>
                  <a:spLocks noChangeArrowheads="1"/>
                </p:cNvSpPr>
                <p:nvPr/>
              </p:nvSpPr>
              <p:spPr bwMode="auto">
                <a:xfrm>
                  <a:off x="2344" y="1516"/>
                  <a:ext cx="646" cy="571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5" name="Rectangle 16"/>
                <p:cNvSpPr>
                  <a:spLocks noChangeArrowheads="1"/>
                </p:cNvSpPr>
                <p:nvPr/>
              </p:nvSpPr>
              <p:spPr bwMode="auto">
                <a:xfrm>
                  <a:off x="2501" y="1600"/>
                  <a:ext cx="421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400" dirty="0">
                      <a:solidFill>
                        <a:srgbClr val="000000"/>
                      </a:solidFill>
                      <a:latin typeface="+mj-lt"/>
                    </a:rPr>
                    <a:t>MMU</a:t>
                  </a:r>
                  <a:endParaRPr lang="en-US" sz="1400" dirty="0">
                    <a:latin typeface="+mj-lt"/>
                  </a:endParaRPr>
                </a:p>
              </p:txBody>
            </p:sp>
            <p:sp>
              <p:nvSpPr>
                <p:cNvPr id="126" name="Line 17"/>
                <p:cNvSpPr>
                  <a:spLocks noChangeShapeType="1"/>
                </p:cNvSpPr>
                <p:nvPr/>
              </p:nvSpPr>
              <p:spPr bwMode="auto">
                <a:xfrm>
                  <a:off x="2340" y="1583"/>
                  <a:ext cx="64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7" name="Line 18"/>
                <p:cNvSpPr>
                  <a:spLocks noChangeShapeType="1"/>
                </p:cNvSpPr>
                <p:nvPr/>
              </p:nvSpPr>
              <p:spPr bwMode="auto">
                <a:xfrm>
                  <a:off x="2340" y="1870"/>
                  <a:ext cx="64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8" name="Line 19"/>
                <p:cNvSpPr>
                  <a:spLocks noChangeShapeType="1"/>
                </p:cNvSpPr>
                <p:nvPr/>
              </p:nvSpPr>
              <p:spPr bwMode="auto">
                <a:xfrm>
                  <a:off x="2340" y="1941"/>
                  <a:ext cx="646" cy="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9" name="Line 20"/>
                <p:cNvSpPr>
                  <a:spLocks noChangeShapeType="1"/>
                </p:cNvSpPr>
                <p:nvPr/>
              </p:nvSpPr>
              <p:spPr bwMode="auto">
                <a:xfrm>
                  <a:off x="2340" y="2012"/>
                  <a:ext cx="64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0" name="Line 21"/>
                <p:cNvSpPr>
                  <a:spLocks noChangeShapeType="1"/>
                </p:cNvSpPr>
                <p:nvPr/>
              </p:nvSpPr>
              <p:spPr bwMode="auto">
                <a:xfrm>
                  <a:off x="2409" y="1512"/>
                  <a:ext cx="0" cy="1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1" name="Line 22"/>
                <p:cNvSpPr>
                  <a:spLocks noChangeShapeType="1"/>
                </p:cNvSpPr>
                <p:nvPr/>
              </p:nvSpPr>
              <p:spPr bwMode="auto">
                <a:xfrm>
                  <a:off x="2409" y="1870"/>
                  <a:ext cx="0" cy="21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2" name="Line 23"/>
                <p:cNvSpPr>
                  <a:spLocks noChangeShapeType="1"/>
                </p:cNvSpPr>
                <p:nvPr/>
              </p:nvSpPr>
              <p:spPr bwMode="auto">
                <a:xfrm>
                  <a:off x="2483" y="1512"/>
                  <a:ext cx="1" cy="7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33" name="Line 24"/>
                <p:cNvSpPr>
                  <a:spLocks noChangeShapeType="1"/>
                </p:cNvSpPr>
                <p:nvPr/>
              </p:nvSpPr>
              <p:spPr bwMode="auto">
                <a:xfrm>
                  <a:off x="2483" y="1798"/>
                  <a:ext cx="1" cy="28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</p:grpSp>
          <p:grpSp>
            <p:nvGrpSpPr>
              <p:cNvPr id="55306" name="Group 25"/>
              <p:cNvGrpSpPr>
                <a:grpSpLocks/>
              </p:cNvGrpSpPr>
              <p:nvPr/>
            </p:nvGrpSpPr>
            <p:grpSpPr bwMode="auto">
              <a:xfrm>
                <a:off x="5029200" y="3048000"/>
                <a:ext cx="635359" cy="533093"/>
                <a:chOff x="404" y="1512"/>
                <a:chExt cx="567" cy="613"/>
              </a:xfrm>
            </p:grpSpPr>
            <p:sp>
              <p:nvSpPr>
                <p:cNvPr id="122" name="AutoShape 26"/>
                <p:cNvSpPr>
                  <a:spLocks noChangeArrowheads="1"/>
                </p:cNvSpPr>
                <p:nvPr/>
              </p:nvSpPr>
              <p:spPr bwMode="auto">
                <a:xfrm>
                  <a:off x="404" y="1512"/>
                  <a:ext cx="567" cy="613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CCE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3" name="Rectangle 27"/>
                <p:cNvSpPr>
                  <a:spLocks noChangeArrowheads="1"/>
                </p:cNvSpPr>
                <p:nvPr/>
              </p:nvSpPr>
              <p:spPr bwMode="auto">
                <a:xfrm>
                  <a:off x="536" y="1704"/>
                  <a:ext cx="343" cy="2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lang="en-US" sz="1400">
                      <a:solidFill>
                        <a:srgbClr val="000000"/>
                      </a:solidFill>
                      <a:latin typeface="+mj-lt"/>
                    </a:rPr>
                    <a:t>CPU</a:t>
                  </a:r>
                  <a:endParaRPr lang="en-US" sz="1400">
                    <a:latin typeface="+mj-lt"/>
                  </a:endParaRPr>
                </a:p>
              </p:txBody>
            </p:sp>
          </p:grpSp>
          <p:sp>
            <p:nvSpPr>
              <p:cNvPr id="109" name="AutoShape 29"/>
              <p:cNvSpPr>
                <a:spLocks noChangeArrowheads="1"/>
              </p:cNvSpPr>
              <p:nvPr/>
            </p:nvSpPr>
            <p:spPr bwMode="auto">
              <a:xfrm>
                <a:off x="8168907" y="3051173"/>
                <a:ext cx="853975" cy="529920"/>
              </a:xfrm>
              <a:prstGeom prst="roundRect">
                <a:avLst>
                  <a:gd name="adj" fmla="val 24546"/>
                </a:avLst>
              </a:prstGeom>
              <a:solidFill>
                <a:srgbClr val="FFCC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defRPr/>
                </a:pPr>
                <a:r>
                  <a:rPr lang="en-US" sz="1400" dirty="0">
                    <a:latin typeface="+mj-lt"/>
                  </a:rPr>
                  <a:t>Main memory</a:t>
                </a:r>
              </a:p>
            </p:txBody>
          </p:sp>
          <p:grpSp>
            <p:nvGrpSpPr>
              <p:cNvPr id="55308" name="Group 40"/>
              <p:cNvGrpSpPr>
                <a:grpSpLocks/>
              </p:cNvGrpSpPr>
              <p:nvPr/>
            </p:nvGrpSpPr>
            <p:grpSpPr bwMode="auto">
              <a:xfrm>
                <a:off x="7922490" y="3276717"/>
                <a:ext cx="242041" cy="41743"/>
                <a:chOff x="2986" y="1775"/>
                <a:chExt cx="216" cy="48"/>
              </a:xfrm>
            </p:grpSpPr>
            <p:sp>
              <p:nvSpPr>
                <p:cNvPr id="119" name="Freeform 41"/>
                <p:cNvSpPr>
                  <a:spLocks/>
                </p:cNvSpPr>
                <p:nvPr/>
              </p:nvSpPr>
              <p:spPr bwMode="auto">
                <a:xfrm>
                  <a:off x="3105" y="1775"/>
                  <a:ext cx="95" cy="46"/>
                </a:xfrm>
                <a:custGeom>
                  <a:avLst/>
                  <a:gdLst>
                    <a:gd name="T0" fmla="*/ 96 w 96"/>
                    <a:gd name="T1" fmla="*/ 24 h 48"/>
                    <a:gd name="T2" fmla="*/ 0 w 96"/>
                    <a:gd name="T3" fmla="*/ 48 h 48"/>
                    <a:gd name="T4" fmla="*/ 0 w 96"/>
                    <a:gd name="T5" fmla="*/ 24 h 48"/>
                    <a:gd name="T6" fmla="*/ 0 w 96"/>
                    <a:gd name="T7" fmla="*/ 0 h 48"/>
                    <a:gd name="T8" fmla="*/ 96 w 96"/>
                    <a:gd name="T9" fmla="*/ 24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8"/>
                    <a:gd name="T17" fmla="*/ 96 w 9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8">
                      <a:moveTo>
                        <a:pt x="96" y="24"/>
                      </a:moveTo>
                      <a:lnTo>
                        <a:pt x="0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96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0" name="Freeform 42"/>
                <p:cNvSpPr>
                  <a:spLocks/>
                </p:cNvSpPr>
                <p:nvPr/>
              </p:nvSpPr>
              <p:spPr bwMode="auto">
                <a:xfrm>
                  <a:off x="2986" y="1775"/>
                  <a:ext cx="96" cy="46"/>
                </a:xfrm>
                <a:custGeom>
                  <a:avLst/>
                  <a:gdLst>
                    <a:gd name="T0" fmla="*/ 0 w 96"/>
                    <a:gd name="T1" fmla="*/ 24 h 48"/>
                    <a:gd name="T2" fmla="*/ 96 w 96"/>
                    <a:gd name="T3" fmla="*/ 0 h 48"/>
                    <a:gd name="T4" fmla="*/ 96 w 96"/>
                    <a:gd name="T5" fmla="*/ 24 h 48"/>
                    <a:gd name="T6" fmla="*/ 96 w 96"/>
                    <a:gd name="T7" fmla="*/ 48 h 48"/>
                    <a:gd name="T8" fmla="*/ 0 w 96"/>
                    <a:gd name="T9" fmla="*/ 24 h 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8"/>
                    <a:gd name="T17" fmla="*/ 96 w 96"/>
                    <a:gd name="T18" fmla="*/ 48 h 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8">
                      <a:moveTo>
                        <a:pt x="0" y="24"/>
                      </a:moveTo>
                      <a:lnTo>
                        <a:pt x="96" y="0"/>
                      </a:lnTo>
                      <a:lnTo>
                        <a:pt x="96" y="24"/>
                      </a:lnTo>
                      <a:lnTo>
                        <a:pt x="96" y="48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2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083" y="1775"/>
                  <a:ext cx="23" cy="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</p:grpSp>
          <p:grpSp>
            <p:nvGrpSpPr>
              <p:cNvPr id="55309" name="Group 44"/>
              <p:cNvGrpSpPr>
                <a:grpSpLocks/>
              </p:cNvGrpSpPr>
              <p:nvPr/>
            </p:nvGrpSpPr>
            <p:grpSpPr bwMode="auto">
              <a:xfrm>
                <a:off x="5669041" y="3275847"/>
                <a:ext cx="402282" cy="40873"/>
                <a:chOff x="975" y="1774"/>
                <a:chExt cx="359" cy="47"/>
              </a:xfrm>
            </p:grpSpPr>
            <p:sp>
              <p:nvSpPr>
                <p:cNvPr id="116" name="Freeform 45"/>
                <p:cNvSpPr>
                  <a:spLocks/>
                </p:cNvSpPr>
                <p:nvPr/>
              </p:nvSpPr>
              <p:spPr bwMode="auto">
                <a:xfrm>
                  <a:off x="975" y="1778"/>
                  <a:ext cx="95" cy="35"/>
                </a:xfrm>
                <a:custGeom>
                  <a:avLst/>
                  <a:gdLst>
                    <a:gd name="T0" fmla="*/ 0 w 95"/>
                    <a:gd name="T1" fmla="*/ 24 h 47"/>
                    <a:gd name="T2" fmla="*/ 95 w 95"/>
                    <a:gd name="T3" fmla="*/ 0 h 47"/>
                    <a:gd name="T4" fmla="*/ 95 w 95"/>
                    <a:gd name="T5" fmla="*/ 24 h 47"/>
                    <a:gd name="T6" fmla="*/ 95 w 95"/>
                    <a:gd name="T7" fmla="*/ 47 h 47"/>
                    <a:gd name="T8" fmla="*/ 0 w 95"/>
                    <a:gd name="T9" fmla="*/ 24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47"/>
                    <a:gd name="T17" fmla="*/ 95 w 95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47">
                      <a:moveTo>
                        <a:pt x="0" y="24"/>
                      </a:moveTo>
                      <a:lnTo>
                        <a:pt x="95" y="0"/>
                      </a:lnTo>
                      <a:lnTo>
                        <a:pt x="95" y="24"/>
                      </a:lnTo>
                      <a:lnTo>
                        <a:pt x="95" y="47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17" name="Freeform 46"/>
                <p:cNvSpPr>
                  <a:spLocks/>
                </p:cNvSpPr>
                <p:nvPr/>
              </p:nvSpPr>
              <p:spPr bwMode="auto">
                <a:xfrm>
                  <a:off x="1238" y="1778"/>
                  <a:ext cx="96" cy="35"/>
                </a:xfrm>
                <a:custGeom>
                  <a:avLst/>
                  <a:gdLst>
                    <a:gd name="T0" fmla="*/ 96 w 96"/>
                    <a:gd name="T1" fmla="*/ 24 h 47"/>
                    <a:gd name="T2" fmla="*/ 0 w 96"/>
                    <a:gd name="T3" fmla="*/ 47 h 47"/>
                    <a:gd name="T4" fmla="*/ 0 w 96"/>
                    <a:gd name="T5" fmla="*/ 24 h 47"/>
                    <a:gd name="T6" fmla="*/ 0 w 96"/>
                    <a:gd name="T7" fmla="*/ 0 h 47"/>
                    <a:gd name="T8" fmla="*/ 96 w 96"/>
                    <a:gd name="T9" fmla="*/ 24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7"/>
                    <a:gd name="T17" fmla="*/ 96 w 96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7">
                      <a:moveTo>
                        <a:pt x="96" y="24"/>
                      </a:moveTo>
                      <a:lnTo>
                        <a:pt x="0" y="47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96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18" name="Line 47"/>
                <p:cNvSpPr>
                  <a:spLocks noChangeShapeType="1"/>
                </p:cNvSpPr>
                <p:nvPr/>
              </p:nvSpPr>
              <p:spPr bwMode="auto">
                <a:xfrm>
                  <a:off x="1070" y="1798"/>
                  <a:ext cx="1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</p:grpSp>
          <p:grpSp>
            <p:nvGrpSpPr>
              <p:cNvPr id="55310" name="Group 48"/>
              <p:cNvGrpSpPr>
                <a:grpSpLocks/>
              </p:cNvGrpSpPr>
              <p:nvPr/>
            </p:nvGrpSpPr>
            <p:grpSpPr bwMode="auto">
              <a:xfrm>
                <a:off x="6781800" y="3275847"/>
                <a:ext cx="313757" cy="40873"/>
                <a:chOff x="2052" y="1774"/>
                <a:chExt cx="280" cy="47"/>
              </a:xfrm>
            </p:grpSpPr>
            <p:sp>
              <p:nvSpPr>
                <p:cNvPr id="113" name="Freeform 49"/>
                <p:cNvSpPr>
                  <a:spLocks/>
                </p:cNvSpPr>
                <p:nvPr/>
              </p:nvSpPr>
              <p:spPr bwMode="auto">
                <a:xfrm>
                  <a:off x="2052" y="1778"/>
                  <a:ext cx="96" cy="35"/>
                </a:xfrm>
                <a:custGeom>
                  <a:avLst/>
                  <a:gdLst>
                    <a:gd name="T0" fmla="*/ 0 w 96"/>
                    <a:gd name="T1" fmla="*/ 24 h 47"/>
                    <a:gd name="T2" fmla="*/ 96 w 96"/>
                    <a:gd name="T3" fmla="*/ 0 h 47"/>
                    <a:gd name="T4" fmla="*/ 96 w 96"/>
                    <a:gd name="T5" fmla="*/ 24 h 47"/>
                    <a:gd name="T6" fmla="*/ 96 w 96"/>
                    <a:gd name="T7" fmla="*/ 47 h 47"/>
                    <a:gd name="T8" fmla="*/ 0 w 96"/>
                    <a:gd name="T9" fmla="*/ 24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7"/>
                    <a:gd name="T17" fmla="*/ 96 w 96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7">
                      <a:moveTo>
                        <a:pt x="0" y="24"/>
                      </a:moveTo>
                      <a:lnTo>
                        <a:pt x="96" y="0"/>
                      </a:lnTo>
                      <a:lnTo>
                        <a:pt x="96" y="24"/>
                      </a:lnTo>
                      <a:lnTo>
                        <a:pt x="96" y="47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14" name="Freeform 50"/>
                <p:cNvSpPr>
                  <a:spLocks/>
                </p:cNvSpPr>
                <p:nvPr/>
              </p:nvSpPr>
              <p:spPr bwMode="auto">
                <a:xfrm>
                  <a:off x="2236" y="1778"/>
                  <a:ext cx="96" cy="35"/>
                </a:xfrm>
                <a:custGeom>
                  <a:avLst/>
                  <a:gdLst>
                    <a:gd name="T0" fmla="*/ 96 w 96"/>
                    <a:gd name="T1" fmla="*/ 24 h 47"/>
                    <a:gd name="T2" fmla="*/ 0 w 96"/>
                    <a:gd name="T3" fmla="*/ 47 h 47"/>
                    <a:gd name="T4" fmla="*/ 0 w 96"/>
                    <a:gd name="T5" fmla="*/ 24 h 47"/>
                    <a:gd name="T6" fmla="*/ 0 w 96"/>
                    <a:gd name="T7" fmla="*/ 0 h 47"/>
                    <a:gd name="T8" fmla="*/ 96 w 96"/>
                    <a:gd name="T9" fmla="*/ 24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47"/>
                    <a:gd name="T17" fmla="*/ 96 w 96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47">
                      <a:moveTo>
                        <a:pt x="96" y="24"/>
                      </a:moveTo>
                      <a:lnTo>
                        <a:pt x="0" y="47"/>
                      </a:lnTo>
                      <a:lnTo>
                        <a:pt x="0" y="24"/>
                      </a:lnTo>
                      <a:lnTo>
                        <a:pt x="0" y="0"/>
                      </a:lnTo>
                      <a:lnTo>
                        <a:pt x="96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  <p:sp>
              <p:nvSpPr>
                <p:cNvPr id="115" name="Line 51"/>
                <p:cNvSpPr>
                  <a:spLocks noChangeShapeType="1"/>
                </p:cNvSpPr>
                <p:nvPr/>
              </p:nvSpPr>
              <p:spPr bwMode="auto">
                <a:xfrm>
                  <a:off x="2148" y="1798"/>
                  <a:ext cx="8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1400">
                    <a:latin typeface="+mj-lt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Best of Both </a:t>
            </a:r>
            <a:r>
              <a:rPr lang="en-US" dirty="0" smtClean="0"/>
              <a:t>Worlds: </a:t>
            </a:r>
            <a:r>
              <a:rPr lang="en-US" dirty="0" smtClean="0"/>
              <a:t>Overlapped Operation</a:t>
            </a:r>
            <a:endParaRPr lang="en-US" dirty="0" smtClean="0"/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609600" y="4343400"/>
            <a:ext cx="7924800" cy="233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1588" indent="-1588">
              <a:lnSpc>
                <a:spcPct val="106000"/>
              </a:lnSpc>
              <a:defRPr/>
            </a:pPr>
            <a:r>
              <a:rPr lang="en-US" sz="2000" dirty="0">
                <a:latin typeface="+mj-lt"/>
              </a:rPr>
              <a:t>OBSERVATION: If cache index bits  are a subset of page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offset bits, tag access in a physical cache can </a:t>
            </a:r>
            <a:r>
              <a:rPr lang="en-US" sz="2000" i="1" dirty="0">
                <a:latin typeface="+mj-lt"/>
              </a:rPr>
              <a:t>overlap</a:t>
            </a:r>
            <a:r>
              <a:rPr lang="en-US" sz="2000" dirty="0">
                <a:latin typeface="+mj-lt"/>
              </a:rPr>
              <a:t>  page map access.  Tag from cache is compared with physical page address from MMU to determine hit/miss.</a:t>
            </a:r>
          </a:p>
          <a:p>
            <a:pPr marL="1588" indent="-1588">
              <a:lnSpc>
                <a:spcPct val="106000"/>
              </a:lnSpc>
              <a:defRPr/>
            </a:pPr>
            <a:endParaRPr lang="en-US" sz="2000" dirty="0">
              <a:latin typeface="+mj-lt"/>
            </a:endParaRPr>
          </a:p>
          <a:p>
            <a:pPr marL="1588" indent="-1588">
              <a:lnSpc>
                <a:spcPct val="106000"/>
              </a:lnSpc>
              <a:defRPr/>
            </a:pPr>
            <a:r>
              <a:rPr lang="en-US" sz="2000" dirty="0">
                <a:latin typeface="+mj-lt"/>
              </a:rPr>
              <a:t>Problem: Limits # of bits of</a:t>
            </a:r>
            <a:r>
              <a:rPr lang="en-US" altLang="ja-JP" sz="2000" dirty="0">
                <a:latin typeface="+mj-lt"/>
              </a:rPr>
              <a:t> cache index </a:t>
            </a:r>
            <a:r>
              <a:rPr lang="en-US" altLang="ja-JP" sz="2000" dirty="0">
                <a:latin typeface="+mj-lt"/>
                <a:sym typeface="Symbol" pitchFamily="18" charset="2"/>
              </a:rPr>
              <a:t>→ increase cache </a:t>
            </a:r>
            <a:r>
              <a:rPr lang="en-US" altLang="ja-JP" sz="2000" dirty="0" smtClean="0">
                <a:latin typeface="+mj-lt"/>
                <a:sym typeface="Symbol" pitchFamily="18" charset="2"/>
              </a:rPr>
              <a:t>capacity by </a:t>
            </a:r>
            <a:r>
              <a:rPr lang="en-US" altLang="ja-JP" sz="2000" dirty="0">
                <a:latin typeface="+mj-lt"/>
                <a:sym typeface="Symbol" pitchFamily="18" charset="2"/>
              </a:rPr>
              <a:t>increasing </a:t>
            </a:r>
            <a:r>
              <a:rPr lang="en-US" altLang="ja-JP" sz="2000" dirty="0" smtClean="0">
                <a:latin typeface="+mj-lt"/>
                <a:sym typeface="Symbol" pitchFamily="18" charset="2"/>
              </a:rPr>
              <a:t>associativity</a:t>
            </a:r>
            <a:endParaRPr lang="en-US" sz="2000" dirty="0">
              <a:latin typeface="+mj-lt"/>
            </a:endParaRPr>
          </a:p>
        </p:txBody>
      </p:sp>
      <p:grpSp>
        <p:nvGrpSpPr>
          <p:cNvPr id="57347" name="Group 4"/>
          <p:cNvGrpSpPr>
            <a:grpSpLocks/>
          </p:cNvGrpSpPr>
          <p:nvPr/>
        </p:nvGrpSpPr>
        <p:grpSpPr bwMode="auto">
          <a:xfrm>
            <a:off x="1795463" y="1295400"/>
            <a:ext cx="5443537" cy="2730500"/>
            <a:chOff x="1131" y="912"/>
            <a:chExt cx="3429" cy="1720"/>
          </a:xfrm>
        </p:grpSpPr>
        <p:grpSp>
          <p:nvGrpSpPr>
            <p:cNvPr id="57349" name="Group 5"/>
            <p:cNvGrpSpPr>
              <a:grpSpLocks/>
            </p:cNvGrpSpPr>
            <p:nvPr/>
          </p:nvGrpSpPr>
          <p:grpSpPr bwMode="auto">
            <a:xfrm>
              <a:off x="2859" y="2064"/>
              <a:ext cx="717" cy="568"/>
              <a:chOff x="2180" y="2084"/>
              <a:chExt cx="717" cy="568"/>
            </a:xfrm>
          </p:grpSpPr>
          <p:sp>
            <p:nvSpPr>
              <p:cNvPr id="32829" name="Rectangle 6"/>
              <p:cNvSpPr>
                <a:spLocks noChangeArrowheads="1"/>
              </p:cNvSpPr>
              <p:nvPr/>
            </p:nvSpPr>
            <p:spPr bwMode="auto">
              <a:xfrm>
                <a:off x="2180" y="2084"/>
                <a:ext cx="712" cy="5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0" name="Line 7"/>
              <p:cNvSpPr>
                <a:spLocks noChangeShapeType="1"/>
              </p:cNvSpPr>
              <p:nvPr/>
            </p:nvSpPr>
            <p:spPr bwMode="auto">
              <a:xfrm>
                <a:off x="2180" y="2156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1" name="Line 8"/>
              <p:cNvSpPr>
                <a:spLocks noChangeShapeType="1"/>
              </p:cNvSpPr>
              <p:nvPr/>
            </p:nvSpPr>
            <p:spPr bwMode="auto">
              <a:xfrm>
                <a:off x="2180" y="2228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2" name="Line 9"/>
              <p:cNvSpPr>
                <a:spLocks noChangeShapeType="1"/>
              </p:cNvSpPr>
              <p:nvPr/>
            </p:nvSpPr>
            <p:spPr bwMode="auto">
              <a:xfrm>
                <a:off x="2180" y="2444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3" name="Line 10"/>
              <p:cNvSpPr>
                <a:spLocks noChangeShapeType="1"/>
              </p:cNvSpPr>
              <p:nvPr/>
            </p:nvSpPr>
            <p:spPr bwMode="auto">
              <a:xfrm>
                <a:off x="2180" y="2516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4" name="Line 11"/>
              <p:cNvSpPr>
                <a:spLocks noChangeShapeType="1"/>
              </p:cNvSpPr>
              <p:nvPr/>
            </p:nvSpPr>
            <p:spPr bwMode="auto">
              <a:xfrm>
                <a:off x="2180" y="2588"/>
                <a:ext cx="7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5" name="Line 12"/>
              <p:cNvSpPr>
                <a:spLocks noChangeShapeType="1"/>
              </p:cNvSpPr>
              <p:nvPr/>
            </p:nvSpPr>
            <p:spPr bwMode="auto">
              <a:xfrm>
                <a:off x="2540" y="2444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36" name="Rectangle 13"/>
              <p:cNvSpPr>
                <a:spLocks noChangeArrowheads="1"/>
              </p:cNvSpPr>
              <p:nvPr/>
            </p:nvSpPr>
            <p:spPr bwMode="auto">
              <a:xfrm>
                <a:off x="2196" y="2201"/>
                <a:ext cx="701" cy="27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Cache</a:t>
                </a:r>
              </a:p>
            </p:txBody>
          </p:sp>
          <p:sp>
            <p:nvSpPr>
              <p:cNvPr id="32837" name="Line 14"/>
              <p:cNvSpPr>
                <a:spLocks noChangeShapeType="1"/>
              </p:cNvSpPr>
              <p:nvPr/>
            </p:nvSpPr>
            <p:spPr bwMode="auto">
              <a:xfrm>
                <a:off x="2540" y="2084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7350" name="Group 15"/>
            <p:cNvGrpSpPr>
              <a:grpSpLocks/>
            </p:cNvGrpSpPr>
            <p:nvPr/>
          </p:nvGrpSpPr>
          <p:grpSpPr bwMode="auto">
            <a:xfrm>
              <a:off x="1131" y="1560"/>
              <a:ext cx="560" cy="416"/>
              <a:chOff x="452" y="1580"/>
              <a:chExt cx="560" cy="416"/>
            </a:xfrm>
          </p:grpSpPr>
          <p:sp>
            <p:nvSpPr>
              <p:cNvPr id="32827" name="AutoShape 16"/>
              <p:cNvSpPr>
                <a:spLocks noChangeArrowheads="1"/>
              </p:cNvSpPr>
              <p:nvPr/>
            </p:nvSpPr>
            <p:spPr bwMode="auto">
              <a:xfrm>
                <a:off x="452" y="1580"/>
                <a:ext cx="560" cy="416"/>
              </a:xfrm>
              <a:prstGeom prst="roundRect">
                <a:avLst>
                  <a:gd name="adj" fmla="val 24995"/>
                </a:avLst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28" name="Rectangle 17"/>
              <p:cNvSpPr>
                <a:spLocks noChangeArrowheads="1"/>
              </p:cNvSpPr>
              <p:nvPr/>
            </p:nvSpPr>
            <p:spPr bwMode="auto">
              <a:xfrm>
                <a:off x="519" y="1687"/>
                <a:ext cx="426" cy="2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000000"/>
                    </a:solidFill>
                    <a:latin typeface="+mj-lt"/>
                  </a:rPr>
                  <a:t>CPU</a:t>
                </a:r>
              </a:p>
            </p:txBody>
          </p:sp>
        </p:grpSp>
        <p:grpSp>
          <p:nvGrpSpPr>
            <p:cNvPr id="57351" name="Group 18"/>
            <p:cNvGrpSpPr>
              <a:grpSpLocks/>
            </p:cNvGrpSpPr>
            <p:nvPr/>
          </p:nvGrpSpPr>
          <p:grpSpPr bwMode="auto">
            <a:xfrm>
              <a:off x="3840" y="1560"/>
              <a:ext cx="720" cy="566"/>
              <a:chOff x="3161" y="1580"/>
              <a:chExt cx="720" cy="566"/>
            </a:xfrm>
          </p:grpSpPr>
          <p:sp>
            <p:nvSpPr>
              <p:cNvPr id="32824" name="AutoShape 19"/>
              <p:cNvSpPr>
                <a:spLocks noChangeArrowheads="1"/>
              </p:cNvSpPr>
              <p:nvPr/>
            </p:nvSpPr>
            <p:spPr bwMode="auto">
              <a:xfrm>
                <a:off x="3161" y="1580"/>
                <a:ext cx="704" cy="424"/>
              </a:xfrm>
              <a:prstGeom prst="roundRect">
                <a:avLst>
                  <a:gd name="adj" fmla="val 24537"/>
                </a:avLst>
              </a:prstGeom>
              <a:solidFill>
                <a:srgbClr val="FFCC99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25" name="Rectangle 20"/>
              <p:cNvSpPr>
                <a:spLocks noChangeArrowheads="1"/>
              </p:cNvSpPr>
              <p:nvPr/>
            </p:nvSpPr>
            <p:spPr bwMode="auto">
              <a:xfrm>
                <a:off x="3161" y="1615"/>
                <a:ext cx="720" cy="5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Main</a:t>
                </a:r>
                <a:br>
                  <a:rPr lang="en-US" dirty="0">
                    <a:solidFill>
                      <a:srgbClr val="000000"/>
                    </a:solidFill>
                    <a:latin typeface="+mj-lt"/>
                  </a:rPr>
                </a:br>
                <a:r>
                  <a:rPr lang="en-US" dirty="0">
                    <a:solidFill>
                      <a:srgbClr val="000000"/>
                    </a:solidFill>
                    <a:latin typeface="+mj-lt"/>
                  </a:rPr>
                  <a:t>memory</a:t>
                </a:r>
              </a:p>
              <a:p>
                <a:pPr hangingPunct="0">
                  <a:lnSpc>
                    <a:spcPct val="90000"/>
                  </a:lnSpc>
                  <a:defRPr/>
                </a:pPr>
                <a:endParaRPr lang="en-US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32775" name="Rectangle 22"/>
            <p:cNvSpPr>
              <a:spLocks noChangeArrowheads="1"/>
            </p:cNvSpPr>
            <p:nvPr/>
          </p:nvSpPr>
          <p:spPr bwMode="auto">
            <a:xfrm>
              <a:off x="2859" y="912"/>
              <a:ext cx="640" cy="56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76" name="Rectangle 23"/>
            <p:cNvSpPr>
              <a:spLocks noChangeArrowheads="1"/>
            </p:cNvSpPr>
            <p:nvPr/>
          </p:nvSpPr>
          <p:spPr bwMode="auto">
            <a:xfrm>
              <a:off x="2906" y="1021"/>
              <a:ext cx="623" cy="2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</a:rPr>
                <a:t>MMU</a:t>
              </a:r>
            </a:p>
          </p:txBody>
        </p:sp>
        <p:sp>
          <p:nvSpPr>
            <p:cNvPr id="32777" name="Line 24"/>
            <p:cNvSpPr>
              <a:spLocks noChangeShapeType="1"/>
            </p:cNvSpPr>
            <p:nvPr/>
          </p:nvSpPr>
          <p:spPr bwMode="auto">
            <a:xfrm>
              <a:off x="2859" y="984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78" name="Line 25"/>
            <p:cNvSpPr>
              <a:spLocks noChangeShapeType="1"/>
            </p:cNvSpPr>
            <p:nvPr/>
          </p:nvSpPr>
          <p:spPr bwMode="auto">
            <a:xfrm>
              <a:off x="2859" y="1272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79" name="Line 26"/>
            <p:cNvSpPr>
              <a:spLocks noChangeShapeType="1"/>
            </p:cNvSpPr>
            <p:nvPr/>
          </p:nvSpPr>
          <p:spPr bwMode="auto">
            <a:xfrm>
              <a:off x="2859" y="1344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80" name="Line 27"/>
            <p:cNvSpPr>
              <a:spLocks noChangeShapeType="1"/>
            </p:cNvSpPr>
            <p:nvPr/>
          </p:nvSpPr>
          <p:spPr bwMode="auto">
            <a:xfrm>
              <a:off x="2859" y="1416"/>
              <a:ext cx="6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81" name="Line 28"/>
            <p:cNvSpPr>
              <a:spLocks noChangeShapeType="1"/>
            </p:cNvSpPr>
            <p:nvPr/>
          </p:nvSpPr>
          <p:spPr bwMode="auto">
            <a:xfrm>
              <a:off x="2931" y="912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82" name="Line 29"/>
            <p:cNvSpPr>
              <a:spLocks noChangeShapeType="1"/>
            </p:cNvSpPr>
            <p:nvPr/>
          </p:nvSpPr>
          <p:spPr bwMode="auto">
            <a:xfrm>
              <a:off x="2931" y="1272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83" name="Line 30"/>
            <p:cNvSpPr>
              <a:spLocks noChangeShapeType="1"/>
            </p:cNvSpPr>
            <p:nvPr/>
          </p:nvSpPr>
          <p:spPr bwMode="auto">
            <a:xfrm>
              <a:off x="3003" y="912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84" name="Line 31"/>
            <p:cNvSpPr>
              <a:spLocks noChangeShapeType="1"/>
            </p:cNvSpPr>
            <p:nvPr/>
          </p:nvSpPr>
          <p:spPr bwMode="auto">
            <a:xfrm>
              <a:off x="3003" y="1200"/>
              <a:ext cx="0" cy="2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62" name="Group 35"/>
            <p:cNvGrpSpPr>
              <a:grpSpLocks/>
            </p:cNvGrpSpPr>
            <p:nvPr/>
          </p:nvGrpSpPr>
          <p:grpSpPr bwMode="auto">
            <a:xfrm>
              <a:off x="1703" y="1748"/>
              <a:ext cx="281" cy="41"/>
              <a:chOff x="1024" y="1768"/>
              <a:chExt cx="281" cy="41"/>
            </a:xfrm>
          </p:grpSpPr>
          <p:sp>
            <p:nvSpPr>
              <p:cNvPr id="32819" name="Freeform 36"/>
              <p:cNvSpPr>
                <a:spLocks/>
              </p:cNvSpPr>
              <p:nvPr/>
            </p:nvSpPr>
            <p:spPr bwMode="auto">
              <a:xfrm>
                <a:off x="1024" y="1768"/>
                <a:ext cx="65" cy="41"/>
              </a:xfrm>
              <a:custGeom>
                <a:avLst/>
                <a:gdLst>
                  <a:gd name="T0" fmla="*/ 0 w 65"/>
                  <a:gd name="T1" fmla="*/ 20 h 41"/>
                  <a:gd name="T2" fmla="*/ 64 w 65"/>
                  <a:gd name="T3" fmla="*/ 0 h 41"/>
                  <a:gd name="T4" fmla="*/ 64 w 65"/>
                  <a:gd name="T5" fmla="*/ 20 h 41"/>
                  <a:gd name="T6" fmla="*/ 64 w 65"/>
                  <a:gd name="T7" fmla="*/ 40 h 41"/>
                  <a:gd name="T8" fmla="*/ 0 w 65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1"/>
                  <a:gd name="T17" fmla="*/ 65 w 65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1">
                    <a:moveTo>
                      <a:pt x="0" y="20"/>
                    </a:moveTo>
                    <a:lnTo>
                      <a:pt x="64" y="0"/>
                    </a:lnTo>
                    <a:lnTo>
                      <a:pt x="64" y="20"/>
                    </a:lnTo>
                    <a:lnTo>
                      <a:pt x="64" y="4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20" name="Freeform 37"/>
              <p:cNvSpPr>
                <a:spLocks/>
              </p:cNvSpPr>
              <p:nvPr/>
            </p:nvSpPr>
            <p:spPr bwMode="auto">
              <a:xfrm>
                <a:off x="1232" y="1768"/>
                <a:ext cx="73" cy="41"/>
              </a:xfrm>
              <a:custGeom>
                <a:avLst/>
                <a:gdLst>
                  <a:gd name="T0" fmla="*/ 72 w 73"/>
                  <a:gd name="T1" fmla="*/ 20 h 41"/>
                  <a:gd name="T2" fmla="*/ 0 w 73"/>
                  <a:gd name="T3" fmla="*/ 40 h 41"/>
                  <a:gd name="T4" fmla="*/ 0 w 73"/>
                  <a:gd name="T5" fmla="*/ 20 h 41"/>
                  <a:gd name="T6" fmla="*/ 0 w 73"/>
                  <a:gd name="T7" fmla="*/ 0 h 41"/>
                  <a:gd name="T8" fmla="*/ 72 w 73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41"/>
                  <a:gd name="T17" fmla="*/ 73 w 73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41">
                    <a:moveTo>
                      <a:pt x="72" y="20"/>
                    </a:moveTo>
                    <a:lnTo>
                      <a:pt x="0" y="4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72" y="2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21" name="Line 38"/>
              <p:cNvSpPr>
                <a:spLocks noChangeShapeType="1"/>
              </p:cNvSpPr>
              <p:nvPr/>
            </p:nvSpPr>
            <p:spPr bwMode="auto">
              <a:xfrm>
                <a:off x="1100" y="1796"/>
                <a:ext cx="1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2787" name="Rectangle 39"/>
            <p:cNvSpPr>
              <a:spLocks noChangeArrowheads="1"/>
            </p:cNvSpPr>
            <p:nvPr/>
          </p:nvSpPr>
          <p:spPr bwMode="auto">
            <a:xfrm>
              <a:off x="1987" y="1704"/>
              <a:ext cx="712" cy="13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88" name="Line 40"/>
            <p:cNvSpPr>
              <a:spLocks noChangeShapeType="1"/>
            </p:cNvSpPr>
            <p:nvPr/>
          </p:nvSpPr>
          <p:spPr bwMode="auto">
            <a:xfrm>
              <a:off x="2419" y="1704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65" name="Group 41"/>
            <p:cNvGrpSpPr>
              <a:grpSpLocks/>
            </p:cNvGrpSpPr>
            <p:nvPr/>
          </p:nvGrpSpPr>
          <p:grpSpPr bwMode="auto">
            <a:xfrm>
              <a:off x="2603" y="1984"/>
              <a:ext cx="93" cy="381"/>
              <a:chOff x="2563" y="2024"/>
              <a:chExt cx="133" cy="341"/>
            </a:xfrm>
          </p:grpSpPr>
          <p:sp>
            <p:nvSpPr>
              <p:cNvPr id="32815" name="Line 42"/>
              <p:cNvSpPr>
                <a:spLocks noChangeShapeType="1"/>
              </p:cNvSpPr>
              <p:nvPr/>
            </p:nvSpPr>
            <p:spPr bwMode="auto">
              <a:xfrm>
                <a:off x="2563" y="2024"/>
                <a:ext cx="0" cy="3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grpSp>
            <p:nvGrpSpPr>
              <p:cNvPr id="57387" name="Group 43"/>
              <p:cNvGrpSpPr>
                <a:grpSpLocks/>
              </p:cNvGrpSpPr>
              <p:nvPr/>
            </p:nvGrpSpPr>
            <p:grpSpPr bwMode="auto">
              <a:xfrm>
                <a:off x="2563" y="2324"/>
                <a:ext cx="133" cy="41"/>
                <a:chOff x="1884" y="2344"/>
                <a:chExt cx="133" cy="41"/>
              </a:xfrm>
            </p:grpSpPr>
            <p:sp>
              <p:nvSpPr>
                <p:cNvPr id="32817" name="Freeform 44"/>
                <p:cNvSpPr>
                  <a:spLocks/>
                </p:cNvSpPr>
                <p:nvPr/>
              </p:nvSpPr>
              <p:spPr bwMode="auto">
                <a:xfrm>
                  <a:off x="1928" y="2344"/>
                  <a:ext cx="89" cy="41"/>
                </a:xfrm>
                <a:custGeom>
                  <a:avLst/>
                  <a:gdLst>
                    <a:gd name="T0" fmla="*/ 88 w 89"/>
                    <a:gd name="T1" fmla="*/ 20 h 41"/>
                    <a:gd name="T2" fmla="*/ 0 w 89"/>
                    <a:gd name="T3" fmla="*/ 40 h 41"/>
                    <a:gd name="T4" fmla="*/ 0 w 89"/>
                    <a:gd name="T5" fmla="*/ 20 h 41"/>
                    <a:gd name="T6" fmla="*/ 0 w 89"/>
                    <a:gd name="T7" fmla="*/ 0 h 41"/>
                    <a:gd name="T8" fmla="*/ 88 w 89"/>
                    <a:gd name="T9" fmla="*/ 2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9"/>
                    <a:gd name="T16" fmla="*/ 0 h 41"/>
                    <a:gd name="T17" fmla="*/ 89 w 89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9" h="41">
                      <a:moveTo>
                        <a:pt x="88" y="20"/>
                      </a:moveTo>
                      <a:lnTo>
                        <a:pt x="0" y="40"/>
                      </a:ln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88" y="20"/>
                      </a:lnTo>
                    </a:path>
                  </a:pathLst>
                </a:custGeom>
                <a:solidFill>
                  <a:srgbClr val="000000"/>
                </a:solidFill>
                <a:ln w="12700" cap="rnd">
                  <a:noFill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2818" name="Line 45"/>
                <p:cNvSpPr>
                  <a:spLocks noChangeShapeType="1"/>
                </p:cNvSpPr>
                <p:nvPr/>
              </p:nvSpPr>
              <p:spPr bwMode="auto">
                <a:xfrm>
                  <a:off x="1884" y="2372"/>
                  <a:ext cx="4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57366" name="Group 46"/>
            <p:cNvGrpSpPr>
              <a:grpSpLocks/>
            </p:cNvGrpSpPr>
            <p:nvPr/>
          </p:nvGrpSpPr>
          <p:grpSpPr bwMode="auto">
            <a:xfrm>
              <a:off x="2203" y="1172"/>
              <a:ext cx="493" cy="41"/>
              <a:chOff x="1524" y="1192"/>
              <a:chExt cx="493" cy="41"/>
            </a:xfrm>
          </p:grpSpPr>
          <p:sp>
            <p:nvSpPr>
              <p:cNvPr id="32813" name="Freeform 47"/>
              <p:cNvSpPr>
                <a:spLocks/>
              </p:cNvSpPr>
              <p:nvPr/>
            </p:nvSpPr>
            <p:spPr bwMode="auto">
              <a:xfrm>
                <a:off x="1928" y="1192"/>
                <a:ext cx="89" cy="41"/>
              </a:xfrm>
              <a:custGeom>
                <a:avLst/>
                <a:gdLst>
                  <a:gd name="T0" fmla="*/ 88 w 89"/>
                  <a:gd name="T1" fmla="*/ 20 h 41"/>
                  <a:gd name="T2" fmla="*/ 0 w 89"/>
                  <a:gd name="T3" fmla="*/ 40 h 41"/>
                  <a:gd name="T4" fmla="*/ 0 w 89"/>
                  <a:gd name="T5" fmla="*/ 20 h 41"/>
                  <a:gd name="T6" fmla="*/ 0 w 89"/>
                  <a:gd name="T7" fmla="*/ 0 h 41"/>
                  <a:gd name="T8" fmla="*/ 88 w 89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41"/>
                  <a:gd name="T17" fmla="*/ 89 w 89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41">
                    <a:moveTo>
                      <a:pt x="88" y="20"/>
                    </a:moveTo>
                    <a:lnTo>
                      <a:pt x="0" y="4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88" y="2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14" name="Line 48"/>
              <p:cNvSpPr>
                <a:spLocks noChangeShapeType="1"/>
              </p:cNvSpPr>
              <p:nvPr/>
            </p:nvSpPr>
            <p:spPr bwMode="auto">
              <a:xfrm>
                <a:off x="1524" y="1220"/>
                <a:ext cx="40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2791" name="Line 49"/>
            <p:cNvSpPr>
              <a:spLocks noChangeShapeType="1"/>
            </p:cNvSpPr>
            <p:nvPr/>
          </p:nvSpPr>
          <p:spPr bwMode="auto">
            <a:xfrm>
              <a:off x="2203" y="1200"/>
              <a:ext cx="0" cy="3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92" name="Rectangle 50"/>
            <p:cNvSpPr>
              <a:spLocks noChangeArrowheads="1"/>
            </p:cNvSpPr>
            <p:nvPr/>
          </p:nvSpPr>
          <p:spPr bwMode="auto">
            <a:xfrm>
              <a:off x="2923" y="1704"/>
              <a:ext cx="640" cy="13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57369" name="Group 51"/>
            <p:cNvGrpSpPr>
              <a:grpSpLocks/>
            </p:cNvGrpSpPr>
            <p:nvPr/>
          </p:nvGrpSpPr>
          <p:grpSpPr bwMode="auto">
            <a:xfrm>
              <a:off x="3571" y="1748"/>
              <a:ext cx="277" cy="41"/>
              <a:chOff x="2892" y="1768"/>
              <a:chExt cx="277" cy="41"/>
            </a:xfrm>
          </p:grpSpPr>
          <p:sp>
            <p:nvSpPr>
              <p:cNvPr id="32811" name="Freeform 52"/>
              <p:cNvSpPr>
                <a:spLocks/>
              </p:cNvSpPr>
              <p:nvPr/>
            </p:nvSpPr>
            <p:spPr bwMode="auto">
              <a:xfrm>
                <a:off x="3080" y="1768"/>
                <a:ext cx="89" cy="41"/>
              </a:xfrm>
              <a:custGeom>
                <a:avLst/>
                <a:gdLst>
                  <a:gd name="T0" fmla="*/ 88 w 89"/>
                  <a:gd name="T1" fmla="*/ 20 h 41"/>
                  <a:gd name="T2" fmla="*/ 0 w 89"/>
                  <a:gd name="T3" fmla="*/ 40 h 41"/>
                  <a:gd name="T4" fmla="*/ 0 w 89"/>
                  <a:gd name="T5" fmla="*/ 20 h 41"/>
                  <a:gd name="T6" fmla="*/ 0 w 89"/>
                  <a:gd name="T7" fmla="*/ 0 h 41"/>
                  <a:gd name="T8" fmla="*/ 88 w 89"/>
                  <a:gd name="T9" fmla="*/ 2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41"/>
                  <a:gd name="T17" fmla="*/ 89 w 89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41">
                    <a:moveTo>
                      <a:pt x="88" y="20"/>
                    </a:moveTo>
                    <a:lnTo>
                      <a:pt x="0" y="4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88" y="2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12" name="Line 53"/>
              <p:cNvSpPr>
                <a:spLocks noChangeShapeType="1"/>
              </p:cNvSpPr>
              <p:nvPr/>
            </p:nvSpPr>
            <p:spPr bwMode="auto">
              <a:xfrm>
                <a:off x="2892" y="1796"/>
                <a:ext cx="1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7370" name="Group 58"/>
            <p:cNvGrpSpPr>
              <a:grpSpLocks/>
            </p:cNvGrpSpPr>
            <p:nvPr/>
          </p:nvGrpSpPr>
          <p:grpSpPr bwMode="auto">
            <a:xfrm>
              <a:off x="3167" y="1860"/>
              <a:ext cx="37" cy="189"/>
              <a:chOff x="2488" y="1880"/>
              <a:chExt cx="37" cy="189"/>
            </a:xfrm>
          </p:grpSpPr>
          <p:sp>
            <p:nvSpPr>
              <p:cNvPr id="32805" name="Freeform 59"/>
              <p:cNvSpPr>
                <a:spLocks/>
              </p:cNvSpPr>
              <p:nvPr/>
            </p:nvSpPr>
            <p:spPr bwMode="auto">
              <a:xfrm>
                <a:off x="2488" y="1880"/>
                <a:ext cx="37" cy="57"/>
              </a:xfrm>
              <a:custGeom>
                <a:avLst/>
                <a:gdLst>
                  <a:gd name="T0" fmla="*/ 0 w 37"/>
                  <a:gd name="T1" fmla="*/ 56 h 57"/>
                  <a:gd name="T2" fmla="*/ 36 w 37"/>
                  <a:gd name="T3" fmla="*/ 56 h 57"/>
                  <a:gd name="T4" fmla="*/ 18 w 37"/>
                  <a:gd name="T5" fmla="*/ 0 h 57"/>
                  <a:gd name="T6" fmla="*/ 0 w 37"/>
                  <a:gd name="T7" fmla="*/ 56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7"/>
                  <a:gd name="T14" fmla="*/ 37 w 3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7">
                    <a:moveTo>
                      <a:pt x="0" y="56"/>
                    </a:moveTo>
                    <a:lnTo>
                      <a:pt x="36" y="56"/>
                    </a:lnTo>
                    <a:lnTo>
                      <a:pt x="18" y="0"/>
                    </a:lnTo>
                    <a:lnTo>
                      <a:pt x="0" y="56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06" name="Line 60"/>
              <p:cNvSpPr>
                <a:spLocks noChangeShapeType="1"/>
              </p:cNvSpPr>
              <p:nvPr/>
            </p:nvSpPr>
            <p:spPr bwMode="auto">
              <a:xfrm>
                <a:off x="2506" y="1902"/>
                <a:ext cx="0" cy="1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07" name="Freeform 61"/>
              <p:cNvSpPr>
                <a:spLocks/>
              </p:cNvSpPr>
              <p:nvPr/>
            </p:nvSpPr>
            <p:spPr bwMode="auto">
              <a:xfrm>
                <a:off x="2488" y="2012"/>
                <a:ext cx="37" cy="57"/>
              </a:xfrm>
              <a:custGeom>
                <a:avLst/>
                <a:gdLst>
                  <a:gd name="T0" fmla="*/ 0 w 37"/>
                  <a:gd name="T1" fmla="*/ 0 h 57"/>
                  <a:gd name="T2" fmla="*/ 36 w 37"/>
                  <a:gd name="T3" fmla="*/ 0 h 57"/>
                  <a:gd name="T4" fmla="*/ 18 w 37"/>
                  <a:gd name="T5" fmla="*/ 56 h 57"/>
                  <a:gd name="T6" fmla="*/ 0 w 3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7"/>
                  <a:gd name="T14" fmla="*/ 37 w 3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7">
                    <a:moveTo>
                      <a:pt x="0" y="0"/>
                    </a:moveTo>
                    <a:lnTo>
                      <a:pt x="36" y="0"/>
                    </a:lnTo>
                    <a:lnTo>
                      <a:pt x="18" y="5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57371" name="Group 62"/>
            <p:cNvGrpSpPr>
              <a:grpSpLocks/>
            </p:cNvGrpSpPr>
            <p:nvPr/>
          </p:nvGrpSpPr>
          <p:grpSpPr bwMode="auto">
            <a:xfrm>
              <a:off x="3167" y="1514"/>
              <a:ext cx="37" cy="167"/>
              <a:chOff x="2488" y="1534"/>
              <a:chExt cx="37" cy="167"/>
            </a:xfrm>
          </p:grpSpPr>
          <p:sp>
            <p:nvSpPr>
              <p:cNvPr id="32803" name="Line 63"/>
              <p:cNvSpPr>
                <a:spLocks noChangeShapeType="1"/>
              </p:cNvSpPr>
              <p:nvPr/>
            </p:nvSpPr>
            <p:spPr bwMode="auto">
              <a:xfrm>
                <a:off x="2506" y="1534"/>
                <a:ext cx="0" cy="1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2804" name="Freeform 64"/>
              <p:cNvSpPr>
                <a:spLocks/>
              </p:cNvSpPr>
              <p:nvPr/>
            </p:nvSpPr>
            <p:spPr bwMode="auto">
              <a:xfrm>
                <a:off x="2488" y="1644"/>
                <a:ext cx="37" cy="57"/>
              </a:xfrm>
              <a:custGeom>
                <a:avLst/>
                <a:gdLst>
                  <a:gd name="T0" fmla="*/ 0 w 37"/>
                  <a:gd name="T1" fmla="*/ 0 h 57"/>
                  <a:gd name="T2" fmla="*/ 36 w 37"/>
                  <a:gd name="T3" fmla="*/ 0 h 57"/>
                  <a:gd name="T4" fmla="*/ 18 w 37"/>
                  <a:gd name="T5" fmla="*/ 56 h 57"/>
                  <a:gd name="T6" fmla="*/ 0 w 3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7"/>
                  <a:gd name="T14" fmla="*/ 37 w 3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7">
                    <a:moveTo>
                      <a:pt x="0" y="0"/>
                    </a:moveTo>
                    <a:lnTo>
                      <a:pt x="36" y="0"/>
                    </a:lnTo>
                    <a:lnTo>
                      <a:pt x="18" y="5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2798" name="AutoShape 66"/>
            <p:cNvSpPr>
              <a:spLocks/>
            </p:cNvSpPr>
            <p:nvPr/>
          </p:nvSpPr>
          <p:spPr bwMode="auto">
            <a:xfrm>
              <a:off x="2696" y="2222"/>
              <a:ext cx="144" cy="260"/>
            </a:xfrm>
            <a:prstGeom prst="leftBrace">
              <a:avLst>
                <a:gd name="adj1" fmla="val 324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799" name="AutoShape 67"/>
            <p:cNvSpPr>
              <a:spLocks/>
            </p:cNvSpPr>
            <p:nvPr/>
          </p:nvSpPr>
          <p:spPr bwMode="auto">
            <a:xfrm rot="16200000">
              <a:off x="2554" y="1785"/>
              <a:ext cx="91" cy="242"/>
            </a:xfrm>
            <a:prstGeom prst="leftBrace">
              <a:avLst>
                <a:gd name="adj1" fmla="val 1904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800" name="AutoShape 68"/>
            <p:cNvSpPr>
              <a:spLocks/>
            </p:cNvSpPr>
            <p:nvPr/>
          </p:nvSpPr>
          <p:spPr bwMode="auto">
            <a:xfrm rot="5400000" flipV="1">
              <a:off x="2161" y="1496"/>
              <a:ext cx="91" cy="253"/>
            </a:xfrm>
            <a:prstGeom prst="leftBrace">
              <a:avLst>
                <a:gd name="adj1" fmla="val 3882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801" name="Line 69"/>
            <p:cNvSpPr>
              <a:spLocks noChangeShapeType="1"/>
            </p:cNvSpPr>
            <p:nvPr/>
          </p:nvSpPr>
          <p:spPr bwMode="auto">
            <a:xfrm>
              <a:off x="2496" y="1717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802" name="AutoShape 70"/>
            <p:cNvSpPr>
              <a:spLocks/>
            </p:cNvSpPr>
            <p:nvPr/>
          </p:nvSpPr>
          <p:spPr bwMode="auto">
            <a:xfrm>
              <a:off x="2696" y="1062"/>
              <a:ext cx="144" cy="260"/>
            </a:xfrm>
            <a:prstGeom prst="leftBrace">
              <a:avLst>
                <a:gd name="adj1" fmla="val 324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365750" y="2546350"/>
            <a:ext cx="292100" cy="22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" y="2971800"/>
            <a:ext cx="3281749" cy="1389221"/>
            <a:chOff x="609600" y="2971800"/>
            <a:chExt cx="3281749" cy="1389221"/>
          </a:xfrm>
        </p:grpSpPr>
        <p:grpSp>
          <p:nvGrpSpPr>
            <p:cNvPr id="63" name="Group 62"/>
            <p:cNvGrpSpPr/>
            <p:nvPr/>
          </p:nvGrpSpPr>
          <p:grpSpPr>
            <a:xfrm>
              <a:off x="3429000" y="2971800"/>
              <a:ext cx="462349" cy="1023579"/>
              <a:chOff x="4313593" y="3009422"/>
              <a:chExt cx="999529" cy="2212823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641850" y="3683000"/>
                <a:ext cx="159668" cy="672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801518" y="4355781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4585070" y="4355781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0011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Freeform 81"/>
                <p:cNvSpPr/>
                <p:nvPr/>
              </p:nvSpPr>
              <p:spPr>
                <a:xfrm>
                  <a:off x="50109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42907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reeform 79"/>
                <p:cNvSpPr/>
                <p:nvPr/>
              </p:nvSpPr>
              <p:spPr>
                <a:xfrm>
                  <a:off x="42739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9" name="Straight Connector 68"/>
              <p:cNvCxnSpPr/>
              <p:nvPr/>
            </p:nvCxnSpPr>
            <p:spPr>
              <a:xfrm flipV="1">
                <a:off x="4675007" y="3530600"/>
                <a:ext cx="354193" cy="226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5040896" y="3191696"/>
                <a:ext cx="138525" cy="3320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599012" y="3752850"/>
                <a:ext cx="42838" cy="2945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596256" y="4047399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reeform 72"/>
              <p:cNvSpPr/>
              <p:nvPr/>
            </p:nvSpPr>
            <p:spPr>
              <a:xfrm rot="19139357">
                <a:off x="5125155" y="3009422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8043755">
                <a:off x="4583784" y="4332770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 rot="20018579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45687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45797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>
                  <a:off x="45558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" name="TextBox 2"/>
            <p:cNvSpPr txBox="1"/>
            <p:nvPr/>
          </p:nvSpPr>
          <p:spPr>
            <a:xfrm>
              <a:off x="609600" y="3037582"/>
              <a:ext cx="3048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Cache index comes entirely from address bits in page offset – don’t need to wait for MMU to start cache lookup!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Summary: Virtual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Goal 1: Exploit locality on a large scale</a:t>
            </a:r>
          </a:p>
          <a:p>
            <a:pPr lvl="1">
              <a:defRPr/>
            </a:pPr>
            <a:r>
              <a:rPr lang="en-US" dirty="0" smtClean="0"/>
              <a:t>Programmers want a large, flat address space, but use a small portion!</a:t>
            </a:r>
          </a:p>
          <a:p>
            <a:pPr lvl="1">
              <a:defRPr/>
            </a:pPr>
            <a:r>
              <a:rPr lang="en-US" dirty="0" smtClean="0"/>
              <a:t>Solution: Cache working set into RAM from disk</a:t>
            </a:r>
          </a:p>
          <a:p>
            <a:pPr lvl="1">
              <a:defRPr/>
            </a:pPr>
            <a:r>
              <a:rPr lang="en-US" dirty="0" smtClean="0"/>
              <a:t>Basic implementation: MMU with single-level page map</a:t>
            </a:r>
          </a:p>
          <a:p>
            <a:pPr lvl="2">
              <a:defRPr/>
            </a:pPr>
            <a:r>
              <a:rPr lang="en-US" dirty="0" smtClean="0"/>
              <a:t>Access loaded pages via fast hardware path</a:t>
            </a:r>
          </a:p>
          <a:p>
            <a:pPr lvl="2">
              <a:defRPr/>
            </a:pPr>
            <a:r>
              <a:rPr lang="en-US" dirty="0" smtClean="0"/>
              <a:t>Load virtual memory on demand: page faults</a:t>
            </a:r>
          </a:p>
          <a:p>
            <a:pPr lvl="1">
              <a:defRPr/>
            </a:pPr>
            <a:r>
              <a:rPr lang="en-US" dirty="0" smtClean="0"/>
              <a:t>Several optimizations:</a:t>
            </a:r>
          </a:p>
          <a:p>
            <a:pPr lvl="2">
              <a:defRPr/>
            </a:pPr>
            <a:r>
              <a:rPr lang="en-US" dirty="0" smtClean="0"/>
              <a:t>Moving page map to RAM, for cost reasons</a:t>
            </a:r>
          </a:p>
          <a:p>
            <a:pPr lvl="2">
              <a:defRPr/>
            </a:pPr>
            <a:r>
              <a:rPr lang="en-US" dirty="0" smtClean="0"/>
              <a:t>Translation </a:t>
            </a:r>
            <a:r>
              <a:rPr lang="en-US" dirty="0" err="1" smtClean="0"/>
              <a:t>Lookaside</a:t>
            </a:r>
            <a:r>
              <a:rPr lang="en-US" dirty="0" smtClean="0"/>
              <a:t> Buffer (TLB) to regain performance</a:t>
            </a:r>
          </a:p>
          <a:p>
            <a:pPr lvl="1">
              <a:defRPr/>
            </a:pPr>
            <a:r>
              <a:rPr lang="en-US" dirty="0" smtClean="0"/>
              <a:t>Cache/VM interactions: Can cache physical or virtual locations</a:t>
            </a:r>
          </a:p>
          <a:p>
            <a:pPr>
              <a:defRPr/>
            </a:pPr>
            <a:r>
              <a:rPr lang="en-US" dirty="0" smtClean="0"/>
              <a:t>Goals 2 &amp; 3: Ease memory management, protect multiple contexts from each other</a:t>
            </a:r>
          </a:p>
          <a:p>
            <a:pPr lvl="1">
              <a:defRPr/>
            </a:pPr>
            <a:r>
              <a:rPr lang="en-US" dirty="0" smtClean="0"/>
              <a:t>We’ll see these in detail on the next lecture!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Reminder: Hardware Caches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953000"/>
            <a:ext cx="8610600" cy="1600200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+mj-lt"/>
              </a:rPr>
              <a:t>Other implementation choices:</a:t>
            </a:r>
          </a:p>
          <a:p>
            <a:pPr marL="290513" lvl="1">
              <a:defRPr/>
            </a:pPr>
            <a:r>
              <a:rPr lang="en-US" dirty="0" smtClean="0">
                <a:latin typeface="+mj-lt"/>
              </a:rPr>
              <a:t>Block size</a:t>
            </a:r>
          </a:p>
          <a:p>
            <a:pPr marL="290513" lvl="1">
              <a:defRPr/>
            </a:pPr>
            <a:r>
              <a:rPr lang="en-US" dirty="0" smtClean="0">
                <a:latin typeface="+mj-lt"/>
              </a:rPr>
              <a:t>Replacement policy (LRU, Random, …)</a:t>
            </a:r>
          </a:p>
          <a:p>
            <a:pPr marL="290513" lvl="1">
              <a:defRPr/>
            </a:pPr>
            <a:r>
              <a:rPr lang="en-US" dirty="0" smtClean="0">
                <a:latin typeface="+mj-lt"/>
              </a:rPr>
              <a:t>Write policy (write-through, write-behind, write-back)</a:t>
            </a:r>
            <a:endParaRPr lang="en-US" dirty="0">
              <a:latin typeface="+mj-lt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177800" y="1600200"/>
            <a:ext cx="2667000" cy="213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1701800" y="2362200"/>
            <a:ext cx="1066800" cy="152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8451" name="Group 32"/>
          <p:cNvGrpSpPr>
            <a:grpSpLocks/>
          </p:cNvGrpSpPr>
          <p:nvPr/>
        </p:nvGrpSpPr>
        <p:grpSpPr bwMode="auto">
          <a:xfrm>
            <a:off x="1701800" y="1905000"/>
            <a:ext cx="1066800" cy="1600200"/>
            <a:chOff x="3024" y="4176"/>
            <a:chExt cx="672" cy="1008"/>
          </a:xfrm>
        </p:grpSpPr>
        <p:grpSp>
          <p:nvGrpSpPr>
            <p:cNvPr id="18545" name="Group 33"/>
            <p:cNvGrpSpPr>
              <a:grpSpLocks/>
            </p:cNvGrpSpPr>
            <p:nvPr/>
          </p:nvGrpSpPr>
          <p:grpSpPr bwMode="auto">
            <a:xfrm>
              <a:off x="3024" y="4176"/>
              <a:ext cx="672" cy="768"/>
              <a:chOff x="1248" y="1968"/>
              <a:chExt cx="672" cy="768"/>
            </a:xfrm>
          </p:grpSpPr>
          <p:grpSp>
            <p:nvGrpSpPr>
              <p:cNvPr id="18551" name="Group 34"/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38" name="Rectangle 35"/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" name="Line 36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0" name="Line 37"/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1" name="Line 38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2" name="Line 39"/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3" name="Line 40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4" name="Line 41"/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5" name="Line 42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546" name="Group 44"/>
            <p:cNvGrpSpPr>
              <a:grpSpLocks/>
            </p:cNvGrpSpPr>
            <p:nvPr/>
          </p:nvGrpSpPr>
          <p:grpSpPr bwMode="auto">
            <a:xfrm>
              <a:off x="3024" y="4944"/>
              <a:ext cx="672" cy="240"/>
              <a:chOff x="1392" y="2496"/>
              <a:chExt cx="672" cy="240"/>
            </a:xfrm>
          </p:grpSpPr>
          <p:grpSp>
            <p:nvGrpSpPr>
              <p:cNvPr id="18547" name="Group 45"/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34" name="Rectangle 46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5" name="Line 47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33" name="Line 48"/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18452" name="Group 49"/>
          <p:cNvGrpSpPr>
            <a:grpSpLocks/>
          </p:cNvGrpSpPr>
          <p:nvPr/>
        </p:nvGrpSpPr>
        <p:grpSpPr bwMode="auto">
          <a:xfrm>
            <a:off x="1549400" y="1905000"/>
            <a:ext cx="76200" cy="1219200"/>
            <a:chOff x="1248" y="1728"/>
            <a:chExt cx="48" cy="768"/>
          </a:xfrm>
        </p:grpSpPr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H="1">
              <a:off x="1248" y="17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 flipH="1" flipV="1">
              <a:off x="1248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1248" y="17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0" name="Line 53"/>
          <p:cNvSpPr>
            <a:spLocks noChangeShapeType="1"/>
          </p:cNvSpPr>
          <p:nvPr/>
        </p:nvSpPr>
        <p:spPr bwMode="auto">
          <a:xfrm>
            <a:off x="10922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 flipV="1">
            <a:off x="10922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>
            <a:off x="6350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 flipV="1">
            <a:off x="635000" y="2057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18457" name="Group 57"/>
          <p:cNvGrpSpPr>
            <a:grpSpLocks/>
          </p:cNvGrpSpPr>
          <p:nvPr/>
        </p:nvGrpSpPr>
        <p:grpSpPr bwMode="auto">
          <a:xfrm>
            <a:off x="254000" y="1600200"/>
            <a:ext cx="1066800" cy="457200"/>
            <a:chOff x="2208" y="1632"/>
            <a:chExt cx="672" cy="288"/>
          </a:xfrm>
        </p:grpSpPr>
        <p:grpSp>
          <p:nvGrpSpPr>
            <p:cNvPr id="18538" name="Group 58"/>
            <p:cNvGrpSpPr>
              <a:grpSpLocks/>
            </p:cNvGrpSpPr>
            <p:nvPr/>
          </p:nvGrpSpPr>
          <p:grpSpPr bwMode="auto">
            <a:xfrm>
              <a:off x="2208" y="1824"/>
              <a:ext cx="624" cy="96"/>
              <a:chOff x="480" y="1392"/>
              <a:chExt cx="624" cy="96"/>
            </a:xfrm>
          </p:grpSpPr>
          <p:sp>
            <p:nvSpPr>
              <p:cNvPr id="57" name="Rectangle 59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624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58" name="Line 60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2208" y="163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address</a:t>
              </a:r>
            </a:p>
          </p:txBody>
        </p:sp>
      </p:grp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619125" y="1200150"/>
            <a:ext cx="2047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Direct-mapped</a:t>
            </a:r>
          </a:p>
        </p:txBody>
      </p:sp>
      <p:sp>
        <p:nvSpPr>
          <p:cNvPr id="138" name="Content Placeholder 3"/>
          <p:cNvSpPr txBox="1">
            <a:spLocks/>
          </p:cNvSpPr>
          <p:nvPr/>
        </p:nvSpPr>
        <p:spPr>
          <a:xfrm>
            <a:off x="152400" y="3657600"/>
            <a:ext cx="2895600" cy="1219200"/>
          </a:xfrm>
          <a:prstGeom prst="rect">
            <a:avLst/>
          </a:prstGeom>
        </p:spPr>
        <p:txBody>
          <a:bodyPr/>
          <a:lstStyle/>
          <a:p>
            <a:pPr defTabSz="91440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sz="2000" dirty="0">
                <a:latin typeface="+mj-lt"/>
              </a:rPr>
              <a:t>Each address maps to a single location in the cache, given by index bits</a:t>
            </a:r>
          </a:p>
          <a:p>
            <a:pPr marL="320040" indent="-320040" defTabSz="91440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endParaRPr lang="en-US" sz="2000" dirty="0">
              <a:latin typeface="+mj-lt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08325" y="1200150"/>
            <a:ext cx="3444875" cy="3676650"/>
            <a:chOff x="3108325" y="1200150"/>
            <a:chExt cx="3444875" cy="3676650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4708525" y="2705100"/>
              <a:ext cx="561975" cy="79375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3108325" y="1600200"/>
              <a:ext cx="3124200" cy="2057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8460" name="Group 65"/>
            <p:cNvGrpSpPr>
              <a:grpSpLocks/>
            </p:cNvGrpSpPr>
            <p:nvPr/>
          </p:nvGrpSpPr>
          <p:grpSpPr bwMode="auto">
            <a:xfrm>
              <a:off x="4065588" y="2705100"/>
              <a:ext cx="2049462" cy="79375"/>
              <a:chOff x="2561" y="2035"/>
              <a:chExt cx="1291" cy="50"/>
            </a:xfrm>
          </p:grpSpPr>
          <p:sp>
            <p:nvSpPr>
              <p:cNvPr id="63" name="Rectangle 66"/>
              <p:cNvSpPr>
                <a:spLocks noChangeArrowheads="1"/>
              </p:cNvSpPr>
              <p:nvPr/>
            </p:nvSpPr>
            <p:spPr bwMode="auto">
              <a:xfrm>
                <a:off x="3498" y="2035"/>
                <a:ext cx="354" cy="50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64" name="Rectangle 67"/>
              <p:cNvSpPr>
                <a:spLocks noChangeArrowheads="1"/>
              </p:cNvSpPr>
              <p:nvPr/>
            </p:nvSpPr>
            <p:spPr bwMode="auto">
              <a:xfrm>
                <a:off x="2966" y="2035"/>
                <a:ext cx="354" cy="50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65" name="Rectangle 68"/>
              <p:cNvSpPr>
                <a:spLocks noChangeArrowheads="1"/>
              </p:cNvSpPr>
              <p:nvPr/>
            </p:nvSpPr>
            <p:spPr bwMode="auto">
              <a:xfrm>
                <a:off x="2561" y="2035"/>
                <a:ext cx="354" cy="50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61" name="Group 69"/>
            <p:cNvGrpSpPr>
              <a:grpSpLocks/>
            </p:cNvGrpSpPr>
            <p:nvPr/>
          </p:nvGrpSpPr>
          <p:grpSpPr bwMode="auto">
            <a:xfrm>
              <a:off x="4065588" y="2463800"/>
              <a:ext cx="561975" cy="642938"/>
              <a:chOff x="1248" y="1968"/>
              <a:chExt cx="672" cy="768"/>
            </a:xfrm>
          </p:grpSpPr>
          <p:grpSp>
            <p:nvGrpSpPr>
              <p:cNvPr id="18525" name="Group 70"/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69" name="Rectangle 71"/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0" name="Line 72"/>
                <p:cNvSpPr>
                  <a:spLocks noChangeShapeType="1"/>
                </p:cNvSpPr>
                <p:nvPr/>
              </p:nvSpPr>
              <p:spPr bwMode="auto">
                <a:xfrm>
                  <a:off x="1248" y="2065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1" name="Line 73"/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2" name="Line 74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3" name="Line 75"/>
                <p:cNvSpPr>
                  <a:spLocks noChangeShapeType="1"/>
                </p:cNvSpPr>
                <p:nvPr/>
              </p:nvSpPr>
              <p:spPr bwMode="auto">
                <a:xfrm>
                  <a:off x="1248" y="2353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4" name="Line 76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5" name="Line 77"/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76" name="Line 78"/>
                <p:cNvSpPr>
                  <a:spLocks noChangeShapeType="1"/>
                </p:cNvSpPr>
                <p:nvPr/>
              </p:nvSpPr>
              <p:spPr bwMode="auto">
                <a:xfrm>
                  <a:off x="1248" y="2639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62" name="Group 80"/>
            <p:cNvGrpSpPr>
              <a:grpSpLocks/>
            </p:cNvGrpSpPr>
            <p:nvPr/>
          </p:nvGrpSpPr>
          <p:grpSpPr bwMode="auto">
            <a:xfrm>
              <a:off x="4708525" y="2463800"/>
              <a:ext cx="563563" cy="642938"/>
              <a:chOff x="1248" y="1968"/>
              <a:chExt cx="672" cy="768"/>
            </a:xfrm>
          </p:grpSpPr>
          <p:grpSp>
            <p:nvGrpSpPr>
              <p:cNvPr id="18515" name="Group 81"/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80" name="Rectangle 82"/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1" name="Line 83"/>
                <p:cNvSpPr>
                  <a:spLocks noChangeShapeType="1"/>
                </p:cNvSpPr>
                <p:nvPr/>
              </p:nvSpPr>
              <p:spPr bwMode="auto">
                <a:xfrm>
                  <a:off x="1248" y="2065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2" name="Line 84"/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3" name="Line 85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4" name="Line 86"/>
                <p:cNvSpPr>
                  <a:spLocks noChangeShapeType="1"/>
                </p:cNvSpPr>
                <p:nvPr/>
              </p:nvSpPr>
              <p:spPr bwMode="auto">
                <a:xfrm>
                  <a:off x="1248" y="2353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5" name="Line 87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6" name="Line 88"/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87" name="Line 89"/>
                <p:cNvSpPr>
                  <a:spLocks noChangeShapeType="1"/>
                </p:cNvSpPr>
                <p:nvPr/>
              </p:nvSpPr>
              <p:spPr bwMode="auto">
                <a:xfrm>
                  <a:off x="1248" y="2639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79" name="Line 90"/>
              <p:cNvSpPr>
                <a:spLocks noChangeShapeType="1"/>
              </p:cNvSpPr>
              <p:nvPr/>
            </p:nvSpPr>
            <p:spPr bwMode="auto">
              <a:xfrm>
                <a:off x="1585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5351463" y="2784475"/>
              <a:ext cx="41275" cy="41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5432425" y="2784475"/>
              <a:ext cx="39688" cy="41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8465" name="Group 93"/>
            <p:cNvGrpSpPr>
              <a:grpSpLocks/>
            </p:cNvGrpSpPr>
            <p:nvPr/>
          </p:nvGrpSpPr>
          <p:grpSpPr bwMode="auto">
            <a:xfrm>
              <a:off x="4065588" y="2303463"/>
              <a:ext cx="2051050" cy="39687"/>
              <a:chOff x="1392" y="1536"/>
              <a:chExt cx="2448" cy="48"/>
            </a:xfrm>
          </p:grpSpPr>
          <p:sp>
            <p:nvSpPr>
              <p:cNvPr id="91" name="Line 94"/>
              <p:cNvSpPr>
                <a:spLocks noChangeShapeType="1"/>
              </p:cNvSpPr>
              <p:nvPr/>
            </p:nvSpPr>
            <p:spPr bwMode="auto">
              <a:xfrm flipV="1">
                <a:off x="1392" y="1536"/>
                <a:ext cx="47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2" name="Line 95"/>
              <p:cNvSpPr>
                <a:spLocks noChangeShapeType="1"/>
              </p:cNvSpPr>
              <p:nvPr/>
            </p:nvSpPr>
            <p:spPr bwMode="auto">
              <a:xfrm>
                <a:off x="1439" y="1536"/>
                <a:ext cx="23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93" name="Line 96"/>
              <p:cNvSpPr>
                <a:spLocks noChangeShapeType="1"/>
              </p:cNvSpPr>
              <p:nvPr/>
            </p:nvSpPr>
            <p:spPr bwMode="auto">
              <a:xfrm>
                <a:off x="3793" y="1536"/>
                <a:ext cx="47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66" name="Group 97"/>
            <p:cNvGrpSpPr>
              <a:grpSpLocks/>
            </p:cNvGrpSpPr>
            <p:nvPr/>
          </p:nvGrpSpPr>
          <p:grpSpPr bwMode="auto">
            <a:xfrm>
              <a:off x="4065588" y="3106738"/>
              <a:ext cx="561975" cy="201612"/>
              <a:chOff x="1392" y="2496"/>
              <a:chExt cx="672" cy="240"/>
            </a:xfrm>
          </p:grpSpPr>
          <p:grpSp>
            <p:nvGrpSpPr>
              <p:cNvPr id="18508" name="Group 98"/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97" name="Rectangle 9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98" name="Line 100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96" name="Line 101"/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67" name="Group 102"/>
            <p:cNvGrpSpPr>
              <a:grpSpLocks/>
            </p:cNvGrpSpPr>
            <p:nvPr/>
          </p:nvGrpSpPr>
          <p:grpSpPr bwMode="auto">
            <a:xfrm>
              <a:off x="4708525" y="3106738"/>
              <a:ext cx="563563" cy="201612"/>
              <a:chOff x="1392" y="2496"/>
              <a:chExt cx="672" cy="240"/>
            </a:xfrm>
          </p:grpSpPr>
          <p:grpSp>
            <p:nvGrpSpPr>
              <p:cNvPr id="18504" name="Group 103"/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102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03" name="Line 105"/>
                <p:cNvSpPr>
                  <a:spLocks noChangeShapeType="1"/>
                </p:cNvSpPr>
                <p:nvPr/>
              </p:nvSpPr>
              <p:spPr bwMode="auto">
                <a:xfrm>
                  <a:off x="1729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01" name="Line 106"/>
              <p:cNvSpPr>
                <a:spLocks noChangeShapeType="1"/>
              </p:cNvSpPr>
              <p:nvPr/>
            </p:nvSpPr>
            <p:spPr bwMode="auto">
              <a:xfrm>
                <a:off x="1729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68" name="Group 107"/>
            <p:cNvGrpSpPr>
              <a:grpSpLocks/>
            </p:cNvGrpSpPr>
            <p:nvPr/>
          </p:nvGrpSpPr>
          <p:grpSpPr bwMode="auto">
            <a:xfrm>
              <a:off x="5553075" y="2463800"/>
              <a:ext cx="563563" cy="844550"/>
              <a:chOff x="3024" y="4176"/>
              <a:chExt cx="672" cy="1008"/>
            </a:xfrm>
          </p:grpSpPr>
          <p:grpSp>
            <p:nvGrpSpPr>
              <p:cNvPr id="18488" name="Group 108"/>
              <p:cNvGrpSpPr>
                <a:grpSpLocks/>
              </p:cNvGrpSpPr>
              <p:nvPr/>
            </p:nvGrpSpPr>
            <p:grpSpPr bwMode="auto">
              <a:xfrm>
                <a:off x="3024" y="4176"/>
                <a:ext cx="672" cy="768"/>
                <a:chOff x="1248" y="1968"/>
                <a:chExt cx="672" cy="768"/>
              </a:xfrm>
            </p:grpSpPr>
            <p:grpSp>
              <p:nvGrpSpPr>
                <p:cNvPr id="18494" name="Group 109"/>
                <p:cNvGrpSpPr>
                  <a:grpSpLocks/>
                </p:cNvGrpSpPr>
                <p:nvPr/>
              </p:nvGrpSpPr>
              <p:grpSpPr bwMode="auto">
                <a:xfrm>
                  <a:off x="1248" y="1968"/>
                  <a:ext cx="672" cy="768"/>
                  <a:chOff x="1248" y="1968"/>
                  <a:chExt cx="672" cy="768"/>
                </a:xfrm>
              </p:grpSpPr>
              <p:sp>
                <p:nvSpPr>
                  <p:cNvPr id="113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968"/>
                    <a:ext cx="672" cy="76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4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065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5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159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6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256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7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353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8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47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9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544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0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639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12" name="Line 118"/>
                <p:cNvSpPr>
                  <a:spLocks noChangeShapeType="1"/>
                </p:cNvSpPr>
                <p:nvPr/>
              </p:nvSpPr>
              <p:spPr bwMode="auto">
                <a:xfrm>
                  <a:off x="1585" y="1968"/>
                  <a:ext cx="0" cy="7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18489" name="Group 119"/>
              <p:cNvGrpSpPr>
                <a:grpSpLocks/>
              </p:cNvGrpSpPr>
              <p:nvPr/>
            </p:nvGrpSpPr>
            <p:grpSpPr bwMode="auto">
              <a:xfrm>
                <a:off x="3024" y="4944"/>
                <a:ext cx="672" cy="240"/>
                <a:chOff x="1392" y="2496"/>
                <a:chExt cx="672" cy="240"/>
              </a:xfrm>
            </p:grpSpPr>
            <p:grpSp>
              <p:nvGrpSpPr>
                <p:cNvPr id="18490" name="Group 120"/>
                <p:cNvGrpSpPr>
                  <a:grpSpLocks/>
                </p:cNvGrpSpPr>
                <p:nvPr/>
              </p:nvGrpSpPr>
              <p:grpSpPr bwMode="auto">
                <a:xfrm>
                  <a:off x="1392" y="2640"/>
                  <a:ext cx="672" cy="96"/>
                  <a:chOff x="1392" y="2640"/>
                  <a:chExt cx="672" cy="96"/>
                </a:xfrm>
              </p:grpSpPr>
              <p:sp>
                <p:nvSpPr>
                  <p:cNvPr id="109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636"/>
                    <a:ext cx="672" cy="1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10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1729" y="2636"/>
                    <a:ext cx="0" cy="1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08" name="Line 123"/>
                <p:cNvSpPr>
                  <a:spLocks noChangeShapeType="1"/>
                </p:cNvSpPr>
                <p:nvPr/>
              </p:nvSpPr>
              <p:spPr bwMode="auto">
                <a:xfrm>
                  <a:off x="1729" y="2492"/>
                  <a:ext cx="0" cy="1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121" name="Text Box 124"/>
            <p:cNvSpPr txBox="1">
              <a:spLocks noChangeArrowheads="1"/>
            </p:cNvSpPr>
            <p:nvPr/>
          </p:nvSpPr>
          <p:spPr bwMode="auto">
            <a:xfrm>
              <a:off x="5021263" y="1906588"/>
              <a:ext cx="4127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>
                  <a:latin typeface="+mj-lt"/>
                </a:rPr>
                <a:t>N</a:t>
              </a:r>
            </a:p>
          </p:txBody>
        </p:sp>
        <p:grpSp>
          <p:nvGrpSpPr>
            <p:cNvPr id="18470" name="Group 125"/>
            <p:cNvGrpSpPr>
              <a:grpSpLocks/>
            </p:cNvGrpSpPr>
            <p:nvPr/>
          </p:nvGrpSpPr>
          <p:grpSpPr bwMode="auto">
            <a:xfrm>
              <a:off x="3260725" y="2141538"/>
              <a:ext cx="522288" cy="80962"/>
              <a:chOff x="480" y="1392"/>
              <a:chExt cx="624" cy="96"/>
            </a:xfrm>
          </p:grpSpPr>
          <p:sp>
            <p:nvSpPr>
              <p:cNvPr id="123" name="Rectangle 126"/>
              <p:cNvSpPr>
                <a:spLocks noChangeArrowheads="1"/>
              </p:cNvSpPr>
              <p:nvPr/>
            </p:nvSpPr>
            <p:spPr bwMode="auto">
              <a:xfrm>
                <a:off x="480" y="1392"/>
                <a:ext cx="624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4" name="Line 127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71" name="Group 128"/>
            <p:cNvGrpSpPr>
              <a:grpSpLocks/>
            </p:cNvGrpSpPr>
            <p:nvPr/>
          </p:nvGrpSpPr>
          <p:grpSpPr bwMode="auto">
            <a:xfrm>
              <a:off x="3943350" y="2463800"/>
              <a:ext cx="41275" cy="642938"/>
              <a:chOff x="1248" y="1728"/>
              <a:chExt cx="48" cy="768"/>
            </a:xfrm>
          </p:grpSpPr>
          <p:sp>
            <p:nvSpPr>
              <p:cNvPr id="126" name="Line 129"/>
              <p:cNvSpPr>
                <a:spLocks noChangeShapeType="1"/>
              </p:cNvSpPr>
              <p:nvPr/>
            </p:nvSpPr>
            <p:spPr bwMode="auto">
              <a:xfrm flipH="1">
                <a:off x="1248" y="1728"/>
                <a:ext cx="48" cy="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7" name="Line 130"/>
              <p:cNvSpPr>
                <a:spLocks noChangeShapeType="1"/>
              </p:cNvSpPr>
              <p:nvPr/>
            </p:nvSpPr>
            <p:spPr bwMode="auto">
              <a:xfrm flipH="1" flipV="1">
                <a:off x="1248" y="2449"/>
                <a:ext cx="48" cy="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8" name="Line 131"/>
              <p:cNvSpPr>
                <a:spLocks noChangeShapeType="1"/>
              </p:cNvSpPr>
              <p:nvPr/>
            </p:nvSpPr>
            <p:spPr bwMode="auto">
              <a:xfrm>
                <a:off x="1248" y="1775"/>
                <a:ext cx="0" cy="6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72" name="Group 132"/>
            <p:cNvGrpSpPr>
              <a:grpSpLocks/>
            </p:cNvGrpSpPr>
            <p:nvPr/>
          </p:nvGrpSpPr>
          <p:grpSpPr bwMode="auto">
            <a:xfrm>
              <a:off x="3702050" y="2222500"/>
              <a:ext cx="241300" cy="561975"/>
              <a:chOff x="960" y="1440"/>
              <a:chExt cx="288" cy="672"/>
            </a:xfrm>
          </p:grpSpPr>
          <p:sp>
            <p:nvSpPr>
              <p:cNvPr id="130" name="Line 133"/>
              <p:cNvSpPr>
                <a:spLocks noChangeShapeType="1"/>
              </p:cNvSpPr>
              <p:nvPr/>
            </p:nvSpPr>
            <p:spPr bwMode="auto">
              <a:xfrm>
                <a:off x="960" y="21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1" name="Line 134"/>
              <p:cNvSpPr>
                <a:spLocks noChangeShapeType="1"/>
              </p:cNvSpPr>
              <p:nvPr/>
            </p:nvSpPr>
            <p:spPr bwMode="auto">
              <a:xfrm flipV="1">
                <a:off x="960" y="144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73" name="Group 135"/>
            <p:cNvGrpSpPr>
              <a:grpSpLocks/>
            </p:cNvGrpSpPr>
            <p:nvPr/>
          </p:nvGrpSpPr>
          <p:grpSpPr bwMode="auto">
            <a:xfrm>
              <a:off x="3462338" y="2222500"/>
              <a:ext cx="561975" cy="1044575"/>
              <a:chOff x="672" y="1440"/>
              <a:chExt cx="672" cy="1248"/>
            </a:xfrm>
          </p:grpSpPr>
          <p:sp>
            <p:nvSpPr>
              <p:cNvPr id="133" name="Line 136"/>
              <p:cNvSpPr>
                <a:spLocks noChangeShapeType="1"/>
              </p:cNvSpPr>
              <p:nvPr/>
            </p:nvSpPr>
            <p:spPr bwMode="auto">
              <a:xfrm>
                <a:off x="672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4" name="Line 137"/>
              <p:cNvSpPr>
                <a:spLocks noChangeShapeType="1"/>
              </p:cNvSpPr>
              <p:nvPr/>
            </p:nvSpPr>
            <p:spPr bwMode="auto">
              <a:xfrm flipV="1">
                <a:off x="672" y="144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35" name="Text Box 138"/>
            <p:cNvSpPr txBox="1">
              <a:spLocks noChangeArrowheads="1"/>
            </p:cNvSpPr>
            <p:nvPr/>
          </p:nvSpPr>
          <p:spPr bwMode="auto">
            <a:xfrm>
              <a:off x="3184525" y="1600200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address</a:t>
              </a:r>
            </a:p>
          </p:txBody>
        </p:sp>
        <p:sp>
          <p:nvSpPr>
            <p:cNvPr id="136" name="Text Box 139"/>
            <p:cNvSpPr txBox="1">
              <a:spLocks noChangeArrowheads="1"/>
            </p:cNvSpPr>
            <p:nvPr/>
          </p:nvSpPr>
          <p:spPr bwMode="auto">
            <a:xfrm>
              <a:off x="3452813" y="1200150"/>
              <a:ext cx="287178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N-way set-associative</a:t>
              </a:r>
            </a:p>
          </p:txBody>
        </p:sp>
        <p:sp>
          <p:nvSpPr>
            <p:cNvPr id="139" name="Content Placeholder 3"/>
            <p:cNvSpPr txBox="1">
              <a:spLocks/>
            </p:cNvSpPr>
            <p:nvPr/>
          </p:nvSpPr>
          <p:spPr>
            <a:xfrm>
              <a:off x="3276600" y="3657600"/>
              <a:ext cx="3276600" cy="1219200"/>
            </a:xfrm>
            <a:prstGeom prst="rect">
              <a:avLst/>
            </a:prstGeom>
          </p:spPr>
          <p:txBody>
            <a:bodyPr>
              <a:normAutofit fontScale="70000" lnSpcReduction="20000"/>
            </a:bodyPr>
            <a:lstStyle/>
            <a:p>
              <a:pPr defTabSz="914400" fontAlgn="auto">
                <a:spcBef>
                  <a:spcPts val="700"/>
                </a:spcBef>
                <a:spcAft>
                  <a:spcPts val="0"/>
                </a:spcAft>
                <a:buClr>
                  <a:schemeClr val="accent2"/>
                </a:buClr>
                <a:buSzPct val="60000"/>
                <a:defRPr/>
              </a:pPr>
              <a:r>
                <a:rPr lang="en-US" sz="2900" dirty="0">
                  <a:latin typeface="+mj-lt"/>
                </a:rPr>
                <a:t>Each address can map to any of N locations (ways) of a single set, given by its index bits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3200" y="1219200"/>
            <a:ext cx="2514600" cy="3581400"/>
            <a:chOff x="6553200" y="1219200"/>
            <a:chExt cx="2514600" cy="3581400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6629400" y="1611313"/>
              <a:ext cx="2209800" cy="20574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18437" name="Group 11"/>
            <p:cNvGrpSpPr>
              <a:grpSpLocks/>
            </p:cNvGrpSpPr>
            <p:nvPr/>
          </p:nvGrpSpPr>
          <p:grpSpPr bwMode="auto">
            <a:xfrm>
              <a:off x="7543800" y="2144713"/>
              <a:ext cx="1066800" cy="152400"/>
              <a:chOff x="1392" y="2640"/>
              <a:chExt cx="672" cy="96"/>
            </a:xfrm>
          </p:grpSpPr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38" name="Group 14"/>
            <p:cNvGrpSpPr>
              <a:grpSpLocks/>
            </p:cNvGrpSpPr>
            <p:nvPr/>
          </p:nvGrpSpPr>
          <p:grpSpPr bwMode="auto">
            <a:xfrm>
              <a:off x="7543800" y="2449513"/>
              <a:ext cx="1066800" cy="152400"/>
              <a:chOff x="1392" y="2640"/>
              <a:chExt cx="672" cy="96"/>
            </a:xfrm>
          </p:grpSpPr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18439" name="Group 17"/>
            <p:cNvGrpSpPr>
              <a:grpSpLocks/>
            </p:cNvGrpSpPr>
            <p:nvPr/>
          </p:nvGrpSpPr>
          <p:grpSpPr bwMode="auto">
            <a:xfrm>
              <a:off x="7543800" y="2982913"/>
              <a:ext cx="1066800" cy="152400"/>
              <a:chOff x="1392" y="2640"/>
              <a:chExt cx="672" cy="96"/>
            </a:xfrm>
          </p:grpSpPr>
          <p:sp>
            <p:nvSpPr>
              <p:cNvPr id="15" name="Rectangle 18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7848600" y="275431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8001000" y="275431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6705600" y="1687513"/>
              <a:ext cx="1066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address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6810375" y="1219200"/>
              <a:ext cx="22574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Fully associative</a:t>
              </a: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8153400" y="275431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7086600" y="22209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7086600" y="25257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7086600" y="3059113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7086600" y="2068513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40" name="Content Placeholder 3"/>
            <p:cNvSpPr txBox="1">
              <a:spLocks/>
            </p:cNvSpPr>
            <p:nvPr/>
          </p:nvSpPr>
          <p:spPr>
            <a:xfrm>
              <a:off x="6553200" y="3581400"/>
              <a:ext cx="2438400" cy="121920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defTabSz="914400" fontAlgn="auto">
                <a:spcBef>
                  <a:spcPts val="700"/>
                </a:spcBef>
                <a:spcAft>
                  <a:spcPts val="0"/>
                </a:spcAft>
                <a:buClr>
                  <a:schemeClr val="accent2"/>
                </a:buClr>
                <a:buSzPct val="60000"/>
                <a:defRPr/>
              </a:pPr>
              <a:r>
                <a:rPr lang="en-US" sz="2000" dirty="0">
                  <a:latin typeface="+mj-lt"/>
                </a:rPr>
                <a:t>Any location can map to any address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04800" y="4648200"/>
            <a:ext cx="26670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4800" y="5257800"/>
            <a:ext cx="2667000" cy="1371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2743200"/>
            <a:ext cx="2667000" cy="190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Reminder: A Typical Memory Hierarchy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685800"/>
          </a:xfrm>
        </p:spPr>
        <p:txBody>
          <a:bodyPr/>
          <a:lstStyle/>
          <a:p>
            <a:r>
              <a:rPr lang="en-US">
                <a:latin typeface="Bookman Old Style" charset="0"/>
                <a:ea typeface="ＭＳ Ｐゴシック" charset="0"/>
              </a:rPr>
              <a:t>Everything is a cache for something else</a:t>
            </a:r>
          </a:p>
        </p:txBody>
      </p:sp>
      <p:sp>
        <p:nvSpPr>
          <p:cNvPr id="7" name="Rectangle 5"/>
          <p:cNvSpPr/>
          <p:nvPr/>
        </p:nvSpPr>
        <p:spPr>
          <a:xfrm>
            <a:off x="1524000" y="21732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Registers</a:t>
            </a:r>
          </a:p>
        </p:txBody>
      </p:sp>
      <p:cxnSp>
        <p:nvCxnSpPr>
          <p:cNvPr id="9" name="Straight Arrow Connector 8"/>
          <p:cNvCxnSpPr>
            <a:stCxn id="7" idx="2"/>
            <a:endCxn id="13" idx="0"/>
          </p:cNvCxnSpPr>
          <p:nvPr/>
        </p:nvCxnSpPr>
        <p:spPr>
          <a:xfrm>
            <a:off x="2171700" y="2554288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/>
          <p:nvPr/>
        </p:nvSpPr>
        <p:spPr>
          <a:xfrm>
            <a:off x="1524000" y="28590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Level 1 Cache</a:t>
            </a:r>
          </a:p>
        </p:txBody>
      </p:sp>
      <p:sp>
        <p:nvSpPr>
          <p:cNvPr id="14" name="Rectangle 5"/>
          <p:cNvSpPr/>
          <p:nvPr/>
        </p:nvSpPr>
        <p:spPr>
          <a:xfrm>
            <a:off x="1524000" y="34686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Level 2 Cache</a:t>
            </a:r>
          </a:p>
        </p:txBody>
      </p:sp>
      <p:sp>
        <p:nvSpPr>
          <p:cNvPr id="15" name="Rectangle 5"/>
          <p:cNvSpPr/>
          <p:nvPr/>
        </p:nvSpPr>
        <p:spPr>
          <a:xfrm>
            <a:off x="1524000" y="40782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Level 3 Cache</a:t>
            </a:r>
          </a:p>
        </p:txBody>
      </p:sp>
      <p:sp>
        <p:nvSpPr>
          <p:cNvPr id="16" name="Rectangle 5"/>
          <p:cNvSpPr/>
          <p:nvPr/>
        </p:nvSpPr>
        <p:spPr>
          <a:xfrm>
            <a:off x="1524000" y="47640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Main Memory</a:t>
            </a:r>
          </a:p>
        </p:txBody>
      </p:sp>
      <p:sp>
        <p:nvSpPr>
          <p:cNvPr id="17" name="Rectangle 5"/>
          <p:cNvSpPr/>
          <p:nvPr/>
        </p:nvSpPr>
        <p:spPr>
          <a:xfrm>
            <a:off x="1524000" y="53736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Flash Drive</a:t>
            </a:r>
          </a:p>
        </p:txBody>
      </p:sp>
      <p:sp>
        <p:nvSpPr>
          <p:cNvPr id="18" name="Rectangle 5"/>
          <p:cNvSpPr/>
          <p:nvPr/>
        </p:nvSpPr>
        <p:spPr>
          <a:xfrm>
            <a:off x="1524000" y="6059488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Hard Disk</a:t>
            </a:r>
          </a:p>
        </p:txBody>
      </p: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>
            <a:off x="2171700" y="3240088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2171700" y="3849688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>
            <a:off x="2171700" y="4459288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0"/>
            <a:endCxn id="16" idx="2"/>
          </p:cNvCxnSpPr>
          <p:nvPr/>
        </p:nvCxnSpPr>
        <p:spPr>
          <a:xfrm flipV="1">
            <a:off x="2171700" y="5145088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0"/>
            <a:endCxn id="17" idx="2"/>
          </p:cNvCxnSpPr>
          <p:nvPr/>
        </p:nvCxnSpPr>
        <p:spPr>
          <a:xfrm flipV="1">
            <a:off x="2171700" y="5754688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2000" y="4611688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Rectangle 38"/>
          <p:cNvSpPr>
            <a:spLocks noChangeArrowheads="1"/>
          </p:cNvSpPr>
          <p:nvPr/>
        </p:nvSpPr>
        <p:spPr bwMode="auto">
          <a:xfrm>
            <a:off x="457200" y="4230688"/>
            <a:ext cx="903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On chip</a:t>
            </a:r>
          </a:p>
        </p:txBody>
      </p:sp>
      <p:sp>
        <p:nvSpPr>
          <p:cNvPr id="16402" name="Rectangle 39"/>
          <p:cNvSpPr>
            <a:spLocks noChangeArrowheads="1"/>
          </p:cNvSpPr>
          <p:nvPr/>
        </p:nvSpPr>
        <p:spPr bwMode="auto">
          <a:xfrm>
            <a:off x="576263" y="4958248"/>
            <a:ext cx="7191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Other</a:t>
            </a:r>
            <a:br>
              <a:rPr lang="en-US" dirty="0"/>
            </a:br>
            <a:r>
              <a:rPr lang="en-US" dirty="0"/>
              <a:t>chips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907088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4" name="Rectangle 41"/>
          <p:cNvSpPr>
            <a:spLocks noChangeArrowheads="1"/>
          </p:cNvSpPr>
          <p:nvPr/>
        </p:nvSpPr>
        <p:spPr bwMode="auto">
          <a:xfrm>
            <a:off x="303213" y="5983288"/>
            <a:ext cx="1220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Mechanical</a:t>
            </a:r>
            <a:br>
              <a:rPr lang="en-US"/>
            </a:br>
            <a:r>
              <a:rPr lang="en-US"/>
              <a:t>devices</a:t>
            </a:r>
          </a:p>
        </p:txBody>
      </p:sp>
      <p:sp>
        <p:nvSpPr>
          <p:cNvPr id="16405" name="Rectangle 42"/>
          <p:cNvSpPr>
            <a:spLocks noChangeArrowheads="1"/>
          </p:cNvSpPr>
          <p:nvPr/>
        </p:nvSpPr>
        <p:spPr bwMode="auto">
          <a:xfrm>
            <a:off x="457200" y="2020888"/>
            <a:ext cx="1044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On the</a:t>
            </a:r>
            <a:br>
              <a:rPr lang="en-US" dirty="0"/>
            </a:br>
            <a:r>
              <a:rPr lang="en-US" dirty="0" err="1"/>
              <a:t>datapath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2706688"/>
            <a:ext cx="20574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048000" y="1524000"/>
          <a:ext cx="5638800" cy="499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676400"/>
                <a:gridCol w="2209800"/>
              </a:tblGrid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Access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Managed By</a:t>
                      </a:r>
                      <a:endParaRPr lang="en-US" dirty="0"/>
                    </a:p>
                  </a:txBody>
                  <a:tcPr anchor="ctr"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cycle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KB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Software/Compiler</a:t>
                      </a:r>
                      <a:endParaRPr lang="en-US" dirty="0"/>
                    </a:p>
                  </a:txBody>
                  <a:tcPr anchor="ctr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2-4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KB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 anchor="ctr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 KB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 anchor="ctr"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Hardware</a:t>
                      </a:r>
                      <a:endParaRPr lang="en-US" dirty="0"/>
                    </a:p>
                  </a:txBody>
                  <a:tcPr anchor="ctr"/>
                </a:tc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 cycles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Software/OS</a:t>
                      </a:r>
                      <a:endParaRPr lang="en-US" dirty="0"/>
                    </a:p>
                  </a:txBody>
                  <a:tcPr anchor="ctr"/>
                </a:tc>
              </a:tr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10-100us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Software/OS</a:t>
                      </a:r>
                      <a:endParaRPr lang="en-US" dirty="0"/>
                    </a:p>
                  </a:txBody>
                  <a:tcPr anchor="ctr"/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TB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Software/OS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124200" y="2819400"/>
            <a:ext cx="3200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Before:</a:t>
            </a:r>
          </a:p>
          <a:p>
            <a:pPr algn="ctr">
              <a:defRPr/>
            </a:pPr>
            <a:r>
              <a:rPr lang="en-US" sz="3200" b="1" dirty="0"/>
              <a:t>Hardware Caches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24200" y="4724400"/>
            <a:ext cx="3200400" cy="1676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TODAY:</a:t>
            </a:r>
          </a:p>
          <a:p>
            <a:pPr algn="ctr">
              <a:defRPr/>
            </a:pPr>
            <a:r>
              <a:rPr lang="en-US" sz="3200" b="1" dirty="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40510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Extending the Memory Hierarchy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2514600"/>
            <a:ext cx="8991600" cy="4038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Problem: DRAM </a:t>
            </a:r>
            <a:r>
              <a:rPr lang="en-US" dirty="0" err="1" smtClean="0">
                <a:latin typeface="+mj-lt"/>
              </a:rPr>
              <a:t>vs</a:t>
            </a:r>
            <a:r>
              <a:rPr lang="en-US" dirty="0" smtClean="0">
                <a:latin typeface="+mj-lt"/>
              </a:rPr>
              <a:t> disk has much more extreme differences than SRAM </a:t>
            </a:r>
            <a:r>
              <a:rPr lang="en-US" dirty="0" err="1" smtClean="0">
                <a:latin typeface="+mj-lt"/>
              </a:rPr>
              <a:t>vs</a:t>
            </a:r>
            <a:r>
              <a:rPr lang="en-US" dirty="0" smtClean="0">
                <a:latin typeface="+mj-lt"/>
              </a:rPr>
              <a:t> DRAM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Access latencies:</a:t>
            </a:r>
          </a:p>
          <a:p>
            <a:pPr lvl="2">
              <a:defRPr/>
            </a:pPr>
            <a:r>
              <a:rPr lang="en-US" dirty="0" smtClean="0">
                <a:latin typeface="+mj-lt"/>
              </a:rPr>
              <a:t>DRAM ~10-100x slower than SRAM</a:t>
            </a:r>
          </a:p>
          <a:p>
            <a:pPr lvl="2">
              <a:defRPr/>
            </a:pPr>
            <a:r>
              <a:rPr lang="en-US" dirty="0" smtClean="0">
                <a:latin typeface="+mj-lt"/>
              </a:rPr>
              <a:t>Disk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~100,000x </a:t>
            </a:r>
            <a:r>
              <a:rPr lang="en-US" dirty="0" smtClean="0">
                <a:latin typeface="+mj-lt"/>
              </a:rPr>
              <a:t>slower than DRAM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Importance of sequential accesses:</a:t>
            </a:r>
          </a:p>
          <a:p>
            <a:pPr lvl="2">
              <a:defRPr/>
            </a:pPr>
            <a:r>
              <a:rPr lang="en-US" dirty="0" smtClean="0">
                <a:latin typeface="+mj-lt"/>
              </a:rPr>
              <a:t>DRAM: Fetching successive words ~5x faster than first word</a:t>
            </a:r>
          </a:p>
          <a:p>
            <a:pPr lvl="2">
              <a:defRPr/>
            </a:pPr>
            <a:r>
              <a:rPr lang="en-US" dirty="0" smtClean="0">
                <a:latin typeface="+mj-lt"/>
              </a:rPr>
              <a:t>Disk: Fetching successive words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~100,000x </a:t>
            </a:r>
            <a:r>
              <a:rPr lang="en-US" dirty="0" smtClean="0">
                <a:latin typeface="+mj-lt"/>
              </a:rPr>
              <a:t>faster than first word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Result: Design decisions driven by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enormous cost of misses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1524000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CPU</a:t>
            </a:r>
          </a:p>
        </p:txBody>
      </p:sp>
      <p:sp>
        <p:nvSpPr>
          <p:cNvPr id="7" name="Rectangle 5"/>
          <p:cNvSpPr/>
          <p:nvPr/>
        </p:nvSpPr>
        <p:spPr>
          <a:xfrm>
            <a:off x="2819400" y="1524000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Fast SRAM</a:t>
            </a:r>
          </a:p>
        </p:txBody>
      </p:sp>
      <p:sp>
        <p:nvSpPr>
          <p:cNvPr id="8" name="Rectangle 5"/>
          <p:cNvSpPr/>
          <p:nvPr/>
        </p:nvSpPr>
        <p:spPr>
          <a:xfrm>
            <a:off x="4724400" y="1524000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DRAM</a:t>
            </a:r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2286000" y="1714500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4114800" y="1714500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2"/>
            <a:endCxn id="8" idx="3"/>
          </p:cNvCxnSpPr>
          <p:nvPr/>
        </p:nvCxnSpPr>
        <p:spPr>
          <a:xfrm flipH="1">
            <a:off x="6019800" y="1714500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819400" y="1219200"/>
            <a:ext cx="1295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Cache</a:t>
            </a:r>
            <a:endParaRPr lang="en-US" sz="2400" dirty="0">
              <a:latin typeface="+mj-lt"/>
            </a:endParaRP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4724400" y="914400"/>
            <a:ext cx="12954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Main memory</a:t>
            </a:r>
            <a:endParaRPr lang="en-US" sz="2400" dirty="0">
              <a:latin typeface="+mj-lt"/>
            </a:endParaRPr>
          </a:p>
        </p:txBody>
      </p:sp>
      <p:sp>
        <p:nvSpPr>
          <p:cNvPr id="34" name="Can 33"/>
          <p:cNvSpPr/>
          <p:nvPr/>
        </p:nvSpPr>
        <p:spPr>
          <a:xfrm>
            <a:off x="6629400" y="1524000"/>
            <a:ext cx="1295400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+mj-lt"/>
              </a:rPr>
              <a:t>Hard disk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6629400" y="969963"/>
            <a:ext cx="12954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Secondary storage</a:t>
            </a:r>
            <a:endParaRPr lang="en-US" sz="2400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1963" y="1981200"/>
            <a:ext cx="9461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</a:rPr>
              <a:t>~10ms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~1 TB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43463" y="1981200"/>
            <a:ext cx="103822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</a:rPr>
              <a:t>~100ns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~10 GB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55863" y="1981200"/>
            <a:ext cx="20256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j-lt"/>
              </a:rPr>
              <a:t>~1-10ns</a:t>
            </a:r>
          </a:p>
          <a:p>
            <a:pPr algn="ctr">
              <a:defRPr/>
            </a:pPr>
            <a:r>
              <a:rPr lang="en-US" dirty="0">
                <a:latin typeface="+mj-lt"/>
              </a:rPr>
              <a:t>~10 KB – 10 MB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Impact of Enormous Miss Penalty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latin typeface="Bookman Old Style" charset="0"/>
                <a:ea typeface="ＭＳ Ｐゴシック" charset="0"/>
              </a:rPr>
              <a:t>If DRAM was to be organized like an SRAM cache, how should we design it?</a:t>
            </a:r>
          </a:p>
          <a:p>
            <a:pPr lvl="1"/>
            <a:r>
              <a:rPr lang="en-US">
                <a:latin typeface="Bookman Old Style" charset="0"/>
                <a:ea typeface="ＭＳ Ｐゴシック" charset="0"/>
              </a:rPr>
              <a:t>Associativity: High, minimize miss ratio</a:t>
            </a:r>
          </a:p>
          <a:p>
            <a:pPr lvl="1"/>
            <a:r>
              <a:rPr lang="en-US">
                <a:latin typeface="Bookman Old Style" charset="0"/>
                <a:ea typeface="ＭＳ Ｐゴシック" charset="0"/>
              </a:rPr>
              <a:t>Block size: Large, amortize cost of a miss over multiple words (locality)</a:t>
            </a:r>
          </a:p>
          <a:p>
            <a:pPr lvl="1"/>
            <a:r>
              <a:rPr lang="en-US">
                <a:latin typeface="Bookman Old Style" charset="0"/>
                <a:ea typeface="ＭＳ Ｐゴシック" charset="0"/>
              </a:rPr>
              <a:t>Write policy: Write back, minimize number of writes</a:t>
            </a:r>
          </a:p>
          <a:p>
            <a:endParaRPr lang="en-US">
              <a:latin typeface="Bookman Old Style" charset="0"/>
              <a:ea typeface="ＭＳ Ｐゴシック" charset="0"/>
            </a:endParaRPr>
          </a:p>
          <a:p>
            <a:r>
              <a:rPr lang="en-US">
                <a:latin typeface="Bookman Old Style" charset="0"/>
                <a:ea typeface="ＭＳ Ｐゴシック" charset="0"/>
              </a:rPr>
              <a:t>Is there anything good about misses being so expensive?</a:t>
            </a:r>
          </a:p>
          <a:p>
            <a:pPr lvl="1"/>
            <a:r>
              <a:rPr lang="en-US">
                <a:latin typeface="Bookman Old Style" charset="0"/>
                <a:ea typeface="ＭＳ Ｐゴシック" charset="0"/>
              </a:rPr>
              <a:t>We can handle them in software! What’s 1000 extra instructions (~1us) vs 10ms?</a:t>
            </a:r>
          </a:p>
          <a:p>
            <a:pPr lvl="1"/>
            <a:r>
              <a:rPr lang="en-US">
                <a:latin typeface="Bookman Old Style" charset="0"/>
                <a:ea typeface="ＭＳ Ｐゴシック" charset="0"/>
              </a:rPr>
              <a:t>Approach: Handle hits in hardware, misses in software</a:t>
            </a:r>
          </a:p>
          <a:p>
            <a:pPr lvl="2"/>
            <a:r>
              <a:rPr lang="en-US">
                <a:latin typeface="Bookman Old Style" charset="0"/>
                <a:ea typeface="ＭＳ Ｐゴシック" charset="0"/>
              </a:rPr>
              <a:t>Simpler implementation, more flexibility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Virtual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066800"/>
            <a:ext cx="8991600" cy="21336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Two kinds of addresses: 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CPU uses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virtual addresses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Main memory uses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physical addresses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Hardware translates virtual addresses to physical addresses via an operating system (OS)-managed table, the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page map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9600" y="3657600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CPU</a:t>
            </a:r>
          </a:p>
        </p:txBody>
      </p:sp>
      <p:sp>
        <p:nvSpPr>
          <p:cNvPr id="52" name="Rectangle 5"/>
          <p:cNvSpPr/>
          <p:nvPr/>
        </p:nvSpPr>
        <p:spPr>
          <a:xfrm>
            <a:off x="7086600" y="3657600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DRAM</a:t>
            </a:r>
          </a:p>
        </p:txBody>
      </p:sp>
      <p:cxnSp>
        <p:nvCxnSpPr>
          <p:cNvPr id="53" name="Straight Arrow Connector 52"/>
          <p:cNvCxnSpPr>
            <a:stCxn id="50" idx="3"/>
            <a:endCxn id="57" idx="1"/>
          </p:cNvCxnSpPr>
          <p:nvPr/>
        </p:nvCxnSpPr>
        <p:spPr>
          <a:xfrm>
            <a:off x="1905000" y="3848100"/>
            <a:ext cx="1905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7" idx="3"/>
            <a:endCxn id="52" idx="1"/>
          </p:cNvCxnSpPr>
          <p:nvPr/>
        </p:nvCxnSpPr>
        <p:spPr>
          <a:xfrm>
            <a:off x="5105400" y="3848100"/>
            <a:ext cx="19812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7086600" y="3048000"/>
            <a:ext cx="12954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</a:rPr>
              <a:t>Main memory</a:t>
            </a:r>
            <a:endParaRPr lang="en-US" sz="2400" dirty="0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0000" y="3657600"/>
            <a:ext cx="12954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MMU</a:t>
            </a: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auto">
          <a:xfrm>
            <a:off x="2819400" y="3276600"/>
            <a:ext cx="3429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Memory management unit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1905000" y="3810000"/>
            <a:ext cx="1905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Virtual addresses</a:t>
            </a:r>
          </a:p>
          <a:p>
            <a:pPr algn="ctr"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(VAs)</a:t>
            </a: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5105400" y="3810000"/>
            <a:ext cx="1905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Physical addresses</a:t>
            </a:r>
          </a:p>
          <a:p>
            <a:pPr algn="ctr"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+mj-lt"/>
              </a:rPr>
              <a:t>(PAs)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43000" y="4267200"/>
            <a:ext cx="7542213" cy="2362200"/>
            <a:chOff x="1143000" y="4267200"/>
            <a:chExt cx="7542213" cy="2362200"/>
          </a:xfrm>
        </p:grpSpPr>
        <p:sp>
          <p:nvSpPr>
            <p:cNvPr id="73" name="Rectangle 72"/>
            <p:cNvSpPr/>
            <p:nvPr/>
          </p:nvSpPr>
          <p:spPr>
            <a:xfrm>
              <a:off x="1143000" y="5181600"/>
              <a:ext cx="1295400" cy="381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CPU</a:t>
              </a:r>
            </a:p>
          </p:txBody>
        </p:sp>
        <p:grpSp>
          <p:nvGrpSpPr>
            <p:cNvPr id="24579" name="Group 10"/>
            <p:cNvGrpSpPr>
              <a:grpSpLocks/>
            </p:cNvGrpSpPr>
            <p:nvPr/>
          </p:nvGrpSpPr>
          <p:grpSpPr bwMode="auto">
            <a:xfrm>
              <a:off x="4114800" y="4340225"/>
              <a:ext cx="749300" cy="1984375"/>
              <a:chOff x="1108" y="3844"/>
              <a:chExt cx="472" cy="1432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1108" y="3844"/>
                <a:ext cx="472" cy="1432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108" y="3984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108" y="4128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1108" y="4272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1108" y="4416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1108" y="4560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1108" y="4704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1108" y="4848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1108" y="4992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1108" y="5136"/>
                <a:ext cx="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24580" name="Group 21"/>
            <p:cNvGrpSpPr>
              <a:grpSpLocks/>
            </p:cNvGrpSpPr>
            <p:nvPr/>
          </p:nvGrpSpPr>
          <p:grpSpPr bwMode="auto">
            <a:xfrm>
              <a:off x="7391400" y="4267200"/>
              <a:ext cx="825500" cy="1584325"/>
              <a:chOff x="3076" y="3796"/>
              <a:chExt cx="520" cy="1000"/>
            </a:xfrm>
          </p:grpSpPr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3076" y="3796"/>
                <a:ext cx="520" cy="100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3076" y="393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3076" y="4080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>
                <a:off x="3076" y="4224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3076" y="4368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3076" y="4512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3076" y="465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876800" y="4416425"/>
              <a:ext cx="250190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4876800" y="4403725"/>
              <a:ext cx="2501900" cy="1003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V="1">
              <a:off x="4876800" y="5318125"/>
              <a:ext cx="25019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3505200" y="6353175"/>
              <a:ext cx="19050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C00000"/>
                  </a:solidFill>
                  <a:latin typeface="+mj-lt"/>
                </a:rPr>
                <a:t>Page Map</a:t>
              </a:r>
              <a:endParaRPr lang="en-US" sz="24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44925" y="4319588"/>
              <a:ext cx="280988" cy="461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j-lt"/>
                </a:rPr>
                <a:t>0</a:t>
              </a:r>
            </a:p>
            <a:p>
              <a:pPr>
                <a:defRPr/>
              </a:pPr>
              <a:r>
                <a:rPr lang="en-US" sz="1200" dirty="0">
                  <a:latin typeface="+mj-lt"/>
                </a:rPr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229600" y="4267200"/>
              <a:ext cx="279400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j-lt"/>
                </a:rPr>
                <a:t>0</a:t>
              </a:r>
            </a:p>
            <a:p>
              <a:pPr>
                <a:defRPr/>
              </a:pPr>
              <a:r>
                <a:rPr lang="en-US" sz="1200" dirty="0">
                  <a:latin typeface="+mj-lt"/>
                </a:rPr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29600" y="5591175"/>
              <a:ext cx="455613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j-lt"/>
                </a:rPr>
                <a:t>N-1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6338" y="6096000"/>
              <a:ext cx="438150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dirty="0">
                  <a:latin typeface="+mj-lt"/>
                </a:rPr>
                <a:t>P-1</a:t>
              </a:r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 flipV="1">
              <a:off x="2438400" y="4419600"/>
              <a:ext cx="14478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 flipV="1">
              <a:off x="2438400" y="5410200"/>
              <a:ext cx="1600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76" name="Line 29"/>
            <p:cNvSpPr>
              <a:spLocks noChangeShapeType="1"/>
            </p:cNvSpPr>
            <p:nvPr/>
          </p:nvSpPr>
          <p:spPr bwMode="auto">
            <a:xfrm>
              <a:off x="2438400" y="5486400"/>
              <a:ext cx="1600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5800" y="4733925"/>
            <a:ext cx="7543800" cy="1743075"/>
            <a:chOff x="685800" y="4733925"/>
            <a:chExt cx="7543800" cy="1743075"/>
          </a:xfrm>
        </p:grpSpPr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2438400" y="4733925"/>
              <a:ext cx="5791200" cy="1743075"/>
              <a:chOff x="2438400" y="4810124"/>
              <a:chExt cx="5791200" cy="1743076"/>
            </a:xfrm>
          </p:grpSpPr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4876800" y="4876799"/>
                <a:ext cx="2501900" cy="14319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>
                <a:off x="4876800" y="5940425"/>
                <a:ext cx="2501900" cy="4445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9" name="Can 48"/>
              <p:cNvSpPr/>
              <p:nvPr/>
            </p:nvSpPr>
            <p:spPr>
              <a:xfrm>
                <a:off x="7391400" y="6096000"/>
                <a:ext cx="838200" cy="4572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latin typeface="+mj-lt"/>
                  </a:rPr>
                  <a:t>Disk</a:t>
                </a:r>
              </a:p>
            </p:txBody>
          </p:sp>
          <p:sp>
            <p:nvSpPr>
              <p:cNvPr id="68" name="Line 36"/>
              <p:cNvSpPr>
                <a:spLocks noChangeShapeType="1"/>
              </p:cNvSpPr>
              <p:nvPr/>
            </p:nvSpPr>
            <p:spPr bwMode="auto">
              <a:xfrm>
                <a:off x="4117975" y="4810124"/>
                <a:ext cx="742950" cy="200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0" name="Line 36"/>
              <p:cNvSpPr>
                <a:spLocks noChangeShapeType="1"/>
              </p:cNvSpPr>
              <p:nvPr/>
            </p:nvSpPr>
            <p:spPr bwMode="auto">
              <a:xfrm flipV="1">
                <a:off x="4114800" y="4822824"/>
                <a:ext cx="739775" cy="171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1" name="Line 36"/>
              <p:cNvSpPr>
                <a:spLocks noChangeShapeType="1"/>
              </p:cNvSpPr>
              <p:nvPr/>
            </p:nvSpPr>
            <p:spPr bwMode="auto">
              <a:xfrm>
                <a:off x="4117975" y="5799138"/>
                <a:ext cx="742950" cy="2000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2" name="Line 36"/>
              <p:cNvSpPr>
                <a:spLocks noChangeShapeType="1"/>
              </p:cNvSpPr>
              <p:nvPr/>
            </p:nvSpPr>
            <p:spPr bwMode="auto">
              <a:xfrm flipV="1">
                <a:off x="4114800" y="5811838"/>
                <a:ext cx="739775" cy="171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77" name="Line 29"/>
              <p:cNvSpPr>
                <a:spLocks noChangeShapeType="1"/>
              </p:cNvSpPr>
              <p:nvPr/>
            </p:nvSpPr>
            <p:spPr bwMode="auto">
              <a:xfrm>
                <a:off x="2438400" y="5638799"/>
                <a:ext cx="167640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79" name="Rectangle 16"/>
            <p:cNvSpPr>
              <a:spLocks noChangeArrowheads="1"/>
            </p:cNvSpPr>
            <p:nvPr/>
          </p:nvSpPr>
          <p:spPr bwMode="auto">
            <a:xfrm>
              <a:off x="685800" y="5638800"/>
              <a:ext cx="22860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C00000"/>
                  </a:solidFill>
                  <a:latin typeface="+mj-lt"/>
                </a:rPr>
                <a:t>Not all virtual addresses may have a translation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ＭＳ Ｐゴシック" charset="0"/>
              </a:rPr>
              <a:t>Virtual Memory Implementation: Paging</a:t>
            </a:r>
          </a:p>
        </p:txBody>
      </p:sp>
      <p:sp>
        <p:nvSpPr>
          <p:cNvPr id="123" name="Content Placeholder 122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6934200" cy="4419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>
                <a:latin typeface="+mj-lt"/>
              </a:rPr>
              <a:t>Divide physical memory in fixed-size blocks, called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pages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Typical page size (2</a:t>
            </a:r>
            <a:r>
              <a:rPr lang="en-US" baseline="30000" dirty="0" smtClean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): 4KB -16 KB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Virtual address: Virtual page number + offset bits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Physical address: Physical page number + offset bits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Why use lower bits as offset?</a:t>
            </a:r>
          </a:p>
          <a:p>
            <a:pPr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MMU maps virtual pages to physical pages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Use page map to perform translation</a:t>
            </a:r>
          </a:p>
          <a:p>
            <a:pPr lvl="1">
              <a:defRPr/>
            </a:pPr>
            <a:r>
              <a:rPr lang="en-US" sz="1800" dirty="0" smtClean="0"/>
              <a:t>Cause a </a:t>
            </a:r>
            <a:r>
              <a:rPr lang="en-US" sz="1800" dirty="0">
                <a:solidFill>
                  <a:srgbClr val="C00000"/>
                </a:solidFill>
              </a:rPr>
              <a:t>page fault </a:t>
            </a:r>
            <a:r>
              <a:rPr lang="en-US" sz="1800" dirty="0"/>
              <a:t>(a miss) if </a:t>
            </a:r>
            <a:r>
              <a:rPr lang="en-US" sz="1800" dirty="0" smtClean="0"/>
              <a:t>virtual page is not resident in physical memory.</a:t>
            </a:r>
            <a:endParaRPr lang="en-US" sz="1800" dirty="0"/>
          </a:p>
          <a:p>
            <a:pPr lvl="1"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772275" y="1854200"/>
            <a:ext cx="1990725" cy="2698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8237538" y="1854200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6862763" y="1849438"/>
            <a:ext cx="1414462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Virtual Page #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42175" y="2124075"/>
            <a:ext cx="1241425" cy="1624013"/>
            <a:chOff x="7242175" y="2124075"/>
            <a:chExt cx="1241425" cy="1624013"/>
          </a:xfrm>
        </p:grpSpPr>
        <p:sp>
          <p:nvSpPr>
            <p:cNvPr id="12299" name="Line 28"/>
            <p:cNvSpPr>
              <a:spLocks noChangeShapeType="1"/>
            </p:cNvSpPr>
            <p:nvPr/>
          </p:nvSpPr>
          <p:spPr bwMode="auto">
            <a:xfrm>
              <a:off x="8483600" y="2139950"/>
              <a:ext cx="0" cy="1608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678" name="Group 7"/>
            <p:cNvGrpSpPr>
              <a:grpSpLocks/>
            </p:cNvGrpSpPr>
            <p:nvPr/>
          </p:nvGrpSpPr>
          <p:grpSpPr bwMode="auto">
            <a:xfrm>
              <a:off x="7632700" y="2430463"/>
              <a:ext cx="557213" cy="842962"/>
              <a:chOff x="772" y="1084"/>
              <a:chExt cx="280" cy="424"/>
            </a:xfrm>
          </p:grpSpPr>
          <p:grpSp>
            <p:nvGrpSpPr>
              <p:cNvPr id="28695" name="Group 8"/>
              <p:cNvGrpSpPr>
                <a:grpSpLocks/>
              </p:cNvGrpSpPr>
              <p:nvPr/>
            </p:nvGrpSpPr>
            <p:grpSpPr bwMode="auto">
              <a:xfrm>
                <a:off x="772" y="1084"/>
                <a:ext cx="280" cy="424"/>
                <a:chOff x="772" y="1084"/>
                <a:chExt cx="280" cy="424"/>
              </a:xfrm>
            </p:grpSpPr>
            <p:grpSp>
              <p:nvGrpSpPr>
                <p:cNvPr id="28700" name="Group 9"/>
                <p:cNvGrpSpPr>
                  <a:grpSpLocks/>
                </p:cNvGrpSpPr>
                <p:nvPr/>
              </p:nvGrpSpPr>
              <p:grpSpPr bwMode="auto">
                <a:xfrm>
                  <a:off x="772" y="1084"/>
                  <a:ext cx="280" cy="424"/>
                  <a:chOff x="772" y="1084"/>
                  <a:chExt cx="280" cy="424"/>
                </a:xfrm>
              </p:grpSpPr>
              <p:sp>
                <p:nvSpPr>
                  <p:cNvPr id="1240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772" y="1084"/>
                    <a:ext cx="280" cy="424"/>
                  </a:xfrm>
                  <a:prstGeom prst="rect">
                    <a:avLst/>
                  </a:prstGeom>
                  <a:solidFill>
                    <a:srgbClr val="FF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128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176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224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272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320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368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416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1240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772" y="1464"/>
                    <a:ext cx="28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</a:endParaRPr>
                  </a:p>
                </p:txBody>
              </p:sp>
            </p:grpSp>
            <p:sp>
              <p:nvSpPr>
                <p:cNvPr id="12400" name="Line 19"/>
                <p:cNvSpPr>
                  <a:spLocks noChangeShapeType="1"/>
                </p:cNvSpPr>
                <p:nvPr/>
              </p:nvSpPr>
              <p:spPr bwMode="auto">
                <a:xfrm>
                  <a:off x="816" y="1084"/>
                  <a:ext cx="0" cy="4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2395" name="Rectangle 20"/>
              <p:cNvSpPr>
                <a:spLocks noChangeArrowheads="1"/>
              </p:cNvSpPr>
              <p:nvPr/>
            </p:nvSpPr>
            <p:spPr bwMode="auto">
              <a:xfrm>
                <a:off x="772" y="1132"/>
                <a:ext cx="40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6" name="Rectangle 21"/>
              <p:cNvSpPr>
                <a:spLocks noChangeArrowheads="1"/>
              </p:cNvSpPr>
              <p:nvPr/>
            </p:nvSpPr>
            <p:spPr bwMode="auto">
              <a:xfrm>
                <a:off x="772" y="1276"/>
                <a:ext cx="40" cy="42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7" name="Rectangle 22"/>
              <p:cNvSpPr>
                <a:spLocks noChangeArrowheads="1"/>
              </p:cNvSpPr>
              <p:nvPr/>
            </p:nvSpPr>
            <p:spPr bwMode="auto">
              <a:xfrm>
                <a:off x="772" y="1324"/>
                <a:ext cx="40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8" name="Rectangle 23"/>
              <p:cNvSpPr>
                <a:spLocks noChangeArrowheads="1"/>
              </p:cNvSpPr>
              <p:nvPr/>
            </p:nvSpPr>
            <p:spPr bwMode="auto">
              <a:xfrm>
                <a:off x="772" y="1420"/>
                <a:ext cx="40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2300" name="Line 29"/>
            <p:cNvSpPr>
              <a:spLocks noChangeShapeType="1"/>
            </p:cNvSpPr>
            <p:nvPr/>
          </p:nvSpPr>
          <p:spPr bwMode="auto">
            <a:xfrm>
              <a:off x="7910513" y="3287713"/>
              <a:ext cx="0" cy="460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8683" name="Group 30"/>
            <p:cNvGrpSpPr>
              <a:grpSpLocks/>
            </p:cNvGrpSpPr>
            <p:nvPr/>
          </p:nvGrpSpPr>
          <p:grpSpPr bwMode="auto">
            <a:xfrm>
              <a:off x="7242175" y="2124075"/>
              <a:ext cx="374650" cy="685800"/>
              <a:chOff x="576" y="956"/>
              <a:chExt cx="188" cy="344"/>
            </a:xfrm>
          </p:grpSpPr>
          <p:sp>
            <p:nvSpPr>
              <p:cNvPr id="12390" name="Line 31"/>
              <p:cNvSpPr>
                <a:spLocks noChangeShapeType="1"/>
              </p:cNvSpPr>
              <p:nvPr/>
            </p:nvSpPr>
            <p:spPr bwMode="auto">
              <a:xfrm>
                <a:off x="580" y="1296"/>
                <a:ext cx="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1" name="Line 32"/>
              <p:cNvSpPr>
                <a:spLocks noChangeShapeType="1"/>
              </p:cNvSpPr>
              <p:nvPr/>
            </p:nvSpPr>
            <p:spPr bwMode="auto">
              <a:xfrm flipV="1">
                <a:off x="576" y="956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125" name="Rectangle 124"/>
          <p:cNvSpPr/>
          <p:nvPr/>
        </p:nvSpPr>
        <p:spPr>
          <a:xfrm>
            <a:off x="762000" y="5791200"/>
            <a:ext cx="754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+mj-lt"/>
              </a:rPr>
              <a:t>U</a:t>
            </a:r>
            <a:r>
              <a:rPr lang="en-US" dirty="0" smtClean="0">
                <a:latin typeface="+mj-lt"/>
              </a:rPr>
              <a:t>sing </a:t>
            </a:r>
            <a:r>
              <a:rPr lang="en-US" dirty="0">
                <a:latin typeface="+mj-lt"/>
              </a:rPr>
              <a:t>main </a:t>
            </a:r>
            <a:r>
              <a:rPr lang="en-US" dirty="0" smtClean="0">
                <a:latin typeface="+mj-lt"/>
              </a:rPr>
              <a:t>memory as a page cache </a:t>
            </a:r>
            <a:r>
              <a:rPr lang="en-US" dirty="0">
                <a:latin typeface="+mj-lt"/>
              </a:rPr>
              <a:t>= </a:t>
            </a:r>
            <a:r>
              <a:rPr lang="en-US" i="1" dirty="0">
                <a:latin typeface="+mj-lt"/>
              </a:rPr>
              <a:t>paging</a:t>
            </a:r>
            <a:r>
              <a:rPr lang="en-US" dirty="0">
                <a:latin typeface="+mj-lt"/>
              </a:rPr>
              <a:t> or </a:t>
            </a:r>
            <a:r>
              <a:rPr lang="en-US" i="1" dirty="0">
                <a:latin typeface="+mj-lt"/>
              </a:rPr>
              <a:t>demand paging</a:t>
            </a: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8180388" y="1828800"/>
            <a:ext cx="6588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 dirty="0">
                <a:latin typeface="+mj-lt"/>
              </a:rPr>
              <a:t>offset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45300" y="3733800"/>
            <a:ext cx="1993900" cy="311150"/>
            <a:chOff x="6845300" y="3733800"/>
            <a:chExt cx="1993900" cy="311150"/>
          </a:xfrm>
        </p:grpSpPr>
        <p:grpSp>
          <p:nvGrpSpPr>
            <p:cNvPr id="28679" name="Group 117"/>
            <p:cNvGrpSpPr>
              <a:grpSpLocks/>
            </p:cNvGrpSpPr>
            <p:nvPr/>
          </p:nvGrpSpPr>
          <p:grpSpPr bwMode="auto">
            <a:xfrm>
              <a:off x="6881813" y="3763963"/>
              <a:ext cx="1881187" cy="241300"/>
              <a:chOff x="1116" y="2085"/>
              <a:chExt cx="1185" cy="152"/>
            </a:xfrm>
          </p:grpSpPr>
          <p:sp>
            <p:nvSpPr>
              <p:cNvPr id="12392" name="Rectangle 25"/>
              <p:cNvSpPr>
                <a:spLocks noChangeArrowheads="1"/>
              </p:cNvSpPr>
              <p:nvPr/>
            </p:nvSpPr>
            <p:spPr bwMode="auto">
              <a:xfrm>
                <a:off x="1116" y="2085"/>
                <a:ext cx="1185" cy="152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2393" name="Line 26"/>
              <p:cNvSpPr>
                <a:spLocks noChangeShapeType="1"/>
              </p:cNvSpPr>
              <p:nvPr/>
            </p:nvSpPr>
            <p:spPr bwMode="auto">
              <a:xfrm>
                <a:off x="1974" y="2085"/>
                <a:ext cx="0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2298" name="Rectangle 27"/>
            <p:cNvSpPr>
              <a:spLocks noChangeArrowheads="1"/>
            </p:cNvSpPr>
            <p:nvPr/>
          </p:nvSpPr>
          <p:spPr bwMode="auto">
            <a:xfrm>
              <a:off x="6845300" y="3757613"/>
              <a:ext cx="1536700" cy="2873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Physical Page #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8180388" y="3733800"/>
              <a:ext cx="658812" cy="2873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 dirty="0">
                  <a:latin typeface="+mj-lt"/>
                </a:rPr>
                <a:t>offset</a:t>
              </a:r>
            </a:p>
          </p:txBody>
        </p:sp>
      </p:grpSp>
      <p:sp>
        <p:nvSpPr>
          <p:cNvPr id="7" name="Right Brace 6"/>
          <p:cNvSpPr/>
          <p:nvPr/>
        </p:nvSpPr>
        <p:spPr>
          <a:xfrm rot="16200000">
            <a:off x="8382000" y="1447800"/>
            <a:ext cx="152400" cy="4572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ight Brace 38"/>
          <p:cNvSpPr/>
          <p:nvPr/>
        </p:nvSpPr>
        <p:spPr>
          <a:xfrm rot="16200000">
            <a:off x="7429500" y="952500"/>
            <a:ext cx="152400" cy="14478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05800" y="1143000"/>
            <a:ext cx="3444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62800" y="1123950"/>
            <a:ext cx="7635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32-p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 bldLvl="2"/>
      <p:bldP spid="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Basic idea:</a:t>
            </a:r>
          </a:p>
          <a:p>
            <a:pPr marL="285750" lvl="1" indent="-171450" eaLnBrk="1" hangingPunct="1"/>
            <a:r>
              <a:rPr lang="en-US" dirty="0">
                <a:latin typeface="+mj-lt"/>
                <a:ea typeface="ＭＳ Ｐゴシック" charset="0"/>
              </a:rPr>
              <a:t>Start with all </a:t>
            </a:r>
            <a:r>
              <a:rPr lang="en-US" dirty="0" smtClean="0">
                <a:latin typeface="+mj-lt"/>
                <a:ea typeface="ＭＳ Ｐゴシック" charset="0"/>
              </a:rPr>
              <a:t>virtual pages in secondary storage</a:t>
            </a:r>
            <a:r>
              <a:rPr lang="en-US" altLang="ja-JP" dirty="0" smtClean="0">
                <a:latin typeface="+mj-lt"/>
                <a:ea typeface="ＭＳ Ｐゴシック" charset="0"/>
              </a:rPr>
              <a:t>, </a:t>
            </a:r>
            <a:r>
              <a:rPr lang="en-US" altLang="ja-JP" dirty="0">
                <a:latin typeface="+mj-lt"/>
                <a:ea typeface="ＭＳ Ｐゴシック" charset="0"/>
              </a:rPr>
              <a:t>MMU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altLang="ja-JP" dirty="0">
                <a:latin typeface="+mj-lt"/>
                <a:ea typeface="ＭＳ Ｐゴシック" charset="0"/>
              </a:rPr>
              <a:t>empty</a:t>
            </a:r>
            <a:r>
              <a:rPr lang="ja-JP" altLang="en-US" dirty="0" smtClean="0">
                <a:latin typeface="+mj-lt"/>
                <a:ea typeface="ＭＳ Ｐゴシック" charset="0"/>
              </a:rPr>
              <a:t>”</a:t>
            </a:r>
            <a:r>
              <a:rPr lang="en-US" altLang="ja-JP" dirty="0" smtClean="0">
                <a:latin typeface="+mj-lt"/>
                <a:ea typeface="ＭＳ Ｐゴシック" charset="0"/>
              </a:rPr>
              <a:t>, </a:t>
            </a:r>
            <a:r>
              <a:rPr lang="en-US" altLang="ja-JP" dirty="0" err="1" smtClean="0">
                <a:latin typeface="+mj-lt"/>
                <a:ea typeface="ＭＳ Ｐゴシック" charset="0"/>
              </a:rPr>
              <a:t>ie</a:t>
            </a:r>
            <a:r>
              <a:rPr lang="en-US" altLang="ja-JP" dirty="0" smtClean="0">
                <a:latin typeface="+mj-lt"/>
                <a:ea typeface="ＭＳ Ｐゴシック" charset="0"/>
              </a:rPr>
              <a:t>, there are no pages resident in physical memory</a:t>
            </a:r>
            <a:endParaRPr lang="en-US" altLang="ja-JP" dirty="0">
              <a:latin typeface="+mj-lt"/>
              <a:ea typeface="ＭＳ Ｐゴシック" charset="0"/>
            </a:endParaRPr>
          </a:p>
          <a:p>
            <a:pPr marL="285750" lvl="1" indent="-171450" eaLnBrk="1" hangingPunct="1"/>
            <a:r>
              <a:rPr lang="en-US" dirty="0">
                <a:latin typeface="+mj-lt"/>
                <a:ea typeface="ＭＳ Ｐゴシック" charset="0"/>
              </a:rPr>
              <a:t>Begin running program… each VA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altLang="ja-JP" dirty="0">
                <a:latin typeface="+mj-lt"/>
                <a:ea typeface="ＭＳ Ｐゴシック" charset="0"/>
              </a:rPr>
              <a:t>mapped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altLang="ja-JP" dirty="0">
                <a:latin typeface="+mj-lt"/>
                <a:ea typeface="ＭＳ Ｐゴシック" charset="0"/>
              </a:rPr>
              <a:t> to a PA</a:t>
            </a:r>
          </a:p>
          <a:p>
            <a:pPr marL="628650" lvl="2" indent="-171450" eaLnBrk="1" hangingPunct="1"/>
            <a:r>
              <a:rPr lang="en-US" sz="2000" dirty="0">
                <a:latin typeface="+mj-lt"/>
                <a:ea typeface="ＭＳ Ｐゴシック" charset="0"/>
              </a:rPr>
              <a:t>Reference to RAM-resident page: RAM accessed by hardware</a:t>
            </a:r>
          </a:p>
          <a:p>
            <a:pPr marL="628650" lvl="2" indent="-171450" eaLnBrk="1" hangingPunct="1"/>
            <a:r>
              <a:rPr lang="en-US" sz="2000" dirty="0">
                <a:latin typeface="+mj-lt"/>
                <a:ea typeface="ＭＳ Ｐゴシック" charset="0"/>
              </a:rPr>
              <a:t>Reference to a non-resident page: page fault, which traps to software handler, which</a:t>
            </a:r>
          </a:p>
          <a:p>
            <a:pPr marL="971550" lvl="3" indent="-171450" eaLnBrk="1" hangingPunct="1"/>
            <a:r>
              <a:rPr lang="en-US" sz="2000" dirty="0">
                <a:latin typeface="+mj-lt"/>
                <a:ea typeface="ＭＳ Ｐゴシック" charset="0"/>
              </a:rPr>
              <a:t>Fetches missing page from DISK into RAM</a:t>
            </a:r>
          </a:p>
          <a:p>
            <a:pPr marL="971550" lvl="3" indent="-171450" eaLnBrk="1" hangingPunct="1"/>
            <a:r>
              <a:rPr lang="en-US" sz="2000" dirty="0">
                <a:latin typeface="+mj-lt"/>
                <a:ea typeface="ＭＳ Ｐゴシック" charset="0"/>
              </a:rPr>
              <a:t>Adjusts MMU to map newly-loaded virtual page directly in RAM</a:t>
            </a:r>
          </a:p>
          <a:p>
            <a:pPr marL="971550" lvl="3" indent="-171450" eaLnBrk="1" hangingPunct="1"/>
            <a:r>
              <a:rPr lang="en-US" sz="2000" dirty="0">
                <a:latin typeface="+mj-lt"/>
                <a:ea typeface="ＭＳ Ｐゴシック" charset="0"/>
              </a:rPr>
              <a:t>If RAM is full, may have to replace (</a:t>
            </a:r>
            <a:r>
              <a:rPr lang="ja-JP" altLang="en-US" sz="2000" dirty="0">
                <a:latin typeface="+mj-lt"/>
                <a:ea typeface="ＭＳ Ｐゴシック" charset="0"/>
              </a:rPr>
              <a:t>“</a:t>
            </a:r>
            <a:r>
              <a:rPr lang="en-US" altLang="ja-JP" sz="2000" dirty="0">
                <a:latin typeface="+mj-lt"/>
                <a:ea typeface="ＭＳ Ｐゴシック" charset="0"/>
              </a:rPr>
              <a:t>swap out</a:t>
            </a:r>
            <a:r>
              <a:rPr lang="ja-JP" altLang="en-US" sz="2000" dirty="0">
                <a:latin typeface="+mj-lt"/>
                <a:ea typeface="ＭＳ Ｐゴシック" charset="0"/>
              </a:rPr>
              <a:t>”</a:t>
            </a:r>
            <a:r>
              <a:rPr lang="en-US" altLang="ja-JP" sz="2000" dirty="0">
                <a:latin typeface="+mj-lt"/>
                <a:ea typeface="ＭＳ Ｐゴシック" charset="0"/>
              </a:rPr>
              <a:t>) some little-used page to free up RAM for the new page.</a:t>
            </a:r>
          </a:p>
          <a:p>
            <a:pPr marL="285750" lvl="1" indent="-171450" eaLnBrk="1" hangingPunct="1"/>
            <a:r>
              <a:rPr lang="en-US" dirty="0">
                <a:latin typeface="+mj-lt"/>
                <a:ea typeface="ＭＳ Ｐゴシック" charset="0"/>
              </a:rPr>
              <a:t>Working set incrementally loaded via page faults, gradually evolves as pages are replaced</a:t>
            </a:r>
            <a:r>
              <a:rPr lang="is-IS" dirty="0">
                <a:latin typeface="+mj-lt"/>
                <a:ea typeface="ＭＳ Ｐゴシック" charset="0"/>
              </a:rPr>
              <a:t>…</a:t>
            </a:r>
            <a:endParaRPr lang="en-US" dirty="0">
              <a:latin typeface="+mj-lt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17775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 bldLvl="4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9666</TotalTime>
  <Words>3202</Words>
  <Application>Microsoft Macintosh PowerPoint</Application>
  <PresentationFormat>On-screen Show (4:3)</PresentationFormat>
  <Paragraphs>924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Bookman Old Style</vt:lpstr>
      <vt:lpstr>Calibri</vt:lpstr>
      <vt:lpstr>Comic Sans MS</vt:lpstr>
      <vt:lpstr>Consolas</vt:lpstr>
      <vt:lpstr>Gill Sans MT</vt:lpstr>
      <vt:lpstr>Lucida Sans Typewriter</vt:lpstr>
      <vt:lpstr>ＭＳ Ｐゴシック</vt:lpstr>
      <vt:lpstr>Symbol</vt:lpstr>
      <vt:lpstr>Times New Roman</vt:lpstr>
      <vt:lpstr>Trebuchet MS</vt:lpstr>
      <vt:lpstr>Wingdings</vt:lpstr>
      <vt:lpstr>Arial</vt:lpstr>
      <vt:lpstr>Office Theme</vt:lpstr>
      <vt:lpstr>16. Virtual Memory</vt:lpstr>
      <vt:lpstr>Reminder: A Typical Memory Hierarchy</vt:lpstr>
      <vt:lpstr>Reminder: Hardware Caches</vt:lpstr>
      <vt:lpstr>Reminder: A Typical Memory Hierarchy</vt:lpstr>
      <vt:lpstr>Extending the Memory Hierarchy</vt:lpstr>
      <vt:lpstr>Impact of Enormous Miss Penalty</vt:lpstr>
      <vt:lpstr>Virtual Memory</vt:lpstr>
      <vt:lpstr>Virtual Memory Implementation: Paging</vt:lpstr>
      <vt:lpstr>Demand Paging</vt:lpstr>
      <vt:lpstr>Simple Page Map Design</vt:lpstr>
      <vt:lpstr>Example: Virtual  Physical Translation</vt:lpstr>
      <vt:lpstr>Page Faults</vt:lpstr>
      <vt:lpstr>Example: Page Fault</vt:lpstr>
      <vt:lpstr>Virtual Memory: the CS View</vt:lpstr>
      <vt:lpstr>The HW/SW Balance</vt:lpstr>
      <vt:lpstr>Page Map Arithmetic</vt:lpstr>
      <vt:lpstr>Example: Page Map Arithmetic</vt:lpstr>
      <vt:lpstr>RAM-Resident Page Maps</vt:lpstr>
      <vt:lpstr>Translation Look-aside Buffer (TLB)</vt:lpstr>
      <vt:lpstr>MMU Address Translation</vt:lpstr>
      <vt:lpstr>Putting it All Together: MMU with TLB</vt:lpstr>
      <vt:lpstr>Contexts</vt:lpstr>
      <vt:lpstr>Contexts: A Sneak Preview </vt:lpstr>
      <vt:lpstr>Memory Management &amp; Protection</vt:lpstr>
      <vt:lpstr>Multi-level Page Maps</vt:lpstr>
      <vt:lpstr>Rapid Contex -Switching</vt:lpstr>
      <vt:lpstr>Using Caches with Virtual Memory</vt:lpstr>
      <vt:lpstr>Best of Both Worlds: Overlapped Operation</vt:lpstr>
      <vt:lpstr>Summary: Virtual Memory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Microsoft Office User</cp:lastModifiedBy>
  <cp:revision>320</cp:revision>
  <cp:lastPrinted>2016-05-30T00:41:19Z</cp:lastPrinted>
  <dcterms:created xsi:type="dcterms:W3CDTF">2010-02-03T13:36:01Z</dcterms:created>
  <dcterms:modified xsi:type="dcterms:W3CDTF">2017-08-04T13:59:01Z</dcterms:modified>
</cp:coreProperties>
</file>