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saveSubsetFonts="1" autoCompressPictures="0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303" r:id="rId2"/>
    <p:sldId id="278" r:id="rId3"/>
    <p:sldId id="296" r:id="rId4"/>
    <p:sldId id="280" r:id="rId5"/>
    <p:sldId id="301" r:id="rId6"/>
    <p:sldId id="281" r:id="rId7"/>
    <p:sldId id="283" r:id="rId8"/>
    <p:sldId id="284" r:id="rId9"/>
    <p:sldId id="293" r:id="rId10"/>
    <p:sldId id="285" r:id="rId11"/>
    <p:sldId id="286" r:id="rId12"/>
    <p:sldId id="287" r:id="rId13"/>
    <p:sldId id="295" r:id="rId14"/>
    <p:sldId id="288" r:id="rId15"/>
    <p:sldId id="294" r:id="rId16"/>
    <p:sldId id="289" r:id="rId17"/>
    <p:sldId id="290" r:id="rId18"/>
    <p:sldId id="302" r:id="rId19"/>
    <p:sldId id="291" r:id="rId20"/>
    <p:sldId id="304" r:id="rId21"/>
    <p:sldId id="305" r:id="rId22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81"/>
    <p:restoredTop sz="94672"/>
  </p:normalViewPr>
  <p:slideViewPr>
    <p:cSldViewPr>
      <p:cViewPr varScale="1">
        <p:scale>
          <a:sx n="134" d="100"/>
          <a:sy n="134" d="100"/>
        </p:scale>
        <p:origin x="1272" y="176"/>
      </p:cViewPr>
      <p:guideLst>
        <p:guide orient="horz" pos="2112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B1787D15-1908-B142-9928-E5E5BB48BEFE}" type="datetimeFigureOut">
              <a:rPr lang="en-US"/>
              <a:pPr>
                <a:defRPr/>
              </a:pPr>
              <a:t>12/6/22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3A422EDA-AFF5-074B-B802-F386D51E88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AC254988-380E-714B-90AE-B9FFABD47B5B}" type="datetime1">
              <a:rPr lang="en-US" altLang="x-none"/>
              <a:pPr>
                <a:defRPr/>
              </a:pPr>
              <a:t>12/6/22</a:t>
            </a:fld>
            <a:endParaRPr lang="en-US" alt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947B8F1D-197A-0F49-A507-2EDA1EBA7E08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x-none"/>
              <a:t>https://en.wikipedia.org/wiki/DNA#mediaviewer/File:DNA_chemical_structure.svg</a:t>
            </a:r>
          </a:p>
          <a:p>
            <a:r>
              <a:rPr lang="en-US" altLang="x-none"/>
              <a:t>https://en.wikipedia.org/wiki/Rosetta_Stone#mediaviewer/File:RosettaStoneAsPartOfOriginalStele.jpg</a:t>
            </a: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DB8D03CB-C4E1-F645-B94A-0BA22BBEA254}" type="slidenum">
              <a:rPr lang="en-US" altLang="x-none">
                <a:latin typeface="Arial" charset="0"/>
              </a:rPr>
              <a:pPr>
                <a:spcBef>
                  <a:spcPct val="0"/>
                </a:spcBef>
              </a:pPr>
              <a:t>2</a:t>
            </a:fld>
            <a:endParaRPr lang="en-US" altLang="x-none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481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/>
          </a:p>
        </p:txBody>
      </p:sp>
      <p:sp>
        <p:nvSpPr>
          <p:cNvPr id="3481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BCB36FC8-1948-8448-B20E-BC16F1C85CB9}" type="slidenum">
              <a:rPr lang="en-US" altLang="x-none">
                <a:latin typeface="Arial" charset="0"/>
              </a:rPr>
              <a:pPr>
                <a:spcBef>
                  <a:spcPct val="0"/>
                </a:spcBef>
              </a:pPr>
              <a:t>11</a:t>
            </a:fld>
            <a:endParaRPr lang="en-US" altLang="x-none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686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/>
          </a:p>
        </p:txBody>
      </p:sp>
      <p:sp>
        <p:nvSpPr>
          <p:cNvPr id="3686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F66FB536-6DCD-6C45-AA5D-4BF5D0D9F0F7}" type="slidenum">
              <a:rPr lang="en-US" altLang="x-none">
                <a:latin typeface="Arial" charset="0"/>
              </a:rPr>
              <a:pPr>
                <a:spcBef>
                  <a:spcPct val="0"/>
                </a:spcBef>
              </a:pPr>
              <a:t>12</a:t>
            </a:fld>
            <a:endParaRPr lang="en-US" altLang="x-none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891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/>
          </a:p>
        </p:txBody>
      </p:sp>
      <p:sp>
        <p:nvSpPr>
          <p:cNvPr id="3891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B514688A-AEF0-3442-A0F4-E8BA9CFE0CC3}" type="slidenum">
              <a:rPr lang="en-US" altLang="x-none">
                <a:latin typeface="Arial" charset="0"/>
              </a:rPr>
              <a:pPr>
                <a:spcBef>
                  <a:spcPct val="0"/>
                </a:spcBef>
              </a:pPr>
              <a:t>13</a:t>
            </a:fld>
            <a:endParaRPr lang="en-US" altLang="x-none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096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/>
          </a:p>
        </p:txBody>
      </p:sp>
      <p:sp>
        <p:nvSpPr>
          <p:cNvPr id="409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83C0FB29-93C0-E04B-805B-30BB1CD302DD}" type="slidenum">
              <a:rPr lang="en-US" altLang="x-none">
                <a:latin typeface="Arial" charset="0"/>
              </a:rPr>
              <a:pPr>
                <a:spcBef>
                  <a:spcPct val="0"/>
                </a:spcBef>
              </a:pPr>
              <a:t>14</a:t>
            </a:fld>
            <a:endParaRPr lang="en-US" altLang="x-none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301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/>
          </a:p>
        </p:txBody>
      </p:sp>
      <p:sp>
        <p:nvSpPr>
          <p:cNvPr id="4301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C5DF80A8-2099-7240-9DE5-1ACBA961F66F}" type="slidenum">
              <a:rPr lang="en-US" altLang="x-none">
                <a:latin typeface="Arial" charset="0"/>
              </a:rPr>
              <a:pPr>
                <a:spcBef>
                  <a:spcPct val="0"/>
                </a:spcBef>
              </a:pPr>
              <a:t>15</a:t>
            </a:fld>
            <a:endParaRPr lang="en-US" altLang="x-none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505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/>
          </a:p>
        </p:txBody>
      </p:sp>
      <p:sp>
        <p:nvSpPr>
          <p:cNvPr id="4505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B5EC9648-BB6E-3E44-9064-4E9266DDDF39}" type="slidenum">
              <a:rPr lang="en-US" altLang="x-none">
                <a:latin typeface="Arial" charset="0"/>
              </a:rPr>
              <a:pPr>
                <a:spcBef>
                  <a:spcPct val="0"/>
                </a:spcBef>
              </a:pPr>
              <a:t>16</a:t>
            </a:fld>
            <a:endParaRPr lang="en-US" altLang="x-none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017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3400"/>
            <a:ext cx="5026025" cy="4113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1454" tIns="45727" rIns="91454" bIns="45727"/>
          <a:lstStyle/>
          <a:p>
            <a:endParaRPr lang="x-none" altLang="x-none">
              <a:latin typeface="Tekton Pro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/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EE6CE4D5-95B5-0B42-B686-72D18235B927}" type="slidenum">
              <a:rPr lang="en-US" altLang="x-none">
                <a:latin typeface="Arial" charset="0"/>
              </a:rPr>
              <a:pPr>
                <a:spcBef>
                  <a:spcPct val="0"/>
                </a:spcBef>
              </a:pPr>
              <a:t>3</a:t>
            </a:fld>
            <a:endParaRPr lang="en-US" altLang="x-none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048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x-none"/>
              <a:t>https://en.wikipedia.org/wiki/Massachusetts_Institute_of_Technology#mediaviewer/File:MIT_Building_10_and_the_Great_Dome,_Cambridge_MA.jpg</a:t>
            </a:r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9AE34335-B832-E242-9D42-E60027FCB3F8}" type="slidenum">
              <a:rPr lang="en-US" altLang="x-none">
                <a:latin typeface="Arial" charset="0"/>
              </a:rPr>
              <a:pPr>
                <a:spcBef>
                  <a:spcPct val="0"/>
                </a:spcBef>
              </a:pPr>
              <a:t>4</a:t>
            </a:fld>
            <a:endParaRPr lang="en-US" altLang="x-none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253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x-none"/>
              <a:t>https://en.wikipedia.org/wiki/Massachusetts_Institute_of_Technology#mediaviewer/File:MIT_Building_10_and_the_Great_Dome,_Cambridge_MA.jpg</a:t>
            </a:r>
          </a:p>
        </p:txBody>
      </p:sp>
      <p:sp>
        <p:nvSpPr>
          <p:cNvPr id="2253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8FE7A5F7-9E32-C143-A4BA-DFCB87A60389}" type="slidenum">
              <a:rPr lang="en-US" altLang="x-none">
                <a:latin typeface="Arial" charset="0"/>
              </a:rPr>
              <a:pPr>
                <a:spcBef>
                  <a:spcPct val="0"/>
                </a:spcBef>
              </a:pPr>
              <a:t>5</a:t>
            </a:fld>
            <a:endParaRPr lang="en-US" altLang="x-none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457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/>
          </a:p>
        </p:txBody>
      </p:sp>
      <p:sp>
        <p:nvSpPr>
          <p:cNvPr id="2457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9A2BEDE9-3B44-CD40-AB7D-FADB9FA46C44}" type="slidenum">
              <a:rPr lang="en-US" altLang="x-none">
                <a:latin typeface="Arial" charset="0"/>
              </a:rPr>
              <a:pPr>
                <a:spcBef>
                  <a:spcPct val="0"/>
                </a:spcBef>
              </a:pPr>
              <a:t>6</a:t>
            </a:fld>
            <a:endParaRPr lang="en-US" altLang="x-none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662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/>
          </a:p>
        </p:txBody>
      </p:sp>
      <p:sp>
        <p:nvSpPr>
          <p:cNvPr id="2662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5A5294B8-E04F-9E4A-B50F-A8E27CA62672}" type="slidenum">
              <a:rPr lang="en-US" altLang="x-none">
                <a:latin typeface="Arial" charset="0"/>
              </a:rPr>
              <a:pPr>
                <a:spcBef>
                  <a:spcPct val="0"/>
                </a:spcBef>
              </a:pPr>
              <a:t>7</a:t>
            </a:fld>
            <a:endParaRPr lang="en-US" altLang="x-none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867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/>
          </a:p>
        </p:txBody>
      </p:sp>
      <p:sp>
        <p:nvSpPr>
          <p:cNvPr id="2867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64E49727-A02C-F447-AC86-7BB72BB10A72}" type="slidenum">
              <a:rPr lang="en-US" altLang="x-none">
                <a:latin typeface="Arial" charset="0"/>
              </a:rPr>
              <a:pPr>
                <a:spcBef>
                  <a:spcPct val="0"/>
                </a:spcBef>
              </a:pPr>
              <a:t>8</a:t>
            </a:fld>
            <a:endParaRPr lang="en-US" altLang="x-none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072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/>
          </a:p>
        </p:txBody>
      </p:sp>
      <p:sp>
        <p:nvSpPr>
          <p:cNvPr id="3072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FCCC5D91-F3BD-DC4F-859E-E722927EF0F7}" type="slidenum">
              <a:rPr lang="en-US" altLang="x-none">
                <a:latin typeface="Arial" charset="0"/>
              </a:rPr>
              <a:pPr>
                <a:spcBef>
                  <a:spcPct val="0"/>
                </a:spcBef>
              </a:pPr>
              <a:t>9</a:t>
            </a:fld>
            <a:endParaRPr lang="en-US" altLang="x-none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277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/>
          </a:p>
        </p:txBody>
      </p:sp>
      <p:sp>
        <p:nvSpPr>
          <p:cNvPr id="3277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10E34E73-B458-D044-ADD3-357B0D69636E}" type="slidenum">
              <a:rPr lang="en-US" altLang="x-none">
                <a:latin typeface="Arial" charset="0"/>
              </a:rPr>
              <a:pPr>
                <a:spcBef>
                  <a:spcPct val="0"/>
                </a:spcBef>
              </a:pPr>
              <a:t>10</a:t>
            </a:fld>
            <a:endParaRPr lang="en-US" altLang="x-none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>
                <a:latin typeface="Gill Sans MT" charset="0"/>
              </a:defRPr>
            </a:lvl1pPr>
          </a:lstStyle>
          <a:p>
            <a:pPr>
              <a:defRPr/>
            </a:pPr>
            <a:fld id="{881B238F-801C-0C46-A69E-5943458F9C9E}" type="datetime1">
              <a:rPr lang="en-US" altLang="x-none"/>
              <a:pPr>
                <a:defRPr/>
              </a:pPr>
              <a:t>12/6/22</a:t>
            </a:fld>
            <a:endParaRPr lang="en-US" alt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>
                <a:latin typeface="Gill Sans MT" charset="0"/>
              </a:defRPr>
            </a:lvl1pPr>
          </a:lstStyle>
          <a:p>
            <a:pPr>
              <a:defRPr/>
            </a:pPr>
            <a:fld id="{EFDEC23B-1657-0D4B-B772-5B0AFBE7D2DF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56510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>
                <a:latin typeface="Gill Sans MT" charset="0"/>
              </a:defRPr>
            </a:lvl1pPr>
          </a:lstStyle>
          <a:p>
            <a:pPr>
              <a:defRPr/>
            </a:pPr>
            <a:fld id="{A296D886-5F0B-DF4D-888B-5B5DBDCDB51F}" type="datetime1">
              <a:rPr lang="en-US" altLang="x-none"/>
              <a:pPr>
                <a:defRPr/>
              </a:pPr>
              <a:t>12/6/22</a:t>
            </a:fld>
            <a:endParaRPr lang="en-US" alt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>
                <a:latin typeface="Gill Sans MT" charset="0"/>
              </a:defRPr>
            </a:lvl1pPr>
          </a:lstStyle>
          <a:p>
            <a:pPr>
              <a:defRPr/>
            </a:pPr>
            <a:fld id="{45CE0481-09E2-F44A-A164-5AFC04090A5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54152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>
                <a:latin typeface="Gill Sans MT" charset="0"/>
              </a:defRPr>
            </a:lvl1pPr>
          </a:lstStyle>
          <a:p>
            <a:pPr>
              <a:defRPr/>
            </a:pPr>
            <a:fld id="{3B0DE967-E80F-F746-A963-7536CB207BE0}" type="datetime1">
              <a:rPr lang="en-US" altLang="x-none"/>
              <a:pPr>
                <a:defRPr/>
              </a:pPr>
              <a:t>12/6/22</a:t>
            </a:fld>
            <a:endParaRPr lang="en-US" alt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>
                <a:latin typeface="Gill Sans MT" charset="0"/>
              </a:defRPr>
            </a:lvl1pPr>
          </a:lstStyle>
          <a:p>
            <a:pPr>
              <a:defRPr/>
            </a:pPr>
            <a:fld id="{A3380F68-64CE-E749-961B-823694633A3E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97571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>
                <a:latin typeface="Gill Sans MT" charset="0"/>
              </a:defRPr>
            </a:lvl1pPr>
          </a:lstStyle>
          <a:p>
            <a:pPr>
              <a:defRPr/>
            </a:pPr>
            <a:fld id="{5D029048-0C95-0F46-8077-1C37351DC51F}" type="datetime1">
              <a:rPr lang="en-US" altLang="x-none"/>
              <a:pPr>
                <a:defRPr/>
              </a:pPr>
              <a:t>12/6/22</a:t>
            </a:fld>
            <a:endParaRPr lang="en-US" alt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>
                <a:latin typeface="Gill Sans MT" charset="0"/>
              </a:defRPr>
            </a:lvl1pPr>
          </a:lstStyle>
          <a:p>
            <a:pPr>
              <a:defRPr/>
            </a:pPr>
            <a:fld id="{CD9E09E2-0E8F-1C48-8AE5-F316AFDD5C40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768033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>
                <a:latin typeface="Gill Sans MT" charset="0"/>
              </a:defRPr>
            </a:lvl1pPr>
          </a:lstStyle>
          <a:p>
            <a:pPr>
              <a:defRPr/>
            </a:pPr>
            <a:fld id="{E8D71E63-5BAD-A04E-A8FA-F6F59E29D277}" type="datetime1">
              <a:rPr lang="en-US" altLang="x-none"/>
              <a:pPr>
                <a:defRPr/>
              </a:pPr>
              <a:t>12/6/22</a:t>
            </a:fld>
            <a:endParaRPr lang="en-US" alt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>
                <a:latin typeface="Gill Sans MT" charset="0"/>
              </a:defRPr>
            </a:lvl1pPr>
          </a:lstStyle>
          <a:p>
            <a:pPr>
              <a:defRPr/>
            </a:pPr>
            <a:fld id="{48BFFC57-9184-A945-B6C4-D00CBD834E07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609508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>
                <a:latin typeface="Gill Sans MT" charset="0"/>
              </a:defRPr>
            </a:lvl1pPr>
          </a:lstStyle>
          <a:p>
            <a:pPr>
              <a:defRPr/>
            </a:pPr>
            <a:fld id="{D0C9AC9B-4723-D748-864B-488B8406703B}" type="datetime1">
              <a:rPr lang="en-US" altLang="x-none"/>
              <a:pPr>
                <a:defRPr/>
              </a:pPr>
              <a:t>12/6/22</a:t>
            </a:fld>
            <a:endParaRPr lang="en-US" alt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>
                <a:latin typeface="Gill Sans MT" charset="0"/>
              </a:defRPr>
            </a:lvl1pPr>
          </a:lstStyle>
          <a:p>
            <a:pPr>
              <a:defRPr/>
            </a:pPr>
            <a:fld id="{0404C2AE-5E6D-6C46-B1E2-1AD6DAC1867C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11825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>
                <a:latin typeface="Gill Sans MT" charset="0"/>
              </a:defRPr>
            </a:lvl1pPr>
          </a:lstStyle>
          <a:p>
            <a:pPr>
              <a:defRPr/>
            </a:pPr>
            <a:fld id="{04D708A0-E907-1646-BDC9-777E0B5C421F}" type="datetime1">
              <a:rPr lang="en-US" altLang="x-none"/>
              <a:pPr>
                <a:defRPr/>
              </a:pPr>
              <a:t>12/6/22</a:t>
            </a:fld>
            <a:endParaRPr lang="en-US" altLang="x-non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>
                <a:latin typeface="Gill Sans MT" charset="0"/>
              </a:defRPr>
            </a:lvl1pPr>
          </a:lstStyle>
          <a:p>
            <a:pPr>
              <a:defRPr/>
            </a:pPr>
            <a:fld id="{57769A00-4B27-2D4F-A657-713E1C950C34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578936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>
                <a:latin typeface="Gill Sans MT" charset="0"/>
              </a:defRPr>
            </a:lvl1pPr>
          </a:lstStyle>
          <a:p>
            <a:pPr>
              <a:defRPr/>
            </a:pPr>
            <a:fld id="{1B03002E-09D9-834D-A126-0FCEC01D4BA0}" type="datetime1">
              <a:rPr lang="en-US" altLang="x-none"/>
              <a:pPr>
                <a:defRPr/>
              </a:pPr>
              <a:t>12/6/22</a:t>
            </a:fld>
            <a:endParaRPr lang="en-US" alt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>
                <a:latin typeface="Gill Sans MT" charset="0"/>
              </a:defRPr>
            </a:lvl1pPr>
          </a:lstStyle>
          <a:p>
            <a:pPr>
              <a:defRPr/>
            </a:pPr>
            <a:fld id="{6E851711-02DD-4443-B6AB-15CEAF417ED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738178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>
                <a:latin typeface="Gill Sans MT" charset="0"/>
              </a:defRPr>
            </a:lvl1pPr>
          </a:lstStyle>
          <a:p>
            <a:pPr>
              <a:defRPr/>
            </a:pPr>
            <a:fld id="{5560B1D7-5236-F943-A6EF-C4B74F46D1F5}" type="datetime1">
              <a:rPr lang="en-US" altLang="x-none"/>
              <a:pPr>
                <a:defRPr/>
              </a:pPr>
              <a:t>12/6/22</a:t>
            </a:fld>
            <a:endParaRPr lang="en-US" altLang="x-non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>
                <a:latin typeface="Gill Sans MT" charset="0"/>
              </a:defRPr>
            </a:lvl1pPr>
          </a:lstStyle>
          <a:p>
            <a:pPr>
              <a:defRPr/>
            </a:pPr>
            <a:fld id="{822C0127-E4F3-0944-9873-395376589F88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51172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>
                <a:latin typeface="Gill Sans MT" charset="0"/>
              </a:defRPr>
            </a:lvl1pPr>
          </a:lstStyle>
          <a:p>
            <a:pPr>
              <a:defRPr/>
            </a:pPr>
            <a:fld id="{5342F84E-EDD2-8445-8DA0-9A368BD2E449}" type="datetime1">
              <a:rPr lang="en-US" altLang="x-none"/>
              <a:pPr>
                <a:defRPr/>
              </a:pPr>
              <a:t>12/6/22</a:t>
            </a:fld>
            <a:endParaRPr lang="en-US" alt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>
                <a:latin typeface="Gill Sans MT" charset="0"/>
              </a:defRPr>
            </a:lvl1pPr>
          </a:lstStyle>
          <a:p>
            <a:pPr>
              <a:defRPr/>
            </a:pPr>
            <a:fld id="{42D9FF3F-80EA-0346-9514-0A671863260E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51019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>
                <a:latin typeface="Gill Sans MT" charset="0"/>
              </a:defRPr>
            </a:lvl1pPr>
          </a:lstStyle>
          <a:p>
            <a:pPr>
              <a:defRPr/>
            </a:pPr>
            <a:fld id="{88D2F252-190E-844C-BE01-93DFAAB96B03}" type="datetime1">
              <a:rPr lang="en-US" altLang="x-none"/>
              <a:pPr>
                <a:defRPr/>
              </a:pPr>
              <a:t>12/6/22</a:t>
            </a:fld>
            <a:endParaRPr lang="en-US" alt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>
                <a:latin typeface="Gill Sans MT" charset="0"/>
              </a:defRPr>
            </a:lvl1pPr>
          </a:lstStyle>
          <a:p>
            <a:pPr>
              <a:defRPr/>
            </a:pPr>
            <a:fld id="{5BEED691-5172-D34A-AEAA-668C3108FD1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58189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066800"/>
            <a:ext cx="8229600" cy="5059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19" r:id="rId1"/>
    <p:sldLayoutId id="2147484420" r:id="rId2"/>
    <p:sldLayoutId id="2147484421" r:id="rId3"/>
    <p:sldLayoutId id="2147484422" r:id="rId4"/>
    <p:sldLayoutId id="2147484423" r:id="rId5"/>
    <p:sldLayoutId id="2147484424" r:id="rId6"/>
    <p:sldLayoutId id="2147484425" r:id="rId7"/>
    <p:sldLayoutId id="2147484426" r:id="rId8"/>
    <p:sldLayoutId id="2147484427" r:id="rId9"/>
    <p:sldLayoutId id="2147484428" r:id="rId10"/>
    <p:sldLayoutId id="2147484429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Trebuchet MS"/>
          <a:ea typeface="ＭＳ Ｐゴシック" charset="-128"/>
          <a:cs typeface="Trebuchet M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-128"/>
          <a:cs typeface="Trebuchet MS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-128"/>
          <a:cs typeface="Trebuchet MS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-128"/>
          <a:cs typeface="Trebuchet MS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-128"/>
          <a:cs typeface="Trebuchet MS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Bookman Old Style"/>
          <a:ea typeface="ＭＳ Ｐゴシック" charset="-128"/>
          <a:cs typeface="Bookman Old Style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Bookman Old Style"/>
          <a:ea typeface="ＭＳ Ｐゴシック" charset="-128"/>
          <a:cs typeface="Bookman Old Style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Bookman Old Style"/>
          <a:ea typeface="ＭＳ Ｐゴシック" charset="-128"/>
          <a:cs typeface="Bookman Old Style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Bookman Old Style"/>
          <a:ea typeface="ＭＳ Ｐゴシック" charset="-128"/>
          <a:cs typeface="Bookman Old Styl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Bookman Old Style"/>
          <a:ea typeface="ＭＳ Ｐゴシック" charset="-128"/>
          <a:cs typeface="Bookman Old Styl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e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x-none">
                <a:latin typeface="Trebuchet MS" charset="0"/>
                <a:cs typeface="Trebuchet MS" charset="0"/>
              </a:rPr>
              <a:t>2. The Digital Abstraction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C4B7FC2B-514C-1881-BF05-0963608930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latin typeface="Trebuchet MS" charset="0"/>
                <a:cs typeface="Trebuchet MS" charset="0"/>
              </a:rPr>
              <a:t>Using Voltages </a:t>
            </a:r>
            <a:r>
              <a:rPr lang="en-US" altLang="en-US">
                <a:latin typeface="Trebuchet MS" charset="0"/>
                <a:cs typeface="Trebuchet MS" charset="0"/>
              </a:rPr>
              <a:t>“</a:t>
            </a:r>
            <a:r>
              <a:rPr lang="en-US" altLang="x-none">
                <a:latin typeface="Trebuchet MS" charset="0"/>
                <a:cs typeface="Trebuchet MS" charset="0"/>
              </a:rPr>
              <a:t>Digitally</a:t>
            </a:r>
            <a:r>
              <a:rPr lang="en-US" altLang="en-US">
                <a:latin typeface="Trebuchet MS" charset="0"/>
                <a:cs typeface="Trebuchet MS" charset="0"/>
              </a:rPr>
              <a:t>”</a:t>
            </a:r>
            <a:endParaRPr lang="en-US" altLang="x-none">
              <a:latin typeface="Trebuchet MS" charset="0"/>
              <a:cs typeface="Trebuchet MS" charset="0"/>
            </a:endParaRPr>
          </a:p>
        </p:txBody>
      </p:sp>
      <p:sp>
        <p:nvSpPr>
          <p:cNvPr id="31746" name="TextBox 2"/>
          <p:cNvSpPr txBox="1">
            <a:spLocks noChangeArrowheads="1"/>
          </p:cNvSpPr>
          <p:nvPr/>
        </p:nvSpPr>
        <p:spPr bwMode="auto">
          <a:xfrm>
            <a:off x="457200" y="990600"/>
            <a:ext cx="82296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x-none" sz="2000"/>
              <a:t>Key idea: encode only one bit of information: 2 values </a:t>
            </a:r>
            <a:r>
              <a:rPr lang="en-US" altLang="en-US" sz="2000"/>
              <a:t>“</a:t>
            </a:r>
            <a:r>
              <a:rPr lang="en-US" altLang="x-none" sz="2000"/>
              <a:t>0</a:t>
            </a:r>
            <a:r>
              <a:rPr lang="en-US" altLang="en-US" sz="2000"/>
              <a:t>”</a:t>
            </a:r>
            <a:r>
              <a:rPr lang="en-US" altLang="x-none" sz="2000"/>
              <a:t>, </a:t>
            </a:r>
            <a:r>
              <a:rPr lang="en-US" altLang="en-US" sz="2000"/>
              <a:t>“</a:t>
            </a:r>
            <a:r>
              <a:rPr lang="en-US" altLang="x-none" sz="2000"/>
              <a:t>1</a:t>
            </a:r>
            <a:r>
              <a:rPr lang="en-US" altLang="en-US" sz="2000"/>
              <a:t>”</a:t>
            </a:r>
            <a:endParaRPr lang="en-US" altLang="x-none" sz="2000"/>
          </a:p>
          <a:p>
            <a:pPr eaLnBrk="1" hangingPunct="1">
              <a:spcBef>
                <a:spcPct val="0"/>
              </a:spcBef>
            </a:pPr>
            <a:r>
              <a:rPr lang="en-US" altLang="x-none" sz="2000"/>
              <a:t>Use the same uniform representation convention for </a:t>
            </a:r>
            <a:r>
              <a:rPr lang="en-US" altLang="x-none" sz="2000" i="1"/>
              <a:t>every</a:t>
            </a:r>
            <a:r>
              <a:rPr lang="en-US" altLang="x-none" sz="2000"/>
              <a:t> component and wire in our digital system</a:t>
            </a:r>
          </a:p>
        </p:txBody>
      </p: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457200" y="2438400"/>
            <a:ext cx="7848600" cy="1924050"/>
            <a:chOff x="457200" y="2438400"/>
            <a:chExt cx="7848600" cy="1924050"/>
          </a:xfrm>
        </p:grpSpPr>
        <p:sp>
          <p:nvSpPr>
            <p:cNvPr id="31796" name="TextBox 3"/>
            <p:cNvSpPr txBox="1">
              <a:spLocks noChangeArrowheads="1"/>
            </p:cNvSpPr>
            <p:nvPr/>
          </p:nvSpPr>
          <p:spPr bwMode="auto">
            <a:xfrm>
              <a:off x="457200" y="2438400"/>
              <a:ext cx="1674813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000"/>
                <a:t>Attempt #1:</a:t>
              </a: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1752600" y="3867150"/>
              <a:ext cx="56388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798" name="TextBox 7"/>
            <p:cNvSpPr txBox="1">
              <a:spLocks noChangeArrowheads="1"/>
            </p:cNvSpPr>
            <p:nvPr/>
          </p:nvSpPr>
          <p:spPr bwMode="auto">
            <a:xfrm>
              <a:off x="7523163" y="3638550"/>
              <a:ext cx="782637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000"/>
                <a:t>volts</a:t>
              </a:r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4572000" y="3257550"/>
              <a:ext cx="0" cy="781050"/>
            </a:xfrm>
            <a:prstGeom prst="line">
              <a:avLst/>
            </a:prstGeom>
            <a:ln>
              <a:solidFill>
                <a:srgbClr val="000000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800" name="TextBox 10"/>
            <p:cNvSpPr txBox="1">
              <a:spLocks noChangeArrowheads="1"/>
            </p:cNvSpPr>
            <p:nvPr/>
          </p:nvSpPr>
          <p:spPr bwMode="auto">
            <a:xfrm>
              <a:off x="4267200" y="3962400"/>
              <a:ext cx="60642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000"/>
                <a:t>V</a:t>
              </a:r>
              <a:r>
                <a:rPr lang="en-US" altLang="x-none" sz="2000" baseline="-25000"/>
                <a:t>TH</a:t>
              </a:r>
            </a:p>
          </p:txBody>
        </p:sp>
      </p:grpSp>
      <p:grpSp>
        <p:nvGrpSpPr>
          <p:cNvPr id="30" name="Group 29"/>
          <p:cNvGrpSpPr>
            <a:grpSpLocks/>
          </p:cNvGrpSpPr>
          <p:nvPr/>
        </p:nvGrpSpPr>
        <p:grpSpPr bwMode="auto">
          <a:xfrm>
            <a:off x="1676400" y="2895600"/>
            <a:ext cx="2806700" cy="914400"/>
            <a:chOff x="1752600" y="2895600"/>
            <a:chExt cx="2807350" cy="914400"/>
          </a:xfrm>
        </p:grpSpPr>
        <p:sp>
          <p:nvSpPr>
            <p:cNvPr id="14" name="Right Brace 13"/>
            <p:cNvSpPr/>
            <p:nvPr/>
          </p:nvSpPr>
          <p:spPr>
            <a:xfrm rot="16200000">
              <a:off x="3041975" y="2292025"/>
              <a:ext cx="228600" cy="2807350"/>
            </a:xfrm>
            <a:prstGeom prst="rightBrac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31795" name="TextBox 14"/>
            <p:cNvSpPr txBox="1">
              <a:spLocks noChangeArrowheads="1"/>
            </p:cNvSpPr>
            <p:nvPr/>
          </p:nvSpPr>
          <p:spPr bwMode="auto">
            <a:xfrm>
              <a:off x="2066339" y="2895600"/>
              <a:ext cx="2174894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1800"/>
                <a:t>V &lt; V</a:t>
              </a:r>
              <a:r>
                <a:rPr lang="en-US" altLang="x-none" sz="1800" baseline="-25000"/>
                <a:t>TH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1800"/>
                <a:t>interpreted as </a:t>
              </a:r>
              <a:r>
                <a:rPr lang="en-US" altLang="en-US" sz="1800"/>
                <a:t>“</a:t>
              </a:r>
              <a:r>
                <a:rPr lang="en-US" altLang="x-none" sz="1800"/>
                <a:t>0</a:t>
              </a:r>
              <a:r>
                <a:rPr lang="en-US" altLang="en-US" sz="1800"/>
                <a:t>”</a:t>
              </a:r>
              <a:endParaRPr lang="en-US" altLang="x-none" sz="1800" baseline="-25000"/>
            </a:p>
          </p:txBody>
        </p:sp>
      </p:grpSp>
      <p:grpSp>
        <p:nvGrpSpPr>
          <p:cNvPr id="31" name="Group 30"/>
          <p:cNvGrpSpPr>
            <a:grpSpLocks/>
          </p:cNvGrpSpPr>
          <p:nvPr/>
        </p:nvGrpSpPr>
        <p:grpSpPr bwMode="auto">
          <a:xfrm>
            <a:off x="4660900" y="2895600"/>
            <a:ext cx="2806700" cy="914400"/>
            <a:chOff x="4572000" y="2895600"/>
            <a:chExt cx="2807350" cy="914400"/>
          </a:xfrm>
        </p:grpSpPr>
        <p:sp>
          <p:nvSpPr>
            <p:cNvPr id="16" name="Right Brace 15"/>
            <p:cNvSpPr/>
            <p:nvPr/>
          </p:nvSpPr>
          <p:spPr>
            <a:xfrm rot="16200000">
              <a:off x="5861375" y="2292025"/>
              <a:ext cx="228600" cy="2807350"/>
            </a:xfrm>
            <a:prstGeom prst="rightBrac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31793" name="TextBox 16"/>
            <p:cNvSpPr txBox="1">
              <a:spLocks noChangeArrowheads="1"/>
            </p:cNvSpPr>
            <p:nvPr/>
          </p:nvSpPr>
          <p:spPr bwMode="auto">
            <a:xfrm>
              <a:off x="4885739" y="2895600"/>
              <a:ext cx="2174894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1800"/>
                <a:t>V ≥ V</a:t>
              </a:r>
              <a:r>
                <a:rPr lang="en-US" altLang="x-none" sz="1800" baseline="-25000"/>
                <a:t>TH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1800"/>
                <a:t>interpreted as </a:t>
              </a:r>
              <a:r>
                <a:rPr lang="en-US" altLang="en-US" sz="1800"/>
                <a:t>“</a:t>
              </a:r>
              <a:r>
                <a:rPr lang="en-US" altLang="x-none" sz="1800"/>
                <a:t>1</a:t>
              </a:r>
              <a:r>
                <a:rPr lang="en-US" altLang="en-US" sz="1800"/>
                <a:t>”</a:t>
              </a:r>
              <a:endParaRPr lang="en-US" altLang="x-none" sz="1800" baseline="-25000"/>
            </a:p>
          </p:txBody>
        </p:sp>
      </p:grpSp>
      <p:sp>
        <p:nvSpPr>
          <p:cNvPr id="33" name="TextBox 32"/>
          <p:cNvSpPr txBox="1">
            <a:spLocks noChangeArrowheads="1"/>
          </p:cNvSpPr>
          <p:nvPr/>
        </p:nvSpPr>
        <p:spPr bwMode="auto">
          <a:xfrm>
            <a:off x="304800" y="2930525"/>
            <a:ext cx="1030288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6600" b="1">
                <a:solidFill>
                  <a:srgbClr val="FF0000"/>
                </a:solidFill>
              </a:rPr>
              <a:t>✗</a:t>
            </a:r>
          </a:p>
        </p:txBody>
      </p:sp>
      <p:grpSp>
        <p:nvGrpSpPr>
          <p:cNvPr id="39" name="Group 38"/>
          <p:cNvGrpSpPr>
            <a:grpSpLocks/>
          </p:cNvGrpSpPr>
          <p:nvPr/>
        </p:nvGrpSpPr>
        <p:grpSpPr bwMode="auto">
          <a:xfrm>
            <a:off x="762000" y="4992688"/>
            <a:ext cx="2514600" cy="874712"/>
            <a:chOff x="148400" y="2782669"/>
            <a:chExt cx="4411550" cy="874931"/>
          </a:xfrm>
        </p:grpSpPr>
        <p:sp>
          <p:nvSpPr>
            <p:cNvPr id="41" name="Right Brace 40"/>
            <p:cNvSpPr/>
            <p:nvPr/>
          </p:nvSpPr>
          <p:spPr>
            <a:xfrm rot="16200000">
              <a:off x="3041946" y="2139596"/>
              <a:ext cx="228657" cy="2807350"/>
            </a:xfrm>
            <a:prstGeom prst="rightBrac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31791" name="TextBox 41"/>
            <p:cNvSpPr txBox="1">
              <a:spLocks noChangeArrowheads="1"/>
            </p:cNvSpPr>
            <p:nvPr/>
          </p:nvSpPr>
          <p:spPr bwMode="auto">
            <a:xfrm>
              <a:off x="148400" y="2782669"/>
              <a:ext cx="4411550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1800"/>
                <a:t>V ≤ V</a:t>
              </a:r>
              <a:r>
                <a:rPr lang="en-US" altLang="x-none" sz="1800" baseline="-25000"/>
                <a:t>L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1800"/>
                <a:t>interpreted as </a:t>
              </a:r>
              <a:r>
                <a:rPr lang="en-US" altLang="en-US" sz="1800"/>
                <a:t>“</a:t>
              </a:r>
              <a:r>
                <a:rPr lang="en-US" altLang="x-none" sz="1800"/>
                <a:t>0</a:t>
              </a:r>
              <a:r>
                <a:rPr lang="en-US" altLang="en-US" sz="1800"/>
                <a:t>”</a:t>
              </a:r>
              <a:endParaRPr lang="en-US" altLang="x-none" sz="1800" baseline="-25000"/>
            </a:p>
          </p:txBody>
        </p:sp>
      </p:grpSp>
      <p:grpSp>
        <p:nvGrpSpPr>
          <p:cNvPr id="43" name="Group 42"/>
          <p:cNvGrpSpPr>
            <a:grpSpLocks/>
          </p:cNvGrpSpPr>
          <p:nvPr/>
        </p:nvGrpSpPr>
        <p:grpSpPr bwMode="auto">
          <a:xfrm>
            <a:off x="5791200" y="4992688"/>
            <a:ext cx="2328863" cy="874712"/>
            <a:chOff x="1752599" y="2782669"/>
            <a:chExt cx="4085136" cy="874931"/>
          </a:xfrm>
        </p:grpSpPr>
        <p:sp>
          <p:nvSpPr>
            <p:cNvPr id="45" name="Right Brace 44"/>
            <p:cNvSpPr/>
            <p:nvPr/>
          </p:nvSpPr>
          <p:spPr>
            <a:xfrm rot="16200000">
              <a:off x="3041752" y="2139789"/>
              <a:ext cx="228657" cy="2806964"/>
            </a:xfrm>
            <a:prstGeom prst="rightBrac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31789" name="TextBox 45"/>
            <p:cNvSpPr txBox="1">
              <a:spLocks noChangeArrowheads="1"/>
            </p:cNvSpPr>
            <p:nvPr/>
          </p:nvSpPr>
          <p:spPr bwMode="auto">
            <a:xfrm>
              <a:off x="2044658" y="2782669"/>
              <a:ext cx="3793077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1800"/>
                <a:t>V ≥ V</a:t>
              </a:r>
              <a:r>
                <a:rPr lang="en-US" altLang="x-none" sz="1800" baseline="-25000"/>
                <a:t>H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1800"/>
                <a:t>interpreted as </a:t>
              </a:r>
              <a:r>
                <a:rPr lang="en-US" altLang="en-US" sz="1800"/>
                <a:t>“</a:t>
              </a:r>
              <a:r>
                <a:rPr lang="en-US" altLang="x-none" sz="1800"/>
                <a:t>1</a:t>
              </a:r>
              <a:r>
                <a:rPr lang="en-US" altLang="en-US" sz="1800"/>
                <a:t>”</a:t>
              </a:r>
              <a:endParaRPr lang="en-US" altLang="x-none" sz="1800" baseline="-25000"/>
            </a:p>
          </p:txBody>
        </p:sp>
      </p:grpSp>
      <p:grpSp>
        <p:nvGrpSpPr>
          <p:cNvPr id="57" name="Group 56"/>
          <p:cNvGrpSpPr>
            <a:grpSpLocks/>
          </p:cNvGrpSpPr>
          <p:nvPr/>
        </p:nvGrpSpPr>
        <p:grpSpPr bwMode="auto">
          <a:xfrm>
            <a:off x="457200" y="4267200"/>
            <a:ext cx="7869238" cy="2381250"/>
            <a:chOff x="457200" y="4267200"/>
            <a:chExt cx="7868810" cy="2381310"/>
          </a:xfrm>
        </p:grpSpPr>
        <p:sp>
          <p:nvSpPr>
            <p:cNvPr id="31781" name="TextBox 35"/>
            <p:cNvSpPr txBox="1">
              <a:spLocks noChangeArrowheads="1"/>
            </p:cNvSpPr>
            <p:nvPr/>
          </p:nvSpPr>
          <p:spPr bwMode="auto">
            <a:xfrm>
              <a:off x="3124200" y="6248400"/>
              <a:ext cx="46686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000"/>
                <a:t>V</a:t>
              </a:r>
              <a:r>
                <a:rPr lang="en-US" altLang="x-none" sz="2000" baseline="-25000"/>
                <a:t>L</a:t>
              </a:r>
            </a:p>
          </p:txBody>
        </p:sp>
        <p:sp>
          <p:nvSpPr>
            <p:cNvPr id="31782" name="TextBox 37"/>
            <p:cNvSpPr txBox="1">
              <a:spLocks noChangeArrowheads="1"/>
            </p:cNvSpPr>
            <p:nvPr/>
          </p:nvSpPr>
          <p:spPr bwMode="auto">
            <a:xfrm>
              <a:off x="5476739" y="6248400"/>
              <a:ext cx="50100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000"/>
                <a:t>V</a:t>
              </a:r>
              <a:r>
                <a:rPr lang="en-US" altLang="x-none" sz="2000" baseline="-25000"/>
                <a:t>H</a:t>
              </a:r>
            </a:p>
          </p:txBody>
        </p:sp>
        <p:cxnSp>
          <p:nvCxnSpPr>
            <p:cNvPr id="35" name="Straight Connector 34"/>
            <p:cNvCxnSpPr/>
            <p:nvPr/>
          </p:nvCxnSpPr>
          <p:spPr>
            <a:xfrm>
              <a:off x="3352643" y="5334027"/>
              <a:ext cx="0" cy="990625"/>
            </a:xfrm>
            <a:prstGeom prst="line">
              <a:avLst/>
            </a:prstGeom>
            <a:ln>
              <a:solidFill>
                <a:srgbClr val="000000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5705190" y="5334027"/>
              <a:ext cx="0" cy="990625"/>
            </a:xfrm>
            <a:prstGeom prst="line">
              <a:avLst/>
            </a:prstGeom>
            <a:ln>
              <a:solidFill>
                <a:srgbClr val="000000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785" name="TextBox 4"/>
            <p:cNvSpPr txBox="1">
              <a:spLocks noChangeArrowheads="1"/>
            </p:cNvSpPr>
            <p:nvPr/>
          </p:nvSpPr>
          <p:spPr bwMode="auto">
            <a:xfrm>
              <a:off x="457200" y="4267200"/>
              <a:ext cx="167475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000"/>
                <a:t>Attempt #2:</a:t>
              </a:r>
            </a:p>
          </p:txBody>
        </p:sp>
        <p:cxnSp>
          <p:nvCxnSpPr>
            <p:cNvPr id="34" name="Straight Arrow Connector 33"/>
            <p:cNvCxnSpPr/>
            <p:nvPr/>
          </p:nvCxnSpPr>
          <p:spPr>
            <a:xfrm>
              <a:off x="1752530" y="5943642"/>
              <a:ext cx="563849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787" name="TextBox 47"/>
            <p:cNvSpPr txBox="1">
              <a:spLocks noChangeArrowheads="1"/>
            </p:cNvSpPr>
            <p:nvPr/>
          </p:nvSpPr>
          <p:spPr bwMode="auto">
            <a:xfrm>
              <a:off x="7543800" y="5715000"/>
              <a:ext cx="78221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000"/>
                <a:t>volts</a:t>
              </a:r>
            </a:p>
          </p:txBody>
        </p:sp>
      </p:grpSp>
      <p:grpSp>
        <p:nvGrpSpPr>
          <p:cNvPr id="53" name="Group 52"/>
          <p:cNvGrpSpPr>
            <a:grpSpLocks/>
          </p:cNvGrpSpPr>
          <p:nvPr/>
        </p:nvGrpSpPr>
        <p:grpSpPr bwMode="auto">
          <a:xfrm>
            <a:off x="3276600" y="4992688"/>
            <a:ext cx="2514600" cy="874712"/>
            <a:chOff x="3276600" y="4992471"/>
            <a:chExt cx="2514600" cy="874931"/>
          </a:xfrm>
        </p:grpSpPr>
        <p:sp>
          <p:nvSpPr>
            <p:cNvPr id="51" name="Right Brace 50"/>
            <p:cNvSpPr/>
            <p:nvPr/>
          </p:nvSpPr>
          <p:spPr>
            <a:xfrm rot="16200000">
              <a:off x="4419571" y="4648173"/>
              <a:ext cx="228657" cy="2209800"/>
            </a:xfrm>
            <a:prstGeom prst="rightBrac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31780" name="TextBox 51"/>
            <p:cNvSpPr txBox="1">
              <a:spLocks noChangeArrowheads="1"/>
            </p:cNvSpPr>
            <p:nvPr/>
          </p:nvSpPr>
          <p:spPr bwMode="auto">
            <a:xfrm>
              <a:off x="3276600" y="4992471"/>
              <a:ext cx="2514600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1800">
                  <a:solidFill>
                    <a:srgbClr val="FF0000"/>
                  </a:solidFill>
                </a:rPr>
                <a:t>V</a:t>
              </a:r>
              <a:r>
                <a:rPr lang="en-US" altLang="x-none" sz="1800" baseline="-25000">
                  <a:solidFill>
                    <a:srgbClr val="FF0000"/>
                  </a:solidFill>
                </a:rPr>
                <a:t>L</a:t>
              </a:r>
              <a:r>
                <a:rPr lang="en-US" altLang="x-none" sz="1800">
                  <a:solidFill>
                    <a:srgbClr val="FF0000"/>
                  </a:solidFill>
                </a:rPr>
                <a:t>&lt; V &lt; V</a:t>
              </a:r>
              <a:r>
                <a:rPr lang="en-US" altLang="x-none" sz="1800" baseline="-25000">
                  <a:solidFill>
                    <a:srgbClr val="FF0000"/>
                  </a:solidFill>
                </a:rPr>
                <a:t>H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FF0000"/>
                  </a:solidFill>
                </a:rPr>
                <a:t>“</a:t>
              </a:r>
              <a:r>
                <a:rPr lang="en-US" altLang="x-none" sz="1800">
                  <a:solidFill>
                    <a:srgbClr val="FF0000"/>
                  </a:solidFill>
                </a:rPr>
                <a:t>Forbidden to ask</a:t>
              </a:r>
              <a:r>
                <a:rPr lang="en-US" altLang="en-US" sz="1800">
                  <a:solidFill>
                    <a:srgbClr val="FF0000"/>
                  </a:solidFill>
                </a:rPr>
                <a:t>”</a:t>
              </a:r>
              <a:endParaRPr lang="en-US" altLang="x-none" sz="1800" baseline="-25000">
                <a:solidFill>
                  <a:srgbClr val="FF0000"/>
                </a:solidFill>
              </a:endParaRPr>
            </a:p>
          </p:txBody>
        </p:sp>
      </p:grpSp>
      <p:sp>
        <p:nvSpPr>
          <p:cNvPr id="56" name="TextBox 55"/>
          <p:cNvSpPr txBox="1">
            <a:spLocks noChangeArrowheads="1"/>
          </p:cNvSpPr>
          <p:nvPr/>
        </p:nvSpPr>
        <p:spPr bwMode="auto">
          <a:xfrm>
            <a:off x="61913" y="5537200"/>
            <a:ext cx="1462087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6000" b="1">
                <a:solidFill>
                  <a:srgbClr val="008000"/>
                </a:solidFill>
              </a:rPr>
              <a:t>✓?</a:t>
            </a:r>
          </a:p>
        </p:txBody>
      </p: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4572000" y="2082800"/>
            <a:ext cx="2827338" cy="1100138"/>
            <a:chOff x="4572000" y="2082800"/>
            <a:chExt cx="2827338" cy="1100883"/>
          </a:xfrm>
        </p:grpSpPr>
        <p:sp>
          <p:nvSpPr>
            <p:cNvPr id="31757" name="TextBox 26"/>
            <p:cNvSpPr txBox="1">
              <a:spLocks noChangeArrowheads="1"/>
            </p:cNvSpPr>
            <p:nvPr/>
          </p:nvSpPr>
          <p:spPr bwMode="auto">
            <a:xfrm>
              <a:off x="5300784" y="2082800"/>
              <a:ext cx="2098554" cy="5844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1600" i="1">
                  <a:solidFill>
                    <a:srgbClr val="3366FF"/>
                  </a:solidFill>
                  <a:latin typeface="Comic Sans MS" charset="0"/>
                </a:rPr>
                <a:t>Hard to distinguish </a:t>
              </a:r>
              <a:br>
                <a:rPr lang="en-US" altLang="x-none" sz="1600" i="1">
                  <a:solidFill>
                    <a:srgbClr val="3366FF"/>
                  </a:solidFill>
                  <a:latin typeface="Comic Sans MS" charset="0"/>
                </a:rPr>
              </a:br>
              <a:r>
                <a:rPr lang="en-US" altLang="x-none" sz="1600">
                  <a:solidFill>
                    <a:srgbClr val="3366FF"/>
                  </a:solidFill>
                </a:rPr>
                <a:t>V</a:t>
              </a:r>
              <a:r>
                <a:rPr lang="en-US" altLang="x-none" sz="1600" baseline="-25000">
                  <a:solidFill>
                    <a:srgbClr val="3366FF"/>
                  </a:solidFill>
                </a:rPr>
                <a:t>TH</a:t>
              </a:r>
              <a:r>
                <a:rPr lang="en-US" altLang="x-none" sz="1600">
                  <a:solidFill>
                    <a:srgbClr val="3366FF"/>
                  </a:solidFill>
                </a:rPr>
                <a:t>-ε</a:t>
              </a:r>
              <a:r>
                <a:rPr lang="en-US" altLang="x-none" sz="1600" i="1">
                  <a:solidFill>
                    <a:srgbClr val="3366FF"/>
                  </a:solidFill>
                  <a:latin typeface="Comic Sans MS" charset="0"/>
                </a:rPr>
                <a:t>from </a:t>
              </a:r>
              <a:r>
                <a:rPr lang="en-US" altLang="x-none" sz="1600">
                  <a:solidFill>
                    <a:srgbClr val="3366FF"/>
                  </a:solidFill>
                </a:rPr>
                <a:t>V</a:t>
              </a:r>
              <a:r>
                <a:rPr lang="en-US" altLang="x-none" sz="1600" baseline="-25000">
                  <a:solidFill>
                    <a:srgbClr val="3366FF"/>
                  </a:solidFill>
                </a:rPr>
                <a:t>TH</a:t>
              </a:r>
              <a:r>
                <a:rPr lang="en-US" altLang="x-none" sz="1600">
                  <a:solidFill>
                    <a:srgbClr val="3366FF"/>
                  </a:solidFill>
                </a:rPr>
                <a:t>+ε</a:t>
              </a:r>
              <a:endParaRPr lang="en-US" altLang="x-none" sz="1600" i="1">
                <a:solidFill>
                  <a:srgbClr val="3366FF"/>
                </a:solidFill>
                <a:latin typeface="Comic Sans MS" charset="0"/>
              </a:endParaRPr>
            </a:p>
          </p:txBody>
        </p:sp>
        <p:cxnSp>
          <p:nvCxnSpPr>
            <p:cNvPr id="29" name="Straight Connector 28"/>
            <p:cNvCxnSpPr/>
            <p:nvPr/>
          </p:nvCxnSpPr>
          <p:spPr bwMode="auto">
            <a:xfrm flipV="1">
              <a:off x="5029200" y="2286138"/>
              <a:ext cx="228600" cy="228755"/>
            </a:xfrm>
            <a:prstGeom prst="line">
              <a:avLst/>
            </a:prstGeom>
            <a:ln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759" name="Group 43"/>
            <p:cNvGrpSpPr>
              <a:grpSpLocks/>
            </p:cNvGrpSpPr>
            <p:nvPr/>
          </p:nvGrpSpPr>
          <p:grpSpPr bwMode="auto">
            <a:xfrm flipH="1">
              <a:off x="4572000" y="2438400"/>
              <a:ext cx="533400" cy="745283"/>
              <a:chOff x="7029890" y="822266"/>
              <a:chExt cx="1314829" cy="1911273"/>
            </a:xfrm>
          </p:grpSpPr>
          <p:cxnSp>
            <p:nvCxnSpPr>
              <p:cNvPr id="46" name="Straight Connector 45"/>
              <p:cNvCxnSpPr/>
              <p:nvPr/>
            </p:nvCxnSpPr>
            <p:spPr>
              <a:xfrm flipH="1">
                <a:off x="7487731" y="1226201"/>
                <a:ext cx="277837" cy="639599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>
                <a:off x="7487731" y="1865800"/>
                <a:ext cx="277837" cy="818853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flipH="1">
                <a:off x="7272507" y="1865800"/>
                <a:ext cx="215224" cy="818853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763" name="Group 48"/>
              <p:cNvGrpSpPr>
                <a:grpSpLocks/>
              </p:cNvGrpSpPr>
              <p:nvPr/>
            </p:nvGrpSpPr>
            <p:grpSpPr bwMode="auto">
              <a:xfrm>
                <a:off x="7757095" y="2602175"/>
                <a:ext cx="243081" cy="123489"/>
                <a:chOff x="3566095" y="2583125"/>
                <a:chExt cx="243081" cy="123489"/>
              </a:xfrm>
            </p:grpSpPr>
            <p:cxnSp>
              <p:nvCxnSpPr>
                <p:cNvPr id="67" name="Straight Connector 66"/>
                <p:cNvCxnSpPr/>
                <p:nvPr/>
              </p:nvCxnSpPr>
              <p:spPr>
                <a:xfrm>
                  <a:off x="3566741" y="2690046"/>
                  <a:ext cx="242618" cy="12220"/>
                </a:xfrm>
                <a:prstGeom prst="line">
                  <a:avLst/>
                </a:pr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8" name="Freeform 67"/>
                <p:cNvSpPr/>
                <p:nvPr/>
              </p:nvSpPr>
              <p:spPr>
                <a:xfrm>
                  <a:off x="3574567" y="2584126"/>
                  <a:ext cx="226965" cy="122216"/>
                </a:xfrm>
                <a:custGeom>
                  <a:avLst/>
                  <a:gdLst>
                    <a:gd name="connsiteX0" fmla="*/ 336440 w 336440"/>
                    <a:gd name="connsiteY0" fmla="*/ 199750 h 199750"/>
                    <a:gd name="connsiteX1" fmla="*/ 215478 w 336440"/>
                    <a:gd name="connsiteY1" fmla="*/ 3214 h 199750"/>
                    <a:gd name="connsiteX2" fmla="*/ 18914 w 336440"/>
                    <a:gd name="connsiteY2" fmla="*/ 78805 h 199750"/>
                    <a:gd name="connsiteX3" fmla="*/ 18914 w 336440"/>
                    <a:gd name="connsiteY3" fmla="*/ 93923 h 199750"/>
                    <a:gd name="connsiteX0" fmla="*/ 366073 w 366073"/>
                    <a:gd name="connsiteY0" fmla="*/ 195335 h 195335"/>
                    <a:gd name="connsiteX1" fmla="*/ 215478 w 366073"/>
                    <a:gd name="connsiteY1" fmla="*/ 3032 h 195335"/>
                    <a:gd name="connsiteX2" fmla="*/ 18914 w 366073"/>
                    <a:gd name="connsiteY2" fmla="*/ 78623 h 195335"/>
                    <a:gd name="connsiteX3" fmla="*/ 18914 w 366073"/>
                    <a:gd name="connsiteY3" fmla="*/ 93741 h 195335"/>
                    <a:gd name="connsiteX0" fmla="*/ 366073 w 366073"/>
                    <a:gd name="connsiteY0" fmla="*/ 195781 h 195781"/>
                    <a:gd name="connsiteX1" fmla="*/ 215478 w 366073"/>
                    <a:gd name="connsiteY1" fmla="*/ 3478 h 195781"/>
                    <a:gd name="connsiteX2" fmla="*/ 18914 w 366073"/>
                    <a:gd name="connsiteY2" fmla="*/ 79069 h 195781"/>
                    <a:gd name="connsiteX3" fmla="*/ 18914 w 366073"/>
                    <a:gd name="connsiteY3" fmla="*/ 170387 h 195781"/>
                    <a:gd name="connsiteX0" fmla="*/ 347159 w 347159"/>
                    <a:gd name="connsiteY0" fmla="*/ 192400 h 192400"/>
                    <a:gd name="connsiteX1" fmla="*/ 196564 w 347159"/>
                    <a:gd name="connsiteY1" fmla="*/ 97 h 192400"/>
                    <a:gd name="connsiteX2" fmla="*/ 0 w 347159"/>
                    <a:gd name="connsiteY2" fmla="*/ 167006 h 192400"/>
                    <a:gd name="connsiteX0" fmla="*/ 347159 w 347159"/>
                    <a:gd name="connsiteY0" fmla="*/ 200433 h 200433"/>
                    <a:gd name="connsiteX1" fmla="*/ 196564 w 347159"/>
                    <a:gd name="connsiteY1" fmla="*/ 8130 h 200433"/>
                    <a:gd name="connsiteX2" fmla="*/ 69743 w 347159"/>
                    <a:gd name="connsiteY2" fmla="*/ 49512 h 200433"/>
                    <a:gd name="connsiteX3" fmla="*/ 0 w 347159"/>
                    <a:gd name="connsiteY3" fmla="*/ 175039 h 200433"/>
                    <a:gd name="connsiteX0" fmla="*/ 347159 w 347159"/>
                    <a:gd name="connsiteY0" fmla="*/ 174813 h 174813"/>
                    <a:gd name="connsiteX1" fmla="*/ 243131 w 347159"/>
                    <a:gd name="connsiteY1" fmla="*/ 16376 h 174813"/>
                    <a:gd name="connsiteX2" fmla="*/ 69743 w 347159"/>
                    <a:gd name="connsiteY2" fmla="*/ 23892 h 174813"/>
                    <a:gd name="connsiteX3" fmla="*/ 0 w 347159"/>
                    <a:gd name="connsiteY3" fmla="*/ 149419 h 174813"/>
                    <a:gd name="connsiteX0" fmla="*/ 347159 w 347159"/>
                    <a:gd name="connsiteY0" fmla="*/ 189783 h 189783"/>
                    <a:gd name="connsiteX1" fmla="*/ 243131 w 347159"/>
                    <a:gd name="connsiteY1" fmla="*/ 10179 h 189783"/>
                    <a:gd name="connsiteX2" fmla="*/ 69743 w 347159"/>
                    <a:gd name="connsiteY2" fmla="*/ 38862 h 189783"/>
                    <a:gd name="connsiteX3" fmla="*/ 0 w 347159"/>
                    <a:gd name="connsiteY3" fmla="*/ 164389 h 1897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47159" h="189783">
                      <a:moveTo>
                        <a:pt x="347159" y="189783"/>
                      </a:moveTo>
                      <a:cubicBezTo>
                        <a:pt x="313138" y="101594"/>
                        <a:pt x="289367" y="35332"/>
                        <a:pt x="243131" y="10179"/>
                      </a:cubicBezTo>
                      <a:cubicBezTo>
                        <a:pt x="196895" y="-14974"/>
                        <a:pt x="102504" y="11044"/>
                        <a:pt x="69743" y="38862"/>
                      </a:cubicBezTo>
                      <a:cubicBezTo>
                        <a:pt x="36982" y="66680"/>
                        <a:pt x="13035" y="148407"/>
                        <a:pt x="0" y="164389"/>
                      </a:cubicBezTo>
                    </a:path>
                  </a:pathLst>
                </a:cu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</p:grpSp>
          <p:grpSp>
            <p:nvGrpSpPr>
              <p:cNvPr id="31764" name="Group 49"/>
              <p:cNvGrpSpPr>
                <a:grpSpLocks/>
              </p:cNvGrpSpPr>
              <p:nvPr/>
            </p:nvGrpSpPr>
            <p:grpSpPr bwMode="auto">
              <a:xfrm>
                <a:off x="7029890" y="2593322"/>
                <a:ext cx="252852" cy="140217"/>
                <a:chOff x="2838890" y="2574272"/>
                <a:chExt cx="252852" cy="140217"/>
              </a:xfrm>
            </p:grpSpPr>
            <p:cxnSp>
              <p:nvCxnSpPr>
                <p:cNvPr id="65" name="Straight Connector 64"/>
                <p:cNvCxnSpPr/>
                <p:nvPr/>
              </p:nvCxnSpPr>
              <p:spPr>
                <a:xfrm flipH="1">
                  <a:off x="2854543" y="2673750"/>
                  <a:ext cx="238703" cy="40739"/>
                </a:xfrm>
                <a:prstGeom prst="line">
                  <a:avLst/>
                </a:pr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6" name="Freeform 65"/>
                <p:cNvSpPr/>
                <p:nvPr/>
              </p:nvSpPr>
              <p:spPr>
                <a:xfrm>
                  <a:off x="2838890" y="2575976"/>
                  <a:ext cx="250444" cy="138513"/>
                </a:xfrm>
                <a:custGeom>
                  <a:avLst/>
                  <a:gdLst>
                    <a:gd name="connsiteX0" fmla="*/ 0 w 385233"/>
                    <a:gd name="connsiteY0" fmla="*/ 250388 h 250388"/>
                    <a:gd name="connsiteX1" fmla="*/ 160866 w 385233"/>
                    <a:gd name="connsiteY1" fmla="*/ 621 h 250388"/>
                    <a:gd name="connsiteX2" fmla="*/ 385233 w 385233"/>
                    <a:gd name="connsiteY2" fmla="*/ 174188 h 250388"/>
                    <a:gd name="connsiteX0" fmla="*/ 0 w 385233"/>
                    <a:gd name="connsiteY0" fmla="*/ 208228 h 208228"/>
                    <a:gd name="connsiteX1" fmla="*/ 97366 w 385233"/>
                    <a:gd name="connsiteY1" fmla="*/ 794 h 208228"/>
                    <a:gd name="connsiteX2" fmla="*/ 385233 w 385233"/>
                    <a:gd name="connsiteY2" fmla="*/ 132028 h 208228"/>
                    <a:gd name="connsiteX0" fmla="*/ 0 w 385233"/>
                    <a:gd name="connsiteY0" fmla="*/ 233375 h 233375"/>
                    <a:gd name="connsiteX1" fmla="*/ 97366 w 385233"/>
                    <a:gd name="connsiteY1" fmla="*/ 25941 h 233375"/>
                    <a:gd name="connsiteX2" fmla="*/ 283633 w 385233"/>
                    <a:gd name="connsiteY2" fmla="*/ 17475 h 233375"/>
                    <a:gd name="connsiteX3" fmla="*/ 385233 w 385233"/>
                    <a:gd name="connsiteY3" fmla="*/ 157175 h 233375"/>
                    <a:gd name="connsiteX0" fmla="*/ 0 w 385233"/>
                    <a:gd name="connsiteY0" fmla="*/ 228304 h 228304"/>
                    <a:gd name="connsiteX1" fmla="*/ 67733 w 385233"/>
                    <a:gd name="connsiteY1" fmla="*/ 33570 h 228304"/>
                    <a:gd name="connsiteX2" fmla="*/ 283633 w 385233"/>
                    <a:gd name="connsiteY2" fmla="*/ 12404 h 228304"/>
                    <a:gd name="connsiteX3" fmla="*/ 385233 w 385233"/>
                    <a:gd name="connsiteY3" fmla="*/ 152104 h 228304"/>
                    <a:gd name="connsiteX0" fmla="*/ 0 w 385233"/>
                    <a:gd name="connsiteY0" fmla="*/ 223905 h 223905"/>
                    <a:gd name="connsiteX1" fmla="*/ 86783 w 385233"/>
                    <a:gd name="connsiteY1" fmla="*/ 48221 h 223905"/>
                    <a:gd name="connsiteX2" fmla="*/ 283633 w 385233"/>
                    <a:gd name="connsiteY2" fmla="*/ 8005 h 223905"/>
                    <a:gd name="connsiteX3" fmla="*/ 385233 w 385233"/>
                    <a:gd name="connsiteY3" fmla="*/ 147705 h 223905"/>
                    <a:gd name="connsiteX0" fmla="*/ 0 w 385233"/>
                    <a:gd name="connsiteY0" fmla="*/ 213335 h 213335"/>
                    <a:gd name="connsiteX1" fmla="*/ 86783 w 385233"/>
                    <a:gd name="connsiteY1" fmla="*/ 37651 h 213335"/>
                    <a:gd name="connsiteX2" fmla="*/ 270933 w 385233"/>
                    <a:gd name="connsiteY2" fmla="*/ 10135 h 213335"/>
                    <a:gd name="connsiteX3" fmla="*/ 385233 w 385233"/>
                    <a:gd name="connsiteY3" fmla="*/ 137135 h 2133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5233" h="213335">
                      <a:moveTo>
                        <a:pt x="0" y="213335"/>
                      </a:moveTo>
                      <a:cubicBezTo>
                        <a:pt x="48330" y="94801"/>
                        <a:pt x="41628" y="71518"/>
                        <a:pt x="86783" y="37651"/>
                      </a:cubicBezTo>
                      <a:cubicBezTo>
                        <a:pt x="131938" y="3784"/>
                        <a:pt x="222955" y="-11737"/>
                        <a:pt x="270933" y="10135"/>
                      </a:cubicBezTo>
                      <a:cubicBezTo>
                        <a:pt x="318911" y="32007"/>
                        <a:pt x="359128" y="121613"/>
                        <a:pt x="385233" y="137135"/>
                      </a:cubicBezTo>
                    </a:path>
                  </a:pathLst>
                </a:cu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</p:grpSp>
          <p:cxnSp>
            <p:nvCxnSpPr>
              <p:cNvPr id="52" name="Straight Connector 51"/>
              <p:cNvCxnSpPr/>
              <p:nvPr/>
            </p:nvCxnSpPr>
            <p:spPr>
              <a:xfrm flipH="1" flipV="1">
                <a:off x="7742089" y="1340269"/>
                <a:ext cx="234791" cy="329984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>
                <a:off x="7980792" y="1690624"/>
                <a:ext cx="230879" cy="334059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 flipH="1">
                <a:off x="7284246" y="1315826"/>
                <a:ext cx="418712" cy="244433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>
                <a:off x="7284246" y="1560259"/>
                <a:ext cx="172180" cy="289245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Freeform 58"/>
              <p:cNvSpPr/>
              <p:nvPr/>
            </p:nvSpPr>
            <p:spPr>
              <a:xfrm rot="5052553">
                <a:off x="8200711" y="2031407"/>
                <a:ext cx="158880" cy="129136"/>
              </a:xfrm>
              <a:custGeom>
                <a:avLst/>
                <a:gdLst>
                  <a:gd name="connsiteX0" fmla="*/ 455 w 246658"/>
                  <a:gd name="connsiteY0" fmla="*/ 180206 h 199521"/>
                  <a:gd name="connsiteX1" fmla="*/ 76655 w 246658"/>
                  <a:gd name="connsiteY1" fmla="*/ 15106 h 199521"/>
                  <a:gd name="connsiteX2" fmla="*/ 203655 w 246658"/>
                  <a:gd name="connsiteY2" fmla="*/ 10872 h 199521"/>
                  <a:gd name="connsiteX3" fmla="*/ 245988 w 246658"/>
                  <a:gd name="connsiteY3" fmla="*/ 44739 h 199521"/>
                  <a:gd name="connsiteX4" fmla="*/ 220588 w 246658"/>
                  <a:gd name="connsiteY4" fmla="*/ 150572 h 199521"/>
                  <a:gd name="connsiteX5" fmla="*/ 110521 w 246658"/>
                  <a:gd name="connsiteY5" fmla="*/ 192906 h 199521"/>
                  <a:gd name="connsiteX6" fmla="*/ 455 w 246658"/>
                  <a:gd name="connsiteY6" fmla="*/ 180206 h 199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6658" h="199521">
                    <a:moveTo>
                      <a:pt x="455" y="180206"/>
                    </a:moveTo>
                    <a:cubicBezTo>
                      <a:pt x="-5189" y="150573"/>
                      <a:pt x="42788" y="43328"/>
                      <a:pt x="76655" y="15106"/>
                    </a:cubicBezTo>
                    <a:cubicBezTo>
                      <a:pt x="110522" y="-13116"/>
                      <a:pt x="175433" y="5933"/>
                      <a:pt x="203655" y="10872"/>
                    </a:cubicBezTo>
                    <a:cubicBezTo>
                      <a:pt x="231877" y="15811"/>
                      <a:pt x="243166" y="21456"/>
                      <a:pt x="245988" y="44739"/>
                    </a:cubicBezTo>
                    <a:cubicBezTo>
                      <a:pt x="248810" y="68022"/>
                      <a:pt x="243166" y="125877"/>
                      <a:pt x="220588" y="150572"/>
                    </a:cubicBezTo>
                    <a:cubicBezTo>
                      <a:pt x="198010" y="175267"/>
                      <a:pt x="144388" y="187967"/>
                      <a:pt x="110521" y="192906"/>
                    </a:cubicBezTo>
                    <a:cubicBezTo>
                      <a:pt x="76654" y="197845"/>
                      <a:pt x="6099" y="209839"/>
                      <a:pt x="455" y="180206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sp>
            <p:nvSpPr>
              <p:cNvPr id="60" name="Freeform 59"/>
              <p:cNvSpPr/>
              <p:nvPr/>
            </p:nvSpPr>
            <p:spPr>
              <a:xfrm rot="18043755">
                <a:off x="7270447" y="1845724"/>
                <a:ext cx="203694" cy="113483"/>
              </a:xfrm>
              <a:custGeom>
                <a:avLst/>
                <a:gdLst>
                  <a:gd name="connsiteX0" fmla="*/ 313899 w 315294"/>
                  <a:gd name="connsiteY0" fmla="*/ 171119 h 175885"/>
                  <a:gd name="connsiteX1" fmla="*/ 233465 w 315294"/>
                  <a:gd name="connsiteY1" fmla="*/ 73753 h 175885"/>
                  <a:gd name="connsiteX2" fmla="*/ 123399 w 315294"/>
                  <a:gd name="connsiteY2" fmla="*/ 14486 h 175885"/>
                  <a:gd name="connsiteX3" fmla="*/ 34499 w 315294"/>
                  <a:gd name="connsiteY3" fmla="*/ 1786 h 175885"/>
                  <a:gd name="connsiteX4" fmla="*/ 632 w 315294"/>
                  <a:gd name="connsiteY4" fmla="*/ 44119 h 175885"/>
                  <a:gd name="connsiteX5" fmla="*/ 59899 w 315294"/>
                  <a:gd name="connsiteY5" fmla="*/ 124553 h 175885"/>
                  <a:gd name="connsiteX6" fmla="*/ 165732 w 315294"/>
                  <a:gd name="connsiteY6" fmla="*/ 158419 h 175885"/>
                  <a:gd name="connsiteX7" fmla="*/ 313899 w 315294"/>
                  <a:gd name="connsiteY7" fmla="*/ 171119 h 175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5294" h="175885">
                    <a:moveTo>
                      <a:pt x="313899" y="171119"/>
                    </a:moveTo>
                    <a:cubicBezTo>
                      <a:pt x="325188" y="157008"/>
                      <a:pt x="265215" y="99858"/>
                      <a:pt x="233465" y="73753"/>
                    </a:cubicBezTo>
                    <a:cubicBezTo>
                      <a:pt x="201715" y="47647"/>
                      <a:pt x="156560" y="26480"/>
                      <a:pt x="123399" y="14486"/>
                    </a:cubicBezTo>
                    <a:cubicBezTo>
                      <a:pt x="90238" y="2491"/>
                      <a:pt x="54960" y="-3153"/>
                      <a:pt x="34499" y="1786"/>
                    </a:cubicBezTo>
                    <a:cubicBezTo>
                      <a:pt x="14038" y="6725"/>
                      <a:pt x="-3601" y="23658"/>
                      <a:pt x="632" y="44119"/>
                    </a:cubicBezTo>
                    <a:cubicBezTo>
                      <a:pt x="4865" y="64580"/>
                      <a:pt x="32382" y="105503"/>
                      <a:pt x="59899" y="124553"/>
                    </a:cubicBezTo>
                    <a:cubicBezTo>
                      <a:pt x="87416" y="143603"/>
                      <a:pt x="127632" y="152775"/>
                      <a:pt x="165732" y="158419"/>
                    </a:cubicBezTo>
                    <a:cubicBezTo>
                      <a:pt x="203832" y="164063"/>
                      <a:pt x="302610" y="185230"/>
                      <a:pt x="313899" y="171119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grpSp>
            <p:nvGrpSpPr>
              <p:cNvPr id="31771" name="Group 60"/>
              <p:cNvGrpSpPr>
                <a:grpSpLocks/>
              </p:cNvGrpSpPr>
              <p:nvPr/>
            </p:nvGrpSpPr>
            <p:grpSpPr bwMode="auto">
              <a:xfrm rot="2703838">
                <a:off x="7648346" y="882075"/>
                <a:ext cx="527419" cy="407801"/>
                <a:chOff x="3120797" y="729676"/>
                <a:chExt cx="527419" cy="407801"/>
              </a:xfrm>
            </p:grpSpPr>
            <p:sp>
              <p:nvSpPr>
                <p:cNvPr id="62" name="Oval 61"/>
                <p:cNvSpPr/>
                <p:nvPr/>
              </p:nvSpPr>
              <p:spPr>
                <a:xfrm>
                  <a:off x="3142149" y="678950"/>
                  <a:ext cx="346282" cy="442190"/>
                </a:xfrm>
                <a:prstGeom prst="ellipse">
                  <a:avLst/>
                </a:prstGeom>
                <a:noFill/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  <p:sp>
              <p:nvSpPr>
                <p:cNvPr id="63" name="Freeform 62"/>
                <p:cNvSpPr/>
                <p:nvPr/>
              </p:nvSpPr>
              <p:spPr>
                <a:xfrm>
                  <a:off x="3163303" y="708657"/>
                  <a:ext cx="476646" cy="238705"/>
                </a:xfrm>
                <a:custGeom>
                  <a:avLst/>
                  <a:gdLst>
                    <a:gd name="connsiteX0" fmla="*/ 0 w 773907"/>
                    <a:gd name="connsiteY0" fmla="*/ 343065 h 343065"/>
                    <a:gd name="connsiteX1" fmla="*/ 347133 w 773907"/>
                    <a:gd name="connsiteY1" fmla="*/ 122931 h 343065"/>
                    <a:gd name="connsiteX2" fmla="*/ 613833 w 773907"/>
                    <a:gd name="connsiteY2" fmla="*/ 8631 h 343065"/>
                    <a:gd name="connsiteX3" fmla="*/ 757766 w 773907"/>
                    <a:gd name="connsiteY3" fmla="*/ 12865 h 343065"/>
                    <a:gd name="connsiteX4" fmla="*/ 770466 w 773907"/>
                    <a:gd name="connsiteY4" fmla="*/ 50965 h 3430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73907" h="343065">
                      <a:moveTo>
                        <a:pt x="0" y="343065"/>
                      </a:moveTo>
                      <a:cubicBezTo>
                        <a:pt x="122414" y="260867"/>
                        <a:pt x="244828" y="178670"/>
                        <a:pt x="347133" y="122931"/>
                      </a:cubicBezTo>
                      <a:cubicBezTo>
                        <a:pt x="449439" y="67192"/>
                        <a:pt x="545394" y="26975"/>
                        <a:pt x="613833" y="8631"/>
                      </a:cubicBezTo>
                      <a:cubicBezTo>
                        <a:pt x="682272" y="-9713"/>
                        <a:pt x="731661" y="5809"/>
                        <a:pt x="757766" y="12865"/>
                      </a:cubicBezTo>
                      <a:cubicBezTo>
                        <a:pt x="783871" y="19921"/>
                        <a:pt x="770466" y="50965"/>
                        <a:pt x="770466" y="50965"/>
                      </a:cubicBezTo>
                    </a:path>
                  </a:pathLst>
                </a:cu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  <p:sp>
              <p:nvSpPr>
                <p:cNvPr id="64" name="Freeform 63"/>
                <p:cNvSpPr/>
                <p:nvPr/>
              </p:nvSpPr>
              <p:spPr>
                <a:xfrm>
                  <a:off x="3137407" y="666708"/>
                  <a:ext cx="289245" cy="242617"/>
                </a:xfrm>
                <a:custGeom>
                  <a:avLst/>
                  <a:gdLst>
                    <a:gd name="connsiteX0" fmla="*/ 9753 w 308703"/>
                    <a:gd name="connsiteY0" fmla="*/ 222824 h 223347"/>
                    <a:gd name="connsiteX1" fmla="*/ 28803 w 308703"/>
                    <a:gd name="connsiteY1" fmla="*/ 108524 h 223347"/>
                    <a:gd name="connsiteX2" fmla="*/ 124053 w 308703"/>
                    <a:gd name="connsiteY2" fmla="*/ 19624 h 223347"/>
                    <a:gd name="connsiteX3" fmla="*/ 225653 w 308703"/>
                    <a:gd name="connsiteY3" fmla="*/ 574 h 223347"/>
                    <a:gd name="connsiteX4" fmla="*/ 282803 w 308703"/>
                    <a:gd name="connsiteY4" fmla="*/ 32324 h 223347"/>
                    <a:gd name="connsiteX5" fmla="*/ 301853 w 308703"/>
                    <a:gd name="connsiteY5" fmla="*/ 57724 h 223347"/>
                    <a:gd name="connsiteX6" fmla="*/ 168503 w 308703"/>
                    <a:gd name="connsiteY6" fmla="*/ 146624 h 223347"/>
                    <a:gd name="connsiteX7" fmla="*/ 9753 w 308703"/>
                    <a:gd name="connsiteY7" fmla="*/ 222824 h 2233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08703" h="223347">
                      <a:moveTo>
                        <a:pt x="9753" y="222824"/>
                      </a:moveTo>
                      <a:cubicBezTo>
                        <a:pt x="-13530" y="216474"/>
                        <a:pt x="9753" y="142391"/>
                        <a:pt x="28803" y="108524"/>
                      </a:cubicBezTo>
                      <a:cubicBezTo>
                        <a:pt x="47853" y="74657"/>
                        <a:pt x="91245" y="37616"/>
                        <a:pt x="124053" y="19624"/>
                      </a:cubicBezTo>
                      <a:cubicBezTo>
                        <a:pt x="156861" y="1632"/>
                        <a:pt x="199195" y="-1543"/>
                        <a:pt x="225653" y="574"/>
                      </a:cubicBezTo>
                      <a:cubicBezTo>
                        <a:pt x="252111" y="2691"/>
                        <a:pt x="270103" y="22799"/>
                        <a:pt x="282803" y="32324"/>
                      </a:cubicBezTo>
                      <a:cubicBezTo>
                        <a:pt x="295503" y="41849"/>
                        <a:pt x="320903" y="38674"/>
                        <a:pt x="301853" y="57724"/>
                      </a:cubicBezTo>
                      <a:cubicBezTo>
                        <a:pt x="282803" y="76774"/>
                        <a:pt x="215070" y="116991"/>
                        <a:pt x="168503" y="146624"/>
                      </a:cubicBezTo>
                      <a:cubicBezTo>
                        <a:pt x="121936" y="176257"/>
                        <a:pt x="33036" y="229174"/>
                        <a:pt x="9753" y="222824"/>
                      </a:cubicBezTo>
                      <a:close/>
                    </a:path>
                  </a:pathLst>
                </a:custGeom>
                <a:solidFill>
                  <a:srgbClr val="3366FF"/>
                </a:solidFill>
                <a:ln w="19050" cmpd="sng"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5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latin typeface="Trebuchet MS" charset="0"/>
                <a:cs typeface="Trebuchet MS" charset="0"/>
              </a:rPr>
              <a:t>A Digital Processing Element</a:t>
            </a:r>
          </a:p>
        </p:txBody>
      </p:sp>
      <p:grpSp>
        <p:nvGrpSpPr>
          <p:cNvPr id="3" name="Group 4"/>
          <p:cNvGrpSpPr>
            <a:grpSpLocks/>
          </p:cNvGrpSpPr>
          <p:nvPr/>
        </p:nvGrpSpPr>
        <p:grpSpPr bwMode="auto">
          <a:xfrm>
            <a:off x="814388" y="1790700"/>
            <a:ext cx="1674812" cy="2476500"/>
            <a:chOff x="161" y="960"/>
            <a:chExt cx="1055" cy="1584"/>
          </a:xfrm>
        </p:grpSpPr>
        <p:sp>
          <p:nvSpPr>
            <p:cNvPr id="4" name="Text Box 5"/>
            <p:cNvSpPr txBox="1">
              <a:spLocks noChangeArrowheads="1"/>
            </p:cNvSpPr>
            <p:nvPr/>
          </p:nvSpPr>
          <p:spPr bwMode="auto">
            <a:xfrm>
              <a:off x="161" y="1543"/>
              <a:ext cx="869" cy="4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b="0">
                  <a:solidFill>
                    <a:srgbClr val="CC0000"/>
                  </a:solidFill>
                  <a:latin typeface="+mj-lt"/>
                </a:rPr>
                <a:t>Static</a:t>
              </a:r>
            </a:p>
            <a:p>
              <a:pPr algn="ctr" eaLnBrk="1" hangingPunct="1">
                <a:defRPr/>
              </a:pPr>
              <a:r>
                <a:rPr lang="en-US" b="0">
                  <a:solidFill>
                    <a:srgbClr val="CC0000"/>
                  </a:solidFill>
                  <a:latin typeface="+mj-lt"/>
                </a:rPr>
                <a:t>discipline</a:t>
              </a:r>
              <a:endParaRPr lang="en-US" sz="2400" b="0">
                <a:latin typeface="+mj-lt"/>
              </a:endParaRPr>
            </a:p>
          </p:txBody>
        </p:sp>
        <p:sp>
          <p:nvSpPr>
            <p:cNvPr id="5" name="AutoShape 6"/>
            <p:cNvSpPr>
              <a:spLocks/>
            </p:cNvSpPr>
            <p:nvPr/>
          </p:nvSpPr>
          <p:spPr bwMode="auto">
            <a:xfrm>
              <a:off x="1024" y="960"/>
              <a:ext cx="192" cy="1584"/>
            </a:xfrm>
            <a:prstGeom prst="leftBrace">
              <a:avLst>
                <a:gd name="adj1" fmla="val 68750"/>
                <a:gd name="adj2" fmla="val 50000"/>
              </a:avLst>
            </a:prstGeom>
            <a:noFill/>
            <a:ln w="2857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3659188" y="4694238"/>
            <a:ext cx="2209800" cy="1828800"/>
          </a:xfrm>
          <a:prstGeom prst="rect">
            <a:avLst/>
          </a:prstGeom>
          <a:solidFill>
            <a:srgbClr val="FF99CC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defRPr/>
            </a:pPr>
            <a:endParaRPr lang="en-US" sz="2400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3832225" y="4689475"/>
            <a:ext cx="1863725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x-none" sz="1200"/>
              <a:t>Output a </a:t>
            </a:r>
            <a:r>
              <a:rPr lang="en-US" altLang="en-US" sz="1200"/>
              <a:t>“</a:t>
            </a:r>
            <a:r>
              <a:rPr lang="en-US" altLang="ja-JP" sz="1200"/>
              <a:t>1” if at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x-none" sz="1200"/>
              <a:t>least 2 out of 3 of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x-none" sz="1200"/>
              <a:t>my inputs are a </a:t>
            </a:r>
            <a:r>
              <a:rPr lang="en-US" altLang="ja-JP" sz="1200"/>
              <a:t>“1”.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x-none" sz="1200"/>
              <a:t>Otherwise, output </a:t>
            </a:r>
            <a:r>
              <a:rPr lang="en-US" altLang="ja-JP" sz="1200"/>
              <a:t>“0”.</a:t>
            </a:r>
            <a:endParaRPr lang="en-US" altLang="x-none"/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3784600" y="5695950"/>
            <a:ext cx="19558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sz="1200" b="0">
                <a:latin typeface="+mj-lt"/>
              </a:rPr>
              <a:t>I will generate a valid</a:t>
            </a:r>
          </a:p>
          <a:p>
            <a:pPr algn="ctr" eaLnBrk="1" hangingPunct="1">
              <a:defRPr/>
            </a:pPr>
            <a:r>
              <a:rPr lang="en-US" sz="1200" b="0">
                <a:latin typeface="+mj-lt"/>
              </a:rPr>
              <a:t>output in no more than</a:t>
            </a:r>
          </a:p>
          <a:p>
            <a:pPr algn="ctr" eaLnBrk="1" hangingPunct="1">
              <a:defRPr/>
            </a:pPr>
            <a:r>
              <a:rPr lang="en-US" sz="1200" b="0">
                <a:latin typeface="+mj-lt"/>
              </a:rPr>
              <a:t>2 minutes after </a:t>
            </a:r>
          </a:p>
          <a:p>
            <a:pPr algn="ctr" eaLnBrk="1" hangingPunct="1">
              <a:defRPr/>
            </a:pPr>
            <a:r>
              <a:rPr lang="en-US" sz="1200" b="0">
                <a:latin typeface="+mj-lt"/>
              </a:rPr>
              <a:t>seeing valid inputs</a:t>
            </a:r>
            <a:endParaRPr lang="en-US" sz="2400" b="0">
              <a:latin typeface="+mj-lt"/>
            </a:endParaRPr>
          </a:p>
        </p:txBody>
      </p:sp>
      <p:grpSp>
        <p:nvGrpSpPr>
          <p:cNvPr id="9" name="Group 10"/>
          <p:cNvGrpSpPr>
            <a:grpSpLocks/>
          </p:cNvGrpSpPr>
          <p:nvPr/>
        </p:nvGrpSpPr>
        <p:grpSpPr bwMode="auto">
          <a:xfrm>
            <a:off x="2663825" y="4921250"/>
            <a:ext cx="995363" cy="1068388"/>
            <a:chOff x="1869" y="3071"/>
            <a:chExt cx="627" cy="673"/>
          </a:xfrm>
        </p:grpSpPr>
        <p:sp>
          <p:nvSpPr>
            <p:cNvPr id="10" name="Line 11"/>
            <p:cNvSpPr>
              <a:spLocks noChangeShapeType="1"/>
            </p:cNvSpPr>
            <p:nvPr/>
          </p:nvSpPr>
          <p:spPr bwMode="auto">
            <a:xfrm>
              <a:off x="1920" y="3264"/>
              <a:ext cx="5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" name="Line 12"/>
            <p:cNvSpPr>
              <a:spLocks noChangeShapeType="1"/>
            </p:cNvSpPr>
            <p:nvPr/>
          </p:nvSpPr>
          <p:spPr bwMode="auto">
            <a:xfrm>
              <a:off x="1920" y="3498"/>
              <a:ext cx="5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2" name="Line 13"/>
            <p:cNvSpPr>
              <a:spLocks noChangeShapeType="1"/>
            </p:cNvSpPr>
            <p:nvPr/>
          </p:nvSpPr>
          <p:spPr bwMode="auto">
            <a:xfrm>
              <a:off x="1920" y="3744"/>
              <a:ext cx="5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3" name="Text Box 14"/>
            <p:cNvSpPr txBox="1">
              <a:spLocks noChangeArrowheads="1"/>
            </p:cNvSpPr>
            <p:nvPr/>
          </p:nvSpPr>
          <p:spPr bwMode="auto">
            <a:xfrm>
              <a:off x="1883" y="3071"/>
              <a:ext cx="47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sz="1200" b="0">
                  <a:latin typeface="+mj-lt"/>
                </a:rPr>
                <a:t>input A</a:t>
              </a:r>
              <a:endParaRPr lang="en-US" sz="2400" b="0">
                <a:latin typeface="+mj-lt"/>
              </a:endParaRPr>
            </a:p>
          </p:txBody>
        </p:sp>
        <p:sp>
          <p:nvSpPr>
            <p:cNvPr id="14" name="Text Box 15"/>
            <p:cNvSpPr txBox="1">
              <a:spLocks noChangeArrowheads="1"/>
            </p:cNvSpPr>
            <p:nvPr/>
          </p:nvSpPr>
          <p:spPr bwMode="auto">
            <a:xfrm>
              <a:off x="1870" y="3311"/>
              <a:ext cx="49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sz="1200" b="0">
                  <a:latin typeface="+mj-lt"/>
                </a:rPr>
                <a:t>input B</a:t>
              </a:r>
              <a:endParaRPr lang="en-US" sz="2400" b="0">
                <a:latin typeface="+mj-lt"/>
              </a:endParaRPr>
            </a:p>
          </p:txBody>
        </p:sp>
        <p:sp>
          <p:nvSpPr>
            <p:cNvPr id="15" name="Text Box 16"/>
            <p:cNvSpPr txBox="1">
              <a:spLocks noChangeArrowheads="1"/>
            </p:cNvSpPr>
            <p:nvPr/>
          </p:nvSpPr>
          <p:spPr bwMode="auto">
            <a:xfrm>
              <a:off x="1869" y="3570"/>
              <a:ext cx="49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sz="1200" b="0">
                  <a:latin typeface="+mj-lt"/>
                </a:rPr>
                <a:t>input C</a:t>
              </a:r>
              <a:endParaRPr lang="en-US" sz="2400" b="0">
                <a:latin typeface="+mj-lt"/>
              </a:endParaRPr>
            </a:p>
          </p:txBody>
        </p:sp>
      </p:grpSp>
      <p:grpSp>
        <p:nvGrpSpPr>
          <p:cNvPr id="16" name="Group 17"/>
          <p:cNvGrpSpPr>
            <a:grpSpLocks/>
          </p:cNvGrpSpPr>
          <p:nvPr/>
        </p:nvGrpSpPr>
        <p:grpSpPr bwMode="auto">
          <a:xfrm>
            <a:off x="5868988" y="5332413"/>
            <a:ext cx="914400" cy="276225"/>
            <a:chOff x="3888" y="3330"/>
            <a:chExt cx="576" cy="174"/>
          </a:xfrm>
        </p:grpSpPr>
        <p:sp>
          <p:nvSpPr>
            <p:cNvPr id="17" name="Line 18"/>
            <p:cNvSpPr>
              <a:spLocks noChangeShapeType="1"/>
            </p:cNvSpPr>
            <p:nvPr/>
          </p:nvSpPr>
          <p:spPr bwMode="auto">
            <a:xfrm>
              <a:off x="3888" y="3504"/>
              <a:ext cx="5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8" name="Text Box 19"/>
            <p:cNvSpPr txBox="1">
              <a:spLocks noChangeArrowheads="1"/>
            </p:cNvSpPr>
            <p:nvPr/>
          </p:nvSpPr>
          <p:spPr bwMode="auto">
            <a:xfrm>
              <a:off x="3896" y="3330"/>
              <a:ext cx="529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sz="1200" b="0">
                  <a:latin typeface="+mj-lt"/>
                </a:rPr>
                <a:t>output Y</a:t>
              </a:r>
            </a:p>
          </p:txBody>
        </p:sp>
      </p:grpSp>
      <p:sp>
        <p:nvSpPr>
          <p:cNvPr id="20" name="Rectangle 24"/>
          <p:cNvSpPr txBox="1">
            <a:spLocks noChangeArrowheads="1"/>
          </p:cNvSpPr>
          <p:nvPr/>
        </p:nvSpPr>
        <p:spPr>
          <a:xfrm>
            <a:off x="685800" y="1028700"/>
            <a:ext cx="7924800" cy="419100"/>
          </a:xfrm>
          <a:prstGeom prst="rect">
            <a:avLst/>
          </a:prstGeom>
          <a:noFill/>
        </p:spPr>
        <p:txBody>
          <a:bodyPr/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Bookman Old Style"/>
                <a:ea typeface="ＭＳ Ｐゴシック" charset="-128"/>
                <a:cs typeface="Bookman Old Style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Bookman Old Style"/>
                <a:ea typeface="ＭＳ Ｐゴシック" charset="-128"/>
                <a:cs typeface="Bookman Old Style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Bookman Old Style"/>
                <a:ea typeface="ＭＳ Ｐゴシック" charset="-128"/>
                <a:cs typeface="Bookman Old Style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Bookman Old Style"/>
                <a:ea typeface="ＭＳ Ｐゴシック" charset="-128"/>
                <a:cs typeface="Bookman Old Style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 kern="1200">
                <a:solidFill>
                  <a:schemeClr val="tx1"/>
                </a:solidFill>
                <a:latin typeface="Bookman Old Style"/>
                <a:ea typeface="ＭＳ Ｐゴシック" charset="-128"/>
                <a:cs typeface="Bookman Old Style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dirty="0">
                <a:latin typeface="+mj-lt"/>
                <a:ea typeface="ＭＳ Ｐゴシック" charset="0"/>
                <a:cs typeface="ＭＳ Ｐゴシック" charset="0"/>
              </a:rPr>
              <a:t>A </a:t>
            </a:r>
            <a:r>
              <a:rPr lang="en-US" u="sng" dirty="0">
                <a:latin typeface="+mj-lt"/>
                <a:ea typeface="ＭＳ Ｐゴシック" charset="0"/>
                <a:cs typeface="ＭＳ Ｐゴシック" charset="0"/>
              </a:rPr>
              <a:t>combinational device </a:t>
            </a:r>
            <a:r>
              <a:rPr lang="en-US" dirty="0">
                <a:latin typeface="+mj-lt"/>
                <a:ea typeface="ＭＳ Ｐゴシック" charset="0"/>
                <a:cs typeface="ＭＳ Ｐゴシック" charset="0"/>
              </a:rPr>
              <a:t>is a circuit element that has</a:t>
            </a:r>
          </a:p>
        </p:txBody>
      </p:sp>
      <p:sp>
        <p:nvSpPr>
          <p:cNvPr id="21" name="Rectangle 25"/>
          <p:cNvSpPr>
            <a:spLocks noChangeArrowheads="1"/>
          </p:cNvSpPr>
          <p:nvPr/>
        </p:nvSpPr>
        <p:spPr bwMode="auto">
          <a:xfrm>
            <a:off x="2082800" y="1619250"/>
            <a:ext cx="7061200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lIns="90488" tIns="44450" rIns="90488" bIns="44450"/>
          <a:lstStyle/>
          <a:p>
            <a:pPr marL="742950" lvl="1" indent="-285750" eaLnBrk="1" hangingPunct="1">
              <a:spcBef>
                <a:spcPct val="20000"/>
              </a:spcBef>
              <a:buFontTx/>
              <a:buChar char="–"/>
              <a:defRPr/>
            </a:pPr>
            <a:r>
              <a:rPr lang="en-US" dirty="0">
                <a:latin typeface="+mj-lt"/>
                <a:ea typeface="ＭＳ Ｐゴシック" charset="0"/>
                <a:cs typeface="ＭＳ Ｐゴシック" charset="0"/>
              </a:rPr>
              <a:t>one or more digital</a:t>
            </a:r>
            <a:r>
              <a:rPr lang="en-US" i="1" dirty="0">
                <a:latin typeface="+mj-lt"/>
                <a:ea typeface="ＭＳ Ｐゴシック" charset="0"/>
                <a:cs typeface="ＭＳ Ｐゴシック" charset="0"/>
              </a:rPr>
              <a:t> inputs</a:t>
            </a:r>
            <a:endParaRPr lang="en-US" dirty="0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22" name="Rectangle 26"/>
          <p:cNvSpPr>
            <a:spLocks noChangeArrowheads="1"/>
          </p:cNvSpPr>
          <p:nvPr/>
        </p:nvSpPr>
        <p:spPr bwMode="auto">
          <a:xfrm>
            <a:off x="2082800" y="1981200"/>
            <a:ext cx="7061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lIns="90488" tIns="44450" rIns="90488" bIns="44450"/>
          <a:lstStyle/>
          <a:p>
            <a:pPr marL="742950" lvl="1" indent="-285750" eaLnBrk="1" hangingPunct="1">
              <a:spcBef>
                <a:spcPct val="20000"/>
              </a:spcBef>
              <a:buFontTx/>
              <a:buChar char="–"/>
              <a:defRPr/>
            </a:pPr>
            <a:r>
              <a:rPr lang="en-US">
                <a:latin typeface="+mj-lt"/>
                <a:ea typeface="ＭＳ Ｐゴシック" charset="0"/>
                <a:cs typeface="ＭＳ Ｐゴシック" charset="0"/>
              </a:rPr>
              <a:t>one or more digital </a:t>
            </a:r>
            <a:r>
              <a:rPr lang="en-US" i="1">
                <a:latin typeface="+mj-lt"/>
                <a:ea typeface="ＭＳ Ｐゴシック" charset="0"/>
                <a:cs typeface="ＭＳ Ｐゴシック" charset="0"/>
              </a:rPr>
              <a:t>outputs</a:t>
            </a:r>
          </a:p>
        </p:txBody>
      </p:sp>
      <p:sp>
        <p:nvSpPr>
          <p:cNvPr id="23" name="Rectangle 27"/>
          <p:cNvSpPr>
            <a:spLocks noChangeArrowheads="1"/>
          </p:cNvSpPr>
          <p:nvPr/>
        </p:nvSpPr>
        <p:spPr bwMode="auto">
          <a:xfrm>
            <a:off x="2082800" y="2362200"/>
            <a:ext cx="70612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lIns="90488" tIns="44450" rIns="90488" bIns="44450"/>
          <a:lstStyle/>
          <a:p>
            <a:pPr marL="742950" lvl="1" indent="-285750" eaLnBrk="1" hangingPunct="1">
              <a:spcBef>
                <a:spcPct val="20000"/>
              </a:spcBef>
              <a:buFontTx/>
              <a:buChar char="–"/>
              <a:defRPr/>
            </a:pPr>
            <a:r>
              <a:rPr lang="en-US">
                <a:latin typeface="+mj-lt"/>
                <a:ea typeface="ＭＳ Ｐゴシック" charset="0"/>
                <a:cs typeface="ＭＳ Ｐゴシック" charset="0"/>
              </a:rPr>
              <a:t>a </a:t>
            </a:r>
            <a:r>
              <a:rPr lang="en-US" i="1">
                <a:latin typeface="+mj-lt"/>
                <a:ea typeface="ＭＳ Ｐゴシック" charset="0"/>
                <a:cs typeface="ＭＳ Ｐゴシック" charset="0"/>
              </a:rPr>
              <a:t>functional specification</a:t>
            </a:r>
            <a:r>
              <a:rPr lang="en-US">
                <a:latin typeface="+mj-lt"/>
                <a:ea typeface="ＭＳ Ｐゴシック" charset="0"/>
                <a:cs typeface="ＭＳ Ｐゴシック" charset="0"/>
              </a:rPr>
              <a:t> that details the value of each output for every possible combination of valid input values</a:t>
            </a:r>
          </a:p>
        </p:txBody>
      </p:sp>
      <p:sp>
        <p:nvSpPr>
          <p:cNvPr id="24" name="Rectangle 28"/>
          <p:cNvSpPr>
            <a:spLocks noChangeArrowheads="1"/>
          </p:cNvSpPr>
          <p:nvPr/>
        </p:nvSpPr>
        <p:spPr bwMode="auto">
          <a:xfrm>
            <a:off x="2022475" y="3238500"/>
            <a:ext cx="7061200" cy="118110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lIns="90488" tIns="44450" rIns="90488" bIns="44450"/>
          <a:lstStyle/>
          <a:p>
            <a:pPr marL="742950" lvl="1" indent="-285750" eaLnBrk="1" hangingPunct="1">
              <a:spcBef>
                <a:spcPct val="20000"/>
              </a:spcBef>
              <a:buFontTx/>
              <a:buChar char="–"/>
              <a:defRPr/>
            </a:pPr>
            <a:r>
              <a:rPr lang="en-US" dirty="0">
                <a:latin typeface="+mj-lt"/>
                <a:ea typeface="ＭＳ Ｐゴシック" charset="0"/>
                <a:cs typeface="ＭＳ Ｐゴシック" charset="0"/>
              </a:rPr>
              <a:t>a </a:t>
            </a:r>
            <a:r>
              <a:rPr lang="en-US" i="1" dirty="0">
                <a:latin typeface="+mj-lt"/>
                <a:ea typeface="ＭＳ Ｐゴシック" charset="0"/>
                <a:cs typeface="ＭＳ Ｐゴシック" charset="0"/>
              </a:rPr>
              <a:t>timing specification</a:t>
            </a:r>
            <a:r>
              <a:rPr lang="en-US" dirty="0">
                <a:latin typeface="+mj-lt"/>
                <a:ea typeface="ＭＳ Ｐゴシック" charset="0"/>
                <a:cs typeface="ＭＳ Ｐゴシック" charset="0"/>
              </a:rPr>
              <a:t> consisting (at minimum) of an upper bound </a:t>
            </a:r>
            <a:r>
              <a:rPr lang="en-US" dirty="0" err="1">
                <a:latin typeface="+mj-lt"/>
                <a:ea typeface="ＭＳ Ｐゴシック" charset="0"/>
                <a:cs typeface="ＭＳ Ｐゴシック" charset="0"/>
              </a:rPr>
              <a:t>t</a:t>
            </a:r>
            <a:r>
              <a:rPr lang="en-US" baseline="-25000" dirty="0" err="1">
                <a:latin typeface="+mj-lt"/>
                <a:ea typeface="ＭＳ Ｐゴシック" charset="0"/>
                <a:cs typeface="ＭＳ Ｐゴシック" charset="0"/>
              </a:rPr>
              <a:t>PD</a:t>
            </a:r>
            <a:r>
              <a:rPr lang="en-US" dirty="0">
                <a:latin typeface="+mj-lt"/>
                <a:ea typeface="ＭＳ Ｐゴシック" charset="0"/>
                <a:cs typeface="ＭＳ Ｐゴシック" charset="0"/>
              </a:rPr>
              <a:t> on the required time for the device to compute the specified output values from an arbitrary set of stable, valid input values</a:t>
            </a:r>
            <a:br>
              <a:rPr lang="en-US" dirty="0">
                <a:latin typeface="+mj-lt"/>
                <a:ea typeface="ＭＳ Ｐゴシック" charset="0"/>
                <a:cs typeface="ＭＳ Ｐゴシック" charset="0"/>
              </a:rPr>
            </a:br>
            <a:endParaRPr lang="en-US" dirty="0">
              <a:latin typeface="+mj-lt"/>
              <a:ea typeface="ＭＳ Ｐゴシック" charset="0"/>
              <a:cs typeface="ＭＳ Ｐゴシック" charset="0"/>
            </a:endParaRPr>
          </a:p>
          <a:p>
            <a:pPr marL="342900" indent="-342900" eaLnBrk="1" hangingPunct="1">
              <a:spcBef>
                <a:spcPct val="20000"/>
              </a:spcBef>
              <a:buFontTx/>
              <a:buChar char="•"/>
              <a:defRPr/>
            </a:pPr>
            <a:endParaRPr lang="en-US" sz="2400" dirty="0">
              <a:latin typeface="+mj-lt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  <p:bldP spid="8" grpId="0" autoUpdateAnimBg="0"/>
      <p:bldP spid="21" grpId="0"/>
      <p:bldP spid="22" grpId="0"/>
      <p:bldP spid="23" grpId="0"/>
      <p:bldP spid="2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latin typeface="Trebuchet MS" charset="0"/>
                <a:cs typeface="Trebuchet MS" charset="0"/>
              </a:rPr>
              <a:t>A Combinational Digital System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57200" y="1447800"/>
            <a:ext cx="8153400" cy="506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588" indent="-1588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x-none"/>
              <a:t>A set of interconnected elements is a combinational device if</a:t>
            </a:r>
          </a:p>
          <a:p>
            <a:pPr lvl="1">
              <a:lnSpc>
                <a:spcPct val="90000"/>
              </a:lnSpc>
            </a:pPr>
            <a:r>
              <a:rPr lang="en-US" altLang="x-none" sz="2400"/>
              <a:t>each circuit element is combinational</a:t>
            </a:r>
          </a:p>
          <a:p>
            <a:pPr lvl="1">
              <a:lnSpc>
                <a:spcPct val="90000"/>
              </a:lnSpc>
            </a:pPr>
            <a:r>
              <a:rPr lang="en-US" altLang="x-none" sz="2400"/>
              <a:t>every input is connected to exactly one output or to some vast supply of constant 0</a:t>
            </a:r>
            <a:r>
              <a:rPr lang="en-US" altLang="ja-JP" sz="2400"/>
              <a:t>’s and 1’s</a:t>
            </a:r>
          </a:p>
          <a:p>
            <a:pPr lvl="1">
              <a:lnSpc>
                <a:spcPct val="90000"/>
              </a:lnSpc>
            </a:pPr>
            <a:r>
              <a:rPr lang="en-US" altLang="x-none" sz="2400"/>
              <a:t>the circuit contains no directed cycl</a:t>
            </a:r>
            <a:r>
              <a:rPr lang="en-US" altLang="x-none"/>
              <a:t>es</a:t>
            </a:r>
          </a:p>
        </p:txBody>
      </p: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2124075" y="4038600"/>
            <a:ext cx="3506788" cy="2212975"/>
            <a:chOff x="2124671" y="4038600"/>
            <a:chExt cx="3505841" cy="2212823"/>
          </a:xfrm>
        </p:grpSpPr>
        <p:grpSp>
          <p:nvGrpSpPr>
            <p:cNvPr id="35844" name="Group 4"/>
            <p:cNvGrpSpPr>
              <a:grpSpLocks/>
            </p:cNvGrpSpPr>
            <p:nvPr/>
          </p:nvGrpSpPr>
          <p:grpSpPr bwMode="auto">
            <a:xfrm>
              <a:off x="2124671" y="4038600"/>
              <a:ext cx="999529" cy="2212823"/>
              <a:chOff x="4313593" y="3009422"/>
              <a:chExt cx="999529" cy="2212823"/>
            </a:xfrm>
          </p:grpSpPr>
          <p:cxnSp>
            <p:nvCxnSpPr>
              <p:cNvPr id="6" name="Straight Connector 5"/>
              <p:cNvCxnSpPr/>
              <p:nvPr/>
            </p:nvCxnSpPr>
            <p:spPr>
              <a:xfrm>
                <a:off x="4642117" y="3682476"/>
                <a:ext cx="160294" cy="673054"/>
              </a:xfrm>
              <a:prstGeom prst="line">
                <a:avLst/>
              </a:prstGeom>
              <a:ln w="381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>
                <a:off x="4802411" y="4355530"/>
                <a:ext cx="274564" cy="817507"/>
              </a:xfrm>
              <a:prstGeom prst="line">
                <a:avLst/>
              </a:prstGeom>
              <a:ln w="381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 flipH="1">
                <a:off x="4584983" y="4355530"/>
                <a:ext cx="217428" cy="817507"/>
              </a:xfrm>
              <a:prstGeom prst="line">
                <a:avLst/>
              </a:prstGeom>
              <a:ln w="381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5849" name="Group 8"/>
              <p:cNvGrpSpPr>
                <a:grpSpLocks/>
              </p:cNvGrpSpPr>
              <p:nvPr/>
            </p:nvGrpSpPr>
            <p:grpSpPr bwMode="auto">
              <a:xfrm>
                <a:off x="5070041" y="5090881"/>
                <a:ext cx="243081" cy="123489"/>
                <a:chOff x="5001195" y="2583125"/>
                <a:chExt cx="243081" cy="123489"/>
              </a:xfrm>
            </p:grpSpPr>
            <p:cxnSp>
              <p:nvCxnSpPr>
                <p:cNvPr id="23" name="Straight Connector 22"/>
                <p:cNvCxnSpPr/>
                <p:nvPr/>
              </p:nvCxnSpPr>
              <p:spPr>
                <a:xfrm>
                  <a:off x="5001781" y="2690679"/>
                  <a:ext cx="242821" cy="12699"/>
                </a:xfrm>
                <a:prstGeom prst="line">
                  <a:avLst/>
                </a:prstGeom>
                <a:ln w="3810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" name="Freeform 23"/>
                <p:cNvSpPr/>
                <p:nvPr/>
              </p:nvSpPr>
              <p:spPr>
                <a:xfrm>
                  <a:off x="5011303" y="2582736"/>
                  <a:ext cx="225364" cy="123817"/>
                </a:xfrm>
                <a:custGeom>
                  <a:avLst/>
                  <a:gdLst>
                    <a:gd name="connsiteX0" fmla="*/ 336440 w 336440"/>
                    <a:gd name="connsiteY0" fmla="*/ 199750 h 199750"/>
                    <a:gd name="connsiteX1" fmla="*/ 215478 w 336440"/>
                    <a:gd name="connsiteY1" fmla="*/ 3214 h 199750"/>
                    <a:gd name="connsiteX2" fmla="*/ 18914 w 336440"/>
                    <a:gd name="connsiteY2" fmla="*/ 78805 h 199750"/>
                    <a:gd name="connsiteX3" fmla="*/ 18914 w 336440"/>
                    <a:gd name="connsiteY3" fmla="*/ 93923 h 199750"/>
                    <a:gd name="connsiteX0" fmla="*/ 366073 w 366073"/>
                    <a:gd name="connsiteY0" fmla="*/ 195335 h 195335"/>
                    <a:gd name="connsiteX1" fmla="*/ 215478 w 366073"/>
                    <a:gd name="connsiteY1" fmla="*/ 3032 h 195335"/>
                    <a:gd name="connsiteX2" fmla="*/ 18914 w 366073"/>
                    <a:gd name="connsiteY2" fmla="*/ 78623 h 195335"/>
                    <a:gd name="connsiteX3" fmla="*/ 18914 w 366073"/>
                    <a:gd name="connsiteY3" fmla="*/ 93741 h 195335"/>
                    <a:gd name="connsiteX0" fmla="*/ 366073 w 366073"/>
                    <a:gd name="connsiteY0" fmla="*/ 195781 h 195781"/>
                    <a:gd name="connsiteX1" fmla="*/ 215478 w 366073"/>
                    <a:gd name="connsiteY1" fmla="*/ 3478 h 195781"/>
                    <a:gd name="connsiteX2" fmla="*/ 18914 w 366073"/>
                    <a:gd name="connsiteY2" fmla="*/ 79069 h 195781"/>
                    <a:gd name="connsiteX3" fmla="*/ 18914 w 366073"/>
                    <a:gd name="connsiteY3" fmla="*/ 170387 h 195781"/>
                    <a:gd name="connsiteX0" fmla="*/ 347159 w 347159"/>
                    <a:gd name="connsiteY0" fmla="*/ 192400 h 192400"/>
                    <a:gd name="connsiteX1" fmla="*/ 196564 w 347159"/>
                    <a:gd name="connsiteY1" fmla="*/ 97 h 192400"/>
                    <a:gd name="connsiteX2" fmla="*/ 0 w 347159"/>
                    <a:gd name="connsiteY2" fmla="*/ 167006 h 192400"/>
                    <a:gd name="connsiteX0" fmla="*/ 347159 w 347159"/>
                    <a:gd name="connsiteY0" fmla="*/ 200433 h 200433"/>
                    <a:gd name="connsiteX1" fmla="*/ 196564 w 347159"/>
                    <a:gd name="connsiteY1" fmla="*/ 8130 h 200433"/>
                    <a:gd name="connsiteX2" fmla="*/ 69743 w 347159"/>
                    <a:gd name="connsiteY2" fmla="*/ 49512 h 200433"/>
                    <a:gd name="connsiteX3" fmla="*/ 0 w 347159"/>
                    <a:gd name="connsiteY3" fmla="*/ 175039 h 200433"/>
                    <a:gd name="connsiteX0" fmla="*/ 347159 w 347159"/>
                    <a:gd name="connsiteY0" fmla="*/ 174813 h 174813"/>
                    <a:gd name="connsiteX1" fmla="*/ 243131 w 347159"/>
                    <a:gd name="connsiteY1" fmla="*/ 16376 h 174813"/>
                    <a:gd name="connsiteX2" fmla="*/ 69743 w 347159"/>
                    <a:gd name="connsiteY2" fmla="*/ 23892 h 174813"/>
                    <a:gd name="connsiteX3" fmla="*/ 0 w 347159"/>
                    <a:gd name="connsiteY3" fmla="*/ 149419 h 174813"/>
                    <a:gd name="connsiteX0" fmla="*/ 347159 w 347159"/>
                    <a:gd name="connsiteY0" fmla="*/ 189783 h 189783"/>
                    <a:gd name="connsiteX1" fmla="*/ 243131 w 347159"/>
                    <a:gd name="connsiteY1" fmla="*/ 10179 h 189783"/>
                    <a:gd name="connsiteX2" fmla="*/ 69743 w 347159"/>
                    <a:gd name="connsiteY2" fmla="*/ 38862 h 189783"/>
                    <a:gd name="connsiteX3" fmla="*/ 0 w 347159"/>
                    <a:gd name="connsiteY3" fmla="*/ 164389 h 1897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47159" h="189783">
                      <a:moveTo>
                        <a:pt x="347159" y="189783"/>
                      </a:moveTo>
                      <a:cubicBezTo>
                        <a:pt x="313138" y="101594"/>
                        <a:pt x="289367" y="35332"/>
                        <a:pt x="243131" y="10179"/>
                      </a:cubicBezTo>
                      <a:cubicBezTo>
                        <a:pt x="196895" y="-14974"/>
                        <a:pt x="102504" y="11044"/>
                        <a:pt x="69743" y="38862"/>
                      </a:cubicBezTo>
                      <a:cubicBezTo>
                        <a:pt x="36982" y="66680"/>
                        <a:pt x="13035" y="148407"/>
                        <a:pt x="0" y="164389"/>
                      </a:cubicBezTo>
                    </a:path>
                  </a:pathLst>
                </a:custGeom>
                <a:ln w="3810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</p:grpSp>
          <p:grpSp>
            <p:nvGrpSpPr>
              <p:cNvPr id="35850" name="Group 9"/>
              <p:cNvGrpSpPr>
                <a:grpSpLocks/>
              </p:cNvGrpSpPr>
              <p:nvPr/>
            </p:nvGrpSpPr>
            <p:grpSpPr bwMode="auto">
              <a:xfrm>
                <a:off x="4342836" y="5082028"/>
                <a:ext cx="252852" cy="140217"/>
                <a:chOff x="4273990" y="2574272"/>
                <a:chExt cx="252852" cy="140217"/>
              </a:xfrm>
            </p:grpSpPr>
            <p:cxnSp>
              <p:nvCxnSpPr>
                <p:cNvPr id="21" name="Straight Connector 20"/>
                <p:cNvCxnSpPr/>
                <p:nvPr/>
              </p:nvCxnSpPr>
              <p:spPr>
                <a:xfrm flipH="1">
                  <a:off x="4290772" y="2674805"/>
                  <a:ext cx="236473" cy="39684"/>
                </a:xfrm>
                <a:prstGeom prst="line">
                  <a:avLst/>
                </a:prstGeom>
                <a:ln w="3810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" name="Freeform 21"/>
                <p:cNvSpPr/>
                <p:nvPr/>
              </p:nvSpPr>
              <p:spPr>
                <a:xfrm>
                  <a:off x="4273314" y="2574799"/>
                  <a:ext cx="252345" cy="138103"/>
                </a:xfrm>
                <a:custGeom>
                  <a:avLst/>
                  <a:gdLst>
                    <a:gd name="connsiteX0" fmla="*/ 0 w 385233"/>
                    <a:gd name="connsiteY0" fmla="*/ 250388 h 250388"/>
                    <a:gd name="connsiteX1" fmla="*/ 160866 w 385233"/>
                    <a:gd name="connsiteY1" fmla="*/ 621 h 250388"/>
                    <a:gd name="connsiteX2" fmla="*/ 385233 w 385233"/>
                    <a:gd name="connsiteY2" fmla="*/ 174188 h 250388"/>
                    <a:gd name="connsiteX0" fmla="*/ 0 w 385233"/>
                    <a:gd name="connsiteY0" fmla="*/ 208228 h 208228"/>
                    <a:gd name="connsiteX1" fmla="*/ 97366 w 385233"/>
                    <a:gd name="connsiteY1" fmla="*/ 794 h 208228"/>
                    <a:gd name="connsiteX2" fmla="*/ 385233 w 385233"/>
                    <a:gd name="connsiteY2" fmla="*/ 132028 h 208228"/>
                    <a:gd name="connsiteX0" fmla="*/ 0 w 385233"/>
                    <a:gd name="connsiteY0" fmla="*/ 233375 h 233375"/>
                    <a:gd name="connsiteX1" fmla="*/ 97366 w 385233"/>
                    <a:gd name="connsiteY1" fmla="*/ 25941 h 233375"/>
                    <a:gd name="connsiteX2" fmla="*/ 283633 w 385233"/>
                    <a:gd name="connsiteY2" fmla="*/ 17475 h 233375"/>
                    <a:gd name="connsiteX3" fmla="*/ 385233 w 385233"/>
                    <a:gd name="connsiteY3" fmla="*/ 157175 h 233375"/>
                    <a:gd name="connsiteX0" fmla="*/ 0 w 385233"/>
                    <a:gd name="connsiteY0" fmla="*/ 228304 h 228304"/>
                    <a:gd name="connsiteX1" fmla="*/ 67733 w 385233"/>
                    <a:gd name="connsiteY1" fmla="*/ 33570 h 228304"/>
                    <a:gd name="connsiteX2" fmla="*/ 283633 w 385233"/>
                    <a:gd name="connsiteY2" fmla="*/ 12404 h 228304"/>
                    <a:gd name="connsiteX3" fmla="*/ 385233 w 385233"/>
                    <a:gd name="connsiteY3" fmla="*/ 152104 h 228304"/>
                    <a:gd name="connsiteX0" fmla="*/ 0 w 385233"/>
                    <a:gd name="connsiteY0" fmla="*/ 223905 h 223905"/>
                    <a:gd name="connsiteX1" fmla="*/ 86783 w 385233"/>
                    <a:gd name="connsiteY1" fmla="*/ 48221 h 223905"/>
                    <a:gd name="connsiteX2" fmla="*/ 283633 w 385233"/>
                    <a:gd name="connsiteY2" fmla="*/ 8005 h 223905"/>
                    <a:gd name="connsiteX3" fmla="*/ 385233 w 385233"/>
                    <a:gd name="connsiteY3" fmla="*/ 147705 h 223905"/>
                    <a:gd name="connsiteX0" fmla="*/ 0 w 385233"/>
                    <a:gd name="connsiteY0" fmla="*/ 213335 h 213335"/>
                    <a:gd name="connsiteX1" fmla="*/ 86783 w 385233"/>
                    <a:gd name="connsiteY1" fmla="*/ 37651 h 213335"/>
                    <a:gd name="connsiteX2" fmla="*/ 270933 w 385233"/>
                    <a:gd name="connsiteY2" fmla="*/ 10135 h 213335"/>
                    <a:gd name="connsiteX3" fmla="*/ 385233 w 385233"/>
                    <a:gd name="connsiteY3" fmla="*/ 137135 h 2133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5233" h="213335">
                      <a:moveTo>
                        <a:pt x="0" y="213335"/>
                      </a:moveTo>
                      <a:cubicBezTo>
                        <a:pt x="48330" y="94801"/>
                        <a:pt x="41628" y="71518"/>
                        <a:pt x="86783" y="37651"/>
                      </a:cubicBezTo>
                      <a:cubicBezTo>
                        <a:pt x="131938" y="3784"/>
                        <a:pt x="222955" y="-11737"/>
                        <a:pt x="270933" y="10135"/>
                      </a:cubicBezTo>
                      <a:cubicBezTo>
                        <a:pt x="318911" y="32007"/>
                        <a:pt x="359128" y="121613"/>
                        <a:pt x="385233" y="137135"/>
                      </a:cubicBezTo>
                    </a:path>
                  </a:pathLst>
                </a:custGeom>
                <a:ln w="3810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</p:grpSp>
          <p:cxnSp>
            <p:nvCxnSpPr>
              <p:cNvPr id="11" name="Straight Connector 10"/>
              <p:cNvCxnSpPr/>
              <p:nvPr/>
            </p:nvCxnSpPr>
            <p:spPr>
              <a:xfrm flipV="1">
                <a:off x="4675445" y="3530086"/>
                <a:ext cx="353917" cy="226997"/>
              </a:xfrm>
              <a:prstGeom prst="line">
                <a:avLst/>
              </a:prstGeom>
              <a:ln w="381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 flipV="1">
                <a:off x="5040472" y="3191972"/>
                <a:ext cx="139662" cy="331764"/>
              </a:xfrm>
              <a:prstGeom prst="line">
                <a:avLst/>
              </a:prstGeom>
              <a:ln w="381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 flipH="1">
                <a:off x="4599266" y="3752321"/>
                <a:ext cx="42851" cy="295255"/>
              </a:xfrm>
              <a:prstGeom prst="line">
                <a:avLst/>
              </a:prstGeom>
              <a:ln w="381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4596092" y="4047576"/>
                <a:ext cx="171404" cy="288905"/>
              </a:xfrm>
              <a:prstGeom prst="line">
                <a:avLst/>
              </a:prstGeom>
              <a:ln w="381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Freeform 14"/>
              <p:cNvSpPr/>
              <p:nvPr/>
            </p:nvSpPr>
            <p:spPr>
              <a:xfrm rot="19139357">
                <a:off x="5126173" y="3009422"/>
                <a:ext cx="160295" cy="130166"/>
              </a:xfrm>
              <a:custGeom>
                <a:avLst/>
                <a:gdLst>
                  <a:gd name="connsiteX0" fmla="*/ 455 w 246658"/>
                  <a:gd name="connsiteY0" fmla="*/ 180206 h 199521"/>
                  <a:gd name="connsiteX1" fmla="*/ 76655 w 246658"/>
                  <a:gd name="connsiteY1" fmla="*/ 15106 h 199521"/>
                  <a:gd name="connsiteX2" fmla="*/ 203655 w 246658"/>
                  <a:gd name="connsiteY2" fmla="*/ 10872 h 199521"/>
                  <a:gd name="connsiteX3" fmla="*/ 245988 w 246658"/>
                  <a:gd name="connsiteY3" fmla="*/ 44739 h 199521"/>
                  <a:gd name="connsiteX4" fmla="*/ 220588 w 246658"/>
                  <a:gd name="connsiteY4" fmla="*/ 150572 h 199521"/>
                  <a:gd name="connsiteX5" fmla="*/ 110521 w 246658"/>
                  <a:gd name="connsiteY5" fmla="*/ 192906 h 199521"/>
                  <a:gd name="connsiteX6" fmla="*/ 455 w 246658"/>
                  <a:gd name="connsiteY6" fmla="*/ 180206 h 199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6658" h="199521">
                    <a:moveTo>
                      <a:pt x="455" y="180206"/>
                    </a:moveTo>
                    <a:cubicBezTo>
                      <a:pt x="-5189" y="150573"/>
                      <a:pt x="42788" y="43328"/>
                      <a:pt x="76655" y="15106"/>
                    </a:cubicBezTo>
                    <a:cubicBezTo>
                      <a:pt x="110522" y="-13116"/>
                      <a:pt x="175433" y="5933"/>
                      <a:pt x="203655" y="10872"/>
                    </a:cubicBezTo>
                    <a:cubicBezTo>
                      <a:pt x="231877" y="15811"/>
                      <a:pt x="243166" y="21456"/>
                      <a:pt x="245988" y="44739"/>
                    </a:cubicBezTo>
                    <a:cubicBezTo>
                      <a:pt x="248810" y="68022"/>
                      <a:pt x="243166" y="125877"/>
                      <a:pt x="220588" y="150572"/>
                    </a:cubicBezTo>
                    <a:cubicBezTo>
                      <a:pt x="198010" y="175267"/>
                      <a:pt x="144388" y="187967"/>
                      <a:pt x="110521" y="192906"/>
                    </a:cubicBezTo>
                    <a:cubicBezTo>
                      <a:pt x="76654" y="197845"/>
                      <a:pt x="6099" y="209839"/>
                      <a:pt x="455" y="180206"/>
                    </a:cubicBezTo>
                    <a:close/>
                  </a:path>
                </a:pathLst>
              </a:custGeom>
              <a:noFill/>
              <a:ln w="3810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sp>
            <p:nvSpPr>
              <p:cNvPr id="16" name="Freeform 15"/>
              <p:cNvSpPr/>
              <p:nvPr/>
            </p:nvSpPr>
            <p:spPr>
              <a:xfrm rot="18043755">
                <a:off x="4584168" y="4332525"/>
                <a:ext cx="204773" cy="114269"/>
              </a:xfrm>
              <a:custGeom>
                <a:avLst/>
                <a:gdLst>
                  <a:gd name="connsiteX0" fmla="*/ 313899 w 315294"/>
                  <a:gd name="connsiteY0" fmla="*/ 171119 h 175885"/>
                  <a:gd name="connsiteX1" fmla="*/ 233465 w 315294"/>
                  <a:gd name="connsiteY1" fmla="*/ 73753 h 175885"/>
                  <a:gd name="connsiteX2" fmla="*/ 123399 w 315294"/>
                  <a:gd name="connsiteY2" fmla="*/ 14486 h 175885"/>
                  <a:gd name="connsiteX3" fmla="*/ 34499 w 315294"/>
                  <a:gd name="connsiteY3" fmla="*/ 1786 h 175885"/>
                  <a:gd name="connsiteX4" fmla="*/ 632 w 315294"/>
                  <a:gd name="connsiteY4" fmla="*/ 44119 h 175885"/>
                  <a:gd name="connsiteX5" fmla="*/ 59899 w 315294"/>
                  <a:gd name="connsiteY5" fmla="*/ 124553 h 175885"/>
                  <a:gd name="connsiteX6" fmla="*/ 165732 w 315294"/>
                  <a:gd name="connsiteY6" fmla="*/ 158419 h 175885"/>
                  <a:gd name="connsiteX7" fmla="*/ 313899 w 315294"/>
                  <a:gd name="connsiteY7" fmla="*/ 171119 h 175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5294" h="175885">
                    <a:moveTo>
                      <a:pt x="313899" y="171119"/>
                    </a:moveTo>
                    <a:cubicBezTo>
                      <a:pt x="325188" y="157008"/>
                      <a:pt x="265215" y="99858"/>
                      <a:pt x="233465" y="73753"/>
                    </a:cubicBezTo>
                    <a:cubicBezTo>
                      <a:pt x="201715" y="47647"/>
                      <a:pt x="156560" y="26480"/>
                      <a:pt x="123399" y="14486"/>
                    </a:cubicBezTo>
                    <a:cubicBezTo>
                      <a:pt x="90238" y="2491"/>
                      <a:pt x="54960" y="-3153"/>
                      <a:pt x="34499" y="1786"/>
                    </a:cubicBezTo>
                    <a:cubicBezTo>
                      <a:pt x="14038" y="6725"/>
                      <a:pt x="-3601" y="23658"/>
                      <a:pt x="632" y="44119"/>
                    </a:cubicBezTo>
                    <a:cubicBezTo>
                      <a:pt x="4865" y="64580"/>
                      <a:pt x="32382" y="105503"/>
                      <a:pt x="59899" y="124553"/>
                    </a:cubicBezTo>
                    <a:cubicBezTo>
                      <a:pt x="87416" y="143603"/>
                      <a:pt x="127632" y="152775"/>
                      <a:pt x="165732" y="158419"/>
                    </a:cubicBezTo>
                    <a:cubicBezTo>
                      <a:pt x="203832" y="164063"/>
                      <a:pt x="302610" y="185230"/>
                      <a:pt x="313899" y="171119"/>
                    </a:cubicBezTo>
                    <a:close/>
                  </a:path>
                </a:pathLst>
              </a:custGeom>
              <a:noFill/>
              <a:ln w="3810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grpSp>
            <p:nvGrpSpPr>
              <p:cNvPr id="35857" name="Group 16"/>
              <p:cNvGrpSpPr>
                <a:grpSpLocks/>
              </p:cNvGrpSpPr>
              <p:nvPr/>
            </p:nvGrpSpPr>
            <p:grpSpPr bwMode="auto">
              <a:xfrm rot="-1581421">
                <a:off x="4313593" y="3250132"/>
                <a:ext cx="527419" cy="407801"/>
                <a:chOff x="4555897" y="729676"/>
                <a:chExt cx="527419" cy="407801"/>
              </a:xfrm>
            </p:grpSpPr>
            <p:sp>
              <p:nvSpPr>
                <p:cNvPr id="18" name="Oval 17"/>
                <p:cNvSpPr/>
                <p:nvPr/>
              </p:nvSpPr>
              <p:spPr>
                <a:xfrm>
                  <a:off x="4560183" y="721151"/>
                  <a:ext cx="345982" cy="407959"/>
                </a:xfrm>
                <a:prstGeom prst="ellipse">
                  <a:avLst/>
                </a:prstGeom>
                <a:noFill/>
                <a:ln w="38100" cap="rnd" cmpd="sng"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  <p:sp>
              <p:nvSpPr>
                <p:cNvPr id="19" name="Freeform 18"/>
                <p:cNvSpPr/>
                <p:nvPr/>
              </p:nvSpPr>
              <p:spPr>
                <a:xfrm>
                  <a:off x="4576287" y="747937"/>
                  <a:ext cx="493580" cy="223822"/>
                </a:xfrm>
                <a:custGeom>
                  <a:avLst/>
                  <a:gdLst>
                    <a:gd name="connsiteX0" fmla="*/ 0 w 773907"/>
                    <a:gd name="connsiteY0" fmla="*/ 343065 h 343065"/>
                    <a:gd name="connsiteX1" fmla="*/ 347133 w 773907"/>
                    <a:gd name="connsiteY1" fmla="*/ 122931 h 343065"/>
                    <a:gd name="connsiteX2" fmla="*/ 613833 w 773907"/>
                    <a:gd name="connsiteY2" fmla="*/ 8631 h 343065"/>
                    <a:gd name="connsiteX3" fmla="*/ 757766 w 773907"/>
                    <a:gd name="connsiteY3" fmla="*/ 12865 h 343065"/>
                    <a:gd name="connsiteX4" fmla="*/ 770466 w 773907"/>
                    <a:gd name="connsiteY4" fmla="*/ 50965 h 3430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73907" h="343065">
                      <a:moveTo>
                        <a:pt x="0" y="343065"/>
                      </a:moveTo>
                      <a:cubicBezTo>
                        <a:pt x="122414" y="260867"/>
                        <a:pt x="244828" y="178670"/>
                        <a:pt x="347133" y="122931"/>
                      </a:cubicBezTo>
                      <a:cubicBezTo>
                        <a:pt x="449439" y="67192"/>
                        <a:pt x="545394" y="26975"/>
                        <a:pt x="613833" y="8631"/>
                      </a:cubicBezTo>
                      <a:cubicBezTo>
                        <a:pt x="682272" y="-9713"/>
                        <a:pt x="731661" y="5809"/>
                        <a:pt x="757766" y="12865"/>
                      </a:cubicBezTo>
                      <a:cubicBezTo>
                        <a:pt x="783871" y="19921"/>
                        <a:pt x="770466" y="50965"/>
                        <a:pt x="770466" y="50965"/>
                      </a:cubicBezTo>
                    </a:path>
                  </a:pathLst>
                </a:custGeom>
                <a:ln w="3810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  <p:sp>
              <p:nvSpPr>
                <p:cNvPr id="20" name="Freeform 19"/>
                <p:cNvSpPr/>
                <p:nvPr/>
              </p:nvSpPr>
              <p:spPr>
                <a:xfrm>
                  <a:off x="4543923" y="718852"/>
                  <a:ext cx="304718" cy="225410"/>
                </a:xfrm>
                <a:custGeom>
                  <a:avLst/>
                  <a:gdLst>
                    <a:gd name="connsiteX0" fmla="*/ 9753 w 308703"/>
                    <a:gd name="connsiteY0" fmla="*/ 222824 h 223347"/>
                    <a:gd name="connsiteX1" fmla="*/ 28803 w 308703"/>
                    <a:gd name="connsiteY1" fmla="*/ 108524 h 223347"/>
                    <a:gd name="connsiteX2" fmla="*/ 124053 w 308703"/>
                    <a:gd name="connsiteY2" fmla="*/ 19624 h 223347"/>
                    <a:gd name="connsiteX3" fmla="*/ 225653 w 308703"/>
                    <a:gd name="connsiteY3" fmla="*/ 574 h 223347"/>
                    <a:gd name="connsiteX4" fmla="*/ 282803 w 308703"/>
                    <a:gd name="connsiteY4" fmla="*/ 32324 h 223347"/>
                    <a:gd name="connsiteX5" fmla="*/ 301853 w 308703"/>
                    <a:gd name="connsiteY5" fmla="*/ 57724 h 223347"/>
                    <a:gd name="connsiteX6" fmla="*/ 168503 w 308703"/>
                    <a:gd name="connsiteY6" fmla="*/ 146624 h 223347"/>
                    <a:gd name="connsiteX7" fmla="*/ 9753 w 308703"/>
                    <a:gd name="connsiteY7" fmla="*/ 222824 h 2233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08703" h="223347">
                      <a:moveTo>
                        <a:pt x="9753" y="222824"/>
                      </a:moveTo>
                      <a:cubicBezTo>
                        <a:pt x="-13530" y="216474"/>
                        <a:pt x="9753" y="142391"/>
                        <a:pt x="28803" y="108524"/>
                      </a:cubicBezTo>
                      <a:cubicBezTo>
                        <a:pt x="47853" y="74657"/>
                        <a:pt x="91245" y="37616"/>
                        <a:pt x="124053" y="19624"/>
                      </a:cubicBezTo>
                      <a:cubicBezTo>
                        <a:pt x="156861" y="1632"/>
                        <a:pt x="199195" y="-1543"/>
                        <a:pt x="225653" y="574"/>
                      </a:cubicBezTo>
                      <a:cubicBezTo>
                        <a:pt x="252111" y="2691"/>
                        <a:pt x="270103" y="22799"/>
                        <a:pt x="282803" y="32324"/>
                      </a:cubicBezTo>
                      <a:cubicBezTo>
                        <a:pt x="295503" y="41849"/>
                        <a:pt x="320903" y="38674"/>
                        <a:pt x="301853" y="57724"/>
                      </a:cubicBezTo>
                      <a:cubicBezTo>
                        <a:pt x="282803" y="76774"/>
                        <a:pt x="215070" y="116991"/>
                        <a:pt x="168503" y="146624"/>
                      </a:cubicBezTo>
                      <a:cubicBezTo>
                        <a:pt x="121936" y="176257"/>
                        <a:pt x="33036" y="229174"/>
                        <a:pt x="9753" y="222824"/>
                      </a:cubicBezTo>
                      <a:close/>
                    </a:path>
                  </a:pathLst>
                </a:custGeom>
                <a:solidFill>
                  <a:srgbClr val="3366FF"/>
                </a:solidFill>
                <a:ln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</p:grpSp>
        </p:grpSp>
        <p:sp>
          <p:nvSpPr>
            <p:cNvPr id="35845" name="TextBox 1"/>
            <p:cNvSpPr txBox="1">
              <a:spLocks noChangeArrowheads="1"/>
            </p:cNvSpPr>
            <p:nvPr/>
          </p:nvSpPr>
          <p:spPr bwMode="auto">
            <a:xfrm>
              <a:off x="3352800" y="4191000"/>
              <a:ext cx="227771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000">
                  <a:solidFill>
                    <a:srgbClr val="3366FF"/>
                  </a:solidFill>
                  <a:latin typeface="Comic Sans MS" charset="0"/>
                </a:rPr>
                <a:t>Why is this true?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1752600" y="1981200"/>
            <a:ext cx="6019800" cy="2895600"/>
          </a:xfrm>
          <a:prstGeom prst="rect">
            <a:avLst/>
          </a:prstGeom>
          <a:gradFill rotWithShape="1">
            <a:gsLst>
              <a:gs pos="0">
                <a:srgbClr val="9BC1FF"/>
              </a:gs>
              <a:gs pos="100000">
                <a:srgbClr val="3F80CD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defRPr/>
            </a:pPr>
            <a:endParaRPr lang="x-none" altLang="x-none" sz="1800">
              <a:solidFill>
                <a:srgbClr val="FFFFFF"/>
              </a:solidFill>
              <a:latin typeface="Gill Sans MT" charset="0"/>
            </a:endParaRPr>
          </a:p>
        </p:txBody>
      </p:sp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latin typeface="Trebuchet MS" charset="0"/>
                <a:cs typeface="Trebuchet MS" charset="0"/>
              </a:rPr>
              <a:t>Is This a Combinational Device?</a:t>
            </a:r>
          </a:p>
        </p:txBody>
      </p:sp>
      <p:sp>
        <p:nvSpPr>
          <p:cNvPr id="37891" name="TextBox 1"/>
          <p:cNvSpPr txBox="1">
            <a:spLocks noChangeArrowheads="1"/>
          </p:cNvSpPr>
          <p:nvPr/>
        </p:nvSpPr>
        <p:spPr bwMode="auto">
          <a:xfrm>
            <a:off x="838200" y="1143000"/>
            <a:ext cx="79248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2000"/>
              <a:t>A, B and C are combinational devices.  Is the following circuit a combinational device?</a:t>
            </a:r>
          </a:p>
        </p:txBody>
      </p:sp>
      <p:sp>
        <p:nvSpPr>
          <p:cNvPr id="3" name="Rectangle 2"/>
          <p:cNvSpPr/>
          <p:nvPr/>
        </p:nvSpPr>
        <p:spPr>
          <a:xfrm>
            <a:off x="2209800" y="2209800"/>
            <a:ext cx="1066800" cy="1066800"/>
          </a:xfrm>
          <a:prstGeom prst="rect">
            <a:avLst/>
          </a:prstGeom>
          <a:solidFill>
            <a:srgbClr val="FFFFFF"/>
          </a:solidFill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4000" dirty="0">
                <a:solidFill>
                  <a:schemeClr val="tx1"/>
                </a:solidFill>
                <a:latin typeface="+mj-lt"/>
              </a:rPr>
              <a:t>A</a:t>
            </a:r>
          </a:p>
        </p:txBody>
      </p:sp>
      <p:sp>
        <p:nvSpPr>
          <p:cNvPr id="5" name="Rectangle 4"/>
          <p:cNvSpPr/>
          <p:nvPr/>
        </p:nvSpPr>
        <p:spPr>
          <a:xfrm>
            <a:off x="4114800" y="3505200"/>
            <a:ext cx="1066800" cy="1066800"/>
          </a:xfrm>
          <a:prstGeom prst="rect">
            <a:avLst/>
          </a:prstGeom>
          <a:solidFill>
            <a:srgbClr val="FFFFFF"/>
          </a:solidFill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4000" dirty="0">
                <a:solidFill>
                  <a:schemeClr val="tx1"/>
                </a:solidFill>
                <a:latin typeface="+mj-lt"/>
              </a:rPr>
              <a:t>B</a:t>
            </a:r>
          </a:p>
        </p:txBody>
      </p:sp>
      <p:sp>
        <p:nvSpPr>
          <p:cNvPr id="6" name="Rectangle 5"/>
          <p:cNvSpPr/>
          <p:nvPr/>
        </p:nvSpPr>
        <p:spPr>
          <a:xfrm>
            <a:off x="6248400" y="2514600"/>
            <a:ext cx="1066800" cy="1066800"/>
          </a:xfrm>
          <a:prstGeom prst="rect">
            <a:avLst/>
          </a:prstGeom>
          <a:solidFill>
            <a:srgbClr val="FFFFFF"/>
          </a:solidFill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4000" dirty="0">
                <a:solidFill>
                  <a:schemeClr val="tx1"/>
                </a:solidFill>
                <a:latin typeface="+mj-lt"/>
              </a:rPr>
              <a:t>C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066800" y="2438400"/>
            <a:ext cx="1143000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066800" y="3048000"/>
            <a:ext cx="1143000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066800" y="4343400"/>
            <a:ext cx="3048000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733800" y="3810000"/>
            <a:ext cx="381000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3733800" y="2743200"/>
            <a:ext cx="0" cy="106680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276600" y="2743200"/>
            <a:ext cx="2971800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5638800" y="3352800"/>
            <a:ext cx="609600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638800" y="3352800"/>
            <a:ext cx="0" cy="68580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endCxn id="5" idx="3"/>
          </p:cNvCxnSpPr>
          <p:nvPr/>
        </p:nvCxnSpPr>
        <p:spPr>
          <a:xfrm flipH="1">
            <a:off x="5181600" y="4038600"/>
            <a:ext cx="457200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7315200" y="3048000"/>
            <a:ext cx="1143000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2024063" y="5105400"/>
            <a:ext cx="5595937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25425" indent="-225425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x-none" sz="2000"/>
              <a:t>Does it have digital inputs?</a:t>
            </a:r>
          </a:p>
          <a:p>
            <a:pPr eaLnBrk="1" hangingPunct="1">
              <a:spcBef>
                <a:spcPct val="0"/>
              </a:spcBef>
            </a:pPr>
            <a:r>
              <a:rPr lang="en-US" altLang="x-none" sz="2000"/>
              <a:t>Does it have digital outputs?</a:t>
            </a:r>
          </a:p>
          <a:p>
            <a:pPr eaLnBrk="1" hangingPunct="1">
              <a:spcBef>
                <a:spcPct val="0"/>
              </a:spcBef>
            </a:pPr>
            <a:r>
              <a:rPr lang="en-US" altLang="x-none" sz="2000"/>
              <a:t>Can you derive a functional description?</a:t>
            </a:r>
          </a:p>
          <a:p>
            <a:pPr eaLnBrk="1" hangingPunct="1">
              <a:spcBef>
                <a:spcPct val="0"/>
              </a:spcBef>
            </a:pPr>
            <a:r>
              <a:rPr lang="en-US" altLang="x-none" sz="2000"/>
              <a:t>Can you derive a t</a:t>
            </a:r>
            <a:r>
              <a:rPr lang="en-US" altLang="x-none" sz="2000" baseline="-25000"/>
              <a:t>PD</a:t>
            </a:r>
            <a:r>
              <a:rPr lang="en-US" altLang="x-none" sz="2000"/>
              <a:t>?</a:t>
            </a:r>
          </a:p>
        </p:txBody>
      </p:sp>
      <p:sp>
        <p:nvSpPr>
          <p:cNvPr id="37906" name="TextBox 1"/>
          <p:cNvSpPr txBox="1">
            <a:spLocks noChangeArrowheads="1"/>
          </p:cNvSpPr>
          <p:nvPr/>
        </p:nvSpPr>
        <p:spPr bwMode="auto">
          <a:xfrm>
            <a:off x="685800" y="2209800"/>
            <a:ext cx="3444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2000"/>
              <a:t>P</a:t>
            </a:r>
          </a:p>
        </p:txBody>
      </p:sp>
      <p:sp>
        <p:nvSpPr>
          <p:cNvPr id="37907" name="TextBox 20"/>
          <p:cNvSpPr txBox="1">
            <a:spLocks noChangeArrowheads="1"/>
          </p:cNvSpPr>
          <p:nvPr/>
        </p:nvSpPr>
        <p:spPr bwMode="auto">
          <a:xfrm>
            <a:off x="685800" y="2819400"/>
            <a:ext cx="3905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2000"/>
              <a:t>Q</a:t>
            </a:r>
          </a:p>
        </p:txBody>
      </p:sp>
      <p:sp>
        <p:nvSpPr>
          <p:cNvPr id="37908" name="TextBox 22"/>
          <p:cNvSpPr txBox="1">
            <a:spLocks noChangeArrowheads="1"/>
          </p:cNvSpPr>
          <p:nvPr/>
        </p:nvSpPr>
        <p:spPr bwMode="auto">
          <a:xfrm>
            <a:off x="685800" y="4114800"/>
            <a:ext cx="3698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2000"/>
              <a:t>R</a:t>
            </a:r>
          </a:p>
        </p:txBody>
      </p:sp>
      <p:sp>
        <p:nvSpPr>
          <p:cNvPr id="37909" name="TextBox 24"/>
          <p:cNvSpPr txBox="1">
            <a:spLocks noChangeArrowheads="1"/>
          </p:cNvSpPr>
          <p:nvPr/>
        </p:nvSpPr>
        <p:spPr bwMode="auto">
          <a:xfrm>
            <a:off x="8458200" y="2819400"/>
            <a:ext cx="3540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2000"/>
              <a:t>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latin typeface="Trebuchet MS" charset="0"/>
                <a:cs typeface="Trebuchet MS" charset="0"/>
              </a:rPr>
              <a:t>Will This System Work?</a:t>
            </a:r>
          </a:p>
        </p:txBody>
      </p:sp>
      <p:sp>
        <p:nvSpPr>
          <p:cNvPr id="4" name="Rectangle 3"/>
          <p:cNvSpPr/>
          <p:nvPr/>
        </p:nvSpPr>
        <p:spPr>
          <a:xfrm>
            <a:off x="1371600" y="1795463"/>
            <a:ext cx="2286000" cy="1066800"/>
          </a:xfrm>
          <a:prstGeom prst="rect">
            <a:avLst/>
          </a:prstGeom>
          <a:solidFill>
            <a:srgbClr val="FFFFFF"/>
          </a:solidFill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2000" dirty="0">
                <a:solidFill>
                  <a:schemeClr val="tx1"/>
                </a:solidFill>
                <a:latin typeface="+mj-lt"/>
              </a:rPr>
              <a:t>Combinational</a:t>
            </a:r>
          </a:p>
          <a:p>
            <a:pPr algn="ctr" eaLnBrk="1" hangingPunct="1">
              <a:defRPr/>
            </a:pPr>
            <a:r>
              <a:rPr lang="en-US" sz="2000" dirty="0">
                <a:solidFill>
                  <a:schemeClr val="tx1"/>
                </a:solidFill>
                <a:latin typeface="+mj-lt"/>
              </a:rPr>
              <a:t>device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657600" y="2328863"/>
            <a:ext cx="1981200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5638800" y="1795463"/>
            <a:ext cx="2286000" cy="1066800"/>
          </a:xfrm>
          <a:prstGeom prst="rect">
            <a:avLst/>
          </a:prstGeom>
          <a:solidFill>
            <a:srgbClr val="FFFFFF"/>
          </a:solidFill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2000" dirty="0">
                <a:solidFill>
                  <a:schemeClr val="tx1"/>
                </a:solidFill>
                <a:latin typeface="+mj-lt"/>
              </a:rPr>
              <a:t>Combinational</a:t>
            </a:r>
          </a:p>
          <a:p>
            <a:pPr algn="ctr" eaLnBrk="1" hangingPunct="1">
              <a:defRPr/>
            </a:pPr>
            <a:r>
              <a:rPr lang="en-US" sz="2000" dirty="0">
                <a:solidFill>
                  <a:schemeClr val="tx1"/>
                </a:solidFill>
                <a:latin typeface="+mj-lt"/>
              </a:rPr>
              <a:t>device</a:t>
            </a:r>
          </a:p>
        </p:txBody>
      </p:sp>
      <p:sp>
        <p:nvSpPr>
          <p:cNvPr id="39941" name="TextBox 2"/>
          <p:cNvSpPr txBox="1">
            <a:spLocks noChangeArrowheads="1"/>
          </p:cNvSpPr>
          <p:nvPr/>
        </p:nvSpPr>
        <p:spPr bwMode="auto">
          <a:xfrm>
            <a:off x="533400" y="3098800"/>
            <a:ext cx="80772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2000"/>
              <a:t>Upstream device transmits a signal at V</a:t>
            </a:r>
            <a:r>
              <a:rPr lang="en-US" altLang="x-none" sz="2000" baseline="-25000"/>
              <a:t>L</a:t>
            </a:r>
            <a:r>
              <a:rPr lang="en-US" altLang="x-none" sz="2000"/>
              <a:t>-ε, a valid </a:t>
            </a:r>
            <a:r>
              <a:rPr lang="en-US" altLang="en-US" sz="2000"/>
              <a:t>“</a:t>
            </a:r>
            <a:r>
              <a:rPr lang="en-US" altLang="x-none" sz="2000"/>
              <a:t>0</a:t>
            </a:r>
            <a:r>
              <a:rPr lang="en-US" altLang="en-US" sz="2000"/>
              <a:t>”</a:t>
            </a:r>
            <a:r>
              <a:rPr lang="en-US" altLang="x-none" sz="2000"/>
              <a:t>.  Noise on the connecting wire causes the downstream device to receive V</a:t>
            </a:r>
            <a:r>
              <a:rPr lang="en-US" altLang="x-none" sz="2000" baseline="-25000"/>
              <a:t>L</a:t>
            </a:r>
            <a:r>
              <a:rPr lang="en-US" altLang="x-none" sz="2000"/>
              <a:t>+ε, a signal in the forbidden zone.</a:t>
            </a:r>
          </a:p>
        </p:txBody>
      </p:sp>
      <p:grpSp>
        <p:nvGrpSpPr>
          <p:cNvPr id="27654" name="Group 61"/>
          <p:cNvGrpSpPr>
            <a:grpSpLocks/>
          </p:cNvGrpSpPr>
          <p:nvPr/>
        </p:nvGrpSpPr>
        <p:grpSpPr bwMode="auto">
          <a:xfrm>
            <a:off x="4232275" y="1701800"/>
            <a:ext cx="725488" cy="779463"/>
            <a:chOff x="2155" y="2009"/>
            <a:chExt cx="457" cy="491"/>
          </a:xfrm>
        </p:grpSpPr>
        <p:sp>
          <p:nvSpPr>
            <p:cNvPr id="39971" name="AutoShape 62"/>
            <p:cNvSpPr>
              <a:spLocks noChangeArrowheads="1"/>
            </p:cNvSpPr>
            <p:nvPr/>
          </p:nvSpPr>
          <p:spPr bwMode="auto">
            <a:xfrm flipH="1">
              <a:off x="2240" y="2223"/>
              <a:ext cx="288" cy="277"/>
            </a:xfrm>
            <a:prstGeom prst="lightningBol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x-none" altLang="x-none" sz="1800">
                <a:latin typeface="Arial" charset="0"/>
              </a:endParaRPr>
            </a:p>
          </p:txBody>
        </p:sp>
        <p:sp>
          <p:nvSpPr>
            <p:cNvPr id="12" name="Text Box 63"/>
            <p:cNvSpPr txBox="1">
              <a:spLocks noChangeArrowheads="1"/>
            </p:cNvSpPr>
            <p:nvPr/>
          </p:nvSpPr>
          <p:spPr bwMode="auto">
            <a:xfrm>
              <a:off x="2155" y="2009"/>
              <a:ext cx="457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sz="1600" b="0" dirty="0">
                  <a:latin typeface="+mj-lt"/>
                </a:rPr>
                <a:t>Noise</a:t>
              </a:r>
              <a:endParaRPr lang="en-US" sz="2800" b="0" dirty="0">
                <a:latin typeface="+mj-lt"/>
              </a:endParaRPr>
            </a:p>
          </p:txBody>
        </p:sp>
      </p:grpSp>
      <p:sp>
        <p:nvSpPr>
          <p:cNvPr id="39943" name="TextBox 7"/>
          <p:cNvSpPr txBox="1">
            <a:spLocks noChangeArrowheads="1"/>
          </p:cNvSpPr>
          <p:nvPr/>
        </p:nvSpPr>
        <p:spPr bwMode="auto">
          <a:xfrm>
            <a:off x="2057400" y="1244600"/>
            <a:ext cx="20589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2000">
                <a:solidFill>
                  <a:srgbClr val="FF0000"/>
                </a:solidFill>
              </a:rPr>
              <a:t>Valid </a:t>
            </a:r>
            <a:r>
              <a:rPr lang="en-US" altLang="en-US" sz="2000">
                <a:solidFill>
                  <a:srgbClr val="FF0000"/>
                </a:solidFill>
              </a:rPr>
              <a:t>“</a:t>
            </a:r>
            <a:r>
              <a:rPr lang="en-US" altLang="x-none" sz="2000">
                <a:solidFill>
                  <a:srgbClr val="FF0000"/>
                </a:solidFill>
              </a:rPr>
              <a:t>0</a:t>
            </a:r>
            <a:r>
              <a:rPr lang="en-US" altLang="en-US" sz="2000">
                <a:solidFill>
                  <a:srgbClr val="FF0000"/>
                </a:solidFill>
              </a:rPr>
              <a:t>”</a:t>
            </a:r>
            <a:r>
              <a:rPr lang="en-US" altLang="x-none" sz="2000">
                <a:solidFill>
                  <a:srgbClr val="FF0000"/>
                </a:solidFill>
              </a:rPr>
              <a:t>: V</a:t>
            </a:r>
            <a:r>
              <a:rPr lang="en-US" altLang="x-none" sz="2000" baseline="-25000">
                <a:solidFill>
                  <a:srgbClr val="FF0000"/>
                </a:solidFill>
              </a:rPr>
              <a:t>L</a:t>
            </a:r>
            <a:r>
              <a:rPr lang="en-US" altLang="x-none" sz="2000">
                <a:solidFill>
                  <a:srgbClr val="FF0000"/>
                </a:solidFill>
              </a:rPr>
              <a:t>-ε</a:t>
            </a:r>
          </a:p>
        </p:txBody>
      </p:sp>
      <p:sp>
        <p:nvSpPr>
          <p:cNvPr id="13" name="Freeform 12"/>
          <p:cNvSpPr/>
          <p:nvPr/>
        </p:nvSpPr>
        <p:spPr>
          <a:xfrm>
            <a:off x="3725863" y="1666875"/>
            <a:ext cx="392112" cy="592138"/>
          </a:xfrm>
          <a:custGeom>
            <a:avLst/>
            <a:gdLst>
              <a:gd name="connsiteX0" fmla="*/ 208887 w 391144"/>
              <a:gd name="connsiteY0" fmla="*/ 0 h 593260"/>
              <a:gd name="connsiteX1" fmla="*/ 384351 w 391144"/>
              <a:gd name="connsiteY1" fmla="*/ 242318 h 593260"/>
              <a:gd name="connsiteX2" fmla="*/ 0 w 391144"/>
              <a:gd name="connsiteY2" fmla="*/ 593260 h 593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1144" h="593260">
                <a:moveTo>
                  <a:pt x="208887" y="0"/>
                </a:moveTo>
                <a:cubicBezTo>
                  <a:pt x="314026" y="71720"/>
                  <a:pt x="419166" y="143441"/>
                  <a:pt x="384351" y="242318"/>
                </a:cubicBezTo>
                <a:cubicBezTo>
                  <a:pt x="349537" y="341195"/>
                  <a:pt x="0" y="593260"/>
                  <a:pt x="0" y="593260"/>
                </a:cubicBezTo>
              </a:path>
            </a:pathLst>
          </a:custGeom>
          <a:ln>
            <a:solidFill>
              <a:srgbClr val="FF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5181600" y="1255713"/>
            <a:ext cx="2903538" cy="963612"/>
            <a:chOff x="5181600" y="1255713"/>
            <a:chExt cx="2903538" cy="963612"/>
          </a:xfrm>
        </p:grpSpPr>
        <p:sp>
          <p:nvSpPr>
            <p:cNvPr id="39969" name="Rectangle 8"/>
            <p:cNvSpPr>
              <a:spLocks noChangeArrowheads="1"/>
            </p:cNvSpPr>
            <p:nvPr/>
          </p:nvSpPr>
          <p:spPr bwMode="auto">
            <a:xfrm>
              <a:off x="5181600" y="1255713"/>
              <a:ext cx="2903538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1800">
                  <a:solidFill>
                    <a:srgbClr val="FF0000"/>
                  </a:solidFill>
                </a:rPr>
                <a:t>V</a:t>
              </a:r>
              <a:r>
                <a:rPr lang="en-US" altLang="x-none" sz="1800" baseline="-25000">
                  <a:solidFill>
                    <a:srgbClr val="FF0000"/>
                  </a:solidFill>
                </a:rPr>
                <a:t>L</a:t>
              </a:r>
              <a:r>
                <a:rPr lang="en-US" altLang="x-none" sz="1800">
                  <a:solidFill>
                    <a:srgbClr val="FF0000"/>
                  </a:solidFill>
                </a:rPr>
                <a:t>+ε: not a valid signal</a:t>
              </a:r>
              <a:endParaRPr lang="en-US" altLang="x-none" sz="1800">
                <a:solidFill>
                  <a:srgbClr val="FF0000"/>
                </a:solidFill>
                <a:latin typeface="Arial" charset="0"/>
              </a:endParaRPr>
            </a:p>
          </p:txBody>
        </p:sp>
        <p:sp>
          <p:nvSpPr>
            <p:cNvPr id="16" name="Freeform 15"/>
            <p:cNvSpPr/>
            <p:nvPr/>
          </p:nvSpPr>
          <p:spPr>
            <a:xfrm flipH="1">
              <a:off x="5181600" y="1625600"/>
              <a:ext cx="390525" cy="593725"/>
            </a:xfrm>
            <a:custGeom>
              <a:avLst/>
              <a:gdLst>
                <a:gd name="connsiteX0" fmla="*/ 208887 w 391144"/>
                <a:gd name="connsiteY0" fmla="*/ 0 h 593260"/>
                <a:gd name="connsiteX1" fmla="*/ 384351 w 391144"/>
                <a:gd name="connsiteY1" fmla="*/ 242318 h 593260"/>
                <a:gd name="connsiteX2" fmla="*/ 0 w 391144"/>
                <a:gd name="connsiteY2" fmla="*/ 593260 h 593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91144" h="593260">
                  <a:moveTo>
                    <a:pt x="208887" y="0"/>
                  </a:moveTo>
                  <a:cubicBezTo>
                    <a:pt x="314026" y="71720"/>
                    <a:pt x="419166" y="143441"/>
                    <a:pt x="384351" y="242318"/>
                  </a:cubicBezTo>
                  <a:cubicBezTo>
                    <a:pt x="349537" y="341195"/>
                    <a:pt x="0" y="593260"/>
                    <a:pt x="0" y="593260"/>
                  </a:cubicBezTo>
                </a:path>
              </a:pathLst>
            </a:custGeom>
            <a:ln>
              <a:solidFill>
                <a:srgbClr val="FF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</p:grp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1600200" y="4267200"/>
            <a:ext cx="6172200" cy="1984375"/>
            <a:chOff x="1600200" y="4267200"/>
            <a:chExt cx="6172200" cy="1984813"/>
          </a:xfrm>
        </p:grpSpPr>
        <p:sp>
          <p:nvSpPr>
            <p:cNvPr id="39947" name="TextBox 16"/>
            <p:cNvSpPr txBox="1">
              <a:spLocks noChangeArrowheads="1"/>
            </p:cNvSpPr>
            <p:nvPr/>
          </p:nvSpPr>
          <p:spPr bwMode="auto">
            <a:xfrm>
              <a:off x="2895600" y="4419600"/>
              <a:ext cx="4876800" cy="13234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000" i="1">
                  <a:solidFill>
                    <a:srgbClr val="3366FF"/>
                  </a:solidFill>
                  <a:latin typeface="Comic Sans MS" charset="0"/>
                </a:rPr>
                <a:t>Hmm.  Looks like the output voltage needs to be adjusted so that a signal will still be valid when it reaches an input even if there</a:t>
              </a:r>
              <a:r>
                <a:rPr lang="en-US" altLang="en-US" sz="2000" i="1">
                  <a:solidFill>
                    <a:srgbClr val="3366FF"/>
                  </a:solidFill>
                  <a:latin typeface="Comic Sans MS" charset="0"/>
                </a:rPr>
                <a:t>’</a:t>
              </a:r>
              <a:r>
                <a:rPr lang="en-US" altLang="x-none" sz="2000" i="1">
                  <a:solidFill>
                    <a:srgbClr val="3366FF"/>
                  </a:solidFill>
                  <a:latin typeface="Comic Sans MS" charset="0"/>
                </a:rPr>
                <a:t>s noise.</a:t>
              </a:r>
            </a:p>
          </p:txBody>
        </p:sp>
        <p:cxnSp>
          <p:nvCxnSpPr>
            <p:cNvPr id="42" name="Straight Connector 41"/>
            <p:cNvCxnSpPr/>
            <p:nvPr/>
          </p:nvCxnSpPr>
          <p:spPr bwMode="auto">
            <a:xfrm flipV="1">
              <a:off x="2438400" y="4648284"/>
              <a:ext cx="381000" cy="152434"/>
            </a:xfrm>
            <a:prstGeom prst="line">
              <a:avLst/>
            </a:prstGeom>
            <a:ln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949" name="Group 23"/>
            <p:cNvGrpSpPr>
              <a:grpSpLocks/>
            </p:cNvGrpSpPr>
            <p:nvPr/>
          </p:nvGrpSpPr>
          <p:grpSpPr bwMode="auto">
            <a:xfrm>
              <a:off x="1600200" y="4267200"/>
              <a:ext cx="970286" cy="1984813"/>
              <a:chOff x="5740840" y="729676"/>
              <a:chExt cx="970286" cy="1984813"/>
            </a:xfrm>
          </p:grpSpPr>
          <p:cxnSp>
            <p:nvCxnSpPr>
              <p:cNvPr id="25" name="Straight Connector 24"/>
              <p:cNvCxnSpPr/>
              <p:nvPr/>
            </p:nvCxnSpPr>
            <p:spPr>
              <a:xfrm>
                <a:off x="6199628" y="1139341"/>
                <a:ext cx="0" cy="708181"/>
              </a:xfrm>
              <a:prstGeom prst="line">
                <a:avLst/>
              </a:prstGeom>
              <a:ln w="381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6199628" y="1847523"/>
                <a:ext cx="274637" cy="817743"/>
              </a:xfrm>
              <a:prstGeom prst="line">
                <a:avLst/>
              </a:prstGeom>
              <a:ln w="381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 flipH="1">
                <a:off x="5983728" y="1847523"/>
                <a:ext cx="215900" cy="817743"/>
              </a:xfrm>
              <a:prstGeom prst="line">
                <a:avLst/>
              </a:prstGeom>
              <a:ln w="381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9953" name="Group 27"/>
              <p:cNvGrpSpPr>
                <a:grpSpLocks/>
              </p:cNvGrpSpPr>
              <p:nvPr/>
            </p:nvGrpSpPr>
            <p:grpSpPr bwMode="auto">
              <a:xfrm>
                <a:off x="6468045" y="2583125"/>
                <a:ext cx="243081" cy="123489"/>
                <a:chOff x="3566095" y="2583125"/>
                <a:chExt cx="243081" cy="123489"/>
              </a:xfrm>
            </p:grpSpPr>
            <p:cxnSp>
              <p:nvCxnSpPr>
                <p:cNvPr id="44" name="Straight Connector 43"/>
                <p:cNvCxnSpPr/>
                <p:nvPr/>
              </p:nvCxnSpPr>
              <p:spPr>
                <a:xfrm>
                  <a:off x="3565965" y="2690672"/>
                  <a:ext cx="242888" cy="12703"/>
                </a:xfrm>
                <a:prstGeom prst="line">
                  <a:avLst/>
                </a:prstGeom>
                <a:ln w="3810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5" name="Freeform 44"/>
                <p:cNvSpPr/>
                <p:nvPr/>
              </p:nvSpPr>
              <p:spPr>
                <a:xfrm>
                  <a:off x="3575490" y="2582698"/>
                  <a:ext cx="225425" cy="123852"/>
                </a:xfrm>
                <a:custGeom>
                  <a:avLst/>
                  <a:gdLst>
                    <a:gd name="connsiteX0" fmla="*/ 336440 w 336440"/>
                    <a:gd name="connsiteY0" fmla="*/ 199750 h 199750"/>
                    <a:gd name="connsiteX1" fmla="*/ 215478 w 336440"/>
                    <a:gd name="connsiteY1" fmla="*/ 3214 h 199750"/>
                    <a:gd name="connsiteX2" fmla="*/ 18914 w 336440"/>
                    <a:gd name="connsiteY2" fmla="*/ 78805 h 199750"/>
                    <a:gd name="connsiteX3" fmla="*/ 18914 w 336440"/>
                    <a:gd name="connsiteY3" fmla="*/ 93923 h 199750"/>
                    <a:gd name="connsiteX0" fmla="*/ 366073 w 366073"/>
                    <a:gd name="connsiteY0" fmla="*/ 195335 h 195335"/>
                    <a:gd name="connsiteX1" fmla="*/ 215478 w 366073"/>
                    <a:gd name="connsiteY1" fmla="*/ 3032 h 195335"/>
                    <a:gd name="connsiteX2" fmla="*/ 18914 w 366073"/>
                    <a:gd name="connsiteY2" fmla="*/ 78623 h 195335"/>
                    <a:gd name="connsiteX3" fmla="*/ 18914 w 366073"/>
                    <a:gd name="connsiteY3" fmla="*/ 93741 h 195335"/>
                    <a:gd name="connsiteX0" fmla="*/ 366073 w 366073"/>
                    <a:gd name="connsiteY0" fmla="*/ 195781 h 195781"/>
                    <a:gd name="connsiteX1" fmla="*/ 215478 w 366073"/>
                    <a:gd name="connsiteY1" fmla="*/ 3478 h 195781"/>
                    <a:gd name="connsiteX2" fmla="*/ 18914 w 366073"/>
                    <a:gd name="connsiteY2" fmla="*/ 79069 h 195781"/>
                    <a:gd name="connsiteX3" fmla="*/ 18914 w 366073"/>
                    <a:gd name="connsiteY3" fmla="*/ 170387 h 195781"/>
                    <a:gd name="connsiteX0" fmla="*/ 347159 w 347159"/>
                    <a:gd name="connsiteY0" fmla="*/ 192400 h 192400"/>
                    <a:gd name="connsiteX1" fmla="*/ 196564 w 347159"/>
                    <a:gd name="connsiteY1" fmla="*/ 97 h 192400"/>
                    <a:gd name="connsiteX2" fmla="*/ 0 w 347159"/>
                    <a:gd name="connsiteY2" fmla="*/ 167006 h 192400"/>
                    <a:gd name="connsiteX0" fmla="*/ 347159 w 347159"/>
                    <a:gd name="connsiteY0" fmla="*/ 200433 h 200433"/>
                    <a:gd name="connsiteX1" fmla="*/ 196564 w 347159"/>
                    <a:gd name="connsiteY1" fmla="*/ 8130 h 200433"/>
                    <a:gd name="connsiteX2" fmla="*/ 69743 w 347159"/>
                    <a:gd name="connsiteY2" fmla="*/ 49512 h 200433"/>
                    <a:gd name="connsiteX3" fmla="*/ 0 w 347159"/>
                    <a:gd name="connsiteY3" fmla="*/ 175039 h 200433"/>
                    <a:gd name="connsiteX0" fmla="*/ 347159 w 347159"/>
                    <a:gd name="connsiteY0" fmla="*/ 174813 h 174813"/>
                    <a:gd name="connsiteX1" fmla="*/ 243131 w 347159"/>
                    <a:gd name="connsiteY1" fmla="*/ 16376 h 174813"/>
                    <a:gd name="connsiteX2" fmla="*/ 69743 w 347159"/>
                    <a:gd name="connsiteY2" fmla="*/ 23892 h 174813"/>
                    <a:gd name="connsiteX3" fmla="*/ 0 w 347159"/>
                    <a:gd name="connsiteY3" fmla="*/ 149419 h 174813"/>
                    <a:gd name="connsiteX0" fmla="*/ 347159 w 347159"/>
                    <a:gd name="connsiteY0" fmla="*/ 189783 h 189783"/>
                    <a:gd name="connsiteX1" fmla="*/ 243131 w 347159"/>
                    <a:gd name="connsiteY1" fmla="*/ 10179 h 189783"/>
                    <a:gd name="connsiteX2" fmla="*/ 69743 w 347159"/>
                    <a:gd name="connsiteY2" fmla="*/ 38862 h 189783"/>
                    <a:gd name="connsiteX3" fmla="*/ 0 w 347159"/>
                    <a:gd name="connsiteY3" fmla="*/ 164389 h 1897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47159" h="189783">
                      <a:moveTo>
                        <a:pt x="347159" y="189783"/>
                      </a:moveTo>
                      <a:cubicBezTo>
                        <a:pt x="313138" y="101594"/>
                        <a:pt x="289367" y="35332"/>
                        <a:pt x="243131" y="10179"/>
                      </a:cubicBezTo>
                      <a:cubicBezTo>
                        <a:pt x="196895" y="-14974"/>
                        <a:pt x="102504" y="11044"/>
                        <a:pt x="69743" y="38862"/>
                      </a:cubicBezTo>
                      <a:cubicBezTo>
                        <a:pt x="36982" y="66680"/>
                        <a:pt x="13035" y="148407"/>
                        <a:pt x="0" y="164389"/>
                      </a:cubicBezTo>
                    </a:path>
                  </a:pathLst>
                </a:custGeom>
                <a:ln w="3810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</p:grpSp>
          <p:grpSp>
            <p:nvGrpSpPr>
              <p:cNvPr id="39954" name="Group 28"/>
              <p:cNvGrpSpPr>
                <a:grpSpLocks/>
              </p:cNvGrpSpPr>
              <p:nvPr/>
            </p:nvGrpSpPr>
            <p:grpSpPr bwMode="auto">
              <a:xfrm>
                <a:off x="5740840" y="2574272"/>
                <a:ext cx="252852" cy="140217"/>
                <a:chOff x="2838890" y="2574272"/>
                <a:chExt cx="252852" cy="140217"/>
              </a:xfrm>
            </p:grpSpPr>
            <p:cxnSp>
              <p:nvCxnSpPr>
                <p:cNvPr id="40" name="Straight Connector 39"/>
                <p:cNvCxnSpPr/>
                <p:nvPr/>
              </p:nvCxnSpPr>
              <p:spPr>
                <a:xfrm flipH="1">
                  <a:off x="2856353" y="2674793"/>
                  <a:ext cx="234950" cy="39696"/>
                </a:xfrm>
                <a:prstGeom prst="line">
                  <a:avLst/>
                </a:prstGeom>
                <a:ln w="3810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1" name="Freeform 40"/>
                <p:cNvSpPr/>
                <p:nvPr/>
              </p:nvSpPr>
              <p:spPr>
                <a:xfrm>
                  <a:off x="2838890" y="2574758"/>
                  <a:ext cx="250825" cy="138144"/>
                </a:xfrm>
                <a:custGeom>
                  <a:avLst/>
                  <a:gdLst>
                    <a:gd name="connsiteX0" fmla="*/ 0 w 385233"/>
                    <a:gd name="connsiteY0" fmla="*/ 250388 h 250388"/>
                    <a:gd name="connsiteX1" fmla="*/ 160866 w 385233"/>
                    <a:gd name="connsiteY1" fmla="*/ 621 h 250388"/>
                    <a:gd name="connsiteX2" fmla="*/ 385233 w 385233"/>
                    <a:gd name="connsiteY2" fmla="*/ 174188 h 250388"/>
                    <a:gd name="connsiteX0" fmla="*/ 0 w 385233"/>
                    <a:gd name="connsiteY0" fmla="*/ 208228 h 208228"/>
                    <a:gd name="connsiteX1" fmla="*/ 97366 w 385233"/>
                    <a:gd name="connsiteY1" fmla="*/ 794 h 208228"/>
                    <a:gd name="connsiteX2" fmla="*/ 385233 w 385233"/>
                    <a:gd name="connsiteY2" fmla="*/ 132028 h 208228"/>
                    <a:gd name="connsiteX0" fmla="*/ 0 w 385233"/>
                    <a:gd name="connsiteY0" fmla="*/ 233375 h 233375"/>
                    <a:gd name="connsiteX1" fmla="*/ 97366 w 385233"/>
                    <a:gd name="connsiteY1" fmla="*/ 25941 h 233375"/>
                    <a:gd name="connsiteX2" fmla="*/ 283633 w 385233"/>
                    <a:gd name="connsiteY2" fmla="*/ 17475 h 233375"/>
                    <a:gd name="connsiteX3" fmla="*/ 385233 w 385233"/>
                    <a:gd name="connsiteY3" fmla="*/ 157175 h 233375"/>
                    <a:gd name="connsiteX0" fmla="*/ 0 w 385233"/>
                    <a:gd name="connsiteY0" fmla="*/ 228304 h 228304"/>
                    <a:gd name="connsiteX1" fmla="*/ 67733 w 385233"/>
                    <a:gd name="connsiteY1" fmla="*/ 33570 h 228304"/>
                    <a:gd name="connsiteX2" fmla="*/ 283633 w 385233"/>
                    <a:gd name="connsiteY2" fmla="*/ 12404 h 228304"/>
                    <a:gd name="connsiteX3" fmla="*/ 385233 w 385233"/>
                    <a:gd name="connsiteY3" fmla="*/ 152104 h 228304"/>
                    <a:gd name="connsiteX0" fmla="*/ 0 w 385233"/>
                    <a:gd name="connsiteY0" fmla="*/ 223905 h 223905"/>
                    <a:gd name="connsiteX1" fmla="*/ 86783 w 385233"/>
                    <a:gd name="connsiteY1" fmla="*/ 48221 h 223905"/>
                    <a:gd name="connsiteX2" fmla="*/ 283633 w 385233"/>
                    <a:gd name="connsiteY2" fmla="*/ 8005 h 223905"/>
                    <a:gd name="connsiteX3" fmla="*/ 385233 w 385233"/>
                    <a:gd name="connsiteY3" fmla="*/ 147705 h 223905"/>
                    <a:gd name="connsiteX0" fmla="*/ 0 w 385233"/>
                    <a:gd name="connsiteY0" fmla="*/ 213335 h 213335"/>
                    <a:gd name="connsiteX1" fmla="*/ 86783 w 385233"/>
                    <a:gd name="connsiteY1" fmla="*/ 37651 h 213335"/>
                    <a:gd name="connsiteX2" fmla="*/ 270933 w 385233"/>
                    <a:gd name="connsiteY2" fmla="*/ 10135 h 213335"/>
                    <a:gd name="connsiteX3" fmla="*/ 385233 w 385233"/>
                    <a:gd name="connsiteY3" fmla="*/ 137135 h 2133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5233" h="213335">
                      <a:moveTo>
                        <a:pt x="0" y="213335"/>
                      </a:moveTo>
                      <a:cubicBezTo>
                        <a:pt x="48330" y="94801"/>
                        <a:pt x="41628" y="71518"/>
                        <a:pt x="86783" y="37651"/>
                      </a:cubicBezTo>
                      <a:cubicBezTo>
                        <a:pt x="131938" y="3784"/>
                        <a:pt x="222955" y="-11737"/>
                        <a:pt x="270933" y="10135"/>
                      </a:cubicBezTo>
                      <a:cubicBezTo>
                        <a:pt x="318911" y="32007"/>
                        <a:pt x="359128" y="121613"/>
                        <a:pt x="385233" y="137135"/>
                      </a:cubicBezTo>
                    </a:path>
                  </a:pathLst>
                </a:custGeom>
                <a:ln w="3810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</p:grpSp>
          <p:cxnSp>
            <p:nvCxnSpPr>
              <p:cNvPr id="30" name="Straight Connector 29"/>
              <p:cNvCxnSpPr/>
              <p:nvPr/>
            </p:nvCxnSpPr>
            <p:spPr>
              <a:xfrm>
                <a:off x="6205978" y="1217147"/>
                <a:ext cx="309562" cy="230238"/>
              </a:xfrm>
              <a:prstGeom prst="line">
                <a:avLst/>
              </a:prstGeom>
              <a:ln w="381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 flipH="1">
                <a:off x="6255190" y="1460087"/>
                <a:ext cx="260350" cy="368381"/>
              </a:xfrm>
              <a:prstGeom prst="line">
                <a:avLst/>
              </a:prstGeom>
              <a:ln w="381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 flipH="1">
                <a:off x="5950390" y="1228261"/>
                <a:ext cx="239713" cy="238178"/>
              </a:xfrm>
              <a:prstGeom prst="line">
                <a:avLst/>
              </a:prstGeom>
              <a:ln w="381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5956740" y="1460087"/>
                <a:ext cx="209550" cy="368381"/>
              </a:xfrm>
              <a:prstGeom prst="line">
                <a:avLst/>
              </a:prstGeom>
              <a:ln w="381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Freeform 33"/>
              <p:cNvSpPr/>
              <p:nvPr/>
            </p:nvSpPr>
            <p:spPr>
              <a:xfrm rot="5400000">
                <a:off x="6224216" y="1822926"/>
                <a:ext cx="160372" cy="130175"/>
              </a:xfrm>
              <a:custGeom>
                <a:avLst/>
                <a:gdLst>
                  <a:gd name="connsiteX0" fmla="*/ 455 w 246658"/>
                  <a:gd name="connsiteY0" fmla="*/ 180206 h 199521"/>
                  <a:gd name="connsiteX1" fmla="*/ 76655 w 246658"/>
                  <a:gd name="connsiteY1" fmla="*/ 15106 h 199521"/>
                  <a:gd name="connsiteX2" fmla="*/ 203655 w 246658"/>
                  <a:gd name="connsiteY2" fmla="*/ 10872 h 199521"/>
                  <a:gd name="connsiteX3" fmla="*/ 245988 w 246658"/>
                  <a:gd name="connsiteY3" fmla="*/ 44739 h 199521"/>
                  <a:gd name="connsiteX4" fmla="*/ 220588 w 246658"/>
                  <a:gd name="connsiteY4" fmla="*/ 150572 h 199521"/>
                  <a:gd name="connsiteX5" fmla="*/ 110521 w 246658"/>
                  <a:gd name="connsiteY5" fmla="*/ 192906 h 199521"/>
                  <a:gd name="connsiteX6" fmla="*/ 455 w 246658"/>
                  <a:gd name="connsiteY6" fmla="*/ 180206 h 199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6658" h="199521">
                    <a:moveTo>
                      <a:pt x="455" y="180206"/>
                    </a:moveTo>
                    <a:cubicBezTo>
                      <a:pt x="-5189" y="150573"/>
                      <a:pt x="42788" y="43328"/>
                      <a:pt x="76655" y="15106"/>
                    </a:cubicBezTo>
                    <a:cubicBezTo>
                      <a:pt x="110522" y="-13116"/>
                      <a:pt x="175433" y="5933"/>
                      <a:pt x="203655" y="10872"/>
                    </a:cubicBezTo>
                    <a:cubicBezTo>
                      <a:pt x="231877" y="15811"/>
                      <a:pt x="243166" y="21456"/>
                      <a:pt x="245988" y="44739"/>
                    </a:cubicBezTo>
                    <a:cubicBezTo>
                      <a:pt x="248810" y="68022"/>
                      <a:pt x="243166" y="125877"/>
                      <a:pt x="220588" y="150572"/>
                    </a:cubicBezTo>
                    <a:cubicBezTo>
                      <a:pt x="198010" y="175267"/>
                      <a:pt x="144388" y="187967"/>
                      <a:pt x="110521" y="192906"/>
                    </a:cubicBezTo>
                    <a:cubicBezTo>
                      <a:pt x="76654" y="197845"/>
                      <a:pt x="6099" y="209839"/>
                      <a:pt x="455" y="180206"/>
                    </a:cubicBezTo>
                    <a:close/>
                  </a:path>
                </a:pathLst>
              </a:custGeom>
              <a:noFill/>
              <a:ln w="3810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sp>
            <p:nvSpPr>
              <p:cNvPr id="35" name="Freeform 34"/>
              <p:cNvSpPr/>
              <p:nvPr/>
            </p:nvSpPr>
            <p:spPr>
              <a:xfrm rot="18043755">
                <a:off x="5981323" y="1824512"/>
                <a:ext cx="204832" cy="114300"/>
              </a:xfrm>
              <a:custGeom>
                <a:avLst/>
                <a:gdLst>
                  <a:gd name="connsiteX0" fmla="*/ 313899 w 315294"/>
                  <a:gd name="connsiteY0" fmla="*/ 171119 h 175885"/>
                  <a:gd name="connsiteX1" fmla="*/ 233465 w 315294"/>
                  <a:gd name="connsiteY1" fmla="*/ 73753 h 175885"/>
                  <a:gd name="connsiteX2" fmla="*/ 123399 w 315294"/>
                  <a:gd name="connsiteY2" fmla="*/ 14486 h 175885"/>
                  <a:gd name="connsiteX3" fmla="*/ 34499 w 315294"/>
                  <a:gd name="connsiteY3" fmla="*/ 1786 h 175885"/>
                  <a:gd name="connsiteX4" fmla="*/ 632 w 315294"/>
                  <a:gd name="connsiteY4" fmla="*/ 44119 h 175885"/>
                  <a:gd name="connsiteX5" fmla="*/ 59899 w 315294"/>
                  <a:gd name="connsiteY5" fmla="*/ 124553 h 175885"/>
                  <a:gd name="connsiteX6" fmla="*/ 165732 w 315294"/>
                  <a:gd name="connsiteY6" fmla="*/ 158419 h 175885"/>
                  <a:gd name="connsiteX7" fmla="*/ 313899 w 315294"/>
                  <a:gd name="connsiteY7" fmla="*/ 171119 h 175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5294" h="175885">
                    <a:moveTo>
                      <a:pt x="313899" y="171119"/>
                    </a:moveTo>
                    <a:cubicBezTo>
                      <a:pt x="325188" y="157008"/>
                      <a:pt x="265215" y="99858"/>
                      <a:pt x="233465" y="73753"/>
                    </a:cubicBezTo>
                    <a:cubicBezTo>
                      <a:pt x="201715" y="47647"/>
                      <a:pt x="156560" y="26480"/>
                      <a:pt x="123399" y="14486"/>
                    </a:cubicBezTo>
                    <a:cubicBezTo>
                      <a:pt x="90238" y="2491"/>
                      <a:pt x="54960" y="-3153"/>
                      <a:pt x="34499" y="1786"/>
                    </a:cubicBezTo>
                    <a:cubicBezTo>
                      <a:pt x="14038" y="6725"/>
                      <a:pt x="-3601" y="23658"/>
                      <a:pt x="632" y="44119"/>
                    </a:cubicBezTo>
                    <a:cubicBezTo>
                      <a:pt x="4865" y="64580"/>
                      <a:pt x="32382" y="105503"/>
                      <a:pt x="59899" y="124553"/>
                    </a:cubicBezTo>
                    <a:cubicBezTo>
                      <a:pt x="87416" y="143603"/>
                      <a:pt x="127632" y="152775"/>
                      <a:pt x="165732" y="158419"/>
                    </a:cubicBezTo>
                    <a:cubicBezTo>
                      <a:pt x="203832" y="164063"/>
                      <a:pt x="302610" y="185230"/>
                      <a:pt x="313899" y="171119"/>
                    </a:cubicBezTo>
                    <a:close/>
                  </a:path>
                </a:pathLst>
              </a:custGeom>
              <a:noFill/>
              <a:ln w="3810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grpSp>
            <p:nvGrpSpPr>
              <p:cNvPr id="39961" name="Group 35"/>
              <p:cNvGrpSpPr>
                <a:grpSpLocks/>
              </p:cNvGrpSpPr>
              <p:nvPr/>
            </p:nvGrpSpPr>
            <p:grpSpPr bwMode="auto">
              <a:xfrm>
                <a:off x="6022747" y="729676"/>
                <a:ext cx="527419" cy="407801"/>
                <a:chOff x="3120797" y="729676"/>
                <a:chExt cx="527419" cy="407801"/>
              </a:xfrm>
            </p:grpSpPr>
            <p:sp>
              <p:nvSpPr>
                <p:cNvPr id="37" name="Oval 36"/>
                <p:cNvSpPr/>
                <p:nvPr/>
              </p:nvSpPr>
              <p:spPr>
                <a:xfrm>
                  <a:off x="3134165" y="732852"/>
                  <a:ext cx="352425" cy="404902"/>
                </a:xfrm>
                <a:prstGeom prst="ellipse">
                  <a:avLst/>
                </a:prstGeom>
                <a:noFill/>
                <a:ln w="38100" cap="rnd" cmpd="sng"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  <p:sp>
              <p:nvSpPr>
                <p:cNvPr id="38" name="Freeform 37"/>
                <p:cNvSpPr/>
                <p:nvPr/>
              </p:nvSpPr>
              <p:spPr>
                <a:xfrm>
                  <a:off x="3145278" y="751906"/>
                  <a:ext cx="503237" cy="223887"/>
                </a:xfrm>
                <a:custGeom>
                  <a:avLst/>
                  <a:gdLst>
                    <a:gd name="connsiteX0" fmla="*/ 0 w 773907"/>
                    <a:gd name="connsiteY0" fmla="*/ 343065 h 343065"/>
                    <a:gd name="connsiteX1" fmla="*/ 347133 w 773907"/>
                    <a:gd name="connsiteY1" fmla="*/ 122931 h 343065"/>
                    <a:gd name="connsiteX2" fmla="*/ 613833 w 773907"/>
                    <a:gd name="connsiteY2" fmla="*/ 8631 h 343065"/>
                    <a:gd name="connsiteX3" fmla="*/ 757766 w 773907"/>
                    <a:gd name="connsiteY3" fmla="*/ 12865 h 343065"/>
                    <a:gd name="connsiteX4" fmla="*/ 770466 w 773907"/>
                    <a:gd name="connsiteY4" fmla="*/ 50965 h 3430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73907" h="343065">
                      <a:moveTo>
                        <a:pt x="0" y="343065"/>
                      </a:moveTo>
                      <a:cubicBezTo>
                        <a:pt x="122414" y="260867"/>
                        <a:pt x="244828" y="178670"/>
                        <a:pt x="347133" y="122931"/>
                      </a:cubicBezTo>
                      <a:cubicBezTo>
                        <a:pt x="449439" y="67192"/>
                        <a:pt x="545394" y="26975"/>
                        <a:pt x="613833" y="8631"/>
                      </a:cubicBezTo>
                      <a:cubicBezTo>
                        <a:pt x="682272" y="-9713"/>
                        <a:pt x="731661" y="5809"/>
                        <a:pt x="757766" y="12865"/>
                      </a:cubicBezTo>
                      <a:cubicBezTo>
                        <a:pt x="783871" y="19921"/>
                        <a:pt x="770466" y="50965"/>
                        <a:pt x="770466" y="50965"/>
                      </a:cubicBezTo>
                    </a:path>
                  </a:pathLst>
                </a:custGeom>
                <a:ln w="3810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  <p:sp>
              <p:nvSpPr>
                <p:cNvPr id="39" name="Freeform 38"/>
                <p:cNvSpPr/>
                <p:nvPr/>
              </p:nvSpPr>
              <p:spPr>
                <a:xfrm>
                  <a:off x="3121465" y="729676"/>
                  <a:ext cx="307975" cy="223887"/>
                </a:xfrm>
                <a:custGeom>
                  <a:avLst/>
                  <a:gdLst>
                    <a:gd name="connsiteX0" fmla="*/ 9753 w 308703"/>
                    <a:gd name="connsiteY0" fmla="*/ 222824 h 223347"/>
                    <a:gd name="connsiteX1" fmla="*/ 28803 w 308703"/>
                    <a:gd name="connsiteY1" fmla="*/ 108524 h 223347"/>
                    <a:gd name="connsiteX2" fmla="*/ 124053 w 308703"/>
                    <a:gd name="connsiteY2" fmla="*/ 19624 h 223347"/>
                    <a:gd name="connsiteX3" fmla="*/ 225653 w 308703"/>
                    <a:gd name="connsiteY3" fmla="*/ 574 h 223347"/>
                    <a:gd name="connsiteX4" fmla="*/ 282803 w 308703"/>
                    <a:gd name="connsiteY4" fmla="*/ 32324 h 223347"/>
                    <a:gd name="connsiteX5" fmla="*/ 301853 w 308703"/>
                    <a:gd name="connsiteY5" fmla="*/ 57724 h 223347"/>
                    <a:gd name="connsiteX6" fmla="*/ 168503 w 308703"/>
                    <a:gd name="connsiteY6" fmla="*/ 146624 h 223347"/>
                    <a:gd name="connsiteX7" fmla="*/ 9753 w 308703"/>
                    <a:gd name="connsiteY7" fmla="*/ 222824 h 2233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08703" h="223347">
                      <a:moveTo>
                        <a:pt x="9753" y="222824"/>
                      </a:moveTo>
                      <a:cubicBezTo>
                        <a:pt x="-13530" y="216474"/>
                        <a:pt x="9753" y="142391"/>
                        <a:pt x="28803" y="108524"/>
                      </a:cubicBezTo>
                      <a:cubicBezTo>
                        <a:pt x="47853" y="74657"/>
                        <a:pt x="91245" y="37616"/>
                        <a:pt x="124053" y="19624"/>
                      </a:cubicBezTo>
                      <a:cubicBezTo>
                        <a:pt x="156861" y="1632"/>
                        <a:pt x="199195" y="-1543"/>
                        <a:pt x="225653" y="574"/>
                      </a:cubicBezTo>
                      <a:cubicBezTo>
                        <a:pt x="252111" y="2691"/>
                        <a:pt x="270103" y="22799"/>
                        <a:pt x="282803" y="32324"/>
                      </a:cubicBezTo>
                      <a:cubicBezTo>
                        <a:pt x="295503" y="41849"/>
                        <a:pt x="320903" y="38674"/>
                        <a:pt x="301853" y="57724"/>
                      </a:cubicBezTo>
                      <a:cubicBezTo>
                        <a:pt x="282803" y="76774"/>
                        <a:pt x="215070" y="116991"/>
                        <a:pt x="168503" y="146624"/>
                      </a:cubicBezTo>
                      <a:cubicBezTo>
                        <a:pt x="121936" y="176257"/>
                        <a:pt x="33036" y="229174"/>
                        <a:pt x="9753" y="222824"/>
                      </a:cubicBezTo>
                      <a:close/>
                    </a:path>
                  </a:pathLst>
                </a:custGeom>
                <a:solidFill>
                  <a:srgbClr val="3366FF"/>
                </a:solidFill>
                <a:ln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latin typeface="Trebuchet MS" charset="0"/>
                <a:cs typeface="Trebuchet MS" charset="0"/>
              </a:rPr>
              <a:t>Where Does Noise Come From?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x-none" sz="2000">
                <a:latin typeface="Bookman Old Style" charset="0"/>
                <a:cs typeface="Bookman Old Style" charset="0"/>
              </a:rPr>
              <a:t>Parasitic resistance, inductance, capacitance</a:t>
            </a:r>
          </a:p>
          <a:p>
            <a:pPr lvl="1"/>
            <a:r>
              <a:rPr lang="en-US" altLang="x-none" sz="1800">
                <a:latin typeface="Bookman Old Style" charset="0"/>
                <a:cs typeface="Bookman Old Style" charset="0"/>
              </a:rPr>
              <a:t>IR drop, L(dI/dt) drop, LC ringing from current steps</a:t>
            </a:r>
            <a:br>
              <a:rPr lang="en-US" altLang="x-none" sz="1800">
                <a:latin typeface="Bookman Old Style" charset="0"/>
                <a:cs typeface="Bookman Old Style" charset="0"/>
              </a:rPr>
            </a:br>
            <a:br>
              <a:rPr lang="en-US" altLang="x-none" sz="1800">
                <a:latin typeface="Bookman Old Style" charset="0"/>
                <a:cs typeface="Bookman Old Style" charset="0"/>
              </a:rPr>
            </a:br>
            <a:br>
              <a:rPr lang="en-US" altLang="x-none" sz="1800">
                <a:latin typeface="Bookman Old Style" charset="0"/>
                <a:cs typeface="Bookman Old Style" charset="0"/>
              </a:rPr>
            </a:br>
            <a:br>
              <a:rPr lang="en-US" altLang="x-none" sz="1800">
                <a:latin typeface="Bookman Old Style" charset="0"/>
                <a:cs typeface="Bookman Old Style" charset="0"/>
              </a:rPr>
            </a:br>
            <a:br>
              <a:rPr lang="en-US" altLang="x-none" sz="1800">
                <a:latin typeface="Bookman Old Style" charset="0"/>
                <a:cs typeface="Bookman Old Style" charset="0"/>
              </a:rPr>
            </a:br>
            <a:br>
              <a:rPr lang="en-US" altLang="x-none" sz="1800">
                <a:latin typeface="Bookman Old Style" charset="0"/>
                <a:cs typeface="Bookman Old Style" charset="0"/>
              </a:rPr>
            </a:br>
            <a:br>
              <a:rPr lang="en-US" altLang="x-none" sz="1800">
                <a:latin typeface="Bookman Old Style" charset="0"/>
                <a:cs typeface="Bookman Old Style" charset="0"/>
              </a:rPr>
            </a:br>
            <a:br>
              <a:rPr lang="en-US" altLang="x-none" sz="1800">
                <a:latin typeface="Bookman Old Style" charset="0"/>
                <a:cs typeface="Bookman Old Style" charset="0"/>
              </a:rPr>
            </a:br>
            <a:br>
              <a:rPr lang="en-US" altLang="x-none" sz="1800">
                <a:latin typeface="Bookman Old Style" charset="0"/>
                <a:cs typeface="Bookman Old Style" charset="0"/>
              </a:rPr>
            </a:br>
            <a:endParaRPr lang="en-US" altLang="x-none" sz="1800">
              <a:latin typeface="Bookman Old Style" charset="0"/>
              <a:cs typeface="Bookman Old Style" charset="0"/>
            </a:endParaRPr>
          </a:p>
          <a:p>
            <a:r>
              <a:rPr lang="en-US" altLang="x-none" sz="2000">
                <a:latin typeface="Bookman Old Style" charset="0"/>
                <a:cs typeface="Bookman Old Style" charset="0"/>
              </a:rPr>
              <a:t>Imprecision of component values</a:t>
            </a:r>
          </a:p>
          <a:p>
            <a:pPr lvl="1"/>
            <a:r>
              <a:rPr lang="en-US" altLang="x-none" sz="1800">
                <a:latin typeface="Bookman Old Style" charset="0"/>
                <a:cs typeface="Bookman Old Style" charset="0"/>
              </a:rPr>
              <a:t>Manufacturing variations, allowable tolerances</a:t>
            </a:r>
            <a:br>
              <a:rPr lang="en-US" altLang="x-none" sz="1800">
                <a:latin typeface="Bookman Old Style" charset="0"/>
                <a:cs typeface="Bookman Old Style" charset="0"/>
              </a:rPr>
            </a:br>
            <a:endParaRPr lang="en-US" altLang="x-none" sz="1800">
              <a:latin typeface="Bookman Old Style" charset="0"/>
              <a:cs typeface="Bookman Old Style" charset="0"/>
            </a:endParaRPr>
          </a:p>
          <a:p>
            <a:r>
              <a:rPr lang="en-US" altLang="x-none" sz="2200">
                <a:latin typeface="Bookman Old Style" charset="0"/>
                <a:cs typeface="Bookman Old Style" charset="0"/>
              </a:rPr>
              <a:t>Environmental effects</a:t>
            </a:r>
          </a:p>
          <a:p>
            <a:pPr lvl="1"/>
            <a:r>
              <a:rPr lang="en-US" altLang="x-none" sz="1800">
                <a:latin typeface="Bookman Old Style" charset="0"/>
                <a:cs typeface="Bookman Old Style" charset="0"/>
              </a:rPr>
              <a:t>External EM fields, temperature variations, etc.</a:t>
            </a:r>
            <a:br>
              <a:rPr lang="en-US" altLang="x-none" sz="1800">
                <a:latin typeface="Bookman Old Style" charset="0"/>
                <a:cs typeface="Bookman Old Style" charset="0"/>
              </a:rPr>
            </a:br>
            <a:endParaRPr lang="en-US" altLang="x-none" sz="1800">
              <a:latin typeface="Bookman Old Style" charset="0"/>
              <a:cs typeface="Bookman Old Style" charset="0"/>
            </a:endParaRPr>
          </a:p>
          <a:p>
            <a:r>
              <a:rPr lang="en-US" altLang="x-none" sz="2200">
                <a:latin typeface="Bookman Old Style" charset="0"/>
                <a:cs typeface="Bookman Old Style" charset="0"/>
              </a:rPr>
              <a:t>…</a:t>
            </a:r>
          </a:p>
        </p:txBody>
      </p:sp>
      <p:grpSp>
        <p:nvGrpSpPr>
          <p:cNvPr id="166" name="Group 165"/>
          <p:cNvGrpSpPr>
            <a:grpSpLocks/>
          </p:cNvGrpSpPr>
          <p:nvPr/>
        </p:nvGrpSpPr>
        <p:grpSpPr bwMode="auto">
          <a:xfrm>
            <a:off x="617538" y="1981200"/>
            <a:ext cx="7688262" cy="2201863"/>
            <a:chOff x="312738" y="2057400"/>
            <a:chExt cx="7688262" cy="2202021"/>
          </a:xfrm>
        </p:grpSpPr>
        <p:sp>
          <p:nvSpPr>
            <p:cNvPr id="8" name="Line 2"/>
            <p:cNvSpPr>
              <a:spLocks noChangeShapeType="1"/>
            </p:cNvSpPr>
            <p:nvPr/>
          </p:nvSpPr>
          <p:spPr bwMode="auto">
            <a:xfrm>
              <a:off x="1585913" y="3065535"/>
              <a:ext cx="0" cy="1333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 sz="1600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" name="Freeform 4"/>
            <p:cNvSpPr>
              <a:spLocks/>
            </p:cNvSpPr>
            <p:nvPr/>
          </p:nvSpPr>
          <p:spPr bwMode="auto">
            <a:xfrm>
              <a:off x="3194050" y="2601952"/>
              <a:ext cx="476250" cy="130184"/>
            </a:xfrm>
            <a:custGeom>
              <a:avLst/>
              <a:gdLst>
                <a:gd name="T0" fmla="*/ 0 w 624"/>
                <a:gd name="T1" fmla="*/ 2147483647 h 201"/>
                <a:gd name="T2" fmla="*/ 2147483647 w 624"/>
                <a:gd name="T3" fmla="*/ 2147483647 h 201"/>
                <a:gd name="T4" fmla="*/ 2147483647 w 624"/>
                <a:gd name="T5" fmla="*/ 0 h 201"/>
                <a:gd name="T6" fmla="*/ 2147483647 w 624"/>
                <a:gd name="T7" fmla="*/ 2147483647 h 201"/>
                <a:gd name="T8" fmla="*/ 2147483647 w 624"/>
                <a:gd name="T9" fmla="*/ 0 h 201"/>
                <a:gd name="T10" fmla="*/ 2147483647 w 624"/>
                <a:gd name="T11" fmla="*/ 2147483647 h 201"/>
                <a:gd name="T12" fmla="*/ 2147483647 w 624"/>
                <a:gd name="T13" fmla="*/ 0 h 201"/>
                <a:gd name="T14" fmla="*/ 2147483647 w 624"/>
                <a:gd name="T15" fmla="*/ 2147483647 h 201"/>
                <a:gd name="T16" fmla="*/ 2147483647 w 624"/>
                <a:gd name="T17" fmla="*/ 0 h 201"/>
                <a:gd name="T18" fmla="*/ 2147483647 w 624"/>
                <a:gd name="T19" fmla="*/ 2147483647 h 201"/>
                <a:gd name="T20" fmla="*/ 2147483647 w 624"/>
                <a:gd name="T21" fmla="*/ 2147483647 h 201"/>
                <a:gd name="T22" fmla="*/ 2147483647 w 624"/>
                <a:gd name="T23" fmla="*/ 2147483647 h 201"/>
                <a:gd name="T24" fmla="*/ 2147483647 w 624"/>
                <a:gd name="T25" fmla="*/ 2147483647 h 20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624"/>
                <a:gd name="T40" fmla="*/ 0 h 201"/>
                <a:gd name="T41" fmla="*/ 624 w 624"/>
                <a:gd name="T42" fmla="*/ 201 h 201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624" h="201">
                  <a:moveTo>
                    <a:pt x="0" y="96"/>
                  </a:moveTo>
                  <a:lnTo>
                    <a:pt x="96" y="96"/>
                  </a:lnTo>
                  <a:lnTo>
                    <a:pt x="144" y="0"/>
                  </a:lnTo>
                  <a:lnTo>
                    <a:pt x="192" y="192"/>
                  </a:lnTo>
                  <a:lnTo>
                    <a:pt x="240" y="0"/>
                  </a:lnTo>
                  <a:lnTo>
                    <a:pt x="288" y="192"/>
                  </a:lnTo>
                  <a:lnTo>
                    <a:pt x="336" y="0"/>
                  </a:lnTo>
                  <a:lnTo>
                    <a:pt x="384" y="192"/>
                  </a:lnTo>
                  <a:lnTo>
                    <a:pt x="432" y="0"/>
                  </a:lnTo>
                  <a:cubicBezTo>
                    <a:pt x="448" y="64"/>
                    <a:pt x="458" y="130"/>
                    <a:pt x="480" y="192"/>
                  </a:cubicBezTo>
                  <a:cubicBezTo>
                    <a:pt x="483" y="201"/>
                    <a:pt x="495" y="176"/>
                    <a:pt x="495" y="166"/>
                  </a:cubicBezTo>
                  <a:lnTo>
                    <a:pt x="528" y="96"/>
                  </a:lnTo>
                  <a:lnTo>
                    <a:pt x="624" y="96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 sz="1600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0" name="Freeform 5"/>
            <p:cNvSpPr>
              <a:spLocks/>
            </p:cNvSpPr>
            <p:nvPr/>
          </p:nvSpPr>
          <p:spPr bwMode="auto">
            <a:xfrm>
              <a:off x="3611563" y="2601952"/>
              <a:ext cx="476250" cy="130184"/>
            </a:xfrm>
            <a:custGeom>
              <a:avLst/>
              <a:gdLst>
                <a:gd name="T0" fmla="*/ 0 w 624"/>
                <a:gd name="T1" fmla="*/ 2147483647 h 201"/>
                <a:gd name="T2" fmla="*/ 2147483647 w 624"/>
                <a:gd name="T3" fmla="*/ 2147483647 h 201"/>
                <a:gd name="T4" fmla="*/ 2147483647 w 624"/>
                <a:gd name="T5" fmla="*/ 0 h 201"/>
                <a:gd name="T6" fmla="*/ 2147483647 w 624"/>
                <a:gd name="T7" fmla="*/ 2147483647 h 201"/>
                <a:gd name="T8" fmla="*/ 2147483647 w 624"/>
                <a:gd name="T9" fmla="*/ 0 h 201"/>
                <a:gd name="T10" fmla="*/ 2147483647 w 624"/>
                <a:gd name="T11" fmla="*/ 2147483647 h 201"/>
                <a:gd name="T12" fmla="*/ 2147483647 w 624"/>
                <a:gd name="T13" fmla="*/ 0 h 201"/>
                <a:gd name="T14" fmla="*/ 2147483647 w 624"/>
                <a:gd name="T15" fmla="*/ 2147483647 h 201"/>
                <a:gd name="T16" fmla="*/ 2147483647 w 624"/>
                <a:gd name="T17" fmla="*/ 0 h 201"/>
                <a:gd name="T18" fmla="*/ 2147483647 w 624"/>
                <a:gd name="T19" fmla="*/ 2147483647 h 201"/>
                <a:gd name="T20" fmla="*/ 2147483647 w 624"/>
                <a:gd name="T21" fmla="*/ 2147483647 h 201"/>
                <a:gd name="T22" fmla="*/ 2147483647 w 624"/>
                <a:gd name="T23" fmla="*/ 2147483647 h 201"/>
                <a:gd name="T24" fmla="*/ 2147483647 w 624"/>
                <a:gd name="T25" fmla="*/ 2147483647 h 20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624"/>
                <a:gd name="T40" fmla="*/ 0 h 201"/>
                <a:gd name="T41" fmla="*/ 624 w 624"/>
                <a:gd name="T42" fmla="*/ 201 h 201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624" h="201">
                  <a:moveTo>
                    <a:pt x="0" y="96"/>
                  </a:moveTo>
                  <a:lnTo>
                    <a:pt x="96" y="96"/>
                  </a:lnTo>
                  <a:lnTo>
                    <a:pt x="144" y="0"/>
                  </a:lnTo>
                  <a:lnTo>
                    <a:pt x="192" y="192"/>
                  </a:lnTo>
                  <a:lnTo>
                    <a:pt x="240" y="0"/>
                  </a:lnTo>
                  <a:lnTo>
                    <a:pt x="288" y="192"/>
                  </a:lnTo>
                  <a:lnTo>
                    <a:pt x="336" y="0"/>
                  </a:lnTo>
                  <a:lnTo>
                    <a:pt x="384" y="192"/>
                  </a:lnTo>
                  <a:lnTo>
                    <a:pt x="432" y="0"/>
                  </a:lnTo>
                  <a:cubicBezTo>
                    <a:pt x="448" y="64"/>
                    <a:pt x="458" y="130"/>
                    <a:pt x="480" y="192"/>
                  </a:cubicBezTo>
                  <a:cubicBezTo>
                    <a:pt x="483" y="201"/>
                    <a:pt x="495" y="176"/>
                    <a:pt x="495" y="166"/>
                  </a:cubicBezTo>
                  <a:lnTo>
                    <a:pt x="528" y="96"/>
                  </a:lnTo>
                  <a:lnTo>
                    <a:pt x="624" y="96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 sz="1600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" name="Freeform 6"/>
            <p:cNvSpPr>
              <a:spLocks/>
            </p:cNvSpPr>
            <p:nvPr/>
          </p:nvSpPr>
          <p:spPr bwMode="auto">
            <a:xfrm>
              <a:off x="4027488" y="2601952"/>
              <a:ext cx="476250" cy="130184"/>
            </a:xfrm>
            <a:custGeom>
              <a:avLst/>
              <a:gdLst>
                <a:gd name="T0" fmla="*/ 0 w 624"/>
                <a:gd name="T1" fmla="*/ 2147483647 h 201"/>
                <a:gd name="T2" fmla="*/ 2147483647 w 624"/>
                <a:gd name="T3" fmla="*/ 2147483647 h 201"/>
                <a:gd name="T4" fmla="*/ 2147483647 w 624"/>
                <a:gd name="T5" fmla="*/ 0 h 201"/>
                <a:gd name="T6" fmla="*/ 2147483647 w 624"/>
                <a:gd name="T7" fmla="*/ 2147483647 h 201"/>
                <a:gd name="T8" fmla="*/ 2147483647 w 624"/>
                <a:gd name="T9" fmla="*/ 0 h 201"/>
                <a:gd name="T10" fmla="*/ 2147483647 w 624"/>
                <a:gd name="T11" fmla="*/ 2147483647 h 201"/>
                <a:gd name="T12" fmla="*/ 2147483647 w 624"/>
                <a:gd name="T13" fmla="*/ 0 h 201"/>
                <a:gd name="T14" fmla="*/ 2147483647 w 624"/>
                <a:gd name="T15" fmla="*/ 2147483647 h 201"/>
                <a:gd name="T16" fmla="*/ 2147483647 w 624"/>
                <a:gd name="T17" fmla="*/ 0 h 201"/>
                <a:gd name="T18" fmla="*/ 2147483647 w 624"/>
                <a:gd name="T19" fmla="*/ 2147483647 h 201"/>
                <a:gd name="T20" fmla="*/ 2147483647 w 624"/>
                <a:gd name="T21" fmla="*/ 2147483647 h 201"/>
                <a:gd name="T22" fmla="*/ 2147483647 w 624"/>
                <a:gd name="T23" fmla="*/ 2147483647 h 201"/>
                <a:gd name="T24" fmla="*/ 2147483647 w 624"/>
                <a:gd name="T25" fmla="*/ 2147483647 h 20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624"/>
                <a:gd name="T40" fmla="*/ 0 h 201"/>
                <a:gd name="T41" fmla="*/ 624 w 624"/>
                <a:gd name="T42" fmla="*/ 201 h 201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624" h="201">
                  <a:moveTo>
                    <a:pt x="0" y="96"/>
                  </a:moveTo>
                  <a:lnTo>
                    <a:pt x="96" y="96"/>
                  </a:lnTo>
                  <a:lnTo>
                    <a:pt x="144" y="0"/>
                  </a:lnTo>
                  <a:lnTo>
                    <a:pt x="192" y="192"/>
                  </a:lnTo>
                  <a:lnTo>
                    <a:pt x="240" y="0"/>
                  </a:lnTo>
                  <a:lnTo>
                    <a:pt x="288" y="192"/>
                  </a:lnTo>
                  <a:lnTo>
                    <a:pt x="336" y="0"/>
                  </a:lnTo>
                  <a:lnTo>
                    <a:pt x="384" y="192"/>
                  </a:lnTo>
                  <a:lnTo>
                    <a:pt x="432" y="0"/>
                  </a:lnTo>
                  <a:cubicBezTo>
                    <a:pt x="448" y="64"/>
                    <a:pt x="458" y="130"/>
                    <a:pt x="480" y="192"/>
                  </a:cubicBezTo>
                  <a:cubicBezTo>
                    <a:pt x="483" y="201"/>
                    <a:pt x="495" y="176"/>
                    <a:pt x="495" y="166"/>
                  </a:cubicBezTo>
                  <a:lnTo>
                    <a:pt x="528" y="96"/>
                  </a:lnTo>
                  <a:lnTo>
                    <a:pt x="624" y="96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 sz="1600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2" name="Freeform 7"/>
            <p:cNvSpPr>
              <a:spLocks/>
            </p:cNvSpPr>
            <p:nvPr/>
          </p:nvSpPr>
          <p:spPr bwMode="auto">
            <a:xfrm>
              <a:off x="4445000" y="2601952"/>
              <a:ext cx="476250" cy="130184"/>
            </a:xfrm>
            <a:custGeom>
              <a:avLst/>
              <a:gdLst>
                <a:gd name="T0" fmla="*/ 0 w 624"/>
                <a:gd name="T1" fmla="*/ 2147483647 h 201"/>
                <a:gd name="T2" fmla="*/ 2147483647 w 624"/>
                <a:gd name="T3" fmla="*/ 2147483647 h 201"/>
                <a:gd name="T4" fmla="*/ 2147483647 w 624"/>
                <a:gd name="T5" fmla="*/ 0 h 201"/>
                <a:gd name="T6" fmla="*/ 2147483647 w 624"/>
                <a:gd name="T7" fmla="*/ 2147483647 h 201"/>
                <a:gd name="T8" fmla="*/ 2147483647 w 624"/>
                <a:gd name="T9" fmla="*/ 0 h 201"/>
                <a:gd name="T10" fmla="*/ 2147483647 w 624"/>
                <a:gd name="T11" fmla="*/ 2147483647 h 201"/>
                <a:gd name="T12" fmla="*/ 2147483647 w 624"/>
                <a:gd name="T13" fmla="*/ 0 h 201"/>
                <a:gd name="T14" fmla="*/ 2147483647 w 624"/>
                <a:gd name="T15" fmla="*/ 2147483647 h 201"/>
                <a:gd name="T16" fmla="*/ 2147483647 w 624"/>
                <a:gd name="T17" fmla="*/ 0 h 201"/>
                <a:gd name="T18" fmla="*/ 2147483647 w 624"/>
                <a:gd name="T19" fmla="*/ 2147483647 h 201"/>
                <a:gd name="T20" fmla="*/ 2147483647 w 624"/>
                <a:gd name="T21" fmla="*/ 2147483647 h 201"/>
                <a:gd name="T22" fmla="*/ 2147483647 w 624"/>
                <a:gd name="T23" fmla="*/ 2147483647 h 201"/>
                <a:gd name="T24" fmla="*/ 2147483647 w 624"/>
                <a:gd name="T25" fmla="*/ 2147483647 h 20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624"/>
                <a:gd name="T40" fmla="*/ 0 h 201"/>
                <a:gd name="T41" fmla="*/ 624 w 624"/>
                <a:gd name="T42" fmla="*/ 201 h 201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624" h="201">
                  <a:moveTo>
                    <a:pt x="0" y="96"/>
                  </a:moveTo>
                  <a:lnTo>
                    <a:pt x="96" y="96"/>
                  </a:lnTo>
                  <a:lnTo>
                    <a:pt x="144" y="0"/>
                  </a:lnTo>
                  <a:lnTo>
                    <a:pt x="192" y="192"/>
                  </a:lnTo>
                  <a:lnTo>
                    <a:pt x="240" y="0"/>
                  </a:lnTo>
                  <a:lnTo>
                    <a:pt x="288" y="192"/>
                  </a:lnTo>
                  <a:lnTo>
                    <a:pt x="336" y="0"/>
                  </a:lnTo>
                  <a:lnTo>
                    <a:pt x="384" y="192"/>
                  </a:lnTo>
                  <a:lnTo>
                    <a:pt x="432" y="0"/>
                  </a:lnTo>
                  <a:cubicBezTo>
                    <a:pt x="448" y="64"/>
                    <a:pt x="458" y="130"/>
                    <a:pt x="480" y="192"/>
                  </a:cubicBezTo>
                  <a:cubicBezTo>
                    <a:pt x="483" y="201"/>
                    <a:pt x="495" y="176"/>
                    <a:pt x="495" y="166"/>
                  </a:cubicBezTo>
                  <a:lnTo>
                    <a:pt x="528" y="96"/>
                  </a:lnTo>
                  <a:lnTo>
                    <a:pt x="624" y="96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 sz="1600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3" name="Freeform 8"/>
            <p:cNvSpPr>
              <a:spLocks/>
            </p:cNvSpPr>
            <p:nvPr/>
          </p:nvSpPr>
          <p:spPr bwMode="auto">
            <a:xfrm>
              <a:off x="4860925" y="2601952"/>
              <a:ext cx="477838" cy="130184"/>
            </a:xfrm>
            <a:custGeom>
              <a:avLst/>
              <a:gdLst>
                <a:gd name="T0" fmla="*/ 0 w 624"/>
                <a:gd name="T1" fmla="*/ 2147483647 h 201"/>
                <a:gd name="T2" fmla="*/ 2147483647 w 624"/>
                <a:gd name="T3" fmla="*/ 2147483647 h 201"/>
                <a:gd name="T4" fmla="*/ 2147483647 w 624"/>
                <a:gd name="T5" fmla="*/ 0 h 201"/>
                <a:gd name="T6" fmla="*/ 2147483647 w 624"/>
                <a:gd name="T7" fmla="*/ 2147483647 h 201"/>
                <a:gd name="T8" fmla="*/ 2147483647 w 624"/>
                <a:gd name="T9" fmla="*/ 0 h 201"/>
                <a:gd name="T10" fmla="*/ 2147483647 w 624"/>
                <a:gd name="T11" fmla="*/ 2147483647 h 201"/>
                <a:gd name="T12" fmla="*/ 2147483647 w 624"/>
                <a:gd name="T13" fmla="*/ 0 h 201"/>
                <a:gd name="T14" fmla="*/ 2147483647 w 624"/>
                <a:gd name="T15" fmla="*/ 2147483647 h 201"/>
                <a:gd name="T16" fmla="*/ 2147483647 w 624"/>
                <a:gd name="T17" fmla="*/ 0 h 201"/>
                <a:gd name="T18" fmla="*/ 2147483647 w 624"/>
                <a:gd name="T19" fmla="*/ 2147483647 h 201"/>
                <a:gd name="T20" fmla="*/ 2147483647 w 624"/>
                <a:gd name="T21" fmla="*/ 2147483647 h 201"/>
                <a:gd name="T22" fmla="*/ 2147483647 w 624"/>
                <a:gd name="T23" fmla="*/ 2147483647 h 201"/>
                <a:gd name="T24" fmla="*/ 2147483647 w 624"/>
                <a:gd name="T25" fmla="*/ 2147483647 h 20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624"/>
                <a:gd name="T40" fmla="*/ 0 h 201"/>
                <a:gd name="T41" fmla="*/ 624 w 624"/>
                <a:gd name="T42" fmla="*/ 201 h 201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624" h="201">
                  <a:moveTo>
                    <a:pt x="0" y="96"/>
                  </a:moveTo>
                  <a:lnTo>
                    <a:pt x="96" y="96"/>
                  </a:lnTo>
                  <a:lnTo>
                    <a:pt x="144" y="0"/>
                  </a:lnTo>
                  <a:lnTo>
                    <a:pt x="192" y="192"/>
                  </a:lnTo>
                  <a:lnTo>
                    <a:pt x="240" y="0"/>
                  </a:lnTo>
                  <a:lnTo>
                    <a:pt x="288" y="192"/>
                  </a:lnTo>
                  <a:lnTo>
                    <a:pt x="336" y="0"/>
                  </a:lnTo>
                  <a:lnTo>
                    <a:pt x="384" y="192"/>
                  </a:lnTo>
                  <a:lnTo>
                    <a:pt x="432" y="0"/>
                  </a:lnTo>
                  <a:cubicBezTo>
                    <a:pt x="448" y="64"/>
                    <a:pt x="458" y="130"/>
                    <a:pt x="480" y="192"/>
                  </a:cubicBezTo>
                  <a:cubicBezTo>
                    <a:pt x="483" y="201"/>
                    <a:pt x="495" y="176"/>
                    <a:pt x="495" y="166"/>
                  </a:cubicBezTo>
                  <a:lnTo>
                    <a:pt x="528" y="96"/>
                  </a:lnTo>
                  <a:lnTo>
                    <a:pt x="624" y="96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 sz="1600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" name="Freeform 9"/>
            <p:cNvSpPr>
              <a:spLocks/>
            </p:cNvSpPr>
            <p:nvPr/>
          </p:nvSpPr>
          <p:spPr bwMode="auto">
            <a:xfrm>
              <a:off x="5278438" y="2601952"/>
              <a:ext cx="476250" cy="130184"/>
            </a:xfrm>
            <a:custGeom>
              <a:avLst/>
              <a:gdLst>
                <a:gd name="T0" fmla="*/ 0 w 624"/>
                <a:gd name="T1" fmla="*/ 2147483647 h 201"/>
                <a:gd name="T2" fmla="*/ 2147483647 w 624"/>
                <a:gd name="T3" fmla="*/ 2147483647 h 201"/>
                <a:gd name="T4" fmla="*/ 2147483647 w 624"/>
                <a:gd name="T5" fmla="*/ 0 h 201"/>
                <a:gd name="T6" fmla="*/ 2147483647 w 624"/>
                <a:gd name="T7" fmla="*/ 2147483647 h 201"/>
                <a:gd name="T8" fmla="*/ 2147483647 w 624"/>
                <a:gd name="T9" fmla="*/ 0 h 201"/>
                <a:gd name="T10" fmla="*/ 2147483647 w 624"/>
                <a:gd name="T11" fmla="*/ 2147483647 h 201"/>
                <a:gd name="T12" fmla="*/ 2147483647 w 624"/>
                <a:gd name="T13" fmla="*/ 0 h 201"/>
                <a:gd name="T14" fmla="*/ 2147483647 w 624"/>
                <a:gd name="T15" fmla="*/ 2147483647 h 201"/>
                <a:gd name="T16" fmla="*/ 2147483647 w 624"/>
                <a:gd name="T17" fmla="*/ 0 h 201"/>
                <a:gd name="T18" fmla="*/ 2147483647 w 624"/>
                <a:gd name="T19" fmla="*/ 2147483647 h 201"/>
                <a:gd name="T20" fmla="*/ 2147483647 w 624"/>
                <a:gd name="T21" fmla="*/ 2147483647 h 201"/>
                <a:gd name="T22" fmla="*/ 2147483647 w 624"/>
                <a:gd name="T23" fmla="*/ 2147483647 h 201"/>
                <a:gd name="T24" fmla="*/ 2147483647 w 624"/>
                <a:gd name="T25" fmla="*/ 2147483647 h 20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624"/>
                <a:gd name="T40" fmla="*/ 0 h 201"/>
                <a:gd name="T41" fmla="*/ 624 w 624"/>
                <a:gd name="T42" fmla="*/ 201 h 201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624" h="201">
                  <a:moveTo>
                    <a:pt x="0" y="96"/>
                  </a:moveTo>
                  <a:lnTo>
                    <a:pt x="96" y="96"/>
                  </a:lnTo>
                  <a:lnTo>
                    <a:pt x="144" y="0"/>
                  </a:lnTo>
                  <a:lnTo>
                    <a:pt x="192" y="192"/>
                  </a:lnTo>
                  <a:lnTo>
                    <a:pt x="240" y="0"/>
                  </a:lnTo>
                  <a:lnTo>
                    <a:pt x="288" y="192"/>
                  </a:lnTo>
                  <a:lnTo>
                    <a:pt x="336" y="0"/>
                  </a:lnTo>
                  <a:lnTo>
                    <a:pt x="384" y="192"/>
                  </a:lnTo>
                  <a:lnTo>
                    <a:pt x="432" y="0"/>
                  </a:lnTo>
                  <a:cubicBezTo>
                    <a:pt x="448" y="64"/>
                    <a:pt x="458" y="130"/>
                    <a:pt x="480" y="192"/>
                  </a:cubicBezTo>
                  <a:cubicBezTo>
                    <a:pt x="483" y="201"/>
                    <a:pt x="495" y="176"/>
                    <a:pt x="495" y="166"/>
                  </a:cubicBezTo>
                  <a:lnTo>
                    <a:pt x="528" y="96"/>
                  </a:lnTo>
                  <a:lnTo>
                    <a:pt x="624" y="96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 sz="1600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" name="Freeform 10"/>
            <p:cNvSpPr>
              <a:spLocks/>
            </p:cNvSpPr>
            <p:nvPr/>
          </p:nvSpPr>
          <p:spPr bwMode="auto">
            <a:xfrm>
              <a:off x="5695950" y="2601952"/>
              <a:ext cx="476250" cy="130184"/>
            </a:xfrm>
            <a:custGeom>
              <a:avLst/>
              <a:gdLst>
                <a:gd name="T0" fmla="*/ 0 w 624"/>
                <a:gd name="T1" fmla="*/ 2147483647 h 201"/>
                <a:gd name="T2" fmla="*/ 2147483647 w 624"/>
                <a:gd name="T3" fmla="*/ 2147483647 h 201"/>
                <a:gd name="T4" fmla="*/ 2147483647 w 624"/>
                <a:gd name="T5" fmla="*/ 0 h 201"/>
                <a:gd name="T6" fmla="*/ 2147483647 w 624"/>
                <a:gd name="T7" fmla="*/ 2147483647 h 201"/>
                <a:gd name="T8" fmla="*/ 2147483647 w 624"/>
                <a:gd name="T9" fmla="*/ 0 h 201"/>
                <a:gd name="T10" fmla="*/ 2147483647 w 624"/>
                <a:gd name="T11" fmla="*/ 2147483647 h 201"/>
                <a:gd name="T12" fmla="*/ 2147483647 w 624"/>
                <a:gd name="T13" fmla="*/ 0 h 201"/>
                <a:gd name="T14" fmla="*/ 2147483647 w 624"/>
                <a:gd name="T15" fmla="*/ 2147483647 h 201"/>
                <a:gd name="T16" fmla="*/ 2147483647 w 624"/>
                <a:gd name="T17" fmla="*/ 0 h 201"/>
                <a:gd name="T18" fmla="*/ 2147483647 w 624"/>
                <a:gd name="T19" fmla="*/ 2147483647 h 201"/>
                <a:gd name="T20" fmla="*/ 2147483647 w 624"/>
                <a:gd name="T21" fmla="*/ 2147483647 h 201"/>
                <a:gd name="T22" fmla="*/ 2147483647 w 624"/>
                <a:gd name="T23" fmla="*/ 2147483647 h 201"/>
                <a:gd name="T24" fmla="*/ 2147483647 w 624"/>
                <a:gd name="T25" fmla="*/ 2147483647 h 20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624"/>
                <a:gd name="T40" fmla="*/ 0 h 201"/>
                <a:gd name="T41" fmla="*/ 624 w 624"/>
                <a:gd name="T42" fmla="*/ 201 h 201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624" h="201">
                  <a:moveTo>
                    <a:pt x="0" y="96"/>
                  </a:moveTo>
                  <a:lnTo>
                    <a:pt x="96" y="96"/>
                  </a:lnTo>
                  <a:lnTo>
                    <a:pt x="144" y="0"/>
                  </a:lnTo>
                  <a:lnTo>
                    <a:pt x="192" y="192"/>
                  </a:lnTo>
                  <a:lnTo>
                    <a:pt x="240" y="0"/>
                  </a:lnTo>
                  <a:lnTo>
                    <a:pt x="288" y="192"/>
                  </a:lnTo>
                  <a:lnTo>
                    <a:pt x="336" y="0"/>
                  </a:lnTo>
                  <a:lnTo>
                    <a:pt x="384" y="192"/>
                  </a:lnTo>
                  <a:lnTo>
                    <a:pt x="432" y="0"/>
                  </a:lnTo>
                  <a:cubicBezTo>
                    <a:pt x="448" y="64"/>
                    <a:pt x="458" y="130"/>
                    <a:pt x="480" y="192"/>
                  </a:cubicBezTo>
                  <a:cubicBezTo>
                    <a:pt x="483" y="201"/>
                    <a:pt x="495" y="176"/>
                    <a:pt x="495" y="166"/>
                  </a:cubicBezTo>
                  <a:lnTo>
                    <a:pt x="528" y="96"/>
                  </a:lnTo>
                  <a:lnTo>
                    <a:pt x="624" y="96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 sz="1600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6" name="Freeform 11"/>
            <p:cNvSpPr>
              <a:spLocks/>
            </p:cNvSpPr>
            <p:nvPr/>
          </p:nvSpPr>
          <p:spPr bwMode="auto">
            <a:xfrm>
              <a:off x="6111875" y="2601952"/>
              <a:ext cx="476250" cy="130184"/>
            </a:xfrm>
            <a:custGeom>
              <a:avLst/>
              <a:gdLst>
                <a:gd name="T0" fmla="*/ 0 w 624"/>
                <a:gd name="T1" fmla="*/ 2147483647 h 201"/>
                <a:gd name="T2" fmla="*/ 2147483647 w 624"/>
                <a:gd name="T3" fmla="*/ 2147483647 h 201"/>
                <a:gd name="T4" fmla="*/ 2147483647 w 624"/>
                <a:gd name="T5" fmla="*/ 0 h 201"/>
                <a:gd name="T6" fmla="*/ 2147483647 w 624"/>
                <a:gd name="T7" fmla="*/ 2147483647 h 201"/>
                <a:gd name="T8" fmla="*/ 2147483647 w 624"/>
                <a:gd name="T9" fmla="*/ 0 h 201"/>
                <a:gd name="T10" fmla="*/ 2147483647 w 624"/>
                <a:gd name="T11" fmla="*/ 2147483647 h 201"/>
                <a:gd name="T12" fmla="*/ 2147483647 w 624"/>
                <a:gd name="T13" fmla="*/ 0 h 201"/>
                <a:gd name="T14" fmla="*/ 2147483647 w 624"/>
                <a:gd name="T15" fmla="*/ 2147483647 h 201"/>
                <a:gd name="T16" fmla="*/ 2147483647 w 624"/>
                <a:gd name="T17" fmla="*/ 0 h 201"/>
                <a:gd name="T18" fmla="*/ 2147483647 w 624"/>
                <a:gd name="T19" fmla="*/ 2147483647 h 201"/>
                <a:gd name="T20" fmla="*/ 2147483647 w 624"/>
                <a:gd name="T21" fmla="*/ 2147483647 h 201"/>
                <a:gd name="T22" fmla="*/ 2147483647 w 624"/>
                <a:gd name="T23" fmla="*/ 2147483647 h 201"/>
                <a:gd name="T24" fmla="*/ 2147483647 w 624"/>
                <a:gd name="T25" fmla="*/ 2147483647 h 20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624"/>
                <a:gd name="T40" fmla="*/ 0 h 201"/>
                <a:gd name="T41" fmla="*/ 624 w 624"/>
                <a:gd name="T42" fmla="*/ 201 h 201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624" h="201">
                  <a:moveTo>
                    <a:pt x="0" y="96"/>
                  </a:moveTo>
                  <a:lnTo>
                    <a:pt x="96" y="96"/>
                  </a:lnTo>
                  <a:lnTo>
                    <a:pt x="144" y="0"/>
                  </a:lnTo>
                  <a:lnTo>
                    <a:pt x="192" y="192"/>
                  </a:lnTo>
                  <a:lnTo>
                    <a:pt x="240" y="0"/>
                  </a:lnTo>
                  <a:lnTo>
                    <a:pt x="288" y="192"/>
                  </a:lnTo>
                  <a:lnTo>
                    <a:pt x="336" y="0"/>
                  </a:lnTo>
                  <a:lnTo>
                    <a:pt x="384" y="192"/>
                  </a:lnTo>
                  <a:lnTo>
                    <a:pt x="432" y="0"/>
                  </a:lnTo>
                  <a:cubicBezTo>
                    <a:pt x="448" y="64"/>
                    <a:pt x="458" y="130"/>
                    <a:pt x="480" y="192"/>
                  </a:cubicBezTo>
                  <a:cubicBezTo>
                    <a:pt x="483" y="201"/>
                    <a:pt x="495" y="176"/>
                    <a:pt x="495" y="166"/>
                  </a:cubicBezTo>
                  <a:lnTo>
                    <a:pt x="528" y="96"/>
                  </a:lnTo>
                  <a:lnTo>
                    <a:pt x="624" y="96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 sz="1600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7" name="Freeform 12"/>
            <p:cNvSpPr>
              <a:spLocks/>
            </p:cNvSpPr>
            <p:nvPr/>
          </p:nvSpPr>
          <p:spPr bwMode="auto">
            <a:xfrm>
              <a:off x="6529388" y="2601952"/>
              <a:ext cx="476250" cy="130184"/>
            </a:xfrm>
            <a:custGeom>
              <a:avLst/>
              <a:gdLst>
                <a:gd name="T0" fmla="*/ 0 w 624"/>
                <a:gd name="T1" fmla="*/ 2147483647 h 201"/>
                <a:gd name="T2" fmla="*/ 2147483647 w 624"/>
                <a:gd name="T3" fmla="*/ 2147483647 h 201"/>
                <a:gd name="T4" fmla="*/ 2147483647 w 624"/>
                <a:gd name="T5" fmla="*/ 0 h 201"/>
                <a:gd name="T6" fmla="*/ 2147483647 w 624"/>
                <a:gd name="T7" fmla="*/ 2147483647 h 201"/>
                <a:gd name="T8" fmla="*/ 2147483647 w 624"/>
                <a:gd name="T9" fmla="*/ 0 h 201"/>
                <a:gd name="T10" fmla="*/ 2147483647 w 624"/>
                <a:gd name="T11" fmla="*/ 2147483647 h 201"/>
                <a:gd name="T12" fmla="*/ 2147483647 w 624"/>
                <a:gd name="T13" fmla="*/ 0 h 201"/>
                <a:gd name="T14" fmla="*/ 2147483647 w 624"/>
                <a:gd name="T15" fmla="*/ 2147483647 h 201"/>
                <a:gd name="T16" fmla="*/ 2147483647 w 624"/>
                <a:gd name="T17" fmla="*/ 0 h 201"/>
                <a:gd name="T18" fmla="*/ 2147483647 w 624"/>
                <a:gd name="T19" fmla="*/ 2147483647 h 201"/>
                <a:gd name="T20" fmla="*/ 2147483647 w 624"/>
                <a:gd name="T21" fmla="*/ 2147483647 h 201"/>
                <a:gd name="T22" fmla="*/ 2147483647 w 624"/>
                <a:gd name="T23" fmla="*/ 2147483647 h 201"/>
                <a:gd name="T24" fmla="*/ 2147483647 w 624"/>
                <a:gd name="T25" fmla="*/ 2147483647 h 20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624"/>
                <a:gd name="T40" fmla="*/ 0 h 201"/>
                <a:gd name="T41" fmla="*/ 624 w 624"/>
                <a:gd name="T42" fmla="*/ 201 h 201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624" h="201">
                  <a:moveTo>
                    <a:pt x="0" y="96"/>
                  </a:moveTo>
                  <a:lnTo>
                    <a:pt x="96" y="96"/>
                  </a:lnTo>
                  <a:lnTo>
                    <a:pt x="144" y="0"/>
                  </a:lnTo>
                  <a:lnTo>
                    <a:pt x="192" y="192"/>
                  </a:lnTo>
                  <a:lnTo>
                    <a:pt x="240" y="0"/>
                  </a:lnTo>
                  <a:lnTo>
                    <a:pt x="288" y="192"/>
                  </a:lnTo>
                  <a:lnTo>
                    <a:pt x="336" y="0"/>
                  </a:lnTo>
                  <a:lnTo>
                    <a:pt x="384" y="192"/>
                  </a:lnTo>
                  <a:lnTo>
                    <a:pt x="432" y="0"/>
                  </a:lnTo>
                  <a:cubicBezTo>
                    <a:pt x="448" y="64"/>
                    <a:pt x="458" y="130"/>
                    <a:pt x="480" y="192"/>
                  </a:cubicBezTo>
                  <a:cubicBezTo>
                    <a:pt x="483" y="201"/>
                    <a:pt x="495" y="176"/>
                    <a:pt x="495" y="166"/>
                  </a:cubicBezTo>
                  <a:lnTo>
                    <a:pt x="528" y="96"/>
                  </a:lnTo>
                  <a:lnTo>
                    <a:pt x="624" y="96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 sz="1600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8" name="Freeform 13"/>
            <p:cNvSpPr>
              <a:spLocks/>
            </p:cNvSpPr>
            <p:nvPr/>
          </p:nvSpPr>
          <p:spPr bwMode="auto">
            <a:xfrm>
              <a:off x="3194050" y="3127452"/>
              <a:ext cx="476250" cy="130184"/>
            </a:xfrm>
            <a:custGeom>
              <a:avLst/>
              <a:gdLst>
                <a:gd name="T0" fmla="*/ 0 w 624"/>
                <a:gd name="T1" fmla="*/ 2147483647 h 201"/>
                <a:gd name="T2" fmla="*/ 2147483647 w 624"/>
                <a:gd name="T3" fmla="*/ 2147483647 h 201"/>
                <a:gd name="T4" fmla="*/ 2147483647 w 624"/>
                <a:gd name="T5" fmla="*/ 0 h 201"/>
                <a:gd name="T6" fmla="*/ 2147483647 w 624"/>
                <a:gd name="T7" fmla="*/ 2147483647 h 201"/>
                <a:gd name="T8" fmla="*/ 2147483647 w 624"/>
                <a:gd name="T9" fmla="*/ 0 h 201"/>
                <a:gd name="T10" fmla="*/ 2147483647 w 624"/>
                <a:gd name="T11" fmla="*/ 2147483647 h 201"/>
                <a:gd name="T12" fmla="*/ 2147483647 w 624"/>
                <a:gd name="T13" fmla="*/ 0 h 201"/>
                <a:gd name="T14" fmla="*/ 2147483647 w 624"/>
                <a:gd name="T15" fmla="*/ 2147483647 h 201"/>
                <a:gd name="T16" fmla="*/ 2147483647 w 624"/>
                <a:gd name="T17" fmla="*/ 0 h 201"/>
                <a:gd name="T18" fmla="*/ 2147483647 w 624"/>
                <a:gd name="T19" fmla="*/ 2147483647 h 201"/>
                <a:gd name="T20" fmla="*/ 2147483647 w 624"/>
                <a:gd name="T21" fmla="*/ 2147483647 h 201"/>
                <a:gd name="T22" fmla="*/ 2147483647 w 624"/>
                <a:gd name="T23" fmla="*/ 2147483647 h 201"/>
                <a:gd name="T24" fmla="*/ 2147483647 w 624"/>
                <a:gd name="T25" fmla="*/ 2147483647 h 20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624"/>
                <a:gd name="T40" fmla="*/ 0 h 201"/>
                <a:gd name="T41" fmla="*/ 624 w 624"/>
                <a:gd name="T42" fmla="*/ 201 h 201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624" h="201">
                  <a:moveTo>
                    <a:pt x="0" y="96"/>
                  </a:moveTo>
                  <a:lnTo>
                    <a:pt x="96" y="96"/>
                  </a:lnTo>
                  <a:lnTo>
                    <a:pt x="144" y="0"/>
                  </a:lnTo>
                  <a:lnTo>
                    <a:pt x="192" y="192"/>
                  </a:lnTo>
                  <a:lnTo>
                    <a:pt x="240" y="0"/>
                  </a:lnTo>
                  <a:lnTo>
                    <a:pt x="288" y="192"/>
                  </a:lnTo>
                  <a:lnTo>
                    <a:pt x="336" y="0"/>
                  </a:lnTo>
                  <a:lnTo>
                    <a:pt x="384" y="192"/>
                  </a:lnTo>
                  <a:lnTo>
                    <a:pt x="432" y="0"/>
                  </a:lnTo>
                  <a:cubicBezTo>
                    <a:pt x="448" y="64"/>
                    <a:pt x="458" y="130"/>
                    <a:pt x="480" y="192"/>
                  </a:cubicBezTo>
                  <a:cubicBezTo>
                    <a:pt x="483" y="201"/>
                    <a:pt x="495" y="176"/>
                    <a:pt x="495" y="166"/>
                  </a:cubicBezTo>
                  <a:lnTo>
                    <a:pt x="528" y="96"/>
                  </a:lnTo>
                  <a:lnTo>
                    <a:pt x="624" y="96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 sz="1600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3611563" y="3127452"/>
              <a:ext cx="476250" cy="130184"/>
            </a:xfrm>
            <a:custGeom>
              <a:avLst/>
              <a:gdLst>
                <a:gd name="T0" fmla="*/ 0 w 624"/>
                <a:gd name="T1" fmla="*/ 2147483647 h 201"/>
                <a:gd name="T2" fmla="*/ 2147483647 w 624"/>
                <a:gd name="T3" fmla="*/ 2147483647 h 201"/>
                <a:gd name="T4" fmla="*/ 2147483647 w 624"/>
                <a:gd name="T5" fmla="*/ 0 h 201"/>
                <a:gd name="T6" fmla="*/ 2147483647 w 624"/>
                <a:gd name="T7" fmla="*/ 2147483647 h 201"/>
                <a:gd name="T8" fmla="*/ 2147483647 w 624"/>
                <a:gd name="T9" fmla="*/ 0 h 201"/>
                <a:gd name="T10" fmla="*/ 2147483647 w 624"/>
                <a:gd name="T11" fmla="*/ 2147483647 h 201"/>
                <a:gd name="T12" fmla="*/ 2147483647 w 624"/>
                <a:gd name="T13" fmla="*/ 0 h 201"/>
                <a:gd name="T14" fmla="*/ 2147483647 w 624"/>
                <a:gd name="T15" fmla="*/ 2147483647 h 201"/>
                <a:gd name="T16" fmla="*/ 2147483647 w 624"/>
                <a:gd name="T17" fmla="*/ 0 h 201"/>
                <a:gd name="T18" fmla="*/ 2147483647 w 624"/>
                <a:gd name="T19" fmla="*/ 2147483647 h 201"/>
                <a:gd name="T20" fmla="*/ 2147483647 w 624"/>
                <a:gd name="T21" fmla="*/ 2147483647 h 201"/>
                <a:gd name="T22" fmla="*/ 2147483647 w 624"/>
                <a:gd name="T23" fmla="*/ 2147483647 h 201"/>
                <a:gd name="T24" fmla="*/ 2147483647 w 624"/>
                <a:gd name="T25" fmla="*/ 2147483647 h 20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624"/>
                <a:gd name="T40" fmla="*/ 0 h 201"/>
                <a:gd name="T41" fmla="*/ 624 w 624"/>
                <a:gd name="T42" fmla="*/ 201 h 201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624" h="201">
                  <a:moveTo>
                    <a:pt x="0" y="96"/>
                  </a:moveTo>
                  <a:lnTo>
                    <a:pt x="96" y="96"/>
                  </a:lnTo>
                  <a:lnTo>
                    <a:pt x="144" y="0"/>
                  </a:lnTo>
                  <a:lnTo>
                    <a:pt x="192" y="192"/>
                  </a:lnTo>
                  <a:lnTo>
                    <a:pt x="240" y="0"/>
                  </a:lnTo>
                  <a:lnTo>
                    <a:pt x="288" y="192"/>
                  </a:lnTo>
                  <a:lnTo>
                    <a:pt x="336" y="0"/>
                  </a:lnTo>
                  <a:lnTo>
                    <a:pt x="384" y="192"/>
                  </a:lnTo>
                  <a:lnTo>
                    <a:pt x="432" y="0"/>
                  </a:lnTo>
                  <a:cubicBezTo>
                    <a:pt x="448" y="64"/>
                    <a:pt x="458" y="130"/>
                    <a:pt x="480" y="192"/>
                  </a:cubicBezTo>
                  <a:cubicBezTo>
                    <a:pt x="483" y="201"/>
                    <a:pt x="495" y="176"/>
                    <a:pt x="495" y="166"/>
                  </a:cubicBezTo>
                  <a:lnTo>
                    <a:pt x="528" y="96"/>
                  </a:lnTo>
                  <a:lnTo>
                    <a:pt x="624" y="96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 sz="1600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0" name="Freeform 15"/>
            <p:cNvSpPr>
              <a:spLocks/>
            </p:cNvSpPr>
            <p:nvPr/>
          </p:nvSpPr>
          <p:spPr bwMode="auto">
            <a:xfrm>
              <a:off x="4027488" y="3127452"/>
              <a:ext cx="476250" cy="130184"/>
            </a:xfrm>
            <a:custGeom>
              <a:avLst/>
              <a:gdLst>
                <a:gd name="T0" fmla="*/ 0 w 624"/>
                <a:gd name="T1" fmla="*/ 2147483647 h 201"/>
                <a:gd name="T2" fmla="*/ 2147483647 w 624"/>
                <a:gd name="T3" fmla="*/ 2147483647 h 201"/>
                <a:gd name="T4" fmla="*/ 2147483647 w 624"/>
                <a:gd name="T5" fmla="*/ 0 h 201"/>
                <a:gd name="T6" fmla="*/ 2147483647 w 624"/>
                <a:gd name="T7" fmla="*/ 2147483647 h 201"/>
                <a:gd name="T8" fmla="*/ 2147483647 w 624"/>
                <a:gd name="T9" fmla="*/ 0 h 201"/>
                <a:gd name="T10" fmla="*/ 2147483647 w 624"/>
                <a:gd name="T11" fmla="*/ 2147483647 h 201"/>
                <a:gd name="T12" fmla="*/ 2147483647 w 624"/>
                <a:gd name="T13" fmla="*/ 0 h 201"/>
                <a:gd name="T14" fmla="*/ 2147483647 w 624"/>
                <a:gd name="T15" fmla="*/ 2147483647 h 201"/>
                <a:gd name="T16" fmla="*/ 2147483647 w 624"/>
                <a:gd name="T17" fmla="*/ 0 h 201"/>
                <a:gd name="T18" fmla="*/ 2147483647 w 624"/>
                <a:gd name="T19" fmla="*/ 2147483647 h 201"/>
                <a:gd name="T20" fmla="*/ 2147483647 w 624"/>
                <a:gd name="T21" fmla="*/ 2147483647 h 201"/>
                <a:gd name="T22" fmla="*/ 2147483647 w 624"/>
                <a:gd name="T23" fmla="*/ 2147483647 h 201"/>
                <a:gd name="T24" fmla="*/ 2147483647 w 624"/>
                <a:gd name="T25" fmla="*/ 2147483647 h 20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624"/>
                <a:gd name="T40" fmla="*/ 0 h 201"/>
                <a:gd name="T41" fmla="*/ 624 w 624"/>
                <a:gd name="T42" fmla="*/ 201 h 201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624" h="201">
                  <a:moveTo>
                    <a:pt x="0" y="96"/>
                  </a:moveTo>
                  <a:lnTo>
                    <a:pt x="96" y="96"/>
                  </a:lnTo>
                  <a:lnTo>
                    <a:pt x="144" y="0"/>
                  </a:lnTo>
                  <a:lnTo>
                    <a:pt x="192" y="192"/>
                  </a:lnTo>
                  <a:lnTo>
                    <a:pt x="240" y="0"/>
                  </a:lnTo>
                  <a:lnTo>
                    <a:pt x="288" y="192"/>
                  </a:lnTo>
                  <a:lnTo>
                    <a:pt x="336" y="0"/>
                  </a:lnTo>
                  <a:lnTo>
                    <a:pt x="384" y="192"/>
                  </a:lnTo>
                  <a:lnTo>
                    <a:pt x="432" y="0"/>
                  </a:lnTo>
                  <a:cubicBezTo>
                    <a:pt x="448" y="64"/>
                    <a:pt x="458" y="130"/>
                    <a:pt x="480" y="192"/>
                  </a:cubicBezTo>
                  <a:cubicBezTo>
                    <a:pt x="483" y="201"/>
                    <a:pt x="495" y="176"/>
                    <a:pt x="495" y="166"/>
                  </a:cubicBezTo>
                  <a:lnTo>
                    <a:pt x="528" y="96"/>
                  </a:lnTo>
                  <a:lnTo>
                    <a:pt x="624" y="96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 sz="1600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4445000" y="3127452"/>
              <a:ext cx="476250" cy="130184"/>
            </a:xfrm>
            <a:custGeom>
              <a:avLst/>
              <a:gdLst>
                <a:gd name="T0" fmla="*/ 0 w 624"/>
                <a:gd name="T1" fmla="*/ 2147483647 h 201"/>
                <a:gd name="T2" fmla="*/ 2147483647 w 624"/>
                <a:gd name="T3" fmla="*/ 2147483647 h 201"/>
                <a:gd name="T4" fmla="*/ 2147483647 w 624"/>
                <a:gd name="T5" fmla="*/ 0 h 201"/>
                <a:gd name="T6" fmla="*/ 2147483647 w 624"/>
                <a:gd name="T7" fmla="*/ 2147483647 h 201"/>
                <a:gd name="T8" fmla="*/ 2147483647 w 624"/>
                <a:gd name="T9" fmla="*/ 0 h 201"/>
                <a:gd name="T10" fmla="*/ 2147483647 w 624"/>
                <a:gd name="T11" fmla="*/ 2147483647 h 201"/>
                <a:gd name="T12" fmla="*/ 2147483647 w 624"/>
                <a:gd name="T13" fmla="*/ 0 h 201"/>
                <a:gd name="T14" fmla="*/ 2147483647 w 624"/>
                <a:gd name="T15" fmla="*/ 2147483647 h 201"/>
                <a:gd name="T16" fmla="*/ 2147483647 w 624"/>
                <a:gd name="T17" fmla="*/ 0 h 201"/>
                <a:gd name="T18" fmla="*/ 2147483647 w 624"/>
                <a:gd name="T19" fmla="*/ 2147483647 h 201"/>
                <a:gd name="T20" fmla="*/ 2147483647 w 624"/>
                <a:gd name="T21" fmla="*/ 2147483647 h 201"/>
                <a:gd name="T22" fmla="*/ 2147483647 w 624"/>
                <a:gd name="T23" fmla="*/ 2147483647 h 201"/>
                <a:gd name="T24" fmla="*/ 2147483647 w 624"/>
                <a:gd name="T25" fmla="*/ 2147483647 h 20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624"/>
                <a:gd name="T40" fmla="*/ 0 h 201"/>
                <a:gd name="T41" fmla="*/ 624 w 624"/>
                <a:gd name="T42" fmla="*/ 201 h 201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624" h="201">
                  <a:moveTo>
                    <a:pt x="0" y="96"/>
                  </a:moveTo>
                  <a:lnTo>
                    <a:pt x="96" y="96"/>
                  </a:lnTo>
                  <a:lnTo>
                    <a:pt x="144" y="0"/>
                  </a:lnTo>
                  <a:lnTo>
                    <a:pt x="192" y="192"/>
                  </a:lnTo>
                  <a:lnTo>
                    <a:pt x="240" y="0"/>
                  </a:lnTo>
                  <a:lnTo>
                    <a:pt x="288" y="192"/>
                  </a:lnTo>
                  <a:lnTo>
                    <a:pt x="336" y="0"/>
                  </a:lnTo>
                  <a:lnTo>
                    <a:pt x="384" y="192"/>
                  </a:lnTo>
                  <a:lnTo>
                    <a:pt x="432" y="0"/>
                  </a:lnTo>
                  <a:cubicBezTo>
                    <a:pt x="448" y="64"/>
                    <a:pt x="458" y="130"/>
                    <a:pt x="480" y="192"/>
                  </a:cubicBezTo>
                  <a:cubicBezTo>
                    <a:pt x="483" y="201"/>
                    <a:pt x="495" y="176"/>
                    <a:pt x="495" y="166"/>
                  </a:cubicBezTo>
                  <a:lnTo>
                    <a:pt x="528" y="96"/>
                  </a:lnTo>
                  <a:lnTo>
                    <a:pt x="624" y="96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 sz="1600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4860925" y="3127452"/>
              <a:ext cx="477838" cy="130184"/>
            </a:xfrm>
            <a:custGeom>
              <a:avLst/>
              <a:gdLst>
                <a:gd name="T0" fmla="*/ 0 w 624"/>
                <a:gd name="T1" fmla="*/ 2147483647 h 201"/>
                <a:gd name="T2" fmla="*/ 2147483647 w 624"/>
                <a:gd name="T3" fmla="*/ 2147483647 h 201"/>
                <a:gd name="T4" fmla="*/ 2147483647 w 624"/>
                <a:gd name="T5" fmla="*/ 0 h 201"/>
                <a:gd name="T6" fmla="*/ 2147483647 w 624"/>
                <a:gd name="T7" fmla="*/ 2147483647 h 201"/>
                <a:gd name="T8" fmla="*/ 2147483647 w 624"/>
                <a:gd name="T9" fmla="*/ 0 h 201"/>
                <a:gd name="T10" fmla="*/ 2147483647 w 624"/>
                <a:gd name="T11" fmla="*/ 2147483647 h 201"/>
                <a:gd name="T12" fmla="*/ 2147483647 w 624"/>
                <a:gd name="T13" fmla="*/ 0 h 201"/>
                <a:gd name="T14" fmla="*/ 2147483647 w 624"/>
                <a:gd name="T15" fmla="*/ 2147483647 h 201"/>
                <a:gd name="T16" fmla="*/ 2147483647 w 624"/>
                <a:gd name="T17" fmla="*/ 0 h 201"/>
                <a:gd name="T18" fmla="*/ 2147483647 w 624"/>
                <a:gd name="T19" fmla="*/ 2147483647 h 201"/>
                <a:gd name="T20" fmla="*/ 2147483647 w 624"/>
                <a:gd name="T21" fmla="*/ 2147483647 h 201"/>
                <a:gd name="T22" fmla="*/ 2147483647 w 624"/>
                <a:gd name="T23" fmla="*/ 2147483647 h 201"/>
                <a:gd name="T24" fmla="*/ 2147483647 w 624"/>
                <a:gd name="T25" fmla="*/ 2147483647 h 20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624"/>
                <a:gd name="T40" fmla="*/ 0 h 201"/>
                <a:gd name="T41" fmla="*/ 624 w 624"/>
                <a:gd name="T42" fmla="*/ 201 h 201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624" h="201">
                  <a:moveTo>
                    <a:pt x="0" y="96"/>
                  </a:moveTo>
                  <a:lnTo>
                    <a:pt x="96" y="96"/>
                  </a:lnTo>
                  <a:lnTo>
                    <a:pt x="144" y="0"/>
                  </a:lnTo>
                  <a:lnTo>
                    <a:pt x="192" y="192"/>
                  </a:lnTo>
                  <a:lnTo>
                    <a:pt x="240" y="0"/>
                  </a:lnTo>
                  <a:lnTo>
                    <a:pt x="288" y="192"/>
                  </a:lnTo>
                  <a:lnTo>
                    <a:pt x="336" y="0"/>
                  </a:lnTo>
                  <a:lnTo>
                    <a:pt x="384" y="192"/>
                  </a:lnTo>
                  <a:lnTo>
                    <a:pt x="432" y="0"/>
                  </a:lnTo>
                  <a:cubicBezTo>
                    <a:pt x="448" y="64"/>
                    <a:pt x="458" y="130"/>
                    <a:pt x="480" y="192"/>
                  </a:cubicBezTo>
                  <a:cubicBezTo>
                    <a:pt x="483" y="201"/>
                    <a:pt x="495" y="176"/>
                    <a:pt x="495" y="166"/>
                  </a:cubicBezTo>
                  <a:lnTo>
                    <a:pt x="528" y="96"/>
                  </a:lnTo>
                  <a:lnTo>
                    <a:pt x="624" y="96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 sz="1600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3" name="Freeform 18"/>
            <p:cNvSpPr>
              <a:spLocks/>
            </p:cNvSpPr>
            <p:nvPr/>
          </p:nvSpPr>
          <p:spPr bwMode="auto">
            <a:xfrm>
              <a:off x="5278438" y="3127452"/>
              <a:ext cx="476250" cy="130184"/>
            </a:xfrm>
            <a:custGeom>
              <a:avLst/>
              <a:gdLst>
                <a:gd name="T0" fmla="*/ 0 w 624"/>
                <a:gd name="T1" fmla="*/ 2147483647 h 201"/>
                <a:gd name="T2" fmla="*/ 2147483647 w 624"/>
                <a:gd name="T3" fmla="*/ 2147483647 h 201"/>
                <a:gd name="T4" fmla="*/ 2147483647 w 624"/>
                <a:gd name="T5" fmla="*/ 0 h 201"/>
                <a:gd name="T6" fmla="*/ 2147483647 w 624"/>
                <a:gd name="T7" fmla="*/ 2147483647 h 201"/>
                <a:gd name="T8" fmla="*/ 2147483647 w 624"/>
                <a:gd name="T9" fmla="*/ 0 h 201"/>
                <a:gd name="T10" fmla="*/ 2147483647 w 624"/>
                <a:gd name="T11" fmla="*/ 2147483647 h 201"/>
                <a:gd name="T12" fmla="*/ 2147483647 w 624"/>
                <a:gd name="T13" fmla="*/ 0 h 201"/>
                <a:gd name="T14" fmla="*/ 2147483647 w 624"/>
                <a:gd name="T15" fmla="*/ 2147483647 h 201"/>
                <a:gd name="T16" fmla="*/ 2147483647 w 624"/>
                <a:gd name="T17" fmla="*/ 0 h 201"/>
                <a:gd name="T18" fmla="*/ 2147483647 w 624"/>
                <a:gd name="T19" fmla="*/ 2147483647 h 201"/>
                <a:gd name="T20" fmla="*/ 2147483647 w 624"/>
                <a:gd name="T21" fmla="*/ 2147483647 h 201"/>
                <a:gd name="T22" fmla="*/ 2147483647 w 624"/>
                <a:gd name="T23" fmla="*/ 2147483647 h 201"/>
                <a:gd name="T24" fmla="*/ 2147483647 w 624"/>
                <a:gd name="T25" fmla="*/ 2147483647 h 20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624"/>
                <a:gd name="T40" fmla="*/ 0 h 201"/>
                <a:gd name="T41" fmla="*/ 624 w 624"/>
                <a:gd name="T42" fmla="*/ 201 h 201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624" h="201">
                  <a:moveTo>
                    <a:pt x="0" y="96"/>
                  </a:moveTo>
                  <a:lnTo>
                    <a:pt x="96" y="96"/>
                  </a:lnTo>
                  <a:lnTo>
                    <a:pt x="144" y="0"/>
                  </a:lnTo>
                  <a:lnTo>
                    <a:pt x="192" y="192"/>
                  </a:lnTo>
                  <a:lnTo>
                    <a:pt x="240" y="0"/>
                  </a:lnTo>
                  <a:lnTo>
                    <a:pt x="288" y="192"/>
                  </a:lnTo>
                  <a:lnTo>
                    <a:pt x="336" y="0"/>
                  </a:lnTo>
                  <a:lnTo>
                    <a:pt x="384" y="192"/>
                  </a:lnTo>
                  <a:lnTo>
                    <a:pt x="432" y="0"/>
                  </a:lnTo>
                  <a:cubicBezTo>
                    <a:pt x="448" y="64"/>
                    <a:pt x="458" y="130"/>
                    <a:pt x="480" y="192"/>
                  </a:cubicBezTo>
                  <a:cubicBezTo>
                    <a:pt x="483" y="201"/>
                    <a:pt x="495" y="176"/>
                    <a:pt x="495" y="166"/>
                  </a:cubicBezTo>
                  <a:lnTo>
                    <a:pt x="528" y="96"/>
                  </a:lnTo>
                  <a:lnTo>
                    <a:pt x="624" y="96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 sz="1600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4" name="Freeform 19"/>
            <p:cNvSpPr>
              <a:spLocks/>
            </p:cNvSpPr>
            <p:nvPr/>
          </p:nvSpPr>
          <p:spPr bwMode="auto">
            <a:xfrm>
              <a:off x="5695950" y="3127452"/>
              <a:ext cx="476250" cy="130184"/>
            </a:xfrm>
            <a:custGeom>
              <a:avLst/>
              <a:gdLst>
                <a:gd name="T0" fmla="*/ 0 w 624"/>
                <a:gd name="T1" fmla="*/ 2147483647 h 201"/>
                <a:gd name="T2" fmla="*/ 2147483647 w 624"/>
                <a:gd name="T3" fmla="*/ 2147483647 h 201"/>
                <a:gd name="T4" fmla="*/ 2147483647 w 624"/>
                <a:gd name="T5" fmla="*/ 0 h 201"/>
                <a:gd name="T6" fmla="*/ 2147483647 w 624"/>
                <a:gd name="T7" fmla="*/ 2147483647 h 201"/>
                <a:gd name="T8" fmla="*/ 2147483647 w 624"/>
                <a:gd name="T9" fmla="*/ 0 h 201"/>
                <a:gd name="T10" fmla="*/ 2147483647 w 624"/>
                <a:gd name="T11" fmla="*/ 2147483647 h 201"/>
                <a:gd name="T12" fmla="*/ 2147483647 w 624"/>
                <a:gd name="T13" fmla="*/ 0 h 201"/>
                <a:gd name="T14" fmla="*/ 2147483647 w 624"/>
                <a:gd name="T15" fmla="*/ 2147483647 h 201"/>
                <a:gd name="T16" fmla="*/ 2147483647 w 624"/>
                <a:gd name="T17" fmla="*/ 0 h 201"/>
                <a:gd name="T18" fmla="*/ 2147483647 w 624"/>
                <a:gd name="T19" fmla="*/ 2147483647 h 201"/>
                <a:gd name="T20" fmla="*/ 2147483647 w 624"/>
                <a:gd name="T21" fmla="*/ 2147483647 h 201"/>
                <a:gd name="T22" fmla="*/ 2147483647 w 624"/>
                <a:gd name="T23" fmla="*/ 2147483647 h 201"/>
                <a:gd name="T24" fmla="*/ 2147483647 w 624"/>
                <a:gd name="T25" fmla="*/ 2147483647 h 20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624"/>
                <a:gd name="T40" fmla="*/ 0 h 201"/>
                <a:gd name="T41" fmla="*/ 624 w 624"/>
                <a:gd name="T42" fmla="*/ 201 h 201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624" h="201">
                  <a:moveTo>
                    <a:pt x="0" y="96"/>
                  </a:moveTo>
                  <a:lnTo>
                    <a:pt x="96" y="96"/>
                  </a:lnTo>
                  <a:lnTo>
                    <a:pt x="144" y="0"/>
                  </a:lnTo>
                  <a:lnTo>
                    <a:pt x="192" y="192"/>
                  </a:lnTo>
                  <a:lnTo>
                    <a:pt x="240" y="0"/>
                  </a:lnTo>
                  <a:lnTo>
                    <a:pt x="288" y="192"/>
                  </a:lnTo>
                  <a:lnTo>
                    <a:pt x="336" y="0"/>
                  </a:lnTo>
                  <a:lnTo>
                    <a:pt x="384" y="192"/>
                  </a:lnTo>
                  <a:lnTo>
                    <a:pt x="432" y="0"/>
                  </a:lnTo>
                  <a:cubicBezTo>
                    <a:pt x="448" y="64"/>
                    <a:pt x="458" y="130"/>
                    <a:pt x="480" y="192"/>
                  </a:cubicBezTo>
                  <a:cubicBezTo>
                    <a:pt x="483" y="201"/>
                    <a:pt x="495" y="176"/>
                    <a:pt x="495" y="166"/>
                  </a:cubicBezTo>
                  <a:lnTo>
                    <a:pt x="528" y="96"/>
                  </a:lnTo>
                  <a:lnTo>
                    <a:pt x="624" y="96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 sz="1600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5" name="Freeform 20"/>
            <p:cNvSpPr>
              <a:spLocks/>
            </p:cNvSpPr>
            <p:nvPr/>
          </p:nvSpPr>
          <p:spPr bwMode="auto">
            <a:xfrm>
              <a:off x="6111875" y="3127452"/>
              <a:ext cx="476250" cy="130184"/>
            </a:xfrm>
            <a:custGeom>
              <a:avLst/>
              <a:gdLst>
                <a:gd name="T0" fmla="*/ 0 w 624"/>
                <a:gd name="T1" fmla="*/ 2147483647 h 201"/>
                <a:gd name="T2" fmla="*/ 2147483647 w 624"/>
                <a:gd name="T3" fmla="*/ 2147483647 h 201"/>
                <a:gd name="T4" fmla="*/ 2147483647 w 624"/>
                <a:gd name="T5" fmla="*/ 0 h 201"/>
                <a:gd name="T6" fmla="*/ 2147483647 w 624"/>
                <a:gd name="T7" fmla="*/ 2147483647 h 201"/>
                <a:gd name="T8" fmla="*/ 2147483647 w 624"/>
                <a:gd name="T9" fmla="*/ 0 h 201"/>
                <a:gd name="T10" fmla="*/ 2147483647 w 624"/>
                <a:gd name="T11" fmla="*/ 2147483647 h 201"/>
                <a:gd name="T12" fmla="*/ 2147483647 w 624"/>
                <a:gd name="T13" fmla="*/ 0 h 201"/>
                <a:gd name="T14" fmla="*/ 2147483647 w 624"/>
                <a:gd name="T15" fmla="*/ 2147483647 h 201"/>
                <a:gd name="T16" fmla="*/ 2147483647 w 624"/>
                <a:gd name="T17" fmla="*/ 0 h 201"/>
                <a:gd name="T18" fmla="*/ 2147483647 w 624"/>
                <a:gd name="T19" fmla="*/ 2147483647 h 201"/>
                <a:gd name="T20" fmla="*/ 2147483647 w 624"/>
                <a:gd name="T21" fmla="*/ 2147483647 h 201"/>
                <a:gd name="T22" fmla="*/ 2147483647 w 624"/>
                <a:gd name="T23" fmla="*/ 2147483647 h 201"/>
                <a:gd name="T24" fmla="*/ 2147483647 w 624"/>
                <a:gd name="T25" fmla="*/ 2147483647 h 20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624"/>
                <a:gd name="T40" fmla="*/ 0 h 201"/>
                <a:gd name="T41" fmla="*/ 624 w 624"/>
                <a:gd name="T42" fmla="*/ 201 h 201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624" h="201">
                  <a:moveTo>
                    <a:pt x="0" y="96"/>
                  </a:moveTo>
                  <a:lnTo>
                    <a:pt x="96" y="96"/>
                  </a:lnTo>
                  <a:lnTo>
                    <a:pt x="144" y="0"/>
                  </a:lnTo>
                  <a:lnTo>
                    <a:pt x="192" y="192"/>
                  </a:lnTo>
                  <a:lnTo>
                    <a:pt x="240" y="0"/>
                  </a:lnTo>
                  <a:lnTo>
                    <a:pt x="288" y="192"/>
                  </a:lnTo>
                  <a:lnTo>
                    <a:pt x="336" y="0"/>
                  </a:lnTo>
                  <a:lnTo>
                    <a:pt x="384" y="192"/>
                  </a:lnTo>
                  <a:lnTo>
                    <a:pt x="432" y="0"/>
                  </a:lnTo>
                  <a:cubicBezTo>
                    <a:pt x="448" y="64"/>
                    <a:pt x="458" y="130"/>
                    <a:pt x="480" y="192"/>
                  </a:cubicBezTo>
                  <a:cubicBezTo>
                    <a:pt x="483" y="201"/>
                    <a:pt x="495" y="176"/>
                    <a:pt x="495" y="166"/>
                  </a:cubicBezTo>
                  <a:lnTo>
                    <a:pt x="528" y="96"/>
                  </a:lnTo>
                  <a:lnTo>
                    <a:pt x="624" y="96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 sz="1600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6" name="Freeform 21"/>
            <p:cNvSpPr>
              <a:spLocks/>
            </p:cNvSpPr>
            <p:nvPr/>
          </p:nvSpPr>
          <p:spPr bwMode="auto">
            <a:xfrm>
              <a:off x="6529388" y="3127452"/>
              <a:ext cx="476250" cy="130184"/>
            </a:xfrm>
            <a:custGeom>
              <a:avLst/>
              <a:gdLst>
                <a:gd name="T0" fmla="*/ 0 w 624"/>
                <a:gd name="T1" fmla="*/ 2147483647 h 201"/>
                <a:gd name="T2" fmla="*/ 2147483647 w 624"/>
                <a:gd name="T3" fmla="*/ 2147483647 h 201"/>
                <a:gd name="T4" fmla="*/ 2147483647 w 624"/>
                <a:gd name="T5" fmla="*/ 0 h 201"/>
                <a:gd name="T6" fmla="*/ 2147483647 w 624"/>
                <a:gd name="T7" fmla="*/ 2147483647 h 201"/>
                <a:gd name="T8" fmla="*/ 2147483647 w 624"/>
                <a:gd name="T9" fmla="*/ 0 h 201"/>
                <a:gd name="T10" fmla="*/ 2147483647 w 624"/>
                <a:gd name="T11" fmla="*/ 2147483647 h 201"/>
                <a:gd name="T12" fmla="*/ 2147483647 w 624"/>
                <a:gd name="T13" fmla="*/ 0 h 201"/>
                <a:gd name="T14" fmla="*/ 2147483647 w 624"/>
                <a:gd name="T15" fmla="*/ 2147483647 h 201"/>
                <a:gd name="T16" fmla="*/ 2147483647 w 624"/>
                <a:gd name="T17" fmla="*/ 0 h 201"/>
                <a:gd name="T18" fmla="*/ 2147483647 w 624"/>
                <a:gd name="T19" fmla="*/ 2147483647 h 201"/>
                <a:gd name="T20" fmla="*/ 2147483647 w 624"/>
                <a:gd name="T21" fmla="*/ 2147483647 h 201"/>
                <a:gd name="T22" fmla="*/ 2147483647 w 624"/>
                <a:gd name="T23" fmla="*/ 2147483647 h 201"/>
                <a:gd name="T24" fmla="*/ 2147483647 w 624"/>
                <a:gd name="T25" fmla="*/ 2147483647 h 20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624"/>
                <a:gd name="T40" fmla="*/ 0 h 201"/>
                <a:gd name="T41" fmla="*/ 624 w 624"/>
                <a:gd name="T42" fmla="*/ 201 h 201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624" h="201">
                  <a:moveTo>
                    <a:pt x="0" y="96"/>
                  </a:moveTo>
                  <a:lnTo>
                    <a:pt x="96" y="96"/>
                  </a:lnTo>
                  <a:lnTo>
                    <a:pt x="144" y="0"/>
                  </a:lnTo>
                  <a:lnTo>
                    <a:pt x="192" y="192"/>
                  </a:lnTo>
                  <a:lnTo>
                    <a:pt x="240" y="0"/>
                  </a:lnTo>
                  <a:lnTo>
                    <a:pt x="288" y="192"/>
                  </a:lnTo>
                  <a:lnTo>
                    <a:pt x="336" y="0"/>
                  </a:lnTo>
                  <a:lnTo>
                    <a:pt x="384" y="192"/>
                  </a:lnTo>
                  <a:lnTo>
                    <a:pt x="432" y="0"/>
                  </a:lnTo>
                  <a:cubicBezTo>
                    <a:pt x="448" y="64"/>
                    <a:pt x="458" y="130"/>
                    <a:pt x="480" y="192"/>
                  </a:cubicBezTo>
                  <a:cubicBezTo>
                    <a:pt x="483" y="201"/>
                    <a:pt x="495" y="176"/>
                    <a:pt x="495" y="166"/>
                  </a:cubicBezTo>
                  <a:lnTo>
                    <a:pt x="528" y="96"/>
                  </a:lnTo>
                  <a:lnTo>
                    <a:pt x="624" y="96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 sz="1600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42007" name="Group 22"/>
            <p:cNvGrpSpPr>
              <a:grpSpLocks/>
            </p:cNvGrpSpPr>
            <p:nvPr/>
          </p:nvGrpSpPr>
          <p:grpSpPr bwMode="auto">
            <a:xfrm>
              <a:off x="3457046" y="2660930"/>
              <a:ext cx="387122" cy="547182"/>
              <a:chOff x="672" y="1191"/>
              <a:chExt cx="312" cy="441"/>
            </a:xfrm>
          </p:grpSpPr>
          <p:sp>
            <p:nvSpPr>
              <p:cNvPr id="28" name="Line 23"/>
              <p:cNvSpPr>
                <a:spLocks noChangeShapeType="1"/>
              </p:cNvSpPr>
              <p:nvPr/>
            </p:nvSpPr>
            <p:spPr bwMode="auto">
              <a:xfrm>
                <a:off x="817" y="1191"/>
                <a:ext cx="0" cy="10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9" name="Line 24"/>
              <p:cNvSpPr>
                <a:spLocks noChangeShapeType="1"/>
              </p:cNvSpPr>
              <p:nvPr/>
            </p:nvSpPr>
            <p:spPr bwMode="auto">
              <a:xfrm>
                <a:off x="721" y="1296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0" name="Line 25"/>
              <p:cNvSpPr>
                <a:spLocks noChangeShapeType="1"/>
              </p:cNvSpPr>
              <p:nvPr/>
            </p:nvSpPr>
            <p:spPr bwMode="auto">
              <a:xfrm>
                <a:off x="721" y="129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1" name="Line 26"/>
              <p:cNvSpPr>
                <a:spLocks noChangeShapeType="1"/>
              </p:cNvSpPr>
              <p:nvPr/>
            </p:nvSpPr>
            <p:spPr bwMode="auto">
              <a:xfrm>
                <a:off x="672" y="1392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2" name="Line 27"/>
              <p:cNvSpPr>
                <a:spLocks noChangeShapeType="1"/>
              </p:cNvSpPr>
              <p:nvPr/>
            </p:nvSpPr>
            <p:spPr bwMode="auto">
              <a:xfrm>
                <a:off x="672" y="1440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3" name="Line 28"/>
              <p:cNvSpPr>
                <a:spLocks noChangeShapeType="1"/>
              </p:cNvSpPr>
              <p:nvPr/>
            </p:nvSpPr>
            <p:spPr bwMode="auto">
              <a:xfrm>
                <a:off x="721" y="1440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4" name="Line 29"/>
              <p:cNvSpPr>
                <a:spLocks noChangeShapeType="1"/>
              </p:cNvSpPr>
              <p:nvPr/>
            </p:nvSpPr>
            <p:spPr bwMode="auto">
              <a:xfrm>
                <a:off x="817" y="1296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5" name="Line 30"/>
              <p:cNvSpPr>
                <a:spLocks noChangeShapeType="1"/>
              </p:cNvSpPr>
              <p:nvPr/>
            </p:nvSpPr>
            <p:spPr bwMode="auto">
              <a:xfrm>
                <a:off x="721" y="1536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6" name="Line 31"/>
              <p:cNvSpPr>
                <a:spLocks noChangeShapeType="1"/>
              </p:cNvSpPr>
              <p:nvPr/>
            </p:nvSpPr>
            <p:spPr bwMode="auto">
              <a:xfrm>
                <a:off x="817" y="1536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7" name="Line 32"/>
              <p:cNvSpPr>
                <a:spLocks noChangeShapeType="1"/>
              </p:cNvSpPr>
              <p:nvPr/>
            </p:nvSpPr>
            <p:spPr bwMode="auto">
              <a:xfrm>
                <a:off x="817" y="1527"/>
                <a:ext cx="0" cy="10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8" name="Line 33"/>
              <p:cNvSpPr>
                <a:spLocks noChangeShapeType="1"/>
              </p:cNvSpPr>
              <p:nvPr/>
            </p:nvSpPr>
            <p:spPr bwMode="auto">
              <a:xfrm>
                <a:off x="913" y="1296"/>
                <a:ext cx="0" cy="2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9" name="Oval 34"/>
              <p:cNvSpPr>
                <a:spLocks noChangeArrowheads="1"/>
              </p:cNvSpPr>
              <p:nvPr/>
            </p:nvSpPr>
            <p:spPr bwMode="auto">
              <a:xfrm>
                <a:off x="840" y="1348"/>
                <a:ext cx="147" cy="13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0" name="Line 35"/>
              <p:cNvSpPr>
                <a:spLocks noChangeShapeType="1"/>
              </p:cNvSpPr>
              <p:nvPr/>
            </p:nvSpPr>
            <p:spPr bwMode="auto">
              <a:xfrm>
                <a:off x="913" y="1364"/>
                <a:ext cx="0" cy="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sm" len="sm"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42008" name="Group 36"/>
            <p:cNvGrpSpPr>
              <a:grpSpLocks/>
            </p:cNvGrpSpPr>
            <p:nvPr/>
          </p:nvGrpSpPr>
          <p:grpSpPr bwMode="auto">
            <a:xfrm>
              <a:off x="3878910" y="2662170"/>
              <a:ext cx="387122" cy="547183"/>
              <a:chOff x="672" y="1191"/>
              <a:chExt cx="312" cy="441"/>
            </a:xfrm>
          </p:grpSpPr>
          <p:sp>
            <p:nvSpPr>
              <p:cNvPr id="42" name="Line 37"/>
              <p:cNvSpPr>
                <a:spLocks noChangeShapeType="1"/>
              </p:cNvSpPr>
              <p:nvPr/>
            </p:nvSpPr>
            <p:spPr bwMode="auto">
              <a:xfrm>
                <a:off x="816" y="1191"/>
                <a:ext cx="0" cy="10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3" name="Line 38"/>
              <p:cNvSpPr>
                <a:spLocks noChangeShapeType="1"/>
              </p:cNvSpPr>
              <p:nvPr/>
            </p:nvSpPr>
            <p:spPr bwMode="auto">
              <a:xfrm>
                <a:off x="720" y="1296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4" name="Line 39"/>
              <p:cNvSpPr>
                <a:spLocks noChangeShapeType="1"/>
              </p:cNvSpPr>
              <p:nvPr/>
            </p:nvSpPr>
            <p:spPr bwMode="auto">
              <a:xfrm>
                <a:off x="720" y="129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5" name="Line 40"/>
              <p:cNvSpPr>
                <a:spLocks noChangeShapeType="1"/>
              </p:cNvSpPr>
              <p:nvPr/>
            </p:nvSpPr>
            <p:spPr bwMode="auto">
              <a:xfrm>
                <a:off x="669" y="1392"/>
                <a:ext cx="9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6" name="Line 41"/>
              <p:cNvSpPr>
                <a:spLocks noChangeShapeType="1"/>
              </p:cNvSpPr>
              <p:nvPr/>
            </p:nvSpPr>
            <p:spPr bwMode="auto">
              <a:xfrm>
                <a:off x="669" y="1442"/>
                <a:ext cx="9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7" name="Line 42"/>
              <p:cNvSpPr>
                <a:spLocks noChangeShapeType="1"/>
              </p:cNvSpPr>
              <p:nvPr/>
            </p:nvSpPr>
            <p:spPr bwMode="auto">
              <a:xfrm>
                <a:off x="720" y="1442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8" name="Line 43"/>
              <p:cNvSpPr>
                <a:spLocks noChangeShapeType="1"/>
              </p:cNvSpPr>
              <p:nvPr/>
            </p:nvSpPr>
            <p:spPr bwMode="auto">
              <a:xfrm>
                <a:off x="816" y="1296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9" name="Line 44"/>
              <p:cNvSpPr>
                <a:spLocks noChangeShapeType="1"/>
              </p:cNvSpPr>
              <p:nvPr/>
            </p:nvSpPr>
            <p:spPr bwMode="auto">
              <a:xfrm>
                <a:off x="720" y="1538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0" name="Line 45"/>
              <p:cNvSpPr>
                <a:spLocks noChangeShapeType="1"/>
              </p:cNvSpPr>
              <p:nvPr/>
            </p:nvSpPr>
            <p:spPr bwMode="auto">
              <a:xfrm>
                <a:off x="816" y="1538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1" name="Line 46"/>
              <p:cNvSpPr>
                <a:spLocks noChangeShapeType="1"/>
              </p:cNvSpPr>
              <p:nvPr/>
            </p:nvSpPr>
            <p:spPr bwMode="auto">
              <a:xfrm>
                <a:off x="816" y="1529"/>
                <a:ext cx="0" cy="10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2" name="Line 47"/>
              <p:cNvSpPr>
                <a:spLocks noChangeShapeType="1"/>
              </p:cNvSpPr>
              <p:nvPr/>
            </p:nvSpPr>
            <p:spPr bwMode="auto">
              <a:xfrm>
                <a:off x="912" y="1296"/>
                <a:ext cx="0" cy="2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3" name="Oval 48"/>
              <p:cNvSpPr>
                <a:spLocks noChangeArrowheads="1"/>
              </p:cNvSpPr>
              <p:nvPr/>
            </p:nvSpPr>
            <p:spPr bwMode="auto">
              <a:xfrm>
                <a:off x="839" y="1348"/>
                <a:ext cx="145" cy="13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4" name="Line 49"/>
              <p:cNvSpPr>
                <a:spLocks noChangeShapeType="1"/>
              </p:cNvSpPr>
              <p:nvPr/>
            </p:nvSpPr>
            <p:spPr bwMode="auto">
              <a:xfrm>
                <a:off x="912" y="1364"/>
                <a:ext cx="0" cy="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sm" len="sm"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42009" name="Group 50"/>
            <p:cNvGrpSpPr>
              <a:grpSpLocks/>
            </p:cNvGrpSpPr>
            <p:nvPr/>
          </p:nvGrpSpPr>
          <p:grpSpPr bwMode="auto">
            <a:xfrm>
              <a:off x="4300774" y="2663411"/>
              <a:ext cx="387122" cy="547182"/>
              <a:chOff x="672" y="1191"/>
              <a:chExt cx="312" cy="441"/>
            </a:xfrm>
          </p:grpSpPr>
          <p:sp>
            <p:nvSpPr>
              <p:cNvPr id="56" name="Line 51"/>
              <p:cNvSpPr>
                <a:spLocks noChangeShapeType="1"/>
              </p:cNvSpPr>
              <p:nvPr/>
            </p:nvSpPr>
            <p:spPr bwMode="auto">
              <a:xfrm>
                <a:off x="816" y="1191"/>
                <a:ext cx="0" cy="10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" name="Line 52"/>
              <p:cNvSpPr>
                <a:spLocks noChangeShapeType="1"/>
              </p:cNvSpPr>
              <p:nvPr/>
            </p:nvSpPr>
            <p:spPr bwMode="auto">
              <a:xfrm>
                <a:off x="720" y="1296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8" name="Line 53"/>
              <p:cNvSpPr>
                <a:spLocks noChangeShapeType="1"/>
              </p:cNvSpPr>
              <p:nvPr/>
            </p:nvSpPr>
            <p:spPr bwMode="auto">
              <a:xfrm>
                <a:off x="720" y="129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9" name="Line 54"/>
              <p:cNvSpPr>
                <a:spLocks noChangeShapeType="1"/>
              </p:cNvSpPr>
              <p:nvPr/>
            </p:nvSpPr>
            <p:spPr bwMode="auto">
              <a:xfrm>
                <a:off x="672" y="1392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60" name="Line 55"/>
              <p:cNvSpPr>
                <a:spLocks noChangeShapeType="1"/>
              </p:cNvSpPr>
              <p:nvPr/>
            </p:nvSpPr>
            <p:spPr bwMode="auto">
              <a:xfrm>
                <a:off x="672" y="1440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61" name="Line 56"/>
              <p:cNvSpPr>
                <a:spLocks noChangeShapeType="1"/>
              </p:cNvSpPr>
              <p:nvPr/>
            </p:nvSpPr>
            <p:spPr bwMode="auto">
              <a:xfrm>
                <a:off x="720" y="1440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62" name="Line 57"/>
              <p:cNvSpPr>
                <a:spLocks noChangeShapeType="1"/>
              </p:cNvSpPr>
              <p:nvPr/>
            </p:nvSpPr>
            <p:spPr bwMode="auto">
              <a:xfrm>
                <a:off x="816" y="1296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63" name="Line 58"/>
              <p:cNvSpPr>
                <a:spLocks noChangeShapeType="1"/>
              </p:cNvSpPr>
              <p:nvPr/>
            </p:nvSpPr>
            <p:spPr bwMode="auto">
              <a:xfrm>
                <a:off x="720" y="1536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64" name="Line 59"/>
              <p:cNvSpPr>
                <a:spLocks noChangeShapeType="1"/>
              </p:cNvSpPr>
              <p:nvPr/>
            </p:nvSpPr>
            <p:spPr bwMode="auto">
              <a:xfrm>
                <a:off x="816" y="1536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65" name="Line 60"/>
              <p:cNvSpPr>
                <a:spLocks noChangeShapeType="1"/>
              </p:cNvSpPr>
              <p:nvPr/>
            </p:nvSpPr>
            <p:spPr bwMode="auto">
              <a:xfrm>
                <a:off x="816" y="1527"/>
                <a:ext cx="0" cy="10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66" name="Line 61"/>
              <p:cNvSpPr>
                <a:spLocks noChangeShapeType="1"/>
              </p:cNvSpPr>
              <p:nvPr/>
            </p:nvSpPr>
            <p:spPr bwMode="auto">
              <a:xfrm>
                <a:off x="912" y="1296"/>
                <a:ext cx="0" cy="2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67" name="Oval 62"/>
              <p:cNvSpPr>
                <a:spLocks noChangeArrowheads="1"/>
              </p:cNvSpPr>
              <p:nvPr/>
            </p:nvSpPr>
            <p:spPr bwMode="auto">
              <a:xfrm>
                <a:off x="839" y="1347"/>
                <a:ext cx="145" cy="136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68" name="Line 63"/>
              <p:cNvSpPr>
                <a:spLocks noChangeShapeType="1"/>
              </p:cNvSpPr>
              <p:nvPr/>
            </p:nvSpPr>
            <p:spPr bwMode="auto">
              <a:xfrm>
                <a:off x="912" y="1364"/>
                <a:ext cx="0" cy="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sm" len="sm"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42010" name="Group 64"/>
            <p:cNvGrpSpPr>
              <a:grpSpLocks/>
            </p:cNvGrpSpPr>
            <p:nvPr/>
          </p:nvGrpSpPr>
          <p:grpSpPr bwMode="auto">
            <a:xfrm>
              <a:off x="4722638" y="2664652"/>
              <a:ext cx="387122" cy="547183"/>
              <a:chOff x="672" y="1191"/>
              <a:chExt cx="312" cy="441"/>
            </a:xfrm>
          </p:grpSpPr>
          <p:sp>
            <p:nvSpPr>
              <p:cNvPr id="70" name="Line 65"/>
              <p:cNvSpPr>
                <a:spLocks noChangeShapeType="1"/>
              </p:cNvSpPr>
              <p:nvPr/>
            </p:nvSpPr>
            <p:spPr bwMode="auto">
              <a:xfrm>
                <a:off x="817" y="1188"/>
                <a:ext cx="0" cy="10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1" name="Line 66"/>
              <p:cNvSpPr>
                <a:spLocks noChangeShapeType="1"/>
              </p:cNvSpPr>
              <p:nvPr/>
            </p:nvSpPr>
            <p:spPr bwMode="auto">
              <a:xfrm>
                <a:off x="721" y="1294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2" name="Line 67"/>
              <p:cNvSpPr>
                <a:spLocks noChangeShapeType="1"/>
              </p:cNvSpPr>
              <p:nvPr/>
            </p:nvSpPr>
            <p:spPr bwMode="auto">
              <a:xfrm>
                <a:off x="721" y="1294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3" name="Line 68"/>
              <p:cNvSpPr>
                <a:spLocks noChangeShapeType="1"/>
              </p:cNvSpPr>
              <p:nvPr/>
            </p:nvSpPr>
            <p:spPr bwMode="auto">
              <a:xfrm>
                <a:off x="672" y="1390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4" name="Line 69"/>
              <p:cNvSpPr>
                <a:spLocks noChangeShapeType="1"/>
              </p:cNvSpPr>
              <p:nvPr/>
            </p:nvSpPr>
            <p:spPr bwMode="auto">
              <a:xfrm>
                <a:off x="672" y="1440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" name="Line 70"/>
              <p:cNvSpPr>
                <a:spLocks noChangeShapeType="1"/>
              </p:cNvSpPr>
              <p:nvPr/>
            </p:nvSpPr>
            <p:spPr bwMode="auto">
              <a:xfrm>
                <a:off x="721" y="1440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6" name="Line 71"/>
              <p:cNvSpPr>
                <a:spLocks noChangeShapeType="1"/>
              </p:cNvSpPr>
              <p:nvPr/>
            </p:nvSpPr>
            <p:spPr bwMode="auto">
              <a:xfrm>
                <a:off x="817" y="1294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7" name="Line 72"/>
              <p:cNvSpPr>
                <a:spLocks noChangeShapeType="1"/>
              </p:cNvSpPr>
              <p:nvPr/>
            </p:nvSpPr>
            <p:spPr bwMode="auto">
              <a:xfrm>
                <a:off x="721" y="1536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8" name="Line 73"/>
              <p:cNvSpPr>
                <a:spLocks noChangeShapeType="1"/>
              </p:cNvSpPr>
              <p:nvPr/>
            </p:nvSpPr>
            <p:spPr bwMode="auto">
              <a:xfrm>
                <a:off x="817" y="1536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9" name="Line 74"/>
              <p:cNvSpPr>
                <a:spLocks noChangeShapeType="1"/>
              </p:cNvSpPr>
              <p:nvPr/>
            </p:nvSpPr>
            <p:spPr bwMode="auto">
              <a:xfrm>
                <a:off x="817" y="1527"/>
                <a:ext cx="0" cy="10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80" name="Line 75"/>
              <p:cNvSpPr>
                <a:spLocks noChangeShapeType="1"/>
              </p:cNvSpPr>
              <p:nvPr/>
            </p:nvSpPr>
            <p:spPr bwMode="auto">
              <a:xfrm>
                <a:off x="913" y="1294"/>
                <a:ext cx="0" cy="2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81" name="Oval 76"/>
              <p:cNvSpPr>
                <a:spLocks noChangeArrowheads="1"/>
              </p:cNvSpPr>
              <p:nvPr/>
            </p:nvSpPr>
            <p:spPr bwMode="auto">
              <a:xfrm>
                <a:off x="840" y="1348"/>
                <a:ext cx="147" cy="13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82" name="Line 77"/>
              <p:cNvSpPr>
                <a:spLocks noChangeShapeType="1"/>
              </p:cNvSpPr>
              <p:nvPr/>
            </p:nvSpPr>
            <p:spPr bwMode="auto">
              <a:xfrm>
                <a:off x="913" y="1363"/>
                <a:ext cx="0" cy="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sm" len="sm"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42011" name="Group 78"/>
            <p:cNvGrpSpPr>
              <a:grpSpLocks/>
            </p:cNvGrpSpPr>
            <p:nvPr/>
          </p:nvGrpSpPr>
          <p:grpSpPr bwMode="auto">
            <a:xfrm>
              <a:off x="5144501" y="2665893"/>
              <a:ext cx="387122" cy="547182"/>
              <a:chOff x="672" y="1191"/>
              <a:chExt cx="312" cy="441"/>
            </a:xfrm>
          </p:grpSpPr>
          <p:sp>
            <p:nvSpPr>
              <p:cNvPr id="84" name="Line 79"/>
              <p:cNvSpPr>
                <a:spLocks noChangeShapeType="1"/>
              </p:cNvSpPr>
              <p:nvPr/>
            </p:nvSpPr>
            <p:spPr bwMode="auto">
              <a:xfrm>
                <a:off x="816" y="1191"/>
                <a:ext cx="0" cy="10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85" name="Line 80"/>
              <p:cNvSpPr>
                <a:spLocks noChangeShapeType="1"/>
              </p:cNvSpPr>
              <p:nvPr/>
            </p:nvSpPr>
            <p:spPr bwMode="auto">
              <a:xfrm>
                <a:off x="720" y="1296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86" name="Line 81"/>
              <p:cNvSpPr>
                <a:spLocks noChangeShapeType="1"/>
              </p:cNvSpPr>
              <p:nvPr/>
            </p:nvSpPr>
            <p:spPr bwMode="auto">
              <a:xfrm>
                <a:off x="720" y="129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87" name="Line 82"/>
              <p:cNvSpPr>
                <a:spLocks noChangeShapeType="1"/>
              </p:cNvSpPr>
              <p:nvPr/>
            </p:nvSpPr>
            <p:spPr bwMode="auto">
              <a:xfrm>
                <a:off x="672" y="1392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88" name="Line 83"/>
              <p:cNvSpPr>
                <a:spLocks noChangeShapeType="1"/>
              </p:cNvSpPr>
              <p:nvPr/>
            </p:nvSpPr>
            <p:spPr bwMode="auto">
              <a:xfrm>
                <a:off x="672" y="1440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89" name="Line 84"/>
              <p:cNvSpPr>
                <a:spLocks noChangeShapeType="1"/>
              </p:cNvSpPr>
              <p:nvPr/>
            </p:nvSpPr>
            <p:spPr bwMode="auto">
              <a:xfrm>
                <a:off x="720" y="1440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90" name="Line 85"/>
              <p:cNvSpPr>
                <a:spLocks noChangeShapeType="1"/>
              </p:cNvSpPr>
              <p:nvPr/>
            </p:nvSpPr>
            <p:spPr bwMode="auto">
              <a:xfrm>
                <a:off x="816" y="1296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91" name="Line 86"/>
              <p:cNvSpPr>
                <a:spLocks noChangeShapeType="1"/>
              </p:cNvSpPr>
              <p:nvPr/>
            </p:nvSpPr>
            <p:spPr bwMode="auto">
              <a:xfrm>
                <a:off x="720" y="1536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92" name="Line 87"/>
              <p:cNvSpPr>
                <a:spLocks noChangeShapeType="1"/>
              </p:cNvSpPr>
              <p:nvPr/>
            </p:nvSpPr>
            <p:spPr bwMode="auto">
              <a:xfrm>
                <a:off x="816" y="1536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93" name="Line 88"/>
              <p:cNvSpPr>
                <a:spLocks noChangeShapeType="1"/>
              </p:cNvSpPr>
              <p:nvPr/>
            </p:nvSpPr>
            <p:spPr bwMode="auto">
              <a:xfrm>
                <a:off x="816" y="1527"/>
                <a:ext cx="0" cy="10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94" name="Line 89"/>
              <p:cNvSpPr>
                <a:spLocks noChangeShapeType="1"/>
              </p:cNvSpPr>
              <p:nvPr/>
            </p:nvSpPr>
            <p:spPr bwMode="auto">
              <a:xfrm>
                <a:off x="912" y="1296"/>
                <a:ext cx="0" cy="2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95" name="Oval 90"/>
              <p:cNvSpPr>
                <a:spLocks noChangeArrowheads="1"/>
              </p:cNvSpPr>
              <p:nvPr/>
            </p:nvSpPr>
            <p:spPr bwMode="auto">
              <a:xfrm>
                <a:off x="840" y="1348"/>
                <a:ext cx="141" cy="13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96" name="Line 91"/>
              <p:cNvSpPr>
                <a:spLocks noChangeShapeType="1"/>
              </p:cNvSpPr>
              <p:nvPr/>
            </p:nvSpPr>
            <p:spPr bwMode="auto">
              <a:xfrm>
                <a:off x="912" y="1363"/>
                <a:ext cx="0" cy="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sm" len="sm"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42012" name="Group 92"/>
            <p:cNvGrpSpPr>
              <a:grpSpLocks/>
            </p:cNvGrpSpPr>
            <p:nvPr/>
          </p:nvGrpSpPr>
          <p:grpSpPr bwMode="auto">
            <a:xfrm>
              <a:off x="5566365" y="2667133"/>
              <a:ext cx="387122" cy="547183"/>
              <a:chOff x="672" y="1191"/>
              <a:chExt cx="312" cy="441"/>
            </a:xfrm>
          </p:grpSpPr>
          <p:sp>
            <p:nvSpPr>
              <p:cNvPr id="98" name="Line 93"/>
              <p:cNvSpPr>
                <a:spLocks noChangeShapeType="1"/>
              </p:cNvSpPr>
              <p:nvPr/>
            </p:nvSpPr>
            <p:spPr bwMode="auto">
              <a:xfrm>
                <a:off x="816" y="1191"/>
                <a:ext cx="0" cy="10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99" name="Line 94"/>
              <p:cNvSpPr>
                <a:spLocks noChangeShapeType="1"/>
              </p:cNvSpPr>
              <p:nvPr/>
            </p:nvSpPr>
            <p:spPr bwMode="auto">
              <a:xfrm>
                <a:off x="720" y="1296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00" name="Line 95"/>
              <p:cNvSpPr>
                <a:spLocks noChangeShapeType="1"/>
              </p:cNvSpPr>
              <p:nvPr/>
            </p:nvSpPr>
            <p:spPr bwMode="auto">
              <a:xfrm>
                <a:off x="720" y="129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01" name="Line 96"/>
              <p:cNvSpPr>
                <a:spLocks noChangeShapeType="1"/>
              </p:cNvSpPr>
              <p:nvPr/>
            </p:nvSpPr>
            <p:spPr bwMode="auto">
              <a:xfrm>
                <a:off x="672" y="1392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02" name="Line 97"/>
              <p:cNvSpPr>
                <a:spLocks noChangeShapeType="1"/>
              </p:cNvSpPr>
              <p:nvPr/>
            </p:nvSpPr>
            <p:spPr bwMode="auto">
              <a:xfrm>
                <a:off x="672" y="1440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03" name="Line 98"/>
              <p:cNvSpPr>
                <a:spLocks noChangeShapeType="1"/>
              </p:cNvSpPr>
              <p:nvPr/>
            </p:nvSpPr>
            <p:spPr bwMode="auto">
              <a:xfrm>
                <a:off x="720" y="1440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04" name="Line 99"/>
              <p:cNvSpPr>
                <a:spLocks noChangeShapeType="1"/>
              </p:cNvSpPr>
              <p:nvPr/>
            </p:nvSpPr>
            <p:spPr bwMode="auto">
              <a:xfrm>
                <a:off x="816" y="1296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05" name="Line 100"/>
              <p:cNvSpPr>
                <a:spLocks noChangeShapeType="1"/>
              </p:cNvSpPr>
              <p:nvPr/>
            </p:nvSpPr>
            <p:spPr bwMode="auto">
              <a:xfrm>
                <a:off x="720" y="1536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06" name="Line 101"/>
              <p:cNvSpPr>
                <a:spLocks noChangeShapeType="1"/>
              </p:cNvSpPr>
              <p:nvPr/>
            </p:nvSpPr>
            <p:spPr bwMode="auto">
              <a:xfrm>
                <a:off x="816" y="1536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07" name="Line 102"/>
              <p:cNvSpPr>
                <a:spLocks noChangeShapeType="1"/>
              </p:cNvSpPr>
              <p:nvPr/>
            </p:nvSpPr>
            <p:spPr bwMode="auto">
              <a:xfrm>
                <a:off x="816" y="1527"/>
                <a:ext cx="0" cy="10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08" name="Line 103"/>
              <p:cNvSpPr>
                <a:spLocks noChangeShapeType="1"/>
              </p:cNvSpPr>
              <p:nvPr/>
            </p:nvSpPr>
            <p:spPr bwMode="auto">
              <a:xfrm>
                <a:off x="912" y="1296"/>
                <a:ext cx="0" cy="2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09" name="Oval 104"/>
              <p:cNvSpPr>
                <a:spLocks noChangeArrowheads="1"/>
              </p:cNvSpPr>
              <p:nvPr/>
            </p:nvSpPr>
            <p:spPr bwMode="auto">
              <a:xfrm>
                <a:off x="839" y="1348"/>
                <a:ext cx="145" cy="13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10" name="Line 105"/>
              <p:cNvSpPr>
                <a:spLocks noChangeShapeType="1"/>
              </p:cNvSpPr>
              <p:nvPr/>
            </p:nvSpPr>
            <p:spPr bwMode="auto">
              <a:xfrm>
                <a:off x="912" y="1364"/>
                <a:ext cx="0" cy="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sm" len="sm"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42013" name="Group 106"/>
            <p:cNvGrpSpPr>
              <a:grpSpLocks/>
            </p:cNvGrpSpPr>
            <p:nvPr/>
          </p:nvGrpSpPr>
          <p:grpSpPr bwMode="auto">
            <a:xfrm>
              <a:off x="5988229" y="2668374"/>
              <a:ext cx="387122" cy="547182"/>
              <a:chOff x="672" y="1191"/>
              <a:chExt cx="312" cy="441"/>
            </a:xfrm>
          </p:grpSpPr>
          <p:sp>
            <p:nvSpPr>
              <p:cNvPr id="112" name="Line 107"/>
              <p:cNvSpPr>
                <a:spLocks noChangeShapeType="1"/>
              </p:cNvSpPr>
              <p:nvPr/>
            </p:nvSpPr>
            <p:spPr bwMode="auto">
              <a:xfrm>
                <a:off x="816" y="1191"/>
                <a:ext cx="0" cy="10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13" name="Line 108"/>
              <p:cNvSpPr>
                <a:spLocks noChangeShapeType="1"/>
              </p:cNvSpPr>
              <p:nvPr/>
            </p:nvSpPr>
            <p:spPr bwMode="auto">
              <a:xfrm>
                <a:off x="720" y="1296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14" name="Line 109"/>
              <p:cNvSpPr>
                <a:spLocks noChangeShapeType="1"/>
              </p:cNvSpPr>
              <p:nvPr/>
            </p:nvSpPr>
            <p:spPr bwMode="auto">
              <a:xfrm>
                <a:off x="720" y="129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15" name="Line 110"/>
              <p:cNvSpPr>
                <a:spLocks noChangeShapeType="1"/>
              </p:cNvSpPr>
              <p:nvPr/>
            </p:nvSpPr>
            <p:spPr bwMode="auto">
              <a:xfrm>
                <a:off x="672" y="1392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16" name="Line 111"/>
              <p:cNvSpPr>
                <a:spLocks noChangeShapeType="1"/>
              </p:cNvSpPr>
              <p:nvPr/>
            </p:nvSpPr>
            <p:spPr bwMode="auto">
              <a:xfrm>
                <a:off x="672" y="1438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17" name="Line 112"/>
              <p:cNvSpPr>
                <a:spLocks noChangeShapeType="1"/>
              </p:cNvSpPr>
              <p:nvPr/>
            </p:nvSpPr>
            <p:spPr bwMode="auto">
              <a:xfrm>
                <a:off x="720" y="1438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18" name="Line 113"/>
              <p:cNvSpPr>
                <a:spLocks noChangeShapeType="1"/>
              </p:cNvSpPr>
              <p:nvPr/>
            </p:nvSpPr>
            <p:spPr bwMode="auto">
              <a:xfrm>
                <a:off x="816" y="1296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19" name="Line 114"/>
              <p:cNvSpPr>
                <a:spLocks noChangeShapeType="1"/>
              </p:cNvSpPr>
              <p:nvPr/>
            </p:nvSpPr>
            <p:spPr bwMode="auto">
              <a:xfrm>
                <a:off x="720" y="1534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20" name="Line 115"/>
              <p:cNvSpPr>
                <a:spLocks noChangeShapeType="1"/>
              </p:cNvSpPr>
              <p:nvPr/>
            </p:nvSpPr>
            <p:spPr bwMode="auto">
              <a:xfrm>
                <a:off x="816" y="1534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21" name="Line 116"/>
              <p:cNvSpPr>
                <a:spLocks noChangeShapeType="1"/>
              </p:cNvSpPr>
              <p:nvPr/>
            </p:nvSpPr>
            <p:spPr bwMode="auto">
              <a:xfrm>
                <a:off x="816" y="1525"/>
                <a:ext cx="0" cy="10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22" name="Line 117"/>
              <p:cNvSpPr>
                <a:spLocks noChangeShapeType="1"/>
              </p:cNvSpPr>
              <p:nvPr/>
            </p:nvSpPr>
            <p:spPr bwMode="auto">
              <a:xfrm>
                <a:off x="912" y="1296"/>
                <a:ext cx="0" cy="2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23" name="Oval 118"/>
              <p:cNvSpPr>
                <a:spLocks noChangeArrowheads="1"/>
              </p:cNvSpPr>
              <p:nvPr/>
            </p:nvSpPr>
            <p:spPr bwMode="auto">
              <a:xfrm>
                <a:off x="839" y="1347"/>
                <a:ext cx="145" cy="136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24" name="Line 119"/>
              <p:cNvSpPr>
                <a:spLocks noChangeShapeType="1"/>
              </p:cNvSpPr>
              <p:nvPr/>
            </p:nvSpPr>
            <p:spPr bwMode="auto">
              <a:xfrm>
                <a:off x="912" y="1364"/>
                <a:ext cx="0" cy="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sm" len="sm"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42014" name="Group 120"/>
            <p:cNvGrpSpPr>
              <a:grpSpLocks/>
            </p:cNvGrpSpPr>
            <p:nvPr/>
          </p:nvGrpSpPr>
          <p:grpSpPr bwMode="auto">
            <a:xfrm>
              <a:off x="6410093" y="2669615"/>
              <a:ext cx="387122" cy="547183"/>
              <a:chOff x="672" y="1191"/>
              <a:chExt cx="312" cy="441"/>
            </a:xfrm>
          </p:grpSpPr>
          <p:sp>
            <p:nvSpPr>
              <p:cNvPr id="126" name="Line 121"/>
              <p:cNvSpPr>
                <a:spLocks noChangeShapeType="1"/>
              </p:cNvSpPr>
              <p:nvPr/>
            </p:nvSpPr>
            <p:spPr bwMode="auto">
              <a:xfrm>
                <a:off x="817" y="1191"/>
                <a:ext cx="0" cy="10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27" name="Line 122"/>
              <p:cNvSpPr>
                <a:spLocks noChangeShapeType="1"/>
              </p:cNvSpPr>
              <p:nvPr/>
            </p:nvSpPr>
            <p:spPr bwMode="auto">
              <a:xfrm>
                <a:off x="721" y="1296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28" name="Line 123"/>
              <p:cNvSpPr>
                <a:spLocks noChangeShapeType="1"/>
              </p:cNvSpPr>
              <p:nvPr/>
            </p:nvSpPr>
            <p:spPr bwMode="auto">
              <a:xfrm>
                <a:off x="721" y="129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29" name="Line 124"/>
              <p:cNvSpPr>
                <a:spLocks noChangeShapeType="1"/>
              </p:cNvSpPr>
              <p:nvPr/>
            </p:nvSpPr>
            <p:spPr bwMode="auto">
              <a:xfrm>
                <a:off x="672" y="1392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30" name="Line 125"/>
              <p:cNvSpPr>
                <a:spLocks noChangeShapeType="1"/>
              </p:cNvSpPr>
              <p:nvPr/>
            </p:nvSpPr>
            <p:spPr bwMode="auto">
              <a:xfrm>
                <a:off x="672" y="1440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31" name="Line 126"/>
              <p:cNvSpPr>
                <a:spLocks noChangeShapeType="1"/>
              </p:cNvSpPr>
              <p:nvPr/>
            </p:nvSpPr>
            <p:spPr bwMode="auto">
              <a:xfrm>
                <a:off x="721" y="1440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32" name="Line 127"/>
              <p:cNvSpPr>
                <a:spLocks noChangeShapeType="1"/>
              </p:cNvSpPr>
              <p:nvPr/>
            </p:nvSpPr>
            <p:spPr bwMode="auto">
              <a:xfrm>
                <a:off x="817" y="1296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33" name="Line 128"/>
              <p:cNvSpPr>
                <a:spLocks noChangeShapeType="1"/>
              </p:cNvSpPr>
              <p:nvPr/>
            </p:nvSpPr>
            <p:spPr bwMode="auto">
              <a:xfrm>
                <a:off x="721" y="1536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34" name="Line 129"/>
              <p:cNvSpPr>
                <a:spLocks noChangeShapeType="1"/>
              </p:cNvSpPr>
              <p:nvPr/>
            </p:nvSpPr>
            <p:spPr bwMode="auto">
              <a:xfrm>
                <a:off x="817" y="1536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35" name="Line 130"/>
              <p:cNvSpPr>
                <a:spLocks noChangeShapeType="1"/>
              </p:cNvSpPr>
              <p:nvPr/>
            </p:nvSpPr>
            <p:spPr bwMode="auto">
              <a:xfrm>
                <a:off x="817" y="1527"/>
                <a:ext cx="0" cy="10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36" name="Line 131"/>
              <p:cNvSpPr>
                <a:spLocks noChangeShapeType="1"/>
              </p:cNvSpPr>
              <p:nvPr/>
            </p:nvSpPr>
            <p:spPr bwMode="auto">
              <a:xfrm>
                <a:off x="913" y="1296"/>
                <a:ext cx="0" cy="2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37" name="Oval 132"/>
              <p:cNvSpPr>
                <a:spLocks noChangeArrowheads="1"/>
              </p:cNvSpPr>
              <p:nvPr/>
            </p:nvSpPr>
            <p:spPr bwMode="auto">
              <a:xfrm>
                <a:off x="840" y="1348"/>
                <a:ext cx="147" cy="137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38" name="Line 133"/>
              <p:cNvSpPr>
                <a:spLocks noChangeShapeType="1"/>
              </p:cNvSpPr>
              <p:nvPr/>
            </p:nvSpPr>
            <p:spPr bwMode="auto">
              <a:xfrm>
                <a:off x="913" y="1364"/>
                <a:ext cx="0" cy="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sm" len="sm"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139" name="Rectangle 134"/>
            <p:cNvSpPr>
              <a:spLocks noChangeArrowheads="1"/>
            </p:cNvSpPr>
            <p:nvPr/>
          </p:nvSpPr>
          <p:spPr bwMode="auto">
            <a:xfrm>
              <a:off x="3133725" y="2363810"/>
              <a:ext cx="3990975" cy="119229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 sz="1600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0" name="Rectangle 135"/>
            <p:cNvSpPr>
              <a:spLocks noChangeArrowheads="1"/>
            </p:cNvSpPr>
            <p:nvPr/>
          </p:nvSpPr>
          <p:spPr bwMode="auto">
            <a:xfrm>
              <a:off x="3074988" y="3127452"/>
              <a:ext cx="119062" cy="1301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en-US" sz="1600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1" name="Rectangle 136"/>
            <p:cNvSpPr>
              <a:spLocks noChangeArrowheads="1"/>
            </p:cNvSpPr>
            <p:nvPr/>
          </p:nvSpPr>
          <p:spPr bwMode="auto">
            <a:xfrm>
              <a:off x="3074988" y="2601952"/>
              <a:ext cx="119062" cy="1301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en-US" sz="1600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2" name="Arc 137"/>
            <p:cNvSpPr>
              <a:spLocks/>
            </p:cNvSpPr>
            <p:nvPr/>
          </p:nvSpPr>
          <p:spPr bwMode="auto">
            <a:xfrm>
              <a:off x="2182813" y="2601952"/>
              <a:ext cx="119062" cy="73030"/>
            </a:xfrm>
            <a:custGeom>
              <a:avLst/>
              <a:gdLst>
                <a:gd name="T0" fmla="*/ 0 w 43015"/>
                <a:gd name="T1" fmla="*/ 2147483647 h 21600"/>
                <a:gd name="T2" fmla="*/ 2147483647 w 43015"/>
                <a:gd name="T3" fmla="*/ 2147483647 h 21600"/>
                <a:gd name="T4" fmla="*/ 2147483647 w 43015"/>
                <a:gd name="T5" fmla="*/ 2147483647 h 21600"/>
                <a:gd name="T6" fmla="*/ 0 60000 65536"/>
                <a:gd name="T7" fmla="*/ 0 60000 65536"/>
                <a:gd name="T8" fmla="*/ 0 60000 65536"/>
                <a:gd name="T9" fmla="*/ 0 w 43015"/>
                <a:gd name="T10" fmla="*/ 0 h 21600"/>
                <a:gd name="T11" fmla="*/ 43015 w 43015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015" h="21600" fill="none" extrusionOk="0">
                  <a:moveTo>
                    <a:pt x="-1" y="18779"/>
                  </a:moveTo>
                  <a:cubicBezTo>
                    <a:pt x="1415" y="8033"/>
                    <a:pt x="10575" y="-1"/>
                    <a:pt x="21415" y="0"/>
                  </a:cubicBezTo>
                  <a:cubicBezTo>
                    <a:pt x="33344" y="0"/>
                    <a:pt x="43015" y="9670"/>
                    <a:pt x="43015" y="21600"/>
                  </a:cubicBezTo>
                </a:path>
                <a:path w="43015" h="21600" stroke="0" extrusionOk="0">
                  <a:moveTo>
                    <a:pt x="-1" y="18779"/>
                  </a:moveTo>
                  <a:cubicBezTo>
                    <a:pt x="1415" y="8033"/>
                    <a:pt x="10575" y="-1"/>
                    <a:pt x="21415" y="0"/>
                  </a:cubicBezTo>
                  <a:cubicBezTo>
                    <a:pt x="33344" y="0"/>
                    <a:pt x="43015" y="9670"/>
                    <a:pt x="43015" y="21600"/>
                  </a:cubicBezTo>
                  <a:lnTo>
                    <a:pt x="21415" y="21600"/>
                  </a:lnTo>
                  <a:lnTo>
                    <a:pt x="-1" y="18779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 sz="1600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3" name="Arc 138"/>
            <p:cNvSpPr>
              <a:spLocks/>
            </p:cNvSpPr>
            <p:nvPr/>
          </p:nvSpPr>
          <p:spPr bwMode="auto">
            <a:xfrm>
              <a:off x="2301875" y="2603539"/>
              <a:ext cx="119063" cy="73030"/>
            </a:xfrm>
            <a:custGeom>
              <a:avLst/>
              <a:gdLst>
                <a:gd name="T0" fmla="*/ 0 w 43015"/>
                <a:gd name="T1" fmla="*/ 2147483647 h 21600"/>
                <a:gd name="T2" fmla="*/ 2147483647 w 43015"/>
                <a:gd name="T3" fmla="*/ 2147483647 h 21600"/>
                <a:gd name="T4" fmla="*/ 2147483647 w 43015"/>
                <a:gd name="T5" fmla="*/ 2147483647 h 21600"/>
                <a:gd name="T6" fmla="*/ 0 60000 65536"/>
                <a:gd name="T7" fmla="*/ 0 60000 65536"/>
                <a:gd name="T8" fmla="*/ 0 60000 65536"/>
                <a:gd name="T9" fmla="*/ 0 w 43015"/>
                <a:gd name="T10" fmla="*/ 0 h 21600"/>
                <a:gd name="T11" fmla="*/ 43015 w 43015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015" h="21600" fill="none" extrusionOk="0">
                  <a:moveTo>
                    <a:pt x="-1" y="18779"/>
                  </a:moveTo>
                  <a:cubicBezTo>
                    <a:pt x="1415" y="8033"/>
                    <a:pt x="10575" y="-1"/>
                    <a:pt x="21415" y="0"/>
                  </a:cubicBezTo>
                  <a:cubicBezTo>
                    <a:pt x="33344" y="0"/>
                    <a:pt x="43015" y="9670"/>
                    <a:pt x="43015" y="21600"/>
                  </a:cubicBezTo>
                </a:path>
                <a:path w="43015" h="21600" stroke="0" extrusionOk="0">
                  <a:moveTo>
                    <a:pt x="-1" y="18779"/>
                  </a:moveTo>
                  <a:cubicBezTo>
                    <a:pt x="1415" y="8033"/>
                    <a:pt x="10575" y="-1"/>
                    <a:pt x="21415" y="0"/>
                  </a:cubicBezTo>
                  <a:cubicBezTo>
                    <a:pt x="33344" y="0"/>
                    <a:pt x="43015" y="9670"/>
                    <a:pt x="43015" y="21600"/>
                  </a:cubicBezTo>
                  <a:lnTo>
                    <a:pt x="21415" y="21600"/>
                  </a:lnTo>
                  <a:lnTo>
                    <a:pt x="-1" y="18779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 sz="1600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4" name="Arc 139"/>
            <p:cNvSpPr>
              <a:spLocks/>
            </p:cNvSpPr>
            <p:nvPr/>
          </p:nvSpPr>
          <p:spPr bwMode="auto">
            <a:xfrm>
              <a:off x="2420938" y="2605127"/>
              <a:ext cx="119062" cy="71442"/>
            </a:xfrm>
            <a:custGeom>
              <a:avLst/>
              <a:gdLst>
                <a:gd name="T0" fmla="*/ 0 w 43015"/>
                <a:gd name="T1" fmla="*/ 2147483647 h 21600"/>
                <a:gd name="T2" fmla="*/ 2147483647 w 43015"/>
                <a:gd name="T3" fmla="*/ 2147483647 h 21600"/>
                <a:gd name="T4" fmla="*/ 2147483647 w 43015"/>
                <a:gd name="T5" fmla="*/ 2147483647 h 21600"/>
                <a:gd name="T6" fmla="*/ 0 60000 65536"/>
                <a:gd name="T7" fmla="*/ 0 60000 65536"/>
                <a:gd name="T8" fmla="*/ 0 60000 65536"/>
                <a:gd name="T9" fmla="*/ 0 w 43015"/>
                <a:gd name="T10" fmla="*/ 0 h 21600"/>
                <a:gd name="T11" fmla="*/ 43015 w 43015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015" h="21600" fill="none" extrusionOk="0">
                  <a:moveTo>
                    <a:pt x="-1" y="18779"/>
                  </a:moveTo>
                  <a:cubicBezTo>
                    <a:pt x="1415" y="8033"/>
                    <a:pt x="10575" y="-1"/>
                    <a:pt x="21415" y="0"/>
                  </a:cubicBezTo>
                  <a:cubicBezTo>
                    <a:pt x="33344" y="0"/>
                    <a:pt x="43015" y="9670"/>
                    <a:pt x="43015" y="21600"/>
                  </a:cubicBezTo>
                </a:path>
                <a:path w="43015" h="21600" stroke="0" extrusionOk="0">
                  <a:moveTo>
                    <a:pt x="-1" y="18779"/>
                  </a:moveTo>
                  <a:cubicBezTo>
                    <a:pt x="1415" y="8033"/>
                    <a:pt x="10575" y="-1"/>
                    <a:pt x="21415" y="0"/>
                  </a:cubicBezTo>
                  <a:cubicBezTo>
                    <a:pt x="33344" y="0"/>
                    <a:pt x="43015" y="9670"/>
                    <a:pt x="43015" y="21600"/>
                  </a:cubicBezTo>
                  <a:lnTo>
                    <a:pt x="21415" y="21600"/>
                  </a:lnTo>
                  <a:lnTo>
                    <a:pt x="-1" y="18779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 sz="1600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5" name="Arc 140"/>
            <p:cNvSpPr>
              <a:spLocks/>
            </p:cNvSpPr>
            <p:nvPr/>
          </p:nvSpPr>
          <p:spPr bwMode="auto">
            <a:xfrm>
              <a:off x="2540000" y="2606714"/>
              <a:ext cx="119063" cy="71443"/>
            </a:xfrm>
            <a:custGeom>
              <a:avLst/>
              <a:gdLst>
                <a:gd name="T0" fmla="*/ 0 w 43015"/>
                <a:gd name="T1" fmla="*/ 2147483647 h 21600"/>
                <a:gd name="T2" fmla="*/ 2147483647 w 43015"/>
                <a:gd name="T3" fmla="*/ 2147483647 h 21600"/>
                <a:gd name="T4" fmla="*/ 2147483647 w 43015"/>
                <a:gd name="T5" fmla="*/ 2147483647 h 21600"/>
                <a:gd name="T6" fmla="*/ 0 60000 65536"/>
                <a:gd name="T7" fmla="*/ 0 60000 65536"/>
                <a:gd name="T8" fmla="*/ 0 60000 65536"/>
                <a:gd name="T9" fmla="*/ 0 w 43015"/>
                <a:gd name="T10" fmla="*/ 0 h 21600"/>
                <a:gd name="T11" fmla="*/ 43015 w 43015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015" h="21600" fill="none" extrusionOk="0">
                  <a:moveTo>
                    <a:pt x="-1" y="18779"/>
                  </a:moveTo>
                  <a:cubicBezTo>
                    <a:pt x="1415" y="8033"/>
                    <a:pt x="10575" y="-1"/>
                    <a:pt x="21415" y="0"/>
                  </a:cubicBezTo>
                  <a:cubicBezTo>
                    <a:pt x="33344" y="0"/>
                    <a:pt x="43015" y="9670"/>
                    <a:pt x="43015" y="21600"/>
                  </a:cubicBezTo>
                </a:path>
                <a:path w="43015" h="21600" stroke="0" extrusionOk="0">
                  <a:moveTo>
                    <a:pt x="-1" y="18779"/>
                  </a:moveTo>
                  <a:cubicBezTo>
                    <a:pt x="1415" y="8033"/>
                    <a:pt x="10575" y="-1"/>
                    <a:pt x="21415" y="0"/>
                  </a:cubicBezTo>
                  <a:cubicBezTo>
                    <a:pt x="33344" y="0"/>
                    <a:pt x="43015" y="9670"/>
                    <a:pt x="43015" y="21600"/>
                  </a:cubicBezTo>
                  <a:lnTo>
                    <a:pt x="21415" y="21600"/>
                  </a:lnTo>
                  <a:lnTo>
                    <a:pt x="-1" y="18779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 sz="1600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6" name="Line 141"/>
            <p:cNvSpPr>
              <a:spLocks noChangeShapeType="1"/>
            </p:cNvSpPr>
            <p:nvPr/>
          </p:nvSpPr>
          <p:spPr bwMode="auto">
            <a:xfrm flipH="1">
              <a:off x="2659063" y="2678158"/>
              <a:ext cx="4159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 sz="1600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7" name="Line 142"/>
            <p:cNvSpPr>
              <a:spLocks noChangeShapeType="1"/>
            </p:cNvSpPr>
            <p:nvPr/>
          </p:nvSpPr>
          <p:spPr bwMode="auto">
            <a:xfrm flipH="1" flipV="1">
              <a:off x="1585913" y="2660693"/>
              <a:ext cx="593725" cy="3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 sz="1600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8" name="Arc 143"/>
            <p:cNvSpPr>
              <a:spLocks/>
            </p:cNvSpPr>
            <p:nvPr/>
          </p:nvSpPr>
          <p:spPr bwMode="auto">
            <a:xfrm>
              <a:off x="2182813" y="3122689"/>
              <a:ext cx="119062" cy="71442"/>
            </a:xfrm>
            <a:custGeom>
              <a:avLst/>
              <a:gdLst>
                <a:gd name="T0" fmla="*/ 0 w 43015"/>
                <a:gd name="T1" fmla="*/ 2147483647 h 21600"/>
                <a:gd name="T2" fmla="*/ 2147483647 w 43015"/>
                <a:gd name="T3" fmla="*/ 2147483647 h 21600"/>
                <a:gd name="T4" fmla="*/ 2147483647 w 43015"/>
                <a:gd name="T5" fmla="*/ 2147483647 h 21600"/>
                <a:gd name="T6" fmla="*/ 0 60000 65536"/>
                <a:gd name="T7" fmla="*/ 0 60000 65536"/>
                <a:gd name="T8" fmla="*/ 0 60000 65536"/>
                <a:gd name="T9" fmla="*/ 0 w 43015"/>
                <a:gd name="T10" fmla="*/ 0 h 21600"/>
                <a:gd name="T11" fmla="*/ 43015 w 43015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015" h="21600" fill="none" extrusionOk="0">
                  <a:moveTo>
                    <a:pt x="-1" y="18779"/>
                  </a:moveTo>
                  <a:cubicBezTo>
                    <a:pt x="1415" y="8033"/>
                    <a:pt x="10575" y="-1"/>
                    <a:pt x="21415" y="0"/>
                  </a:cubicBezTo>
                  <a:cubicBezTo>
                    <a:pt x="33344" y="0"/>
                    <a:pt x="43015" y="9670"/>
                    <a:pt x="43015" y="21600"/>
                  </a:cubicBezTo>
                </a:path>
                <a:path w="43015" h="21600" stroke="0" extrusionOk="0">
                  <a:moveTo>
                    <a:pt x="-1" y="18779"/>
                  </a:moveTo>
                  <a:cubicBezTo>
                    <a:pt x="1415" y="8033"/>
                    <a:pt x="10575" y="-1"/>
                    <a:pt x="21415" y="0"/>
                  </a:cubicBezTo>
                  <a:cubicBezTo>
                    <a:pt x="33344" y="0"/>
                    <a:pt x="43015" y="9670"/>
                    <a:pt x="43015" y="21600"/>
                  </a:cubicBezTo>
                  <a:lnTo>
                    <a:pt x="21415" y="21600"/>
                  </a:lnTo>
                  <a:lnTo>
                    <a:pt x="-1" y="18779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 sz="1600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9" name="Arc 144"/>
            <p:cNvSpPr>
              <a:spLocks/>
            </p:cNvSpPr>
            <p:nvPr/>
          </p:nvSpPr>
          <p:spPr bwMode="auto">
            <a:xfrm>
              <a:off x="2301875" y="3124277"/>
              <a:ext cx="119063" cy="71443"/>
            </a:xfrm>
            <a:custGeom>
              <a:avLst/>
              <a:gdLst>
                <a:gd name="T0" fmla="*/ 0 w 43015"/>
                <a:gd name="T1" fmla="*/ 2147483647 h 21600"/>
                <a:gd name="T2" fmla="*/ 2147483647 w 43015"/>
                <a:gd name="T3" fmla="*/ 2147483647 h 21600"/>
                <a:gd name="T4" fmla="*/ 2147483647 w 43015"/>
                <a:gd name="T5" fmla="*/ 2147483647 h 21600"/>
                <a:gd name="T6" fmla="*/ 0 60000 65536"/>
                <a:gd name="T7" fmla="*/ 0 60000 65536"/>
                <a:gd name="T8" fmla="*/ 0 60000 65536"/>
                <a:gd name="T9" fmla="*/ 0 w 43015"/>
                <a:gd name="T10" fmla="*/ 0 h 21600"/>
                <a:gd name="T11" fmla="*/ 43015 w 43015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015" h="21600" fill="none" extrusionOk="0">
                  <a:moveTo>
                    <a:pt x="-1" y="18779"/>
                  </a:moveTo>
                  <a:cubicBezTo>
                    <a:pt x="1415" y="8033"/>
                    <a:pt x="10575" y="-1"/>
                    <a:pt x="21415" y="0"/>
                  </a:cubicBezTo>
                  <a:cubicBezTo>
                    <a:pt x="33344" y="0"/>
                    <a:pt x="43015" y="9670"/>
                    <a:pt x="43015" y="21600"/>
                  </a:cubicBezTo>
                </a:path>
                <a:path w="43015" h="21600" stroke="0" extrusionOk="0">
                  <a:moveTo>
                    <a:pt x="-1" y="18779"/>
                  </a:moveTo>
                  <a:cubicBezTo>
                    <a:pt x="1415" y="8033"/>
                    <a:pt x="10575" y="-1"/>
                    <a:pt x="21415" y="0"/>
                  </a:cubicBezTo>
                  <a:cubicBezTo>
                    <a:pt x="33344" y="0"/>
                    <a:pt x="43015" y="9670"/>
                    <a:pt x="43015" y="21600"/>
                  </a:cubicBezTo>
                  <a:lnTo>
                    <a:pt x="21415" y="21600"/>
                  </a:lnTo>
                  <a:lnTo>
                    <a:pt x="-1" y="18779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 sz="1600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0" name="Arc 145"/>
            <p:cNvSpPr>
              <a:spLocks/>
            </p:cNvSpPr>
            <p:nvPr/>
          </p:nvSpPr>
          <p:spPr bwMode="auto">
            <a:xfrm>
              <a:off x="2420938" y="3124277"/>
              <a:ext cx="119062" cy="73030"/>
            </a:xfrm>
            <a:custGeom>
              <a:avLst/>
              <a:gdLst>
                <a:gd name="T0" fmla="*/ 0 w 43015"/>
                <a:gd name="T1" fmla="*/ 2147483647 h 21600"/>
                <a:gd name="T2" fmla="*/ 2147483647 w 43015"/>
                <a:gd name="T3" fmla="*/ 2147483647 h 21600"/>
                <a:gd name="T4" fmla="*/ 2147483647 w 43015"/>
                <a:gd name="T5" fmla="*/ 2147483647 h 21600"/>
                <a:gd name="T6" fmla="*/ 0 60000 65536"/>
                <a:gd name="T7" fmla="*/ 0 60000 65536"/>
                <a:gd name="T8" fmla="*/ 0 60000 65536"/>
                <a:gd name="T9" fmla="*/ 0 w 43015"/>
                <a:gd name="T10" fmla="*/ 0 h 21600"/>
                <a:gd name="T11" fmla="*/ 43015 w 43015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015" h="21600" fill="none" extrusionOk="0">
                  <a:moveTo>
                    <a:pt x="-1" y="18779"/>
                  </a:moveTo>
                  <a:cubicBezTo>
                    <a:pt x="1415" y="8033"/>
                    <a:pt x="10575" y="-1"/>
                    <a:pt x="21415" y="0"/>
                  </a:cubicBezTo>
                  <a:cubicBezTo>
                    <a:pt x="33344" y="0"/>
                    <a:pt x="43015" y="9670"/>
                    <a:pt x="43015" y="21600"/>
                  </a:cubicBezTo>
                </a:path>
                <a:path w="43015" h="21600" stroke="0" extrusionOk="0">
                  <a:moveTo>
                    <a:pt x="-1" y="18779"/>
                  </a:moveTo>
                  <a:cubicBezTo>
                    <a:pt x="1415" y="8033"/>
                    <a:pt x="10575" y="-1"/>
                    <a:pt x="21415" y="0"/>
                  </a:cubicBezTo>
                  <a:cubicBezTo>
                    <a:pt x="33344" y="0"/>
                    <a:pt x="43015" y="9670"/>
                    <a:pt x="43015" y="21600"/>
                  </a:cubicBezTo>
                  <a:lnTo>
                    <a:pt x="21415" y="21600"/>
                  </a:lnTo>
                  <a:lnTo>
                    <a:pt x="-1" y="18779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 sz="1600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1" name="Arc 146"/>
            <p:cNvSpPr>
              <a:spLocks/>
            </p:cNvSpPr>
            <p:nvPr/>
          </p:nvSpPr>
          <p:spPr bwMode="auto">
            <a:xfrm>
              <a:off x="2540000" y="3125865"/>
              <a:ext cx="119063" cy="73030"/>
            </a:xfrm>
            <a:custGeom>
              <a:avLst/>
              <a:gdLst>
                <a:gd name="T0" fmla="*/ 0 w 43015"/>
                <a:gd name="T1" fmla="*/ 2147483647 h 21600"/>
                <a:gd name="T2" fmla="*/ 2147483647 w 43015"/>
                <a:gd name="T3" fmla="*/ 2147483647 h 21600"/>
                <a:gd name="T4" fmla="*/ 2147483647 w 43015"/>
                <a:gd name="T5" fmla="*/ 2147483647 h 21600"/>
                <a:gd name="T6" fmla="*/ 0 60000 65536"/>
                <a:gd name="T7" fmla="*/ 0 60000 65536"/>
                <a:gd name="T8" fmla="*/ 0 60000 65536"/>
                <a:gd name="T9" fmla="*/ 0 w 43015"/>
                <a:gd name="T10" fmla="*/ 0 h 21600"/>
                <a:gd name="T11" fmla="*/ 43015 w 43015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015" h="21600" fill="none" extrusionOk="0">
                  <a:moveTo>
                    <a:pt x="-1" y="18779"/>
                  </a:moveTo>
                  <a:cubicBezTo>
                    <a:pt x="1415" y="8033"/>
                    <a:pt x="10575" y="-1"/>
                    <a:pt x="21415" y="0"/>
                  </a:cubicBezTo>
                  <a:cubicBezTo>
                    <a:pt x="33344" y="0"/>
                    <a:pt x="43015" y="9670"/>
                    <a:pt x="43015" y="21600"/>
                  </a:cubicBezTo>
                </a:path>
                <a:path w="43015" h="21600" stroke="0" extrusionOk="0">
                  <a:moveTo>
                    <a:pt x="-1" y="18779"/>
                  </a:moveTo>
                  <a:cubicBezTo>
                    <a:pt x="1415" y="8033"/>
                    <a:pt x="10575" y="-1"/>
                    <a:pt x="21415" y="0"/>
                  </a:cubicBezTo>
                  <a:cubicBezTo>
                    <a:pt x="33344" y="0"/>
                    <a:pt x="43015" y="9670"/>
                    <a:pt x="43015" y="21600"/>
                  </a:cubicBezTo>
                  <a:lnTo>
                    <a:pt x="21415" y="21600"/>
                  </a:lnTo>
                  <a:lnTo>
                    <a:pt x="-1" y="18779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 sz="1600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2" name="Line 147"/>
            <p:cNvSpPr>
              <a:spLocks noChangeShapeType="1"/>
            </p:cNvSpPr>
            <p:nvPr/>
          </p:nvSpPr>
          <p:spPr bwMode="auto">
            <a:xfrm flipH="1">
              <a:off x="2659063" y="3198895"/>
              <a:ext cx="4159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 sz="1600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3" name="Line 148"/>
            <p:cNvSpPr>
              <a:spLocks noChangeShapeType="1"/>
            </p:cNvSpPr>
            <p:nvPr/>
          </p:nvSpPr>
          <p:spPr bwMode="auto">
            <a:xfrm flipH="1" flipV="1">
              <a:off x="1585913" y="3195720"/>
              <a:ext cx="593725" cy="3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 sz="1600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4" name="Oval 149"/>
            <p:cNvSpPr>
              <a:spLocks noChangeArrowheads="1"/>
            </p:cNvSpPr>
            <p:nvPr/>
          </p:nvSpPr>
          <p:spPr bwMode="auto">
            <a:xfrm>
              <a:off x="1436688" y="2784527"/>
              <a:ext cx="298450" cy="298471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en-US" sz="1600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5" name="Text Box 150"/>
            <p:cNvSpPr txBox="1">
              <a:spLocks noChangeArrowheads="1"/>
            </p:cNvSpPr>
            <p:nvPr/>
          </p:nvSpPr>
          <p:spPr bwMode="auto">
            <a:xfrm>
              <a:off x="1457325" y="2748013"/>
              <a:ext cx="268288" cy="2619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sz="1100" b="0">
                  <a:latin typeface="+mj-lt"/>
                </a:rPr>
                <a:t>+</a:t>
              </a:r>
            </a:p>
          </p:txBody>
        </p:sp>
        <p:sp>
          <p:nvSpPr>
            <p:cNvPr id="156" name="Text Box 151"/>
            <p:cNvSpPr txBox="1">
              <a:spLocks noChangeArrowheads="1"/>
            </p:cNvSpPr>
            <p:nvPr/>
          </p:nvSpPr>
          <p:spPr bwMode="auto">
            <a:xfrm>
              <a:off x="1465263" y="2921062"/>
              <a:ext cx="241300" cy="2619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sz="1100" b="0">
                  <a:latin typeface="+mj-lt"/>
                </a:rPr>
                <a:t>-</a:t>
              </a:r>
            </a:p>
          </p:txBody>
        </p:sp>
        <p:sp>
          <p:nvSpPr>
            <p:cNvPr id="157" name="Line 152"/>
            <p:cNvSpPr>
              <a:spLocks noChangeShapeType="1"/>
            </p:cNvSpPr>
            <p:nvPr/>
          </p:nvSpPr>
          <p:spPr bwMode="auto">
            <a:xfrm>
              <a:off x="1585913" y="2667044"/>
              <a:ext cx="0" cy="1333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 sz="1600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8" name="Text Box 153"/>
            <p:cNvSpPr txBox="1">
              <a:spLocks noChangeArrowheads="1"/>
            </p:cNvSpPr>
            <p:nvPr/>
          </p:nvSpPr>
          <p:spPr bwMode="auto">
            <a:xfrm>
              <a:off x="4295775" y="2057400"/>
              <a:ext cx="1493838" cy="2762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sz="1200" b="0" dirty="0">
                  <a:latin typeface="+mj-lt"/>
                </a:rPr>
                <a:t>Integrated circuit</a:t>
              </a:r>
            </a:p>
          </p:txBody>
        </p:sp>
        <p:sp>
          <p:nvSpPr>
            <p:cNvPr id="42035" name="Text Box 154"/>
            <p:cNvSpPr txBox="1">
              <a:spLocks noChangeArrowheads="1"/>
            </p:cNvSpPr>
            <p:nvPr/>
          </p:nvSpPr>
          <p:spPr bwMode="auto">
            <a:xfrm>
              <a:off x="2819400" y="3675179"/>
              <a:ext cx="2695575" cy="584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1600"/>
                <a:t>R</a:t>
              </a:r>
              <a:r>
                <a:rPr lang="en-US" altLang="ja-JP" sz="1600"/>
                <a:t>’s and C’s from Aluminum wiring layers</a:t>
              </a:r>
              <a:endParaRPr lang="en-US" altLang="x-none" sz="1600"/>
            </a:p>
          </p:txBody>
        </p:sp>
        <p:sp>
          <p:nvSpPr>
            <p:cNvPr id="160" name="Text Box 155"/>
            <p:cNvSpPr txBox="1">
              <a:spLocks noChangeArrowheads="1"/>
            </p:cNvSpPr>
            <p:nvPr/>
          </p:nvSpPr>
          <p:spPr bwMode="auto">
            <a:xfrm>
              <a:off x="5441950" y="3675179"/>
              <a:ext cx="2559050" cy="584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sz="1600" b="0" dirty="0">
                  <a:latin typeface="+mj-lt"/>
                </a:rPr>
                <a:t>Current loads from on-chip devices</a:t>
              </a:r>
            </a:p>
          </p:txBody>
        </p:sp>
        <p:sp>
          <p:nvSpPr>
            <p:cNvPr id="161" name="Line 156"/>
            <p:cNvSpPr>
              <a:spLocks noChangeShapeType="1"/>
            </p:cNvSpPr>
            <p:nvPr/>
          </p:nvSpPr>
          <p:spPr bwMode="auto">
            <a:xfrm flipH="1" flipV="1">
              <a:off x="3844925" y="3216358"/>
              <a:ext cx="182563" cy="458821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 sz="1600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62" name="Line 157"/>
            <p:cNvSpPr>
              <a:spLocks noChangeShapeType="1"/>
            </p:cNvSpPr>
            <p:nvPr/>
          </p:nvSpPr>
          <p:spPr bwMode="auto">
            <a:xfrm flipH="1" flipV="1">
              <a:off x="3938588" y="2978216"/>
              <a:ext cx="119062" cy="696963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 sz="1600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63" name="Line 158"/>
            <p:cNvSpPr>
              <a:spLocks noChangeShapeType="1"/>
            </p:cNvSpPr>
            <p:nvPr/>
          </p:nvSpPr>
          <p:spPr bwMode="auto">
            <a:xfrm flipH="1" flipV="1">
              <a:off x="5940425" y="3022669"/>
              <a:ext cx="333375" cy="687437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 sz="1600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64" name="Line 160"/>
            <p:cNvSpPr>
              <a:spLocks noChangeShapeType="1"/>
            </p:cNvSpPr>
            <p:nvPr/>
          </p:nvSpPr>
          <p:spPr bwMode="auto">
            <a:xfrm flipV="1">
              <a:off x="2179638" y="3257636"/>
              <a:ext cx="241300" cy="417543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 sz="1600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65" name="Text Box 162"/>
            <p:cNvSpPr txBox="1">
              <a:spLocks noChangeArrowheads="1"/>
            </p:cNvSpPr>
            <p:nvPr/>
          </p:nvSpPr>
          <p:spPr bwMode="auto">
            <a:xfrm>
              <a:off x="989013" y="2133605"/>
              <a:ext cx="1196975" cy="2762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sz="1200" b="0">
                  <a:latin typeface="+mj-lt"/>
                </a:rPr>
                <a:t>Power supply</a:t>
              </a:r>
            </a:p>
          </p:txBody>
        </p:sp>
        <p:sp>
          <p:nvSpPr>
            <p:cNvPr id="42042" name="Text Box 159"/>
            <p:cNvSpPr txBox="1">
              <a:spLocks noChangeArrowheads="1"/>
            </p:cNvSpPr>
            <p:nvPr/>
          </p:nvSpPr>
          <p:spPr bwMode="auto">
            <a:xfrm>
              <a:off x="312738" y="3595798"/>
              <a:ext cx="2959100" cy="366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1800"/>
                <a:t>L</a:t>
              </a:r>
              <a:r>
                <a:rPr lang="en-US" altLang="ja-JP" sz="1800"/>
                <a:t>’s from chip leads</a:t>
              </a:r>
              <a:endParaRPr lang="en-US" altLang="x-none" sz="18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latin typeface="Trebuchet MS" charset="0"/>
                <a:cs typeface="Trebuchet MS" charset="0"/>
              </a:rPr>
              <a:t>Needed: Noise Margins!</a:t>
            </a:r>
          </a:p>
        </p:txBody>
      </p:sp>
      <p:sp>
        <p:nvSpPr>
          <p:cNvPr id="3" name="Text Box 9"/>
          <p:cNvSpPr txBox="1">
            <a:spLocks noChangeArrowheads="1"/>
          </p:cNvSpPr>
          <p:nvPr/>
        </p:nvSpPr>
        <p:spPr bwMode="auto">
          <a:xfrm>
            <a:off x="801688" y="5464175"/>
            <a:ext cx="753903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 marL="7938" indent="-7938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b="0" dirty="0">
                <a:latin typeface="+mj-lt"/>
              </a:rPr>
              <a:t>A combinational device accepts marginal inputs and provides unquestionable outputs (to leave room for noise).</a:t>
            </a:r>
            <a:endParaRPr lang="en-US" sz="2400" b="0" dirty="0">
              <a:latin typeface="+mj-lt"/>
            </a:endParaRPr>
          </a:p>
        </p:txBody>
      </p:sp>
      <p:sp>
        <p:nvSpPr>
          <p:cNvPr id="6" name="Line 11"/>
          <p:cNvSpPr>
            <a:spLocks noChangeShapeType="1"/>
          </p:cNvSpPr>
          <p:nvPr/>
        </p:nvSpPr>
        <p:spPr bwMode="auto">
          <a:xfrm>
            <a:off x="1127125" y="3948113"/>
            <a:ext cx="6692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/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Rectangle 12"/>
          <p:cNvSpPr>
            <a:spLocks noChangeArrowheads="1"/>
          </p:cNvSpPr>
          <p:nvPr/>
        </p:nvSpPr>
        <p:spPr bwMode="auto">
          <a:xfrm>
            <a:off x="7812088" y="3825875"/>
            <a:ext cx="722312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90488" tIns="44450" rIns="90488" bIns="44450">
            <a:sp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>
                <a:latin typeface="+mj-lt"/>
                <a:ea typeface="ＭＳ Ｐゴシック" charset="0"/>
                <a:cs typeface="ＭＳ Ｐゴシック" charset="0"/>
              </a:rPr>
              <a:t>volts</a:t>
            </a:r>
          </a:p>
        </p:txBody>
      </p:sp>
      <p:grpSp>
        <p:nvGrpSpPr>
          <p:cNvPr id="30725" name="Group 30724"/>
          <p:cNvGrpSpPr>
            <a:grpSpLocks/>
          </p:cNvGrpSpPr>
          <p:nvPr/>
        </p:nvGrpSpPr>
        <p:grpSpPr bwMode="auto">
          <a:xfrm>
            <a:off x="2651125" y="3478213"/>
            <a:ext cx="3686175" cy="1460500"/>
            <a:chOff x="2651125" y="3478213"/>
            <a:chExt cx="3686175" cy="1460500"/>
          </a:xfrm>
        </p:grpSpPr>
        <p:sp>
          <p:nvSpPr>
            <p:cNvPr id="5" name="Rectangle 10"/>
            <p:cNvSpPr>
              <a:spLocks noChangeArrowheads="1"/>
            </p:cNvSpPr>
            <p:nvPr/>
          </p:nvSpPr>
          <p:spPr bwMode="auto">
            <a:xfrm>
              <a:off x="3309938" y="3478213"/>
              <a:ext cx="2403475" cy="466725"/>
            </a:xfrm>
            <a:prstGeom prst="rect">
              <a:avLst/>
            </a:prstGeom>
            <a:solidFill>
              <a:srgbClr val="FF99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9" name="Rectangle 24" descr="Light downward diagonal"/>
            <p:cNvSpPr>
              <a:spLocks noChangeArrowheads="1"/>
            </p:cNvSpPr>
            <p:nvPr/>
          </p:nvSpPr>
          <p:spPr bwMode="auto">
            <a:xfrm>
              <a:off x="2687638" y="3478213"/>
              <a:ext cx="609600" cy="466725"/>
            </a:xfrm>
            <a:prstGeom prst="rect">
              <a:avLst/>
            </a:prstGeom>
            <a:pattFill prst="ltDnDiag">
              <a:fgClr>
                <a:srgbClr val="CC0000"/>
              </a:fgClr>
              <a:bgClr>
                <a:schemeClr val="bg1"/>
              </a:bgClr>
            </a:pattFill>
            <a:ln w="12700">
              <a:solidFill>
                <a:srgbClr val="CC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0" name="Rectangle 25" descr="Light downward diagonal"/>
            <p:cNvSpPr>
              <a:spLocks noChangeArrowheads="1"/>
            </p:cNvSpPr>
            <p:nvPr/>
          </p:nvSpPr>
          <p:spPr bwMode="auto">
            <a:xfrm>
              <a:off x="5724525" y="3478213"/>
              <a:ext cx="612775" cy="466725"/>
            </a:xfrm>
            <a:prstGeom prst="rect">
              <a:avLst/>
            </a:prstGeom>
            <a:pattFill prst="ltDnDiag">
              <a:fgClr>
                <a:srgbClr val="FF0000"/>
              </a:fgClr>
              <a:bgClr>
                <a:schemeClr val="bg1"/>
              </a:bgClr>
            </a:pattFill>
            <a:ln w="12700">
              <a:solidFill>
                <a:srgbClr val="CC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5" name="Text Box 40"/>
            <p:cNvSpPr txBox="1">
              <a:spLocks noChangeArrowheads="1"/>
            </p:cNvSpPr>
            <p:nvPr/>
          </p:nvSpPr>
          <p:spPr bwMode="auto">
            <a:xfrm>
              <a:off x="3613150" y="4600575"/>
              <a:ext cx="1965325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600" b="0">
                  <a:solidFill>
                    <a:srgbClr val="CC0000"/>
                  </a:solidFill>
                  <a:latin typeface="+mj-lt"/>
                </a:rPr>
                <a:t>NOISE MARGINS</a:t>
              </a:r>
              <a:endParaRPr lang="en-US" sz="1600" b="0">
                <a:latin typeface="+mj-lt"/>
              </a:endParaRPr>
            </a:p>
          </p:txBody>
        </p:sp>
        <p:sp>
          <p:nvSpPr>
            <p:cNvPr id="36" name="Arc 41"/>
            <p:cNvSpPr>
              <a:spLocks/>
            </p:cNvSpPr>
            <p:nvPr/>
          </p:nvSpPr>
          <p:spPr bwMode="auto">
            <a:xfrm>
              <a:off x="2651125" y="4357688"/>
              <a:ext cx="635000" cy="114300"/>
            </a:xfrm>
            <a:custGeom>
              <a:avLst/>
              <a:gdLst>
                <a:gd name="T0" fmla="*/ 0 w 43200"/>
                <a:gd name="T1" fmla="*/ 0 h 22492"/>
                <a:gd name="T2" fmla="*/ 0 w 43200"/>
                <a:gd name="T3" fmla="*/ 0 h 22492"/>
                <a:gd name="T4" fmla="*/ 0 w 43200"/>
                <a:gd name="T5" fmla="*/ 0 h 22492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92"/>
                <a:gd name="T11" fmla="*/ 43200 w 43200"/>
                <a:gd name="T12" fmla="*/ 22492 h 224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92" fill="none" extrusionOk="0">
                  <a:moveTo>
                    <a:pt x="43200" y="892"/>
                  </a:moveTo>
                  <a:cubicBezTo>
                    <a:pt x="43200" y="12821"/>
                    <a:pt x="33529" y="22492"/>
                    <a:pt x="21600" y="22492"/>
                  </a:cubicBezTo>
                  <a:cubicBezTo>
                    <a:pt x="9670" y="22492"/>
                    <a:pt x="0" y="12821"/>
                    <a:pt x="0" y="892"/>
                  </a:cubicBezTo>
                  <a:cubicBezTo>
                    <a:pt x="-1" y="594"/>
                    <a:pt x="6" y="297"/>
                    <a:pt x="18" y="0"/>
                  </a:cubicBezTo>
                </a:path>
                <a:path w="43200" h="22492" stroke="0" extrusionOk="0">
                  <a:moveTo>
                    <a:pt x="43200" y="892"/>
                  </a:moveTo>
                  <a:cubicBezTo>
                    <a:pt x="43200" y="12821"/>
                    <a:pt x="33529" y="22492"/>
                    <a:pt x="21600" y="22492"/>
                  </a:cubicBezTo>
                  <a:cubicBezTo>
                    <a:pt x="9670" y="22492"/>
                    <a:pt x="0" y="12821"/>
                    <a:pt x="0" y="892"/>
                  </a:cubicBezTo>
                  <a:cubicBezTo>
                    <a:pt x="-1" y="594"/>
                    <a:pt x="6" y="297"/>
                    <a:pt x="18" y="0"/>
                  </a:cubicBezTo>
                  <a:lnTo>
                    <a:pt x="21600" y="892"/>
                  </a:lnTo>
                  <a:lnTo>
                    <a:pt x="43200" y="892"/>
                  </a:lnTo>
                  <a:close/>
                </a:path>
              </a:pathLst>
            </a:custGeom>
            <a:noFill/>
            <a:ln w="12700" cap="rnd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7" name="Arc 42"/>
            <p:cNvSpPr>
              <a:spLocks/>
            </p:cNvSpPr>
            <p:nvPr/>
          </p:nvSpPr>
          <p:spPr bwMode="auto">
            <a:xfrm>
              <a:off x="5699125" y="4357688"/>
              <a:ext cx="635000" cy="114300"/>
            </a:xfrm>
            <a:custGeom>
              <a:avLst/>
              <a:gdLst>
                <a:gd name="T0" fmla="*/ 0 w 43200"/>
                <a:gd name="T1" fmla="*/ 0 h 22492"/>
                <a:gd name="T2" fmla="*/ 0 w 43200"/>
                <a:gd name="T3" fmla="*/ 0 h 22492"/>
                <a:gd name="T4" fmla="*/ 0 w 43200"/>
                <a:gd name="T5" fmla="*/ 0 h 22492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92"/>
                <a:gd name="T11" fmla="*/ 43200 w 43200"/>
                <a:gd name="T12" fmla="*/ 22492 h 224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92" fill="none" extrusionOk="0">
                  <a:moveTo>
                    <a:pt x="43200" y="892"/>
                  </a:moveTo>
                  <a:cubicBezTo>
                    <a:pt x="43200" y="12821"/>
                    <a:pt x="33529" y="22492"/>
                    <a:pt x="21600" y="22492"/>
                  </a:cubicBezTo>
                  <a:cubicBezTo>
                    <a:pt x="9670" y="22492"/>
                    <a:pt x="0" y="12821"/>
                    <a:pt x="0" y="892"/>
                  </a:cubicBezTo>
                  <a:cubicBezTo>
                    <a:pt x="-1" y="594"/>
                    <a:pt x="6" y="297"/>
                    <a:pt x="18" y="0"/>
                  </a:cubicBezTo>
                </a:path>
                <a:path w="43200" h="22492" stroke="0" extrusionOk="0">
                  <a:moveTo>
                    <a:pt x="43200" y="892"/>
                  </a:moveTo>
                  <a:cubicBezTo>
                    <a:pt x="43200" y="12821"/>
                    <a:pt x="33529" y="22492"/>
                    <a:pt x="21600" y="22492"/>
                  </a:cubicBezTo>
                  <a:cubicBezTo>
                    <a:pt x="9670" y="22492"/>
                    <a:pt x="0" y="12821"/>
                    <a:pt x="0" y="892"/>
                  </a:cubicBezTo>
                  <a:cubicBezTo>
                    <a:pt x="-1" y="594"/>
                    <a:pt x="6" y="297"/>
                    <a:pt x="18" y="0"/>
                  </a:cubicBezTo>
                  <a:lnTo>
                    <a:pt x="21600" y="892"/>
                  </a:lnTo>
                  <a:lnTo>
                    <a:pt x="43200" y="892"/>
                  </a:lnTo>
                  <a:close/>
                </a:path>
              </a:pathLst>
            </a:custGeom>
            <a:noFill/>
            <a:ln w="12700" cap="rnd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8" name="Line 43"/>
            <p:cNvSpPr>
              <a:spLocks noChangeShapeType="1"/>
            </p:cNvSpPr>
            <p:nvPr/>
          </p:nvSpPr>
          <p:spPr bwMode="auto">
            <a:xfrm flipH="1" flipV="1">
              <a:off x="3000375" y="4568825"/>
              <a:ext cx="612775" cy="215900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9" name="Line 44"/>
            <p:cNvSpPr>
              <a:spLocks noChangeShapeType="1"/>
            </p:cNvSpPr>
            <p:nvPr/>
          </p:nvSpPr>
          <p:spPr bwMode="auto">
            <a:xfrm flipV="1">
              <a:off x="5589588" y="4568825"/>
              <a:ext cx="431800" cy="215900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0" name="Rectangle 15"/>
            <p:cNvSpPr>
              <a:spLocks noChangeArrowheads="1"/>
            </p:cNvSpPr>
            <p:nvPr/>
          </p:nvSpPr>
          <p:spPr bwMode="auto">
            <a:xfrm>
              <a:off x="3609975" y="3560763"/>
              <a:ext cx="1760538" cy="3159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 eaLnBrk="1" hangingPunct="1">
                <a:lnSpc>
                  <a:spcPct val="90000"/>
                </a:lnSpc>
                <a:defRPr/>
              </a:pPr>
              <a:r>
                <a:rPr lang="en-US" sz="1600" dirty="0">
                  <a:latin typeface="+mj-lt"/>
                  <a:ea typeface="ＭＳ Ｐゴシック" charset="0"/>
                  <a:cs typeface="ＭＳ Ｐゴシック" charset="0"/>
                </a:rPr>
                <a:t>Forbidden Zone</a:t>
              </a:r>
              <a:endParaRPr lang="en-US" dirty="0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30726" name="Group 30725"/>
          <p:cNvGrpSpPr>
            <a:grpSpLocks/>
          </p:cNvGrpSpPr>
          <p:nvPr/>
        </p:nvGrpSpPr>
        <p:grpSpPr bwMode="auto">
          <a:xfrm>
            <a:off x="1208088" y="2879725"/>
            <a:ext cx="6534150" cy="1460500"/>
            <a:chOff x="1208088" y="2879725"/>
            <a:chExt cx="6534150" cy="1460500"/>
          </a:xfrm>
        </p:grpSpPr>
        <p:sp>
          <p:nvSpPr>
            <p:cNvPr id="25" name="Arc 30"/>
            <p:cNvSpPr>
              <a:spLocks/>
            </p:cNvSpPr>
            <p:nvPr/>
          </p:nvSpPr>
          <p:spPr bwMode="auto">
            <a:xfrm>
              <a:off x="6734175" y="3306763"/>
              <a:ext cx="1008063" cy="8255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3" name="Line 18"/>
            <p:cNvSpPr>
              <a:spLocks noChangeShapeType="1"/>
            </p:cNvSpPr>
            <p:nvPr/>
          </p:nvSpPr>
          <p:spPr bwMode="auto">
            <a:xfrm>
              <a:off x="3303588" y="3606800"/>
              <a:ext cx="0" cy="4238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" name="Line 19"/>
            <p:cNvSpPr>
              <a:spLocks noChangeShapeType="1"/>
            </p:cNvSpPr>
            <p:nvPr/>
          </p:nvSpPr>
          <p:spPr bwMode="auto">
            <a:xfrm>
              <a:off x="5719763" y="3606800"/>
              <a:ext cx="0" cy="4238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" name="Rectangle 20"/>
            <p:cNvSpPr>
              <a:spLocks noChangeArrowheads="1"/>
            </p:cNvSpPr>
            <p:nvPr/>
          </p:nvSpPr>
          <p:spPr bwMode="auto">
            <a:xfrm>
              <a:off x="3055938" y="3997325"/>
              <a:ext cx="503237" cy="342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1" hangingPunct="1">
                <a:lnSpc>
                  <a:spcPct val="90000"/>
                </a:lnSpc>
                <a:defRPr/>
              </a:pPr>
              <a:r>
                <a:rPr lang="en-US" dirty="0">
                  <a:latin typeface="+mj-lt"/>
                  <a:ea typeface="ＭＳ Ｐゴシック" charset="0"/>
                  <a:cs typeface="ＭＳ Ｐゴシック" charset="0"/>
                </a:rPr>
                <a:t>V</a:t>
              </a:r>
              <a:r>
                <a:rPr lang="en-US" baseline="-25000" dirty="0">
                  <a:latin typeface="+mj-lt"/>
                  <a:ea typeface="ＭＳ Ｐゴシック" charset="0"/>
                  <a:cs typeface="ＭＳ Ｐゴシック" charset="0"/>
                </a:rPr>
                <a:t>IL</a:t>
              </a:r>
            </a:p>
          </p:txBody>
        </p:sp>
        <p:sp>
          <p:nvSpPr>
            <p:cNvPr id="17" name="Rectangle 22"/>
            <p:cNvSpPr>
              <a:spLocks noChangeArrowheads="1"/>
            </p:cNvSpPr>
            <p:nvPr/>
          </p:nvSpPr>
          <p:spPr bwMode="auto">
            <a:xfrm>
              <a:off x="5472113" y="3997325"/>
              <a:ext cx="531812" cy="342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1" hangingPunct="1">
                <a:lnSpc>
                  <a:spcPct val="90000"/>
                </a:lnSpc>
                <a:defRPr/>
              </a:pPr>
              <a:r>
                <a:rPr lang="en-US" dirty="0">
                  <a:latin typeface="+mj-lt"/>
                  <a:ea typeface="ＭＳ Ｐゴシック" charset="0"/>
                  <a:cs typeface="ＭＳ Ｐゴシック" charset="0"/>
                </a:rPr>
                <a:t>V</a:t>
              </a:r>
              <a:r>
                <a:rPr lang="en-US" baseline="-25000" dirty="0">
                  <a:latin typeface="+mj-lt"/>
                  <a:ea typeface="ＭＳ Ｐゴシック" charset="0"/>
                  <a:cs typeface="ＭＳ Ｐゴシック" charset="0"/>
                </a:rPr>
                <a:t>IH</a:t>
              </a:r>
            </a:p>
          </p:txBody>
        </p:sp>
        <p:sp>
          <p:nvSpPr>
            <p:cNvPr id="21" name="Arc 26"/>
            <p:cNvSpPr>
              <a:spLocks/>
            </p:cNvSpPr>
            <p:nvPr/>
          </p:nvSpPr>
          <p:spPr bwMode="auto">
            <a:xfrm>
              <a:off x="2212975" y="3306763"/>
              <a:ext cx="1004888" cy="8255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2" name="Arc 27"/>
            <p:cNvSpPr>
              <a:spLocks/>
            </p:cNvSpPr>
            <p:nvPr/>
          </p:nvSpPr>
          <p:spPr bwMode="auto">
            <a:xfrm>
              <a:off x="1208088" y="3306763"/>
              <a:ext cx="1004887" cy="8255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0" y="21600"/>
                  </a:moveTo>
                  <a:cubicBezTo>
                    <a:pt x="0" y="9684"/>
                    <a:pt x="9649" y="19"/>
                    <a:pt x="21565" y="0"/>
                  </a:cubicBezTo>
                </a:path>
                <a:path w="21600" h="21600" stroke="0" extrusionOk="0">
                  <a:moveTo>
                    <a:pt x="0" y="21600"/>
                  </a:moveTo>
                  <a:cubicBezTo>
                    <a:pt x="0" y="9684"/>
                    <a:pt x="9649" y="19"/>
                    <a:pt x="21565" y="0"/>
                  </a:cubicBez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6" name="Arc 31"/>
            <p:cNvSpPr>
              <a:spLocks/>
            </p:cNvSpPr>
            <p:nvPr/>
          </p:nvSpPr>
          <p:spPr bwMode="auto">
            <a:xfrm>
              <a:off x="5729288" y="3306763"/>
              <a:ext cx="1006475" cy="8255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0" y="21600"/>
                  </a:moveTo>
                  <a:cubicBezTo>
                    <a:pt x="0" y="9684"/>
                    <a:pt x="9649" y="19"/>
                    <a:pt x="21565" y="0"/>
                  </a:cubicBezTo>
                </a:path>
                <a:path w="21600" h="21600" stroke="0" extrusionOk="0">
                  <a:moveTo>
                    <a:pt x="0" y="21600"/>
                  </a:moveTo>
                  <a:cubicBezTo>
                    <a:pt x="0" y="9684"/>
                    <a:pt x="9649" y="19"/>
                    <a:pt x="21565" y="0"/>
                  </a:cubicBez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9" name="Rectangle 34"/>
            <p:cNvSpPr>
              <a:spLocks noChangeArrowheads="1"/>
            </p:cNvSpPr>
            <p:nvPr/>
          </p:nvSpPr>
          <p:spPr bwMode="auto">
            <a:xfrm>
              <a:off x="2708275" y="2879725"/>
              <a:ext cx="3644900" cy="315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 eaLnBrk="1" hangingPunct="1">
                <a:lnSpc>
                  <a:spcPct val="90000"/>
                </a:lnSpc>
                <a:defRPr/>
              </a:pPr>
              <a:r>
                <a:rPr lang="en-US" sz="1600" dirty="0">
                  <a:latin typeface="+mj-lt"/>
                  <a:ea typeface="ＭＳ Ｐゴシック" charset="0"/>
                  <a:cs typeface="ＭＳ Ｐゴシック" charset="0"/>
                </a:rPr>
                <a:t>VALID INPUT REPRESENTATIONS</a:t>
              </a:r>
              <a:endParaRPr lang="en-US" dirty="0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" name="Line 35"/>
            <p:cNvSpPr>
              <a:spLocks noChangeShapeType="1"/>
            </p:cNvSpPr>
            <p:nvPr/>
          </p:nvSpPr>
          <p:spPr bwMode="auto">
            <a:xfrm flipH="1">
              <a:off x="2282825" y="3090863"/>
              <a:ext cx="404813" cy="1635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" name="Line 36"/>
            <p:cNvSpPr>
              <a:spLocks noChangeShapeType="1"/>
            </p:cNvSpPr>
            <p:nvPr/>
          </p:nvSpPr>
          <p:spPr bwMode="auto">
            <a:xfrm>
              <a:off x="6194425" y="3090863"/>
              <a:ext cx="300038" cy="1635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30720" name="Group 30719"/>
          <p:cNvGrpSpPr>
            <a:grpSpLocks/>
          </p:cNvGrpSpPr>
          <p:nvPr/>
        </p:nvGrpSpPr>
        <p:grpSpPr bwMode="auto">
          <a:xfrm>
            <a:off x="1284288" y="3482975"/>
            <a:ext cx="6457950" cy="1851025"/>
            <a:chOff x="1284288" y="3482975"/>
            <a:chExt cx="6457950" cy="1851026"/>
          </a:xfrm>
        </p:grpSpPr>
        <p:sp>
          <p:nvSpPr>
            <p:cNvPr id="8" name="Line 13"/>
            <p:cNvSpPr>
              <a:spLocks noChangeShapeType="1"/>
            </p:cNvSpPr>
            <p:nvPr/>
          </p:nvSpPr>
          <p:spPr bwMode="auto">
            <a:xfrm>
              <a:off x="2681288" y="3606800"/>
              <a:ext cx="0" cy="4238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" name="Line 14"/>
            <p:cNvSpPr>
              <a:spLocks noChangeShapeType="1"/>
            </p:cNvSpPr>
            <p:nvPr/>
          </p:nvSpPr>
          <p:spPr bwMode="auto">
            <a:xfrm>
              <a:off x="6345238" y="3606800"/>
              <a:ext cx="0" cy="4238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4043" name="Rectangle 16"/>
            <p:cNvSpPr>
              <a:spLocks noChangeArrowheads="1"/>
            </p:cNvSpPr>
            <p:nvPr/>
          </p:nvSpPr>
          <p:spPr bwMode="auto">
            <a:xfrm>
              <a:off x="1577975" y="3482975"/>
              <a:ext cx="681038" cy="536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x-none" sz="1600"/>
                <a:t>Valid</a:t>
              </a:r>
            </a:p>
            <a:p>
              <a:pPr algn="ctr" eaLnBrk="1" hangingPunct="1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ja-JP" sz="1600"/>
                <a:t>“0”</a:t>
              </a:r>
              <a:endParaRPr lang="en-US" altLang="x-none" sz="1800"/>
            </a:p>
          </p:txBody>
        </p:sp>
        <p:sp>
          <p:nvSpPr>
            <p:cNvPr id="44044" name="Rectangle 17"/>
            <p:cNvSpPr>
              <a:spLocks noChangeArrowheads="1"/>
            </p:cNvSpPr>
            <p:nvPr/>
          </p:nvSpPr>
          <p:spPr bwMode="auto">
            <a:xfrm>
              <a:off x="6723063" y="3482975"/>
              <a:ext cx="681037" cy="536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x-none" sz="1600"/>
                <a:t>Valid</a:t>
              </a:r>
            </a:p>
            <a:p>
              <a:pPr algn="ctr" eaLnBrk="1" hangingPunct="1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ja-JP" sz="1600"/>
                <a:t>“1”</a:t>
              </a:r>
              <a:endParaRPr lang="en-US" altLang="x-none" sz="1600"/>
            </a:p>
          </p:txBody>
        </p:sp>
        <p:sp>
          <p:nvSpPr>
            <p:cNvPr id="16" name="Rectangle 21"/>
            <p:cNvSpPr>
              <a:spLocks noChangeArrowheads="1"/>
            </p:cNvSpPr>
            <p:nvPr/>
          </p:nvSpPr>
          <p:spPr bwMode="auto">
            <a:xfrm>
              <a:off x="2430463" y="3997325"/>
              <a:ext cx="573087" cy="342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1" hangingPunct="1">
                <a:lnSpc>
                  <a:spcPct val="90000"/>
                </a:lnSpc>
                <a:defRPr/>
              </a:pPr>
              <a:r>
                <a:rPr lang="en-US" dirty="0">
                  <a:latin typeface="+mj-lt"/>
                  <a:ea typeface="ＭＳ Ｐゴシック" charset="0"/>
                  <a:cs typeface="ＭＳ Ｐゴシック" charset="0"/>
                </a:rPr>
                <a:t>V</a:t>
              </a:r>
              <a:r>
                <a:rPr lang="en-US" baseline="-25000" dirty="0">
                  <a:latin typeface="+mj-lt"/>
                  <a:ea typeface="ＭＳ Ｐゴシック" charset="0"/>
                  <a:cs typeface="ＭＳ Ｐゴシック" charset="0"/>
                </a:rPr>
                <a:t>OL</a:t>
              </a:r>
            </a:p>
          </p:txBody>
        </p:sp>
        <p:sp>
          <p:nvSpPr>
            <p:cNvPr id="18" name="Rectangle 23"/>
            <p:cNvSpPr>
              <a:spLocks noChangeArrowheads="1"/>
            </p:cNvSpPr>
            <p:nvPr/>
          </p:nvSpPr>
          <p:spPr bwMode="auto">
            <a:xfrm>
              <a:off x="6097588" y="3997325"/>
              <a:ext cx="603250" cy="342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1" hangingPunct="1">
                <a:lnSpc>
                  <a:spcPct val="90000"/>
                </a:lnSpc>
                <a:defRPr/>
              </a:pPr>
              <a:r>
                <a:rPr lang="en-US" dirty="0">
                  <a:latin typeface="+mj-lt"/>
                  <a:ea typeface="ＭＳ Ｐゴシック" charset="0"/>
                  <a:cs typeface="ＭＳ Ｐゴシック" charset="0"/>
                </a:rPr>
                <a:t>V</a:t>
              </a:r>
              <a:r>
                <a:rPr lang="en-US" baseline="-25000" dirty="0">
                  <a:latin typeface="+mj-lt"/>
                  <a:ea typeface="ＭＳ Ｐゴシック" charset="0"/>
                  <a:cs typeface="ＭＳ Ｐゴシック" charset="0"/>
                </a:rPr>
                <a:t>OH</a:t>
              </a:r>
            </a:p>
          </p:txBody>
        </p:sp>
        <p:sp>
          <p:nvSpPr>
            <p:cNvPr id="23" name="Arc 28"/>
            <p:cNvSpPr>
              <a:spLocks/>
            </p:cNvSpPr>
            <p:nvPr/>
          </p:nvSpPr>
          <p:spPr bwMode="auto">
            <a:xfrm>
              <a:off x="1978025" y="4398963"/>
              <a:ext cx="696913" cy="8096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599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599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4" name="Arc 29"/>
            <p:cNvSpPr>
              <a:spLocks/>
            </p:cNvSpPr>
            <p:nvPr/>
          </p:nvSpPr>
          <p:spPr bwMode="auto">
            <a:xfrm>
              <a:off x="1284288" y="4398963"/>
              <a:ext cx="695325" cy="8096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599"/>
                  </a:moveTo>
                  <a:cubicBezTo>
                    <a:pt x="9670" y="21599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599"/>
                  </a:moveTo>
                  <a:cubicBezTo>
                    <a:pt x="9670" y="21599"/>
                    <a:pt x="0" y="11929"/>
                    <a:pt x="0" y="0"/>
                  </a:cubicBezTo>
                  <a:lnTo>
                    <a:pt x="21600" y="0"/>
                  </a:lnTo>
                  <a:lnTo>
                    <a:pt x="21600" y="21599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7" name="Arc 32"/>
            <p:cNvSpPr>
              <a:spLocks/>
            </p:cNvSpPr>
            <p:nvPr/>
          </p:nvSpPr>
          <p:spPr bwMode="auto">
            <a:xfrm>
              <a:off x="7046913" y="4398963"/>
              <a:ext cx="695325" cy="8096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599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599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8" name="Arc 33"/>
            <p:cNvSpPr>
              <a:spLocks/>
            </p:cNvSpPr>
            <p:nvPr/>
          </p:nvSpPr>
          <p:spPr bwMode="auto">
            <a:xfrm>
              <a:off x="6353175" y="4398963"/>
              <a:ext cx="693738" cy="8096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599"/>
                  </a:moveTo>
                  <a:cubicBezTo>
                    <a:pt x="9670" y="21599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599"/>
                  </a:moveTo>
                  <a:cubicBezTo>
                    <a:pt x="9670" y="21599"/>
                    <a:pt x="0" y="11929"/>
                    <a:pt x="0" y="0"/>
                  </a:cubicBezTo>
                  <a:lnTo>
                    <a:pt x="21600" y="0"/>
                  </a:lnTo>
                  <a:lnTo>
                    <a:pt x="21600" y="21599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2" name="Rectangle 37"/>
            <p:cNvSpPr>
              <a:spLocks noChangeArrowheads="1"/>
            </p:cNvSpPr>
            <p:nvPr/>
          </p:nvSpPr>
          <p:spPr bwMode="auto">
            <a:xfrm>
              <a:off x="2671763" y="5018089"/>
              <a:ext cx="3875087" cy="3159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 eaLnBrk="1" hangingPunct="1">
                <a:lnSpc>
                  <a:spcPct val="90000"/>
                </a:lnSpc>
                <a:defRPr/>
              </a:pPr>
              <a:r>
                <a:rPr lang="en-US" sz="1600" dirty="0">
                  <a:latin typeface="+mj-lt"/>
                  <a:ea typeface="ＭＳ Ｐゴシック" charset="0"/>
                  <a:cs typeface="ＭＳ Ｐゴシック" charset="0"/>
                </a:rPr>
                <a:t>VALID OUTPUT REPRESENTATIONS</a:t>
              </a:r>
            </a:p>
          </p:txBody>
        </p:sp>
        <p:sp>
          <p:nvSpPr>
            <p:cNvPr id="33" name="Line 38"/>
            <p:cNvSpPr>
              <a:spLocks noChangeShapeType="1"/>
            </p:cNvSpPr>
            <p:nvPr/>
          </p:nvSpPr>
          <p:spPr bwMode="auto">
            <a:xfrm flipH="1" flipV="1">
              <a:off x="2049463" y="4568826"/>
              <a:ext cx="950912" cy="4445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4" name="Line 39"/>
            <p:cNvSpPr>
              <a:spLocks noChangeShapeType="1"/>
            </p:cNvSpPr>
            <p:nvPr/>
          </p:nvSpPr>
          <p:spPr bwMode="auto">
            <a:xfrm flipV="1">
              <a:off x="6334125" y="4568826"/>
              <a:ext cx="706438" cy="4445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533400" y="990600"/>
            <a:ext cx="7924800" cy="1677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x-none" sz="2000"/>
              <a:t>Proposed fix: separate specifications for inputs and outputs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</a:pPr>
            <a:r>
              <a:rPr lang="en-US" altLang="x-none" sz="2000"/>
              <a:t>digital output: </a:t>
            </a:r>
            <a:r>
              <a:rPr lang="en-US" altLang="en-US" sz="2000"/>
              <a:t>“</a:t>
            </a:r>
            <a:r>
              <a:rPr lang="en-US" altLang="x-none" sz="2000"/>
              <a:t>0</a:t>
            </a:r>
            <a:r>
              <a:rPr lang="en-US" altLang="en-US" sz="2000"/>
              <a:t>”</a:t>
            </a:r>
            <a:r>
              <a:rPr lang="en-US" altLang="x-none" sz="2000"/>
              <a:t> ≤ V</a:t>
            </a:r>
            <a:r>
              <a:rPr lang="en-US" altLang="x-none" sz="2000" baseline="-25000"/>
              <a:t>OL</a:t>
            </a:r>
            <a:r>
              <a:rPr lang="en-US" altLang="x-none" sz="2000"/>
              <a:t>, </a:t>
            </a:r>
            <a:r>
              <a:rPr lang="en-US" altLang="en-US" sz="2000"/>
              <a:t>“</a:t>
            </a:r>
            <a:r>
              <a:rPr lang="en-US" altLang="x-none" sz="2000"/>
              <a:t>1</a:t>
            </a:r>
            <a:r>
              <a:rPr lang="en-US" altLang="en-US" sz="2000"/>
              <a:t>”</a:t>
            </a:r>
            <a:r>
              <a:rPr lang="en-US" altLang="x-none" sz="2000"/>
              <a:t> ≥ V</a:t>
            </a:r>
            <a:r>
              <a:rPr lang="en-US" altLang="x-none" sz="2000" baseline="-25000"/>
              <a:t>OH</a:t>
            </a:r>
            <a:endParaRPr lang="en-US" altLang="x-none" sz="2000"/>
          </a:p>
          <a:p>
            <a:pPr eaLnBrk="1" hangingPunct="1">
              <a:lnSpc>
                <a:spcPct val="130000"/>
              </a:lnSpc>
              <a:spcBef>
                <a:spcPct val="0"/>
              </a:spcBef>
            </a:pPr>
            <a:r>
              <a:rPr lang="en-US" altLang="x-none" sz="2000"/>
              <a:t>digital input: </a:t>
            </a:r>
            <a:r>
              <a:rPr lang="en-US" altLang="en-US" sz="2000"/>
              <a:t>“</a:t>
            </a:r>
            <a:r>
              <a:rPr lang="en-US" altLang="x-none" sz="2000"/>
              <a:t>0</a:t>
            </a:r>
            <a:r>
              <a:rPr lang="en-US" altLang="en-US" sz="2000"/>
              <a:t>”</a:t>
            </a:r>
            <a:r>
              <a:rPr lang="en-US" altLang="x-none" sz="2000"/>
              <a:t> ≤ V</a:t>
            </a:r>
            <a:r>
              <a:rPr lang="en-US" altLang="x-none" sz="2000" baseline="-25000"/>
              <a:t>IL</a:t>
            </a:r>
            <a:r>
              <a:rPr lang="en-US" altLang="x-none" sz="2000"/>
              <a:t>, </a:t>
            </a:r>
            <a:r>
              <a:rPr lang="en-US" altLang="en-US" sz="2000"/>
              <a:t>“</a:t>
            </a:r>
            <a:r>
              <a:rPr lang="en-US" altLang="x-none" sz="2000"/>
              <a:t>1</a:t>
            </a:r>
            <a:r>
              <a:rPr lang="en-US" altLang="en-US" sz="2000"/>
              <a:t>”</a:t>
            </a:r>
            <a:r>
              <a:rPr lang="en-US" altLang="x-none" sz="2000"/>
              <a:t> ≥ V</a:t>
            </a:r>
            <a:r>
              <a:rPr lang="en-US" altLang="x-none" sz="2000" baseline="-25000"/>
              <a:t>IH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</a:pPr>
            <a:r>
              <a:rPr lang="en-US" altLang="x-none" sz="2000"/>
              <a:t>V</a:t>
            </a:r>
            <a:r>
              <a:rPr lang="en-US" altLang="x-none" sz="2000" baseline="-25000"/>
              <a:t>OL </a:t>
            </a:r>
            <a:r>
              <a:rPr lang="en-US" altLang="x-none" sz="2000"/>
              <a:t>&lt;</a:t>
            </a:r>
            <a:r>
              <a:rPr lang="en-US" altLang="x-none" sz="2000" baseline="-25000"/>
              <a:t> </a:t>
            </a:r>
            <a:r>
              <a:rPr lang="en-US" altLang="x-none" sz="2000"/>
              <a:t>V</a:t>
            </a:r>
            <a:r>
              <a:rPr lang="en-US" altLang="x-none" sz="2000" baseline="-25000"/>
              <a:t>IL </a:t>
            </a:r>
            <a:r>
              <a:rPr lang="en-US" altLang="x-none" sz="2000"/>
              <a:t>&lt;</a:t>
            </a:r>
            <a:r>
              <a:rPr lang="en-US" altLang="x-none" sz="2000" baseline="-25000"/>
              <a:t> </a:t>
            </a:r>
            <a:r>
              <a:rPr lang="en-US" altLang="x-none" sz="2000"/>
              <a:t>V</a:t>
            </a:r>
            <a:r>
              <a:rPr lang="en-US" altLang="x-none" sz="2000" baseline="-25000"/>
              <a:t>IH </a:t>
            </a:r>
            <a:r>
              <a:rPr lang="en-US" altLang="x-none" sz="2000"/>
              <a:t>&lt;</a:t>
            </a:r>
            <a:r>
              <a:rPr lang="en-US" altLang="x-none" sz="2000" baseline="-25000"/>
              <a:t> </a:t>
            </a:r>
            <a:r>
              <a:rPr lang="en-US" altLang="x-none" sz="2000"/>
              <a:t>V</a:t>
            </a:r>
            <a:r>
              <a:rPr lang="en-US" altLang="x-none" sz="2000" baseline="-25000"/>
              <a:t>OH</a:t>
            </a:r>
            <a:endParaRPr lang="en-US" altLang="x-none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0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0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0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latin typeface="Trebuchet MS" charset="0"/>
                <a:cs typeface="Trebuchet MS" charset="0"/>
              </a:rPr>
              <a:t>A Buffer</a:t>
            </a:r>
          </a:p>
        </p:txBody>
      </p:sp>
      <p:sp>
        <p:nvSpPr>
          <p:cNvPr id="3" name="Line 3"/>
          <p:cNvSpPr>
            <a:spLocks noChangeShapeType="1"/>
          </p:cNvSpPr>
          <p:nvPr/>
        </p:nvSpPr>
        <p:spPr bwMode="auto">
          <a:xfrm flipH="1">
            <a:off x="5978525" y="1187450"/>
            <a:ext cx="265113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/>
          </a:extLst>
        </p:spPr>
        <p:txBody>
          <a:bodyPr/>
          <a:lstStyle/>
          <a:p>
            <a:pPr eaLnBrk="1" hangingPunct="1"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46083" name="Group 4"/>
          <p:cNvGrpSpPr>
            <a:grpSpLocks/>
          </p:cNvGrpSpPr>
          <p:nvPr/>
        </p:nvGrpSpPr>
        <p:grpSpPr bwMode="auto">
          <a:xfrm>
            <a:off x="6210300" y="1028700"/>
            <a:ext cx="333375" cy="320675"/>
            <a:chOff x="2239" y="1199"/>
            <a:chExt cx="150" cy="152"/>
          </a:xfrm>
        </p:grpSpPr>
        <p:sp>
          <p:nvSpPr>
            <p:cNvPr id="5" name="Line 5"/>
            <p:cNvSpPr>
              <a:spLocks noChangeShapeType="1"/>
            </p:cNvSpPr>
            <p:nvPr/>
          </p:nvSpPr>
          <p:spPr bwMode="auto">
            <a:xfrm>
              <a:off x="2247" y="1199"/>
              <a:ext cx="1" cy="15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/>
            </a:extLst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" name="Line 6"/>
            <p:cNvSpPr>
              <a:spLocks noChangeShapeType="1"/>
            </p:cNvSpPr>
            <p:nvPr/>
          </p:nvSpPr>
          <p:spPr bwMode="auto">
            <a:xfrm flipV="1">
              <a:off x="2239" y="1271"/>
              <a:ext cx="150" cy="77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/>
            </a:extLst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" name="Line 7"/>
            <p:cNvSpPr>
              <a:spLocks noChangeShapeType="1"/>
            </p:cNvSpPr>
            <p:nvPr/>
          </p:nvSpPr>
          <p:spPr bwMode="auto">
            <a:xfrm flipH="1" flipV="1">
              <a:off x="2239" y="1203"/>
              <a:ext cx="150" cy="7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/>
            </a:extLst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6543675" y="1187450"/>
            <a:ext cx="298450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/>
          </a:extLst>
        </p:spPr>
        <p:txBody>
          <a:bodyPr/>
          <a:lstStyle/>
          <a:p>
            <a:pPr eaLnBrk="1" hangingPunct="1"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5648325" y="1031875"/>
            <a:ext cx="373063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90488" tIns="44450" rIns="90488" bIns="44450">
            <a:sp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400">
                <a:latin typeface="+mj-lt"/>
                <a:ea typeface="ＭＳ Ｐゴシック" charset="0"/>
                <a:cs typeface="ＭＳ Ｐゴシック" charset="0"/>
              </a:rPr>
              <a:t>0</a:t>
            </a:r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6789738" y="1031875"/>
            <a:ext cx="373062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90488" tIns="44450" rIns="90488" bIns="44450">
            <a:sp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400">
                <a:latin typeface="+mj-lt"/>
                <a:ea typeface="ＭＳ Ｐゴシック" charset="0"/>
                <a:cs typeface="ＭＳ Ｐゴシック" charset="0"/>
              </a:rPr>
              <a:t>0</a:t>
            </a:r>
          </a:p>
        </p:txBody>
      </p:sp>
      <p:sp>
        <p:nvSpPr>
          <p:cNvPr id="11" name="Line 11"/>
          <p:cNvSpPr>
            <a:spLocks noChangeShapeType="1"/>
          </p:cNvSpPr>
          <p:nvPr/>
        </p:nvSpPr>
        <p:spPr bwMode="auto">
          <a:xfrm flipH="1">
            <a:off x="7734300" y="1187450"/>
            <a:ext cx="263525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/>
          </a:extLst>
        </p:spPr>
        <p:txBody>
          <a:bodyPr/>
          <a:lstStyle/>
          <a:p>
            <a:pPr eaLnBrk="1" hangingPunct="1"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46088" name="Group 12"/>
          <p:cNvGrpSpPr>
            <a:grpSpLocks/>
          </p:cNvGrpSpPr>
          <p:nvPr/>
        </p:nvGrpSpPr>
        <p:grpSpPr bwMode="auto">
          <a:xfrm>
            <a:off x="7981950" y="1028700"/>
            <a:ext cx="320675" cy="320675"/>
            <a:chOff x="3295" y="1199"/>
            <a:chExt cx="150" cy="152"/>
          </a:xfrm>
        </p:grpSpPr>
        <p:sp>
          <p:nvSpPr>
            <p:cNvPr id="13" name="Line 13"/>
            <p:cNvSpPr>
              <a:spLocks noChangeShapeType="1"/>
            </p:cNvSpPr>
            <p:nvPr/>
          </p:nvSpPr>
          <p:spPr bwMode="auto">
            <a:xfrm>
              <a:off x="3303" y="1199"/>
              <a:ext cx="1" cy="15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/>
            </a:extLst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" name="Line 14"/>
            <p:cNvSpPr>
              <a:spLocks noChangeShapeType="1"/>
            </p:cNvSpPr>
            <p:nvPr/>
          </p:nvSpPr>
          <p:spPr bwMode="auto">
            <a:xfrm flipV="1">
              <a:off x="3295" y="1271"/>
              <a:ext cx="150" cy="77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/>
            </a:extLst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" name="Line 15"/>
            <p:cNvSpPr>
              <a:spLocks noChangeShapeType="1"/>
            </p:cNvSpPr>
            <p:nvPr/>
          </p:nvSpPr>
          <p:spPr bwMode="auto">
            <a:xfrm flipH="1" flipV="1">
              <a:off x="3295" y="1203"/>
              <a:ext cx="150" cy="7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/>
            </a:extLst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16" name="Line 16"/>
          <p:cNvSpPr>
            <a:spLocks noChangeShapeType="1"/>
          </p:cNvSpPr>
          <p:nvPr/>
        </p:nvSpPr>
        <p:spPr bwMode="auto">
          <a:xfrm>
            <a:off x="8296275" y="1187450"/>
            <a:ext cx="298450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/>
          </a:extLst>
        </p:spPr>
        <p:txBody>
          <a:bodyPr/>
          <a:lstStyle/>
          <a:p>
            <a:pPr eaLnBrk="1" hangingPunct="1"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17" name="Rectangle 17"/>
          <p:cNvSpPr>
            <a:spLocks noChangeArrowheads="1"/>
          </p:cNvSpPr>
          <p:nvPr/>
        </p:nvSpPr>
        <p:spPr bwMode="auto">
          <a:xfrm>
            <a:off x="7402513" y="1031875"/>
            <a:ext cx="373062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90488" tIns="44450" rIns="90488" bIns="44450">
            <a:sp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400">
                <a:latin typeface="+mj-lt"/>
                <a:ea typeface="ＭＳ Ｐゴシック" charset="0"/>
                <a:cs typeface="ＭＳ Ｐゴシック" charset="0"/>
              </a:rPr>
              <a:t>1</a:t>
            </a:r>
            <a:endParaRPr lang="en-US" sz="2400" u="sng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18" name="Rectangle 18"/>
          <p:cNvSpPr>
            <a:spLocks noChangeArrowheads="1"/>
          </p:cNvSpPr>
          <p:nvPr/>
        </p:nvSpPr>
        <p:spPr bwMode="auto">
          <a:xfrm>
            <a:off x="8542338" y="1031875"/>
            <a:ext cx="373062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90488" tIns="44450" rIns="90488" bIns="44450">
            <a:sp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400">
                <a:latin typeface="+mj-lt"/>
                <a:ea typeface="ＭＳ Ｐゴシック" charset="0"/>
                <a:cs typeface="ＭＳ Ｐゴシック" charset="0"/>
              </a:rPr>
              <a:t>1</a:t>
            </a:r>
            <a:endParaRPr lang="en-US" sz="2400" u="sng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19" name="Rectangle 19"/>
          <p:cNvSpPr>
            <a:spLocks noChangeArrowheads="1"/>
          </p:cNvSpPr>
          <p:nvPr/>
        </p:nvSpPr>
        <p:spPr bwMode="auto">
          <a:xfrm>
            <a:off x="679450" y="990600"/>
            <a:ext cx="4768850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90488" tIns="44450" rIns="90488" bIns="44450">
            <a:sp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400" dirty="0">
                <a:latin typeface="+mj-lt"/>
                <a:ea typeface="ＭＳ Ｐゴシック" charset="0"/>
                <a:cs typeface="ＭＳ Ｐゴシック" charset="0"/>
              </a:rPr>
              <a:t>A simple </a:t>
            </a:r>
            <a:r>
              <a:rPr lang="en-US" sz="2400" i="1" dirty="0">
                <a:latin typeface="+mj-lt"/>
                <a:ea typeface="ＭＳ Ｐゴシック" charset="0"/>
                <a:cs typeface="ＭＳ Ｐゴシック" charset="0"/>
              </a:rPr>
              <a:t>combinational device</a:t>
            </a:r>
            <a:r>
              <a:rPr lang="en-US" sz="2400" dirty="0">
                <a:latin typeface="+mj-lt"/>
                <a:ea typeface="ＭＳ Ｐゴシック" charset="0"/>
                <a:cs typeface="ＭＳ Ｐゴシック" charset="0"/>
              </a:rPr>
              <a:t>:</a:t>
            </a:r>
          </a:p>
        </p:txBody>
      </p:sp>
      <p:sp>
        <p:nvSpPr>
          <p:cNvPr id="20" name="Text Box 21"/>
          <p:cNvSpPr txBox="1">
            <a:spLocks noChangeArrowheads="1"/>
          </p:cNvSpPr>
          <p:nvPr/>
        </p:nvSpPr>
        <p:spPr bwMode="auto">
          <a:xfrm>
            <a:off x="457200" y="4876800"/>
            <a:ext cx="83058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588" indent="-1588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2000"/>
              <a:t>Static Discipline requires that the VTC avoid the shaded regions (aka </a:t>
            </a:r>
            <a:r>
              <a:rPr lang="en-US" altLang="ja-JP" sz="2000"/>
              <a:t>“</a:t>
            </a:r>
            <a:r>
              <a:rPr lang="en-US" altLang="ja-JP" sz="2000" i="1"/>
              <a:t>forbidden zones</a:t>
            </a:r>
            <a:r>
              <a:rPr lang="en-US" altLang="ja-JP" sz="2000"/>
              <a:t>”), which correspond to </a:t>
            </a:r>
            <a:r>
              <a:rPr lang="en-US" altLang="ja-JP" sz="2000" i="1"/>
              <a:t>valid</a:t>
            </a:r>
            <a:r>
              <a:rPr lang="en-US" altLang="ja-JP" sz="2000"/>
              <a:t> inputs but </a:t>
            </a:r>
            <a:r>
              <a:rPr lang="en-US" altLang="ja-JP" sz="2000" i="1"/>
              <a:t>invalid</a:t>
            </a:r>
            <a:r>
              <a:rPr lang="en-US" altLang="ja-JP" sz="2000"/>
              <a:t> outputs.  </a:t>
            </a:r>
            <a:endParaRPr lang="en-US" altLang="x-none" sz="2000"/>
          </a:p>
        </p:txBody>
      </p:sp>
      <p:sp>
        <p:nvSpPr>
          <p:cNvPr id="21" name="Text Box 114"/>
          <p:cNvSpPr txBox="1">
            <a:spLocks noChangeArrowheads="1"/>
          </p:cNvSpPr>
          <p:nvPr/>
        </p:nvSpPr>
        <p:spPr bwMode="auto">
          <a:xfrm>
            <a:off x="4038600" y="1676400"/>
            <a:ext cx="50292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b="0" dirty="0">
                <a:solidFill>
                  <a:srgbClr val="CC0000"/>
                </a:solidFill>
                <a:latin typeface="+mj-lt"/>
              </a:rPr>
              <a:t>Voltage Transfer Characteristic (VTC):</a:t>
            </a:r>
          </a:p>
          <a:p>
            <a:pPr eaLnBrk="1" hangingPunct="1">
              <a:defRPr/>
            </a:pPr>
            <a:r>
              <a:rPr lang="en-US" b="0" dirty="0">
                <a:latin typeface="+mj-lt"/>
              </a:rPr>
              <a:t>Plot of </a:t>
            </a:r>
            <a:r>
              <a:rPr lang="en-US" b="0" dirty="0" err="1">
                <a:latin typeface="+mj-lt"/>
              </a:rPr>
              <a:t>V</a:t>
            </a:r>
            <a:r>
              <a:rPr lang="en-US" b="0" baseline="-25000" dirty="0" err="1">
                <a:latin typeface="+mj-lt"/>
              </a:rPr>
              <a:t>out</a:t>
            </a:r>
            <a:r>
              <a:rPr lang="en-US" b="0" dirty="0">
                <a:latin typeface="+mj-lt"/>
              </a:rPr>
              <a:t> vs. V</a:t>
            </a:r>
            <a:r>
              <a:rPr lang="en-US" b="0" baseline="-25000" dirty="0">
                <a:latin typeface="+mj-lt"/>
              </a:rPr>
              <a:t>in</a:t>
            </a:r>
            <a:r>
              <a:rPr lang="en-US" b="0" dirty="0">
                <a:latin typeface="+mj-lt"/>
              </a:rPr>
              <a:t> where each measurement is taken after any transients have died out.</a:t>
            </a:r>
          </a:p>
        </p:txBody>
      </p:sp>
      <p:sp>
        <p:nvSpPr>
          <p:cNvPr id="22" name="Freeform 113"/>
          <p:cNvSpPr>
            <a:spLocks/>
          </p:cNvSpPr>
          <p:nvPr/>
        </p:nvSpPr>
        <p:spPr bwMode="auto">
          <a:xfrm>
            <a:off x="762000" y="2058988"/>
            <a:ext cx="2743200" cy="2138362"/>
          </a:xfrm>
          <a:custGeom>
            <a:avLst/>
            <a:gdLst>
              <a:gd name="T0" fmla="*/ 0 w 1728"/>
              <a:gd name="T1" fmla="*/ 2147483647 h 1347"/>
              <a:gd name="T2" fmla="*/ 2147483647 w 1728"/>
              <a:gd name="T3" fmla="*/ 2147483647 h 1347"/>
              <a:gd name="T4" fmla="*/ 2147483647 w 1728"/>
              <a:gd name="T5" fmla="*/ 2147483647 h 1347"/>
              <a:gd name="T6" fmla="*/ 2147483647 w 1728"/>
              <a:gd name="T7" fmla="*/ 2147483647 h 1347"/>
              <a:gd name="T8" fmla="*/ 2147483647 w 1728"/>
              <a:gd name="T9" fmla="*/ 2147483647 h 1347"/>
              <a:gd name="T10" fmla="*/ 2147483647 w 1728"/>
              <a:gd name="T11" fmla="*/ 2147483647 h 1347"/>
              <a:gd name="T12" fmla="*/ 2147483647 w 1728"/>
              <a:gd name="T13" fmla="*/ 2147483647 h 13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728"/>
              <a:gd name="T22" fmla="*/ 0 h 1347"/>
              <a:gd name="T23" fmla="*/ 1728 w 1728"/>
              <a:gd name="T24" fmla="*/ 1347 h 134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728" h="1347">
                <a:moveTo>
                  <a:pt x="0" y="1346"/>
                </a:moveTo>
                <a:cubicBezTo>
                  <a:pt x="75" y="1338"/>
                  <a:pt x="318" y="1347"/>
                  <a:pt x="448" y="1299"/>
                </a:cubicBezTo>
                <a:cubicBezTo>
                  <a:pt x="578" y="1251"/>
                  <a:pt x="708" y="1234"/>
                  <a:pt x="781" y="1055"/>
                </a:cubicBezTo>
                <a:cubicBezTo>
                  <a:pt x="854" y="876"/>
                  <a:pt x="840" y="392"/>
                  <a:pt x="886" y="222"/>
                </a:cubicBezTo>
                <a:cubicBezTo>
                  <a:pt x="932" y="52"/>
                  <a:pt x="964" y="70"/>
                  <a:pt x="1057" y="35"/>
                </a:cubicBezTo>
                <a:cubicBezTo>
                  <a:pt x="1150" y="0"/>
                  <a:pt x="1334" y="16"/>
                  <a:pt x="1446" y="11"/>
                </a:cubicBezTo>
                <a:cubicBezTo>
                  <a:pt x="1558" y="6"/>
                  <a:pt x="1669" y="4"/>
                  <a:pt x="1728" y="2"/>
                </a:cubicBezTo>
              </a:path>
            </a:pathLst>
          </a:cu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/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23" name="Group 138"/>
          <p:cNvGrpSpPr>
            <a:grpSpLocks/>
          </p:cNvGrpSpPr>
          <p:nvPr/>
        </p:nvGrpSpPr>
        <p:grpSpPr bwMode="auto">
          <a:xfrm>
            <a:off x="806450" y="2246313"/>
            <a:ext cx="2622550" cy="1587500"/>
            <a:chOff x="748" y="1559"/>
            <a:chExt cx="1652" cy="1000"/>
          </a:xfrm>
        </p:grpSpPr>
        <p:sp>
          <p:nvSpPr>
            <p:cNvPr id="24" name="Rectangle 111" descr="Wide upward diagonal"/>
            <p:cNvSpPr>
              <a:spLocks noChangeArrowheads="1"/>
            </p:cNvSpPr>
            <p:nvPr/>
          </p:nvSpPr>
          <p:spPr bwMode="auto">
            <a:xfrm>
              <a:off x="1776" y="1559"/>
              <a:ext cx="624" cy="1000"/>
            </a:xfrm>
            <a:prstGeom prst="rect">
              <a:avLst/>
            </a:prstGeom>
            <a:pattFill prst="wdUpDiag">
              <a:fgClr>
                <a:srgbClr val="FF99CC"/>
              </a:fgClr>
              <a:bgClr>
                <a:srgbClr val="FFFFFF"/>
              </a:bgClr>
            </a:pattFill>
            <a:ln w="1270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5" name="Rectangle 110" descr="Wide upward diagonal"/>
            <p:cNvSpPr>
              <a:spLocks noChangeArrowheads="1"/>
            </p:cNvSpPr>
            <p:nvPr/>
          </p:nvSpPr>
          <p:spPr bwMode="auto">
            <a:xfrm>
              <a:off x="748" y="1559"/>
              <a:ext cx="548" cy="1000"/>
            </a:xfrm>
            <a:prstGeom prst="rect">
              <a:avLst/>
            </a:prstGeom>
            <a:pattFill prst="wdUpDiag">
              <a:fgClr>
                <a:srgbClr val="FF99CC"/>
              </a:fgClr>
              <a:bgClr>
                <a:srgbClr val="FFFFFF"/>
              </a:bgClr>
            </a:patt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26" name="Line 88"/>
          <p:cNvSpPr>
            <a:spLocks noChangeShapeType="1"/>
          </p:cNvSpPr>
          <p:nvPr/>
        </p:nvSpPr>
        <p:spPr bwMode="auto">
          <a:xfrm flipV="1">
            <a:off x="776288" y="1624013"/>
            <a:ext cx="0" cy="2984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/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27" name="Line 89"/>
          <p:cNvSpPr>
            <a:spLocks noChangeShapeType="1"/>
          </p:cNvSpPr>
          <p:nvPr/>
        </p:nvSpPr>
        <p:spPr bwMode="auto">
          <a:xfrm>
            <a:off x="554038" y="4373563"/>
            <a:ext cx="32559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/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28" name="Rectangle 90"/>
          <p:cNvSpPr>
            <a:spLocks noChangeArrowheads="1"/>
          </p:cNvSpPr>
          <p:nvPr/>
        </p:nvSpPr>
        <p:spPr bwMode="auto">
          <a:xfrm>
            <a:off x="152400" y="1447800"/>
            <a:ext cx="639763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90488" tIns="44450" rIns="90488" bIns="44450">
            <a:sp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000" dirty="0" err="1">
                <a:latin typeface="+mj-lt"/>
                <a:ea typeface="ＭＳ Ｐゴシック" charset="0"/>
                <a:cs typeface="ＭＳ Ｐゴシック" charset="0"/>
              </a:rPr>
              <a:t>V</a:t>
            </a:r>
            <a:r>
              <a:rPr lang="en-US" sz="2000" baseline="-25000" dirty="0" err="1">
                <a:latin typeface="+mj-lt"/>
                <a:ea typeface="ＭＳ Ｐゴシック" charset="0"/>
                <a:cs typeface="ＭＳ Ｐゴシック" charset="0"/>
              </a:rPr>
              <a:t>out</a:t>
            </a:r>
            <a:endParaRPr lang="en-US" sz="2000" baseline="-25000" dirty="0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29" name="Rectangle 91"/>
          <p:cNvSpPr>
            <a:spLocks noChangeArrowheads="1"/>
          </p:cNvSpPr>
          <p:nvPr/>
        </p:nvSpPr>
        <p:spPr bwMode="auto">
          <a:xfrm>
            <a:off x="3810000" y="4159250"/>
            <a:ext cx="52705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90488" tIns="44450" rIns="90488" bIns="44450">
            <a:sp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000" dirty="0">
                <a:latin typeface="+mj-lt"/>
                <a:ea typeface="ＭＳ Ｐゴシック" charset="0"/>
                <a:cs typeface="ＭＳ Ｐゴシック" charset="0"/>
              </a:rPr>
              <a:t>V</a:t>
            </a:r>
            <a:r>
              <a:rPr lang="en-US" sz="2000" baseline="-25000" dirty="0">
                <a:latin typeface="+mj-lt"/>
                <a:ea typeface="ＭＳ Ｐゴシック" charset="0"/>
                <a:cs typeface="ＭＳ Ｐゴシック" charset="0"/>
              </a:rPr>
              <a:t>in</a:t>
            </a:r>
          </a:p>
        </p:txBody>
      </p:sp>
      <p:grpSp>
        <p:nvGrpSpPr>
          <p:cNvPr id="30" name="Group 134"/>
          <p:cNvGrpSpPr>
            <a:grpSpLocks/>
          </p:cNvGrpSpPr>
          <p:nvPr/>
        </p:nvGrpSpPr>
        <p:grpSpPr bwMode="auto">
          <a:xfrm>
            <a:off x="152400" y="1865313"/>
            <a:ext cx="3657600" cy="2941637"/>
            <a:chOff x="336" y="1435"/>
            <a:chExt cx="2304" cy="1853"/>
          </a:xfrm>
        </p:grpSpPr>
        <p:sp>
          <p:nvSpPr>
            <p:cNvPr id="32" name="Rectangle 85"/>
            <p:cNvSpPr>
              <a:spLocks noChangeArrowheads="1"/>
            </p:cNvSpPr>
            <p:nvPr/>
          </p:nvSpPr>
          <p:spPr bwMode="auto">
            <a:xfrm>
              <a:off x="336" y="2544"/>
              <a:ext cx="361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1" hangingPunct="1">
                <a:lnSpc>
                  <a:spcPct val="90000"/>
                </a:lnSpc>
                <a:defRPr/>
              </a:pPr>
              <a:r>
                <a:rPr lang="en-US" dirty="0">
                  <a:latin typeface="+mj-lt"/>
                  <a:ea typeface="ＭＳ Ｐゴシック" charset="0"/>
                  <a:cs typeface="ＭＳ Ｐゴシック" charset="0"/>
                </a:rPr>
                <a:t>V</a:t>
              </a:r>
              <a:r>
                <a:rPr lang="en-US" baseline="-25000" dirty="0">
                  <a:latin typeface="+mj-lt"/>
                  <a:ea typeface="ＭＳ Ｐゴシック" charset="0"/>
                  <a:cs typeface="ＭＳ Ｐゴシック" charset="0"/>
                </a:rPr>
                <a:t>OL</a:t>
              </a:r>
            </a:p>
          </p:txBody>
        </p:sp>
        <p:sp>
          <p:nvSpPr>
            <p:cNvPr id="34" name="Rectangle 87"/>
            <p:cNvSpPr>
              <a:spLocks noChangeArrowheads="1"/>
            </p:cNvSpPr>
            <p:nvPr/>
          </p:nvSpPr>
          <p:spPr bwMode="auto">
            <a:xfrm>
              <a:off x="336" y="1536"/>
              <a:ext cx="380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1" hangingPunct="1">
                <a:lnSpc>
                  <a:spcPct val="90000"/>
                </a:lnSpc>
                <a:defRPr/>
              </a:pPr>
              <a:r>
                <a:rPr lang="en-US" dirty="0">
                  <a:latin typeface="+mj-lt"/>
                  <a:ea typeface="ＭＳ Ｐゴシック" charset="0"/>
                  <a:cs typeface="ＭＳ Ｐゴシック" charset="0"/>
                </a:rPr>
                <a:t>V</a:t>
              </a:r>
              <a:r>
                <a:rPr lang="en-US" baseline="-25000" dirty="0">
                  <a:latin typeface="+mj-lt"/>
                  <a:ea typeface="ＭＳ Ｐゴシック" charset="0"/>
                  <a:cs typeface="ＭＳ Ｐゴシック" charset="0"/>
                </a:rPr>
                <a:t>OH</a:t>
              </a:r>
            </a:p>
          </p:txBody>
        </p:sp>
        <p:sp>
          <p:nvSpPr>
            <p:cNvPr id="35" name="Line 92"/>
            <p:cNvSpPr>
              <a:spLocks noChangeShapeType="1"/>
            </p:cNvSpPr>
            <p:nvPr/>
          </p:nvSpPr>
          <p:spPr bwMode="auto">
            <a:xfrm>
              <a:off x="637" y="2679"/>
              <a:ext cx="2003" cy="0"/>
            </a:xfrm>
            <a:prstGeom prst="line">
              <a:avLst/>
            </a:prstGeom>
            <a:noFill/>
            <a:ln w="12700" cap="rnd">
              <a:solidFill>
                <a:schemeClr val="folHlink"/>
              </a:solidFill>
              <a:prstDash val="sysDot"/>
              <a:round/>
              <a:headEnd/>
              <a:tailEnd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8" name="Line 95"/>
            <p:cNvSpPr>
              <a:spLocks noChangeShapeType="1"/>
            </p:cNvSpPr>
            <p:nvPr/>
          </p:nvSpPr>
          <p:spPr bwMode="auto">
            <a:xfrm>
              <a:off x="685" y="1671"/>
              <a:ext cx="1955" cy="0"/>
            </a:xfrm>
            <a:prstGeom prst="line">
              <a:avLst/>
            </a:prstGeom>
            <a:noFill/>
            <a:ln w="12700" cap="rnd">
              <a:solidFill>
                <a:schemeClr val="folHlink"/>
              </a:solidFill>
              <a:prstDash val="sysDot"/>
              <a:round/>
              <a:headEnd/>
              <a:tailEnd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2" name="Rectangle 99"/>
            <p:cNvSpPr>
              <a:spLocks noChangeArrowheads="1"/>
            </p:cNvSpPr>
            <p:nvPr/>
          </p:nvSpPr>
          <p:spPr bwMode="auto">
            <a:xfrm>
              <a:off x="1200" y="3072"/>
              <a:ext cx="317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1" hangingPunct="1">
                <a:lnSpc>
                  <a:spcPct val="90000"/>
                </a:lnSpc>
                <a:defRPr/>
              </a:pPr>
              <a:r>
                <a:rPr lang="en-US" dirty="0">
                  <a:latin typeface="+mj-lt"/>
                  <a:ea typeface="ＭＳ Ｐゴシック" charset="0"/>
                  <a:cs typeface="ＭＳ Ｐゴシック" charset="0"/>
                </a:rPr>
                <a:t>V</a:t>
              </a:r>
              <a:r>
                <a:rPr lang="en-US" baseline="-25000" dirty="0">
                  <a:latin typeface="+mj-lt"/>
                  <a:ea typeface="ＭＳ Ｐゴシック" charset="0"/>
                  <a:cs typeface="ＭＳ Ｐゴシック" charset="0"/>
                </a:rPr>
                <a:t>IL</a:t>
              </a:r>
            </a:p>
          </p:txBody>
        </p:sp>
        <p:sp>
          <p:nvSpPr>
            <p:cNvPr id="43" name="Rectangle 100"/>
            <p:cNvSpPr>
              <a:spLocks noChangeArrowheads="1"/>
            </p:cNvSpPr>
            <p:nvPr/>
          </p:nvSpPr>
          <p:spPr bwMode="auto">
            <a:xfrm>
              <a:off x="1665" y="3072"/>
              <a:ext cx="335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1" hangingPunct="1">
                <a:lnSpc>
                  <a:spcPct val="90000"/>
                </a:lnSpc>
                <a:defRPr/>
              </a:pPr>
              <a:r>
                <a:rPr lang="en-US" dirty="0">
                  <a:latin typeface="+mj-lt"/>
                  <a:ea typeface="ＭＳ Ｐゴシック" charset="0"/>
                  <a:cs typeface="ＭＳ Ｐゴシック" charset="0"/>
                </a:rPr>
                <a:t>V</a:t>
              </a:r>
              <a:r>
                <a:rPr lang="en-US" baseline="-25000" dirty="0">
                  <a:latin typeface="+mj-lt"/>
                  <a:ea typeface="ＭＳ Ｐゴシック" charset="0"/>
                  <a:cs typeface="ＭＳ Ｐゴシック" charset="0"/>
                </a:rPr>
                <a:t>IH</a:t>
              </a:r>
            </a:p>
          </p:txBody>
        </p:sp>
        <p:sp>
          <p:nvSpPr>
            <p:cNvPr id="45" name="Line 102"/>
            <p:cNvSpPr>
              <a:spLocks noChangeShapeType="1"/>
            </p:cNvSpPr>
            <p:nvPr/>
          </p:nvSpPr>
          <p:spPr bwMode="auto">
            <a:xfrm>
              <a:off x="1296" y="1435"/>
              <a:ext cx="0" cy="1624"/>
            </a:xfrm>
            <a:prstGeom prst="line">
              <a:avLst/>
            </a:prstGeom>
            <a:noFill/>
            <a:ln w="12700" cap="rnd">
              <a:solidFill>
                <a:schemeClr val="folHlink"/>
              </a:solidFill>
              <a:prstDash val="sysDot"/>
              <a:round/>
              <a:headEnd/>
              <a:tailEnd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6" name="Line 103"/>
            <p:cNvSpPr>
              <a:spLocks noChangeShapeType="1"/>
            </p:cNvSpPr>
            <p:nvPr/>
          </p:nvSpPr>
          <p:spPr bwMode="auto">
            <a:xfrm>
              <a:off x="1776" y="1435"/>
              <a:ext cx="0" cy="1624"/>
            </a:xfrm>
            <a:prstGeom prst="line">
              <a:avLst/>
            </a:prstGeom>
            <a:noFill/>
            <a:ln w="12700" cap="rnd">
              <a:solidFill>
                <a:schemeClr val="folHlink"/>
              </a:solidFill>
              <a:prstDash val="sysDot"/>
              <a:round/>
              <a:headEnd/>
              <a:tailEnd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47" name="Oval 116"/>
          <p:cNvSpPr>
            <a:spLocks noChangeArrowheads="1"/>
          </p:cNvSpPr>
          <p:nvPr/>
        </p:nvSpPr>
        <p:spPr bwMode="auto">
          <a:xfrm flipV="1">
            <a:off x="998538" y="4146550"/>
            <a:ext cx="74612" cy="74613"/>
          </a:xfrm>
          <a:prstGeom prst="ellipse">
            <a:avLst/>
          </a:prstGeom>
          <a:solidFill>
            <a:srgbClr val="CC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48" name="Oval 118"/>
          <p:cNvSpPr>
            <a:spLocks noChangeArrowheads="1"/>
          </p:cNvSpPr>
          <p:nvPr/>
        </p:nvSpPr>
        <p:spPr bwMode="auto">
          <a:xfrm flipV="1">
            <a:off x="1214438" y="4124325"/>
            <a:ext cx="74612" cy="74613"/>
          </a:xfrm>
          <a:prstGeom prst="ellipse">
            <a:avLst/>
          </a:prstGeom>
          <a:solidFill>
            <a:srgbClr val="CC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49" name="Group 133"/>
          <p:cNvGrpSpPr>
            <a:grpSpLocks/>
          </p:cNvGrpSpPr>
          <p:nvPr/>
        </p:nvGrpSpPr>
        <p:grpSpPr bwMode="auto">
          <a:xfrm>
            <a:off x="1417638" y="2016125"/>
            <a:ext cx="1979612" cy="2143125"/>
            <a:chOff x="1133" y="1530"/>
            <a:chExt cx="1247" cy="1350"/>
          </a:xfrm>
        </p:grpSpPr>
        <p:sp>
          <p:nvSpPr>
            <p:cNvPr id="50" name="Oval 119"/>
            <p:cNvSpPr>
              <a:spLocks noChangeArrowheads="1"/>
            </p:cNvSpPr>
            <p:nvPr/>
          </p:nvSpPr>
          <p:spPr bwMode="auto">
            <a:xfrm flipV="1">
              <a:off x="1133" y="2833"/>
              <a:ext cx="47" cy="47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1" name="Oval 120"/>
            <p:cNvSpPr>
              <a:spLocks noChangeArrowheads="1"/>
            </p:cNvSpPr>
            <p:nvPr/>
          </p:nvSpPr>
          <p:spPr bwMode="auto">
            <a:xfrm flipV="1">
              <a:off x="1277" y="2776"/>
              <a:ext cx="47" cy="47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2" name="Oval 121"/>
            <p:cNvSpPr>
              <a:spLocks noChangeArrowheads="1"/>
            </p:cNvSpPr>
            <p:nvPr/>
          </p:nvSpPr>
          <p:spPr bwMode="auto">
            <a:xfrm flipV="1">
              <a:off x="1397" y="2702"/>
              <a:ext cx="47" cy="47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3" name="Oval 122"/>
            <p:cNvSpPr>
              <a:spLocks noChangeArrowheads="1"/>
            </p:cNvSpPr>
            <p:nvPr/>
          </p:nvSpPr>
          <p:spPr bwMode="auto">
            <a:xfrm flipV="1">
              <a:off x="1516" y="2376"/>
              <a:ext cx="47" cy="47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4" name="Oval 123"/>
            <p:cNvSpPr>
              <a:spLocks noChangeArrowheads="1"/>
            </p:cNvSpPr>
            <p:nvPr/>
          </p:nvSpPr>
          <p:spPr bwMode="auto">
            <a:xfrm flipV="1">
              <a:off x="1628" y="1631"/>
              <a:ext cx="47" cy="47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5" name="Oval 124"/>
            <p:cNvSpPr>
              <a:spLocks noChangeArrowheads="1"/>
            </p:cNvSpPr>
            <p:nvPr/>
          </p:nvSpPr>
          <p:spPr bwMode="auto">
            <a:xfrm flipV="1">
              <a:off x="1813" y="1556"/>
              <a:ext cx="47" cy="47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6" name="Oval 125"/>
            <p:cNvSpPr>
              <a:spLocks noChangeArrowheads="1"/>
            </p:cNvSpPr>
            <p:nvPr/>
          </p:nvSpPr>
          <p:spPr bwMode="auto">
            <a:xfrm flipV="1">
              <a:off x="1949" y="1539"/>
              <a:ext cx="47" cy="47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7" name="Oval 126"/>
            <p:cNvSpPr>
              <a:spLocks noChangeArrowheads="1"/>
            </p:cNvSpPr>
            <p:nvPr/>
          </p:nvSpPr>
          <p:spPr bwMode="auto">
            <a:xfrm flipV="1">
              <a:off x="2085" y="1539"/>
              <a:ext cx="47" cy="47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8" name="Oval 127"/>
            <p:cNvSpPr>
              <a:spLocks noChangeArrowheads="1"/>
            </p:cNvSpPr>
            <p:nvPr/>
          </p:nvSpPr>
          <p:spPr bwMode="auto">
            <a:xfrm flipV="1">
              <a:off x="2197" y="1530"/>
              <a:ext cx="47" cy="47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9" name="Oval 128"/>
            <p:cNvSpPr>
              <a:spLocks noChangeArrowheads="1"/>
            </p:cNvSpPr>
            <p:nvPr/>
          </p:nvSpPr>
          <p:spPr bwMode="auto">
            <a:xfrm flipV="1">
              <a:off x="2333" y="1530"/>
              <a:ext cx="47" cy="47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60" name="Group 136"/>
          <p:cNvGrpSpPr>
            <a:grpSpLocks/>
          </p:cNvGrpSpPr>
          <p:nvPr/>
        </p:nvGrpSpPr>
        <p:grpSpPr bwMode="auto">
          <a:xfrm>
            <a:off x="4953000" y="3200400"/>
            <a:ext cx="3952875" cy="1524000"/>
            <a:chOff x="3309" y="2544"/>
            <a:chExt cx="2263" cy="756"/>
          </a:xfrm>
        </p:grpSpPr>
        <p:sp>
          <p:nvSpPr>
            <p:cNvPr id="61" name="Rectangle 131"/>
            <p:cNvSpPr>
              <a:spLocks noChangeArrowheads="1"/>
            </p:cNvSpPr>
            <p:nvPr/>
          </p:nvSpPr>
          <p:spPr bwMode="auto">
            <a:xfrm>
              <a:off x="3309" y="2544"/>
              <a:ext cx="2211" cy="619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74997"/>
                </a:schemeClr>
              </a:outerShdw>
            </a:effec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>
                <a:defRPr/>
              </a:pPr>
              <a:endParaRPr lang="x-none" altLang="x-none" sz="1800">
                <a:latin typeface="Bookman Old Style" charset="0"/>
              </a:endParaRPr>
            </a:p>
          </p:txBody>
        </p:sp>
        <p:sp>
          <p:nvSpPr>
            <p:cNvPr id="46107" name="Text Box 132"/>
            <p:cNvSpPr txBox="1">
              <a:spLocks noChangeArrowheads="1"/>
            </p:cNvSpPr>
            <p:nvPr/>
          </p:nvSpPr>
          <p:spPr bwMode="auto">
            <a:xfrm>
              <a:off x="3309" y="2544"/>
              <a:ext cx="2263" cy="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1588" indent="-1588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1800" i="1"/>
                <a:t>Note: VTC does not tell you anything about how fast a device is  —   it measures static behavior not dynamic behavior</a:t>
              </a:r>
              <a:endParaRPr lang="en-US" altLang="x-none" sz="20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47" grpId="0" animBg="1"/>
      <p:bldP spid="4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latin typeface="Trebuchet MS" charset="0"/>
                <a:cs typeface="Trebuchet MS" charset="0"/>
              </a:rPr>
              <a:t>Voltage Transfer Characteristic</a:t>
            </a:r>
          </a:p>
        </p:txBody>
      </p:sp>
      <p:sp>
        <p:nvSpPr>
          <p:cNvPr id="22" name="Freeform 113"/>
          <p:cNvSpPr>
            <a:spLocks/>
          </p:cNvSpPr>
          <p:nvPr/>
        </p:nvSpPr>
        <p:spPr bwMode="auto">
          <a:xfrm>
            <a:off x="3151188" y="1601788"/>
            <a:ext cx="2743200" cy="2138362"/>
          </a:xfrm>
          <a:custGeom>
            <a:avLst/>
            <a:gdLst>
              <a:gd name="T0" fmla="*/ 0 w 1728"/>
              <a:gd name="T1" fmla="*/ 2147483647 h 1347"/>
              <a:gd name="T2" fmla="*/ 2147483647 w 1728"/>
              <a:gd name="T3" fmla="*/ 2147483647 h 1347"/>
              <a:gd name="T4" fmla="*/ 2147483647 w 1728"/>
              <a:gd name="T5" fmla="*/ 2147483647 h 1347"/>
              <a:gd name="T6" fmla="*/ 2147483647 w 1728"/>
              <a:gd name="T7" fmla="*/ 2147483647 h 1347"/>
              <a:gd name="T8" fmla="*/ 2147483647 w 1728"/>
              <a:gd name="T9" fmla="*/ 2147483647 h 1347"/>
              <a:gd name="T10" fmla="*/ 2147483647 w 1728"/>
              <a:gd name="T11" fmla="*/ 2147483647 h 1347"/>
              <a:gd name="T12" fmla="*/ 2147483647 w 1728"/>
              <a:gd name="T13" fmla="*/ 2147483647 h 13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728"/>
              <a:gd name="T22" fmla="*/ 0 h 1347"/>
              <a:gd name="T23" fmla="*/ 1728 w 1728"/>
              <a:gd name="T24" fmla="*/ 1347 h 134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728" h="1347">
                <a:moveTo>
                  <a:pt x="0" y="1346"/>
                </a:moveTo>
                <a:cubicBezTo>
                  <a:pt x="75" y="1338"/>
                  <a:pt x="318" y="1347"/>
                  <a:pt x="448" y="1299"/>
                </a:cubicBezTo>
                <a:cubicBezTo>
                  <a:pt x="578" y="1251"/>
                  <a:pt x="708" y="1234"/>
                  <a:pt x="781" y="1055"/>
                </a:cubicBezTo>
                <a:cubicBezTo>
                  <a:pt x="854" y="876"/>
                  <a:pt x="840" y="392"/>
                  <a:pt x="886" y="222"/>
                </a:cubicBezTo>
                <a:cubicBezTo>
                  <a:pt x="932" y="52"/>
                  <a:pt x="964" y="70"/>
                  <a:pt x="1057" y="35"/>
                </a:cubicBezTo>
                <a:cubicBezTo>
                  <a:pt x="1150" y="0"/>
                  <a:pt x="1334" y="16"/>
                  <a:pt x="1446" y="11"/>
                </a:cubicBezTo>
                <a:cubicBezTo>
                  <a:pt x="1558" y="6"/>
                  <a:pt x="1669" y="4"/>
                  <a:pt x="1728" y="2"/>
                </a:cubicBezTo>
              </a:path>
            </a:pathLst>
          </a:cu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/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47107" name="Group 138"/>
          <p:cNvGrpSpPr>
            <a:grpSpLocks/>
          </p:cNvGrpSpPr>
          <p:nvPr/>
        </p:nvGrpSpPr>
        <p:grpSpPr bwMode="auto">
          <a:xfrm>
            <a:off x="3195638" y="1789113"/>
            <a:ext cx="2622550" cy="1587500"/>
            <a:chOff x="748" y="1559"/>
            <a:chExt cx="1652" cy="1000"/>
          </a:xfrm>
        </p:grpSpPr>
        <p:sp>
          <p:nvSpPr>
            <p:cNvPr id="24" name="Rectangle 111" descr="Wide upward diagonal"/>
            <p:cNvSpPr>
              <a:spLocks noChangeArrowheads="1"/>
            </p:cNvSpPr>
            <p:nvPr/>
          </p:nvSpPr>
          <p:spPr bwMode="auto">
            <a:xfrm>
              <a:off x="1776" y="1559"/>
              <a:ext cx="624" cy="1000"/>
            </a:xfrm>
            <a:prstGeom prst="rect">
              <a:avLst/>
            </a:prstGeom>
            <a:pattFill prst="wdUpDiag">
              <a:fgClr>
                <a:srgbClr val="FF99CC"/>
              </a:fgClr>
              <a:bgClr>
                <a:srgbClr val="FFFFFF"/>
              </a:bgClr>
            </a:pattFill>
            <a:ln w="1270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5" name="Rectangle 110" descr="Wide upward diagonal"/>
            <p:cNvSpPr>
              <a:spLocks noChangeArrowheads="1"/>
            </p:cNvSpPr>
            <p:nvPr/>
          </p:nvSpPr>
          <p:spPr bwMode="auto">
            <a:xfrm>
              <a:off x="748" y="1559"/>
              <a:ext cx="548" cy="1000"/>
            </a:xfrm>
            <a:prstGeom prst="rect">
              <a:avLst/>
            </a:prstGeom>
            <a:pattFill prst="wdUpDiag">
              <a:fgClr>
                <a:srgbClr val="FF99CC"/>
              </a:fgClr>
              <a:bgClr>
                <a:srgbClr val="FFFFFF"/>
              </a:bgClr>
            </a:patt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26" name="Line 88"/>
          <p:cNvSpPr>
            <a:spLocks noChangeShapeType="1"/>
          </p:cNvSpPr>
          <p:nvPr/>
        </p:nvSpPr>
        <p:spPr bwMode="auto">
          <a:xfrm flipV="1">
            <a:off x="3167063" y="1166813"/>
            <a:ext cx="0" cy="2984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/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27" name="Line 89"/>
          <p:cNvSpPr>
            <a:spLocks noChangeShapeType="1"/>
          </p:cNvSpPr>
          <p:nvPr/>
        </p:nvSpPr>
        <p:spPr bwMode="auto">
          <a:xfrm>
            <a:off x="2944813" y="3916363"/>
            <a:ext cx="32543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/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28" name="Rectangle 90"/>
          <p:cNvSpPr>
            <a:spLocks noChangeArrowheads="1"/>
          </p:cNvSpPr>
          <p:nvPr/>
        </p:nvSpPr>
        <p:spPr bwMode="auto">
          <a:xfrm>
            <a:off x="2541588" y="990600"/>
            <a:ext cx="64135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90488" tIns="44450" rIns="90488" bIns="44450">
            <a:sp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000" dirty="0" err="1">
                <a:latin typeface="+mj-lt"/>
                <a:ea typeface="ＭＳ Ｐゴシック" charset="0"/>
                <a:cs typeface="ＭＳ Ｐゴシック" charset="0"/>
              </a:rPr>
              <a:t>V</a:t>
            </a:r>
            <a:r>
              <a:rPr lang="en-US" sz="2000" baseline="-25000" dirty="0" err="1">
                <a:latin typeface="+mj-lt"/>
                <a:ea typeface="ＭＳ Ｐゴシック" charset="0"/>
                <a:cs typeface="ＭＳ Ｐゴシック" charset="0"/>
              </a:rPr>
              <a:t>out</a:t>
            </a:r>
            <a:endParaRPr lang="en-US" sz="2000" baseline="-25000" dirty="0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29" name="Rectangle 91"/>
          <p:cNvSpPr>
            <a:spLocks noChangeArrowheads="1"/>
          </p:cNvSpPr>
          <p:nvPr/>
        </p:nvSpPr>
        <p:spPr bwMode="auto">
          <a:xfrm>
            <a:off x="6199188" y="3702050"/>
            <a:ext cx="52705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90488" tIns="44450" rIns="90488" bIns="44450">
            <a:sp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000" dirty="0">
                <a:latin typeface="+mj-lt"/>
                <a:ea typeface="ＭＳ Ｐゴシック" charset="0"/>
                <a:cs typeface="ＭＳ Ｐゴシック" charset="0"/>
              </a:rPr>
              <a:t>V</a:t>
            </a:r>
            <a:r>
              <a:rPr lang="en-US" sz="2000" baseline="-25000" dirty="0">
                <a:latin typeface="+mj-lt"/>
                <a:ea typeface="ＭＳ Ｐゴシック" charset="0"/>
                <a:cs typeface="ＭＳ Ｐゴシック" charset="0"/>
              </a:rPr>
              <a:t>in</a:t>
            </a:r>
          </a:p>
        </p:txBody>
      </p:sp>
      <p:grpSp>
        <p:nvGrpSpPr>
          <p:cNvPr id="47112" name="Group 134"/>
          <p:cNvGrpSpPr>
            <a:grpSpLocks/>
          </p:cNvGrpSpPr>
          <p:nvPr/>
        </p:nvGrpSpPr>
        <p:grpSpPr bwMode="auto">
          <a:xfrm>
            <a:off x="2546350" y="1401763"/>
            <a:ext cx="3657600" cy="2941637"/>
            <a:chOff x="336" y="1435"/>
            <a:chExt cx="2304" cy="1853"/>
          </a:xfrm>
        </p:grpSpPr>
        <p:sp>
          <p:nvSpPr>
            <p:cNvPr id="32" name="Rectangle 85"/>
            <p:cNvSpPr>
              <a:spLocks noChangeArrowheads="1"/>
            </p:cNvSpPr>
            <p:nvPr/>
          </p:nvSpPr>
          <p:spPr bwMode="auto">
            <a:xfrm>
              <a:off x="336" y="2544"/>
              <a:ext cx="361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1" hangingPunct="1">
                <a:lnSpc>
                  <a:spcPct val="90000"/>
                </a:lnSpc>
                <a:defRPr/>
              </a:pPr>
              <a:r>
                <a:rPr lang="en-US" dirty="0">
                  <a:latin typeface="+mj-lt"/>
                  <a:ea typeface="ＭＳ Ｐゴシック" charset="0"/>
                  <a:cs typeface="ＭＳ Ｐゴシック" charset="0"/>
                </a:rPr>
                <a:t>V</a:t>
              </a:r>
              <a:r>
                <a:rPr lang="en-US" baseline="-25000" dirty="0">
                  <a:latin typeface="+mj-lt"/>
                  <a:ea typeface="ＭＳ Ｐゴシック" charset="0"/>
                  <a:cs typeface="ＭＳ Ｐゴシック" charset="0"/>
                </a:rPr>
                <a:t>OL</a:t>
              </a:r>
            </a:p>
          </p:txBody>
        </p:sp>
        <p:sp>
          <p:nvSpPr>
            <p:cNvPr id="34" name="Rectangle 87"/>
            <p:cNvSpPr>
              <a:spLocks noChangeArrowheads="1"/>
            </p:cNvSpPr>
            <p:nvPr/>
          </p:nvSpPr>
          <p:spPr bwMode="auto">
            <a:xfrm>
              <a:off x="336" y="1536"/>
              <a:ext cx="380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1" hangingPunct="1">
                <a:lnSpc>
                  <a:spcPct val="90000"/>
                </a:lnSpc>
                <a:defRPr/>
              </a:pPr>
              <a:r>
                <a:rPr lang="en-US" dirty="0">
                  <a:latin typeface="+mj-lt"/>
                  <a:ea typeface="ＭＳ Ｐゴシック" charset="0"/>
                  <a:cs typeface="ＭＳ Ｐゴシック" charset="0"/>
                </a:rPr>
                <a:t>V</a:t>
              </a:r>
              <a:r>
                <a:rPr lang="en-US" baseline="-25000" dirty="0">
                  <a:latin typeface="+mj-lt"/>
                  <a:ea typeface="ＭＳ Ｐゴシック" charset="0"/>
                  <a:cs typeface="ＭＳ Ｐゴシック" charset="0"/>
                </a:rPr>
                <a:t>OH</a:t>
              </a:r>
            </a:p>
          </p:txBody>
        </p:sp>
        <p:sp>
          <p:nvSpPr>
            <p:cNvPr id="35" name="Line 92"/>
            <p:cNvSpPr>
              <a:spLocks noChangeShapeType="1"/>
            </p:cNvSpPr>
            <p:nvPr/>
          </p:nvSpPr>
          <p:spPr bwMode="auto">
            <a:xfrm>
              <a:off x="637" y="2679"/>
              <a:ext cx="2003" cy="0"/>
            </a:xfrm>
            <a:prstGeom prst="line">
              <a:avLst/>
            </a:prstGeom>
            <a:noFill/>
            <a:ln w="12700" cap="rnd">
              <a:solidFill>
                <a:schemeClr val="folHlink"/>
              </a:solidFill>
              <a:prstDash val="sysDot"/>
              <a:round/>
              <a:headEnd/>
              <a:tailEnd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8" name="Line 95"/>
            <p:cNvSpPr>
              <a:spLocks noChangeShapeType="1"/>
            </p:cNvSpPr>
            <p:nvPr/>
          </p:nvSpPr>
          <p:spPr bwMode="auto">
            <a:xfrm>
              <a:off x="685" y="1671"/>
              <a:ext cx="1955" cy="0"/>
            </a:xfrm>
            <a:prstGeom prst="line">
              <a:avLst/>
            </a:prstGeom>
            <a:noFill/>
            <a:ln w="12700" cap="rnd">
              <a:solidFill>
                <a:schemeClr val="folHlink"/>
              </a:solidFill>
              <a:prstDash val="sysDot"/>
              <a:round/>
              <a:headEnd/>
              <a:tailEnd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2" name="Rectangle 99"/>
            <p:cNvSpPr>
              <a:spLocks noChangeArrowheads="1"/>
            </p:cNvSpPr>
            <p:nvPr/>
          </p:nvSpPr>
          <p:spPr bwMode="auto">
            <a:xfrm>
              <a:off x="1200" y="3072"/>
              <a:ext cx="317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1" hangingPunct="1">
                <a:lnSpc>
                  <a:spcPct val="90000"/>
                </a:lnSpc>
                <a:defRPr/>
              </a:pPr>
              <a:r>
                <a:rPr lang="en-US" dirty="0">
                  <a:latin typeface="+mj-lt"/>
                  <a:ea typeface="ＭＳ Ｐゴシック" charset="0"/>
                  <a:cs typeface="ＭＳ Ｐゴシック" charset="0"/>
                </a:rPr>
                <a:t>V</a:t>
              </a:r>
              <a:r>
                <a:rPr lang="en-US" baseline="-25000" dirty="0">
                  <a:latin typeface="+mj-lt"/>
                  <a:ea typeface="ＭＳ Ｐゴシック" charset="0"/>
                  <a:cs typeface="ＭＳ Ｐゴシック" charset="0"/>
                </a:rPr>
                <a:t>IL</a:t>
              </a:r>
            </a:p>
          </p:txBody>
        </p:sp>
        <p:sp>
          <p:nvSpPr>
            <p:cNvPr id="43" name="Rectangle 100"/>
            <p:cNvSpPr>
              <a:spLocks noChangeArrowheads="1"/>
            </p:cNvSpPr>
            <p:nvPr/>
          </p:nvSpPr>
          <p:spPr bwMode="auto">
            <a:xfrm>
              <a:off x="1665" y="3072"/>
              <a:ext cx="335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1" hangingPunct="1">
                <a:lnSpc>
                  <a:spcPct val="90000"/>
                </a:lnSpc>
                <a:defRPr/>
              </a:pPr>
              <a:r>
                <a:rPr lang="en-US" dirty="0">
                  <a:latin typeface="+mj-lt"/>
                  <a:ea typeface="ＭＳ Ｐゴシック" charset="0"/>
                  <a:cs typeface="ＭＳ Ｐゴシック" charset="0"/>
                </a:rPr>
                <a:t>V</a:t>
              </a:r>
              <a:r>
                <a:rPr lang="en-US" baseline="-25000" dirty="0">
                  <a:latin typeface="+mj-lt"/>
                  <a:ea typeface="ＭＳ Ｐゴシック" charset="0"/>
                  <a:cs typeface="ＭＳ Ｐゴシック" charset="0"/>
                </a:rPr>
                <a:t>IH</a:t>
              </a:r>
            </a:p>
          </p:txBody>
        </p:sp>
        <p:sp>
          <p:nvSpPr>
            <p:cNvPr id="45" name="Line 102"/>
            <p:cNvSpPr>
              <a:spLocks noChangeShapeType="1"/>
            </p:cNvSpPr>
            <p:nvPr/>
          </p:nvSpPr>
          <p:spPr bwMode="auto">
            <a:xfrm>
              <a:off x="1296" y="1435"/>
              <a:ext cx="0" cy="1624"/>
            </a:xfrm>
            <a:prstGeom prst="line">
              <a:avLst/>
            </a:prstGeom>
            <a:noFill/>
            <a:ln w="12700" cap="rnd">
              <a:solidFill>
                <a:schemeClr val="folHlink"/>
              </a:solidFill>
              <a:prstDash val="sysDot"/>
              <a:round/>
              <a:headEnd/>
              <a:tailEnd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6" name="Line 103"/>
            <p:cNvSpPr>
              <a:spLocks noChangeShapeType="1"/>
            </p:cNvSpPr>
            <p:nvPr/>
          </p:nvSpPr>
          <p:spPr bwMode="auto">
            <a:xfrm>
              <a:off x="1776" y="1435"/>
              <a:ext cx="0" cy="1624"/>
            </a:xfrm>
            <a:prstGeom prst="line">
              <a:avLst/>
            </a:prstGeom>
            <a:noFill/>
            <a:ln w="12700" cap="rnd">
              <a:solidFill>
                <a:schemeClr val="folHlink"/>
              </a:solidFill>
              <a:prstDash val="sysDot"/>
              <a:round/>
              <a:headEnd/>
              <a:tailEnd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63" name="Text Box 139"/>
          <p:cNvSpPr txBox="1">
            <a:spLocks noChangeArrowheads="1"/>
          </p:cNvSpPr>
          <p:nvPr/>
        </p:nvSpPr>
        <p:spPr bwMode="auto">
          <a:xfrm>
            <a:off x="457200" y="5200650"/>
            <a:ext cx="83058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 marL="2286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 marL="342900" indent="-342900" eaLnBrk="1" hangingPunct="1">
              <a:defRPr/>
            </a:pPr>
            <a:r>
              <a:rPr lang="en-US" sz="2400" b="0" dirty="0">
                <a:latin typeface="+mj-lt"/>
              </a:rPr>
              <a:t>2)	Note that the center white region is taller than it is wide (V</a:t>
            </a:r>
            <a:r>
              <a:rPr lang="en-US" sz="2400" b="0" baseline="-25000" dirty="0">
                <a:latin typeface="+mj-lt"/>
              </a:rPr>
              <a:t>OH</a:t>
            </a:r>
            <a:r>
              <a:rPr lang="en-US" sz="2400" b="0" dirty="0">
                <a:latin typeface="+mj-lt"/>
              </a:rPr>
              <a:t>-V</a:t>
            </a:r>
            <a:r>
              <a:rPr lang="en-US" sz="2400" b="0" baseline="-25000" dirty="0">
                <a:latin typeface="+mj-lt"/>
              </a:rPr>
              <a:t>OL</a:t>
            </a:r>
            <a:r>
              <a:rPr lang="en-US" sz="2400" b="0" dirty="0">
                <a:latin typeface="+mj-lt"/>
              </a:rPr>
              <a:t> &gt; V</a:t>
            </a:r>
            <a:r>
              <a:rPr lang="en-US" sz="2400" b="0" baseline="-25000" dirty="0">
                <a:latin typeface="+mj-lt"/>
              </a:rPr>
              <a:t>IH</a:t>
            </a:r>
            <a:r>
              <a:rPr lang="en-US" sz="2400" b="0" dirty="0">
                <a:latin typeface="+mj-lt"/>
              </a:rPr>
              <a:t>-V</a:t>
            </a:r>
            <a:r>
              <a:rPr lang="en-US" sz="2400" b="0" baseline="-25000" dirty="0">
                <a:latin typeface="+mj-lt"/>
              </a:rPr>
              <a:t>IL</a:t>
            </a:r>
            <a:r>
              <a:rPr lang="en-US" sz="2400" b="0" dirty="0">
                <a:latin typeface="+mj-lt"/>
              </a:rPr>
              <a:t>). Net result: combinational devices must have </a:t>
            </a:r>
            <a:r>
              <a:rPr lang="en-US" sz="2400" b="0" dirty="0">
                <a:solidFill>
                  <a:srgbClr val="CC0000"/>
                </a:solidFill>
                <a:latin typeface="+mj-lt"/>
              </a:rPr>
              <a:t>GAIN &gt; 1</a:t>
            </a:r>
            <a:r>
              <a:rPr lang="en-US" sz="2400" b="0" dirty="0">
                <a:latin typeface="+mj-lt"/>
              </a:rPr>
              <a:t> and be </a:t>
            </a:r>
            <a:r>
              <a:rPr lang="en-US" sz="2400" b="0" dirty="0">
                <a:solidFill>
                  <a:srgbClr val="CC0000"/>
                </a:solidFill>
                <a:latin typeface="+mj-lt"/>
              </a:rPr>
              <a:t>NONLINEAR</a:t>
            </a:r>
            <a:r>
              <a:rPr lang="en-US" sz="2400" b="0" dirty="0">
                <a:latin typeface="+mj-lt"/>
              </a:rPr>
              <a:t>.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457200" y="4572000"/>
            <a:ext cx="8229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/>
              <a:t>1) Note the VTC can do anything when V</a:t>
            </a:r>
            <a:r>
              <a:rPr lang="en-US" altLang="x-none" baseline="-25000"/>
              <a:t>IL</a:t>
            </a:r>
            <a:r>
              <a:rPr lang="en-US" altLang="x-none"/>
              <a:t> &lt; V</a:t>
            </a:r>
            <a:r>
              <a:rPr lang="en-US" altLang="x-none" baseline="-25000"/>
              <a:t>IN</a:t>
            </a:r>
            <a:r>
              <a:rPr lang="en-US" altLang="x-none"/>
              <a:t> &lt; V</a:t>
            </a:r>
            <a:r>
              <a:rPr lang="en-US" altLang="x-none" baseline="-25000"/>
              <a:t>IH</a:t>
            </a:r>
            <a:r>
              <a:rPr lang="en-US" altLang="x-none"/>
              <a:t>.</a:t>
            </a:r>
          </a:p>
        </p:txBody>
      </p:sp>
      <p:sp>
        <p:nvSpPr>
          <p:cNvPr id="64" name="Freeform 113"/>
          <p:cNvSpPr>
            <a:spLocks/>
          </p:cNvSpPr>
          <p:nvPr/>
        </p:nvSpPr>
        <p:spPr bwMode="auto">
          <a:xfrm>
            <a:off x="3151188" y="1592263"/>
            <a:ext cx="2743200" cy="2143125"/>
          </a:xfrm>
          <a:custGeom>
            <a:avLst/>
            <a:gdLst>
              <a:gd name="T0" fmla="*/ 0 w 1728"/>
              <a:gd name="T1" fmla="*/ 2147483647 h 1347"/>
              <a:gd name="T2" fmla="*/ 2147483647 w 1728"/>
              <a:gd name="T3" fmla="*/ 2147483647 h 1347"/>
              <a:gd name="T4" fmla="*/ 2147483647 w 1728"/>
              <a:gd name="T5" fmla="*/ 2147483647 h 1347"/>
              <a:gd name="T6" fmla="*/ 2147483647 w 1728"/>
              <a:gd name="T7" fmla="*/ 2147483647 h 1347"/>
              <a:gd name="T8" fmla="*/ 2147483647 w 1728"/>
              <a:gd name="T9" fmla="*/ 2147483647 h 1347"/>
              <a:gd name="T10" fmla="*/ 2147483647 w 1728"/>
              <a:gd name="T11" fmla="*/ 2147483647 h 1347"/>
              <a:gd name="T12" fmla="*/ 2147483647 w 1728"/>
              <a:gd name="T13" fmla="*/ 2147483647 h 13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728"/>
              <a:gd name="T22" fmla="*/ 0 h 1347"/>
              <a:gd name="T23" fmla="*/ 1728 w 1728"/>
              <a:gd name="T24" fmla="*/ 1347 h 1347"/>
              <a:gd name="connsiteX0" fmla="*/ 0 w 10000"/>
              <a:gd name="connsiteY0" fmla="*/ 9978 h 9978"/>
              <a:gd name="connsiteX1" fmla="*/ 2593 w 10000"/>
              <a:gd name="connsiteY1" fmla="*/ 9629 h 9978"/>
              <a:gd name="connsiteX2" fmla="*/ 4558 w 10000"/>
              <a:gd name="connsiteY2" fmla="*/ 7576 h 9978"/>
              <a:gd name="connsiteX3" fmla="*/ 5127 w 10000"/>
              <a:gd name="connsiteY3" fmla="*/ 1633 h 9978"/>
              <a:gd name="connsiteX4" fmla="*/ 6117 w 10000"/>
              <a:gd name="connsiteY4" fmla="*/ 245 h 9978"/>
              <a:gd name="connsiteX5" fmla="*/ 8368 w 10000"/>
              <a:gd name="connsiteY5" fmla="*/ 67 h 9978"/>
              <a:gd name="connsiteX6" fmla="*/ 10000 w 10000"/>
              <a:gd name="connsiteY6" fmla="*/ 0 h 9978"/>
              <a:gd name="connsiteX0" fmla="*/ 0 w 10000"/>
              <a:gd name="connsiteY0" fmla="*/ 10000 h 10000"/>
              <a:gd name="connsiteX1" fmla="*/ 2593 w 10000"/>
              <a:gd name="connsiteY1" fmla="*/ 9650 h 10000"/>
              <a:gd name="connsiteX2" fmla="*/ 4558 w 10000"/>
              <a:gd name="connsiteY2" fmla="*/ 7593 h 10000"/>
              <a:gd name="connsiteX3" fmla="*/ 4710 w 10000"/>
              <a:gd name="connsiteY3" fmla="*/ 776 h 10000"/>
              <a:gd name="connsiteX4" fmla="*/ 5127 w 10000"/>
              <a:gd name="connsiteY4" fmla="*/ 1637 h 10000"/>
              <a:gd name="connsiteX5" fmla="*/ 6117 w 10000"/>
              <a:gd name="connsiteY5" fmla="*/ 246 h 10000"/>
              <a:gd name="connsiteX6" fmla="*/ 8368 w 10000"/>
              <a:gd name="connsiteY6" fmla="*/ 67 h 10000"/>
              <a:gd name="connsiteX7" fmla="*/ 10000 w 10000"/>
              <a:gd name="connsiteY7" fmla="*/ 0 h 10000"/>
              <a:gd name="connsiteX0" fmla="*/ 0 w 10000"/>
              <a:gd name="connsiteY0" fmla="*/ 10128 h 10128"/>
              <a:gd name="connsiteX1" fmla="*/ 2593 w 10000"/>
              <a:gd name="connsiteY1" fmla="*/ 9778 h 10128"/>
              <a:gd name="connsiteX2" fmla="*/ 4558 w 10000"/>
              <a:gd name="connsiteY2" fmla="*/ 7721 h 10128"/>
              <a:gd name="connsiteX3" fmla="*/ 4710 w 10000"/>
              <a:gd name="connsiteY3" fmla="*/ 904 h 10128"/>
              <a:gd name="connsiteX4" fmla="*/ 5541 w 10000"/>
              <a:gd name="connsiteY4" fmla="*/ 4668 h 10128"/>
              <a:gd name="connsiteX5" fmla="*/ 6117 w 10000"/>
              <a:gd name="connsiteY5" fmla="*/ 374 h 10128"/>
              <a:gd name="connsiteX6" fmla="*/ 8368 w 10000"/>
              <a:gd name="connsiteY6" fmla="*/ 195 h 10128"/>
              <a:gd name="connsiteX7" fmla="*/ 10000 w 10000"/>
              <a:gd name="connsiteY7" fmla="*/ 128 h 10128"/>
              <a:gd name="connsiteX0" fmla="*/ 0 w 10000"/>
              <a:gd name="connsiteY0" fmla="*/ 10000 h 10000"/>
              <a:gd name="connsiteX1" fmla="*/ 2593 w 10000"/>
              <a:gd name="connsiteY1" fmla="*/ 9650 h 10000"/>
              <a:gd name="connsiteX2" fmla="*/ 4558 w 10000"/>
              <a:gd name="connsiteY2" fmla="*/ 7593 h 10000"/>
              <a:gd name="connsiteX3" fmla="*/ 4710 w 10000"/>
              <a:gd name="connsiteY3" fmla="*/ 776 h 10000"/>
              <a:gd name="connsiteX4" fmla="*/ 5541 w 10000"/>
              <a:gd name="connsiteY4" fmla="*/ 4540 h 10000"/>
              <a:gd name="connsiteX5" fmla="*/ 5764 w 10000"/>
              <a:gd name="connsiteY5" fmla="*/ 2421 h 10000"/>
              <a:gd name="connsiteX6" fmla="*/ 6117 w 10000"/>
              <a:gd name="connsiteY6" fmla="*/ 246 h 10000"/>
              <a:gd name="connsiteX7" fmla="*/ 8368 w 10000"/>
              <a:gd name="connsiteY7" fmla="*/ 67 h 10000"/>
              <a:gd name="connsiteX8" fmla="*/ 10000 w 10000"/>
              <a:gd name="connsiteY8" fmla="*/ 0 h 10000"/>
              <a:gd name="connsiteX0" fmla="*/ 0 w 10000"/>
              <a:gd name="connsiteY0" fmla="*/ 10000 h 10000"/>
              <a:gd name="connsiteX1" fmla="*/ 2593 w 10000"/>
              <a:gd name="connsiteY1" fmla="*/ 9650 h 10000"/>
              <a:gd name="connsiteX2" fmla="*/ 4558 w 10000"/>
              <a:gd name="connsiteY2" fmla="*/ 7593 h 10000"/>
              <a:gd name="connsiteX3" fmla="*/ 4710 w 10000"/>
              <a:gd name="connsiteY3" fmla="*/ 776 h 10000"/>
              <a:gd name="connsiteX4" fmla="*/ 5541 w 10000"/>
              <a:gd name="connsiteY4" fmla="*/ 4540 h 10000"/>
              <a:gd name="connsiteX5" fmla="*/ 5764 w 10000"/>
              <a:gd name="connsiteY5" fmla="*/ 2421 h 10000"/>
              <a:gd name="connsiteX6" fmla="*/ 6117 w 10000"/>
              <a:gd name="connsiteY6" fmla="*/ 246 h 10000"/>
              <a:gd name="connsiteX7" fmla="*/ 8368 w 10000"/>
              <a:gd name="connsiteY7" fmla="*/ 67 h 10000"/>
              <a:gd name="connsiteX8" fmla="*/ 10000 w 10000"/>
              <a:gd name="connsiteY8" fmla="*/ 0 h 10000"/>
              <a:gd name="connsiteX0" fmla="*/ 0 w 10000"/>
              <a:gd name="connsiteY0" fmla="*/ 10000 h 10000"/>
              <a:gd name="connsiteX1" fmla="*/ 2593 w 10000"/>
              <a:gd name="connsiteY1" fmla="*/ 9650 h 10000"/>
              <a:gd name="connsiteX2" fmla="*/ 4558 w 10000"/>
              <a:gd name="connsiteY2" fmla="*/ 7593 h 10000"/>
              <a:gd name="connsiteX3" fmla="*/ 4710 w 10000"/>
              <a:gd name="connsiteY3" fmla="*/ 776 h 10000"/>
              <a:gd name="connsiteX4" fmla="*/ 5466 w 10000"/>
              <a:gd name="connsiteY4" fmla="*/ 8121 h 10000"/>
              <a:gd name="connsiteX5" fmla="*/ 5764 w 10000"/>
              <a:gd name="connsiteY5" fmla="*/ 2421 h 10000"/>
              <a:gd name="connsiteX6" fmla="*/ 6117 w 10000"/>
              <a:gd name="connsiteY6" fmla="*/ 246 h 10000"/>
              <a:gd name="connsiteX7" fmla="*/ 8368 w 10000"/>
              <a:gd name="connsiteY7" fmla="*/ 67 h 10000"/>
              <a:gd name="connsiteX8" fmla="*/ 10000 w 10000"/>
              <a:gd name="connsiteY8" fmla="*/ 0 h 10000"/>
              <a:gd name="connsiteX0" fmla="*/ 0 w 10000"/>
              <a:gd name="connsiteY0" fmla="*/ 10345 h 10345"/>
              <a:gd name="connsiteX1" fmla="*/ 2593 w 10000"/>
              <a:gd name="connsiteY1" fmla="*/ 9995 h 10345"/>
              <a:gd name="connsiteX2" fmla="*/ 4558 w 10000"/>
              <a:gd name="connsiteY2" fmla="*/ 7938 h 10345"/>
              <a:gd name="connsiteX3" fmla="*/ 4710 w 10000"/>
              <a:gd name="connsiteY3" fmla="*/ 1121 h 10345"/>
              <a:gd name="connsiteX4" fmla="*/ 5466 w 10000"/>
              <a:gd name="connsiteY4" fmla="*/ 8466 h 10345"/>
              <a:gd name="connsiteX5" fmla="*/ 5764 w 10000"/>
              <a:gd name="connsiteY5" fmla="*/ 2766 h 10345"/>
              <a:gd name="connsiteX6" fmla="*/ 6291 w 10000"/>
              <a:gd name="connsiteY6" fmla="*/ 7847 h 10345"/>
              <a:gd name="connsiteX7" fmla="*/ 6117 w 10000"/>
              <a:gd name="connsiteY7" fmla="*/ 591 h 10345"/>
              <a:gd name="connsiteX8" fmla="*/ 8368 w 10000"/>
              <a:gd name="connsiteY8" fmla="*/ 412 h 10345"/>
              <a:gd name="connsiteX9" fmla="*/ 10000 w 10000"/>
              <a:gd name="connsiteY9" fmla="*/ 345 h 10345"/>
              <a:gd name="connsiteX0" fmla="*/ 0 w 10000"/>
              <a:gd name="connsiteY0" fmla="*/ 10158 h 10158"/>
              <a:gd name="connsiteX1" fmla="*/ 2593 w 10000"/>
              <a:gd name="connsiteY1" fmla="*/ 9808 h 10158"/>
              <a:gd name="connsiteX2" fmla="*/ 4558 w 10000"/>
              <a:gd name="connsiteY2" fmla="*/ 7751 h 10158"/>
              <a:gd name="connsiteX3" fmla="*/ 4710 w 10000"/>
              <a:gd name="connsiteY3" fmla="*/ 934 h 10158"/>
              <a:gd name="connsiteX4" fmla="*/ 5466 w 10000"/>
              <a:gd name="connsiteY4" fmla="*/ 8279 h 10158"/>
              <a:gd name="connsiteX5" fmla="*/ 5764 w 10000"/>
              <a:gd name="connsiteY5" fmla="*/ 2579 h 10158"/>
              <a:gd name="connsiteX6" fmla="*/ 6291 w 10000"/>
              <a:gd name="connsiteY6" fmla="*/ 7660 h 10158"/>
              <a:gd name="connsiteX7" fmla="*/ 6418 w 10000"/>
              <a:gd name="connsiteY7" fmla="*/ 694 h 10158"/>
              <a:gd name="connsiteX8" fmla="*/ 8368 w 10000"/>
              <a:gd name="connsiteY8" fmla="*/ 225 h 10158"/>
              <a:gd name="connsiteX9" fmla="*/ 10000 w 10000"/>
              <a:gd name="connsiteY9" fmla="*/ 158 h 10158"/>
              <a:gd name="connsiteX0" fmla="*/ 0 w 10000"/>
              <a:gd name="connsiteY0" fmla="*/ 10158 h 10158"/>
              <a:gd name="connsiteX1" fmla="*/ 2593 w 10000"/>
              <a:gd name="connsiteY1" fmla="*/ 9808 h 10158"/>
              <a:gd name="connsiteX2" fmla="*/ 4558 w 10000"/>
              <a:gd name="connsiteY2" fmla="*/ 7751 h 10158"/>
              <a:gd name="connsiteX3" fmla="*/ 4898 w 10000"/>
              <a:gd name="connsiteY3" fmla="*/ 934 h 10158"/>
              <a:gd name="connsiteX4" fmla="*/ 5466 w 10000"/>
              <a:gd name="connsiteY4" fmla="*/ 8279 h 10158"/>
              <a:gd name="connsiteX5" fmla="*/ 5764 w 10000"/>
              <a:gd name="connsiteY5" fmla="*/ 2579 h 10158"/>
              <a:gd name="connsiteX6" fmla="*/ 6291 w 10000"/>
              <a:gd name="connsiteY6" fmla="*/ 7660 h 10158"/>
              <a:gd name="connsiteX7" fmla="*/ 6418 w 10000"/>
              <a:gd name="connsiteY7" fmla="*/ 694 h 10158"/>
              <a:gd name="connsiteX8" fmla="*/ 8368 w 10000"/>
              <a:gd name="connsiteY8" fmla="*/ 225 h 10158"/>
              <a:gd name="connsiteX9" fmla="*/ 10000 w 10000"/>
              <a:gd name="connsiteY9" fmla="*/ 158 h 10158"/>
              <a:gd name="connsiteX0" fmla="*/ 0 w 10000"/>
              <a:gd name="connsiteY0" fmla="*/ 10158 h 10158"/>
              <a:gd name="connsiteX1" fmla="*/ 2593 w 10000"/>
              <a:gd name="connsiteY1" fmla="*/ 9808 h 10158"/>
              <a:gd name="connsiteX2" fmla="*/ 3956 w 10000"/>
              <a:gd name="connsiteY2" fmla="*/ 7993 h 10158"/>
              <a:gd name="connsiteX3" fmla="*/ 4898 w 10000"/>
              <a:gd name="connsiteY3" fmla="*/ 934 h 10158"/>
              <a:gd name="connsiteX4" fmla="*/ 5466 w 10000"/>
              <a:gd name="connsiteY4" fmla="*/ 8279 h 10158"/>
              <a:gd name="connsiteX5" fmla="*/ 5764 w 10000"/>
              <a:gd name="connsiteY5" fmla="*/ 2579 h 10158"/>
              <a:gd name="connsiteX6" fmla="*/ 6291 w 10000"/>
              <a:gd name="connsiteY6" fmla="*/ 7660 h 10158"/>
              <a:gd name="connsiteX7" fmla="*/ 6418 w 10000"/>
              <a:gd name="connsiteY7" fmla="*/ 694 h 10158"/>
              <a:gd name="connsiteX8" fmla="*/ 8368 w 10000"/>
              <a:gd name="connsiteY8" fmla="*/ 225 h 10158"/>
              <a:gd name="connsiteX9" fmla="*/ 10000 w 10000"/>
              <a:gd name="connsiteY9" fmla="*/ 158 h 10158"/>
              <a:gd name="connsiteX0" fmla="*/ 0 w 10000"/>
              <a:gd name="connsiteY0" fmla="*/ 10158 h 10158"/>
              <a:gd name="connsiteX1" fmla="*/ 2593 w 10000"/>
              <a:gd name="connsiteY1" fmla="*/ 9808 h 10158"/>
              <a:gd name="connsiteX2" fmla="*/ 3956 w 10000"/>
              <a:gd name="connsiteY2" fmla="*/ 7993 h 10158"/>
              <a:gd name="connsiteX3" fmla="*/ 4371 w 10000"/>
              <a:gd name="connsiteY3" fmla="*/ 934 h 10158"/>
              <a:gd name="connsiteX4" fmla="*/ 5466 w 10000"/>
              <a:gd name="connsiteY4" fmla="*/ 8279 h 10158"/>
              <a:gd name="connsiteX5" fmla="*/ 5764 w 10000"/>
              <a:gd name="connsiteY5" fmla="*/ 2579 h 10158"/>
              <a:gd name="connsiteX6" fmla="*/ 6291 w 10000"/>
              <a:gd name="connsiteY6" fmla="*/ 7660 h 10158"/>
              <a:gd name="connsiteX7" fmla="*/ 6418 w 10000"/>
              <a:gd name="connsiteY7" fmla="*/ 694 h 10158"/>
              <a:gd name="connsiteX8" fmla="*/ 8368 w 10000"/>
              <a:gd name="connsiteY8" fmla="*/ 225 h 10158"/>
              <a:gd name="connsiteX9" fmla="*/ 10000 w 10000"/>
              <a:gd name="connsiteY9" fmla="*/ 158 h 10158"/>
              <a:gd name="connsiteX0" fmla="*/ 0 w 10000"/>
              <a:gd name="connsiteY0" fmla="*/ 10158 h 10158"/>
              <a:gd name="connsiteX1" fmla="*/ 2593 w 10000"/>
              <a:gd name="connsiteY1" fmla="*/ 9808 h 10158"/>
              <a:gd name="connsiteX2" fmla="*/ 3956 w 10000"/>
              <a:gd name="connsiteY2" fmla="*/ 7993 h 10158"/>
              <a:gd name="connsiteX3" fmla="*/ 4371 w 10000"/>
              <a:gd name="connsiteY3" fmla="*/ 934 h 10158"/>
              <a:gd name="connsiteX4" fmla="*/ 4977 w 10000"/>
              <a:gd name="connsiteY4" fmla="*/ 8521 h 10158"/>
              <a:gd name="connsiteX5" fmla="*/ 5764 w 10000"/>
              <a:gd name="connsiteY5" fmla="*/ 2579 h 10158"/>
              <a:gd name="connsiteX6" fmla="*/ 6291 w 10000"/>
              <a:gd name="connsiteY6" fmla="*/ 7660 h 10158"/>
              <a:gd name="connsiteX7" fmla="*/ 6418 w 10000"/>
              <a:gd name="connsiteY7" fmla="*/ 694 h 10158"/>
              <a:gd name="connsiteX8" fmla="*/ 8368 w 10000"/>
              <a:gd name="connsiteY8" fmla="*/ 225 h 10158"/>
              <a:gd name="connsiteX9" fmla="*/ 10000 w 10000"/>
              <a:gd name="connsiteY9" fmla="*/ 158 h 10158"/>
              <a:gd name="connsiteX0" fmla="*/ 0 w 10000"/>
              <a:gd name="connsiteY0" fmla="*/ 10158 h 10158"/>
              <a:gd name="connsiteX1" fmla="*/ 2593 w 10000"/>
              <a:gd name="connsiteY1" fmla="*/ 9808 h 10158"/>
              <a:gd name="connsiteX2" fmla="*/ 3956 w 10000"/>
              <a:gd name="connsiteY2" fmla="*/ 7993 h 10158"/>
              <a:gd name="connsiteX3" fmla="*/ 4371 w 10000"/>
              <a:gd name="connsiteY3" fmla="*/ 934 h 10158"/>
              <a:gd name="connsiteX4" fmla="*/ 4977 w 10000"/>
              <a:gd name="connsiteY4" fmla="*/ 8521 h 10158"/>
              <a:gd name="connsiteX5" fmla="*/ 5312 w 10000"/>
              <a:gd name="connsiteY5" fmla="*/ 2531 h 10158"/>
              <a:gd name="connsiteX6" fmla="*/ 6291 w 10000"/>
              <a:gd name="connsiteY6" fmla="*/ 7660 h 10158"/>
              <a:gd name="connsiteX7" fmla="*/ 6418 w 10000"/>
              <a:gd name="connsiteY7" fmla="*/ 694 h 10158"/>
              <a:gd name="connsiteX8" fmla="*/ 8368 w 10000"/>
              <a:gd name="connsiteY8" fmla="*/ 225 h 10158"/>
              <a:gd name="connsiteX9" fmla="*/ 10000 w 10000"/>
              <a:gd name="connsiteY9" fmla="*/ 158 h 10158"/>
              <a:gd name="connsiteX0" fmla="*/ 0 w 10000"/>
              <a:gd name="connsiteY0" fmla="*/ 10158 h 10158"/>
              <a:gd name="connsiteX1" fmla="*/ 2593 w 10000"/>
              <a:gd name="connsiteY1" fmla="*/ 9808 h 10158"/>
              <a:gd name="connsiteX2" fmla="*/ 3956 w 10000"/>
              <a:gd name="connsiteY2" fmla="*/ 7993 h 10158"/>
              <a:gd name="connsiteX3" fmla="*/ 4371 w 10000"/>
              <a:gd name="connsiteY3" fmla="*/ 934 h 10158"/>
              <a:gd name="connsiteX4" fmla="*/ 4977 w 10000"/>
              <a:gd name="connsiteY4" fmla="*/ 8521 h 10158"/>
              <a:gd name="connsiteX5" fmla="*/ 5312 w 10000"/>
              <a:gd name="connsiteY5" fmla="*/ 2531 h 10158"/>
              <a:gd name="connsiteX6" fmla="*/ 5839 w 10000"/>
              <a:gd name="connsiteY6" fmla="*/ 7660 h 10158"/>
              <a:gd name="connsiteX7" fmla="*/ 6418 w 10000"/>
              <a:gd name="connsiteY7" fmla="*/ 694 h 10158"/>
              <a:gd name="connsiteX8" fmla="*/ 8368 w 10000"/>
              <a:gd name="connsiteY8" fmla="*/ 225 h 10158"/>
              <a:gd name="connsiteX9" fmla="*/ 10000 w 10000"/>
              <a:gd name="connsiteY9" fmla="*/ 158 h 10158"/>
              <a:gd name="connsiteX0" fmla="*/ 0 w 10000"/>
              <a:gd name="connsiteY0" fmla="*/ 10130 h 10130"/>
              <a:gd name="connsiteX1" fmla="*/ 2593 w 10000"/>
              <a:gd name="connsiteY1" fmla="*/ 9780 h 10130"/>
              <a:gd name="connsiteX2" fmla="*/ 3956 w 10000"/>
              <a:gd name="connsiteY2" fmla="*/ 7965 h 10130"/>
              <a:gd name="connsiteX3" fmla="*/ 4371 w 10000"/>
              <a:gd name="connsiteY3" fmla="*/ 906 h 10130"/>
              <a:gd name="connsiteX4" fmla="*/ 4977 w 10000"/>
              <a:gd name="connsiteY4" fmla="*/ 8493 h 10130"/>
              <a:gd name="connsiteX5" fmla="*/ 5312 w 10000"/>
              <a:gd name="connsiteY5" fmla="*/ 2503 h 10130"/>
              <a:gd name="connsiteX6" fmla="*/ 5839 w 10000"/>
              <a:gd name="connsiteY6" fmla="*/ 7632 h 10130"/>
              <a:gd name="connsiteX7" fmla="*/ 6117 w 10000"/>
              <a:gd name="connsiteY7" fmla="*/ 714 h 10130"/>
              <a:gd name="connsiteX8" fmla="*/ 8368 w 10000"/>
              <a:gd name="connsiteY8" fmla="*/ 197 h 10130"/>
              <a:gd name="connsiteX9" fmla="*/ 10000 w 10000"/>
              <a:gd name="connsiteY9" fmla="*/ 130 h 10130"/>
              <a:gd name="connsiteX0" fmla="*/ 0 w 10000"/>
              <a:gd name="connsiteY0" fmla="*/ 10000 h 10000"/>
              <a:gd name="connsiteX1" fmla="*/ 2593 w 10000"/>
              <a:gd name="connsiteY1" fmla="*/ 9650 h 10000"/>
              <a:gd name="connsiteX2" fmla="*/ 3956 w 10000"/>
              <a:gd name="connsiteY2" fmla="*/ 7835 h 10000"/>
              <a:gd name="connsiteX3" fmla="*/ 4371 w 10000"/>
              <a:gd name="connsiteY3" fmla="*/ 776 h 10000"/>
              <a:gd name="connsiteX4" fmla="*/ 4977 w 10000"/>
              <a:gd name="connsiteY4" fmla="*/ 8363 h 10000"/>
              <a:gd name="connsiteX5" fmla="*/ 5312 w 10000"/>
              <a:gd name="connsiteY5" fmla="*/ 2373 h 10000"/>
              <a:gd name="connsiteX6" fmla="*/ 5839 w 10000"/>
              <a:gd name="connsiteY6" fmla="*/ 7502 h 10000"/>
              <a:gd name="connsiteX7" fmla="*/ 6117 w 10000"/>
              <a:gd name="connsiteY7" fmla="*/ 584 h 10000"/>
              <a:gd name="connsiteX8" fmla="*/ 8368 w 10000"/>
              <a:gd name="connsiteY8" fmla="*/ 67 h 10000"/>
              <a:gd name="connsiteX9" fmla="*/ 10000 w 10000"/>
              <a:gd name="connsiteY9" fmla="*/ 0 h 10000"/>
              <a:gd name="connsiteX0" fmla="*/ 0 w 10000"/>
              <a:gd name="connsiteY0" fmla="*/ 10129 h 10129"/>
              <a:gd name="connsiteX1" fmla="*/ 2593 w 10000"/>
              <a:gd name="connsiteY1" fmla="*/ 9779 h 10129"/>
              <a:gd name="connsiteX2" fmla="*/ 3956 w 10000"/>
              <a:gd name="connsiteY2" fmla="*/ 7964 h 10129"/>
              <a:gd name="connsiteX3" fmla="*/ 4371 w 10000"/>
              <a:gd name="connsiteY3" fmla="*/ 905 h 10129"/>
              <a:gd name="connsiteX4" fmla="*/ 4977 w 10000"/>
              <a:gd name="connsiteY4" fmla="*/ 8492 h 10129"/>
              <a:gd name="connsiteX5" fmla="*/ 5312 w 10000"/>
              <a:gd name="connsiteY5" fmla="*/ 2502 h 10129"/>
              <a:gd name="connsiteX6" fmla="*/ 5839 w 10000"/>
              <a:gd name="connsiteY6" fmla="*/ 7631 h 10129"/>
              <a:gd name="connsiteX7" fmla="*/ 6117 w 10000"/>
              <a:gd name="connsiteY7" fmla="*/ 713 h 10129"/>
              <a:gd name="connsiteX8" fmla="*/ 8368 w 10000"/>
              <a:gd name="connsiteY8" fmla="*/ 196 h 10129"/>
              <a:gd name="connsiteX9" fmla="*/ 10000 w 10000"/>
              <a:gd name="connsiteY9" fmla="*/ 129 h 10129"/>
              <a:gd name="connsiteX0" fmla="*/ 0 w 10000"/>
              <a:gd name="connsiteY0" fmla="*/ 10129 h 10129"/>
              <a:gd name="connsiteX1" fmla="*/ 2593 w 10000"/>
              <a:gd name="connsiteY1" fmla="*/ 9779 h 10129"/>
              <a:gd name="connsiteX2" fmla="*/ 3693 w 10000"/>
              <a:gd name="connsiteY2" fmla="*/ 8206 h 10129"/>
              <a:gd name="connsiteX3" fmla="*/ 4371 w 10000"/>
              <a:gd name="connsiteY3" fmla="*/ 905 h 10129"/>
              <a:gd name="connsiteX4" fmla="*/ 4977 w 10000"/>
              <a:gd name="connsiteY4" fmla="*/ 8492 h 10129"/>
              <a:gd name="connsiteX5" fmla="*/ 5312 w 10000"/>
              <a:gd name="connsiteY5" fmla="*/ 2502 h 10129"/>
              <a:gd name="connsiteX6" fmla="*/ 5839 w 10000"/>
              <a:gd name="connsiteY6" fmla="*/ 7631 h 10129"/>
              <a:gd name="connsiteX7" fmla="*/ 6117 w 10000"/>
              <a:gd name="connsiteY7" fmla="*/ 713 h 10129"/>
              <a:gd name="connsiteX8" fmla="*/ 8368 w 10000"/>
              <a:gd name="connsiteY8" fmla="*/ 196 h 10129"/>
              <a:gd name="connsiteX9" fmla="*/ 10000 w 10000"/>
              <a:gd name="connsiteY9" fmla="*/ 129 h 10129"/>
              <a:gd name="connsiteX0" fmla="*/ 0 w 10000"/>
              <a:gd name="connsiteY0" fmla="*/ 10129 h 10129"/>
              <a:gd name="connsiteX1" fmla="*/ 2593 w 10000"/>
              <a:gd name="connsiteY1" fmla="*/ 9779 h 10129"/>
              <a:gd name="connsiteX2" fmla="*/ 3693 w 10000"/>
              <a:gd name="connsiteY2" fmla="*/ 8206 h 10129"/>
              <a:gd name="connsiteX3" fmla="*/ 4032 w 10000"/>
              <a:gd name="connsiteY3" fmla="*/ 905 h 10129"/>
              <a:gd name="connsiteX4" fmla="*/ 4977 w 10000"/>
              <a:gd name="connsiteY4" fmla="*/ 8492 h 10129"/>
              <a:gd name="connsiteX5" fmla="*/ 5312 w 10000"/>
              <a:gd name="connsiteY5" fmla="*/ 2502 h 10129"/>
              <a:gd name="connsiteX6" fmla="*/ 5839 w 10000"/>
              <a:gd name="connsiteY6" fmla="*/ 7631 h 10129"/>
              <a:gd name="connsiteX7" fmla="*/ 6117 w 10000"/>
              <a:gd name="connsiteY7" fmla="*/ 713 h 10129"/>
              <a:gd name="connsiteX8" fmla="*/ 8368 w 10000"/>
              <a:gd name="connsiteY8" fmla="*/ 196 h 10129"/>
              <a:gd name="connsiteX9" fmla="*/ 10000 w 10000"/>
              <a:gd name="connsiteY9" fmla="*/ 129 h 10129"/>
              <a:gd name="connsiteX0" fmla="*/ 0 w 10000"/>
              <a:gd name="connsiteY0" fmla="*/ 10129 h 10129"/>
              <a:gd name="connsiteX1" fmla="*/ 2593 w 10000"/>
              <a:gd name="connsiteY1" fmla="*/ 9779 h 10129"/>
              <a:gd name="connsiteX2" fmla="*/ 3693 w 10000"/>
              <a:gd name="connsiteY2" fmla="*/ 8206 h 10129"/>
              <a:gd name="connsiteX3" fmla="*/ 4032 w 10000"/>
              <a:gd name="connsiteY3" fmla="*/ 905 h 10129"/>
              <a:gd name="connsiteX4" fmla="*/ 4525 w 10000"/>
              <a:gd name="connsiteY4" fmla="*/ 8637 h 10129"/>
              <a:gd name="connsiteX5" fmla="*/ 5312 w 10000"/>
              <a:gd name="connsiteY5" fmla="*/ 2502 h 10129"/>
              <a:gd name="connsiteX6" fmla="*/ 5839 w 10000"/>
              <a:gd name="connsiteY6" fmla="*/ 7631 h 10129"/>
              <a:gd name="connsiteX7" fmla="*/ 6117 w 10000"/>
              <a:gd name="connsiteY7" fmla="*/ 713 h 10129"/>
              <a:gd name="connsiteX8" fmla="*/ 8368 w 10000"/>
              <a:gd name="connsiteY8" fmla="*/ 196 h 10129"/>
              <a:gd name="connsiteX9" fmla="*/ 10000 w 10000"/>
              <a:gd name="connsiteY9" fmla="*/ 129 h 10129"/>
              <a:gd name="connsiteX0" fmla="*/ 0 w 10000"/>
              <a:gd name="connsiteY0" fmla="*/ 10129 h 10129"/>
              <a:gd name="connsiteX1" fmla="*/ 2593 w 10000"/>
              <a:gd name="connsiteY1" fmla="*/ 9779 h 10129"/>
              <a:gd name="connsiteX2" fmla="*/ 3693 w 10000"/>
              <a:gd name="connsiteY2" fmla="*/ 8206 h 10129"/>
              <a:gd name="connsiteX3" fmla="*/ 4032 w 10000"/>
              <a:gd name="connsiteY3" fmla="*/ 905 h 10129"/>
              <a:gd name="connsiteX4" fmla="*/ 4525 w 10000"/>
              <a:gd name="connsiteY4" fmla="*/ 8637 h 10129"/>
              <a:gd name="connsiteX5" fmla="*/ 4898 w 10000"/>
              <a:gd name="connsiteY5" fmla="*/ 2405 h 10129"/>
              <a:gd name="connsiteX6" fmla="*/ 5839 w 10000"/>
              <a:gd name="connsiteY6" fmla="*/ 7631 h 10129"/>
              <a:gd name="connsiteX7" fmla="*/ 6117 w 10000"/>
              <a:gd name="connsiteY7" fmla="*/ 713 h 10129"/>
              <a:gd name="connsiteX8" fmla="*/ 8368 w 10000"/>
              <a:gd name="connsiteY8" fmla="*/ 196 h 10129"/>
              <a:gd name="connsiteX9" fmla="*/ 10000 w 10000"/>
              <a:gd name="connsiteY9" fmla="*/ 129 h 10129"/>
              <a:gd name="connsiteX0" fmla="*/ 0 w 10000"/>
              <a:gd name="connsiteY0" fmla="*/ 10142 h 10142"/>
              <a:gd name="connsiteX1" fmla="*/ 2593 w 10000"/>
              <a:gd name="connsiteY1" fmla="*/ 9792 h 10142"/>
              <a:gd name="connsiteX2" fmla="*/ 3693 w 10000"/>
              <a:gd name="connsiteY2" fmla="*/ 8219 h 10142"/>
              <a:gd name="connsiteX3" fmla="*/ 4032 w 10000"/>
              <a:gd name="connsiteY3" fmla="*/ 918 h 10142"/>
              <a:gd name="connsiteX4" fmla="*/ 4525 w 10000"/>
              <a:gd name="connsiteY4" fmla="*/ 8650 h 10142"/>
              <a:gd name="connsiteX5" fmla="*/ 4898 w 10000"/>
              <a:gd name="connsiteY5" fmla="*/ 2418 h 10142"/>
              <a:gd name="connsiteX6" fmla="*/ 5425 w 10000"/>
              <a:gd name="connsiteY6" fmla="*/ 7838 h 10142"/>
              <a:gd name="connsiteX7" fmla="*/ 6117 w 10000"/>
              <a:gd name="connsiteY7" fmla="*/ 726 h 10142"/>
              <a:gd name="connsiteX8" fmla="*/ 8368 w 10000"/>
              <a:gd name="connsiteY8" fmla="*/ 209 h 10142"/>
              <a:gd name="connsiteX9" fmla="*/ 10000 w 10000"/>
              <a:gd name="connsiteY9" fmla="*/ 142 h 10142"/>
              <a:gd name="connsiteX0" fmla="*/ 0 w 10000"/>
              <a:gd name="connsiteY0" fmla="*/ 10042 h 10042"/>
              <a:gd name="connsiteX1" fmla="*/ 2593 w 10000"/>
              <a:gd name="connsiteY1" fmla="*/ 9692 h 10042"/>
              <a:gd name="connsiteX2" fmla="*/ 3693 w 10000"/>
              <a:gd name="connsiteY2" fmla="*/ 8119 h 10042"/>
              <a:gd name="connsiteX3" fmla="*/ 4032 w 10000"/>
              <a:gd name="connsiteY3" fmla="*/ 818 h 10042"/>
              <a:gd name="connsiteX4" fmla="*/ 4525 w 10000"/>
              <a:gd name="connsiteY4" fmla="*/ 8550 h 10042"/>
              <a:gd name="connsiteX5" fmla="*/ 4898 w 10000"/>
              <a:gd name="connsiteY5" fmla="*/ 2318 h 10042"/>
              <a:gd name="connsiteX6" fmla="*/ 5425 w 10000"/>
              <a:gd name="connsiteY6" fmla="*/ 7738 h 10042"/>
              <a:gd name="connsiteX7" fmla="*/ 5816 w 10000"/>
              <a:gd name="connsiteY7" fmla="*/ 820 h 10042"/>
              <a:gd name="connsiteX8" fmla="*/ 8368 w 10000"/>
              <a:gd name="connsiteY8" fmla="*/ 109 h 10042"/>
              <a:gd name="connsiteX9" fmla="*/ 10000 w 10000"/>
              <a:gd name="connsiteY9" fmla="*/ 42 h 10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000" h="10042">
                <a:moveTo>
                  <a:pt x="0" y="10042"/>
                </a:moveTo>
                <a:cubicBezTo>
                  <a:pt x="434" y="9982"/>
                  <a:pt x="1978" y="10012"/>
                  <a:pt x="2593" y="9692"/>
                </a:cubicBezTo>
                <a:cubicBezTo>
                  <a:pt x="3208" y="9372"/>
                  <a:pt x="3453" y="9598"/>
                  <a:pt x="3693" y="8119"/>
                </a:cubicBezTo>
                <a:cubicBezTo>
                  <a:pt x="3933" y="6640"/>
                  <a:pt x="3937" y="1811"/>
                  <a:pt x="4032" y="818"/>
                </a:cubicBezTo>
                <a:cubicBezTo>
                  <a:pt x="4127" y="-175"/>
                  <a:pt x="4381" y="8300"/>
                  <a:pt x="4525" y="8550"/>
                </a:cubicBezTo>
                <a:cubicBezTo>
                  <a:pt x="4669" y="8800"/>
                  <a:pt x="4805" y="2921"/>
                  <a:pt x="4898" y="2318"/>
                </a:cubicBezTo>
                <a:cubicBezTo>
                  <a:pt x="4991" y="1715"/>
                  <a:pt x="5366" y="8100"/>
                  <a:pt x="5425" y="7738"/>
                </a:cubicBezTo>
                <a:cubicBezTo>
                  <a:pt x="5484" y="7376"/>
                  <a:pt x="5326" y="2091"/>
                  <a:pt x="5816" y="820"/>
                </a:cubicBezTo>
                <a:cubicBezTo>
                  <a:pt x="6306" y="-451"/>
                  <a:pt x="7720" y="146"/>
                  <a:pt x="8368" y="109"/>
                </a:cubicBezTo>
                <a:cubicBezTo>
                  <a:pt x="9016" y="72"/>
                  <a:pt x="9659" y="57"/>
                  <a:pt x="10000" y="42"/>
                </a:cubicBezTo>
              </a:path>
            </a:pathLst>
          </a:cu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/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latin typeface="Trebuchet MS" charset="0"/>
                <a:cs typeface="Trebuchet MS" charset="0"/>
              </a:rPr>
              <a:t>Can This Be a Combinational Inverter?</a:t>
            </a:r>
          </a:p>
        </p:txBody>
      </p:sp>
      <p:grpSp>
        <p:nvGrpSpPr>
          <p:cNvPr id="8" name="Group 1160"/>
          <p:cNvGrpSpPr>
            <a:grpSpLocks/>
          </p:cNvGrpSpPr>
          <p:nvPr/>
        </p:nvGrpSpPr>
        <p:grpSpPr bwMode="auto">
          <a:xfrm>
            <a:off x="957263" y="3252788"/>
            <a:ext cx="2714625" cy="1630362"/>
            <a:chOff x="603" y="1878"/>
            <a:chExt cx="1710" cy="1033"/>
          </a:xfrm>
        </p:grpSpPr>
        <p:sp>
          <p:nvSpPr>
            <p:cNvPr id="9" name="Rectangle 1158" descr="Wide upward diagonal"/>
            <p:cNvSpPr>
              <a:spLocks noChangeArrowheads="1"/>
            </p:cNvSpPr>
            <p:nvPr/>
          </p:nvSpPr>
          <p:spPr bwMode="auto">
            <a:xfrm>
              <a:off x="1634" y="1878"/>
              <a:ext cx="679" cy="1033"/>
            </a:xfrm>
            <a:prstGeom prst="rect">
              <a:avLst/>
            </a:prstGeom>
            <a:pattFill prst="wdUpDiag">
              <a:fgClr>
                <a:srgbClr val="FF99CC"/>
              </a:fgClr>
              <a:bgClr>
                <a:srgbClr val="FFFFFF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0" name="Rectangle 1159" descr="Wide upward diagonal"/>
            <p:cNvSpPr>
              <a:spLocks noChangeArrowheads="1"/>
            </p:cNvSpPr>
            <p:nvPr/>
          </p:nvSpPr>
          <p:spPr bwMode="auto">
            <a:xfrm>
              <a:off x="603" y="1878"/>
              <a:ext cx="344" cy="1033"/>
            </a:xfrm>
            <a:prstGeom prst="rect">
              <a:avLst/>
            </a:prstGeom>
            <a:pattFill prst="wdUpDiag">
              <a:fgClr>
                <a:srgbClr val="FF99CC"/>
              </a:fgClr>
              <a:bgClr>
                <a:srgbClr val="FFFFFF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48131" name="Group 1153"/>
          <p:cNvGrpSpPr>
            <a:grpSpLocks/>
          </p:cNvGrpSpPr>
          <p:nvPr/>
        </p:nvGrpSpPr>
        <p:grpSpPr bwMode="auto">
          <a:xfrm>
            <a:off x="557213" y="1897063"/>
            <a:ext cx="3938587" cy="3665537"/>
            <a:chOff x="351" y="1195"/>
            <a:chExt cx="2481" cy="2309"/>
          </a:xfrm>
        </p:grpSpPr>
        <p:sp>
          <p:nvSpPr>
            <p:cNvPr id="12" name="Rectangle 1028"/>
            <p:cNvSpPr>
              <a:spLocks noChangeArrowheads="1"/>
            </p:cNvSpPr>
            <p:nvPr/>
          </p:nvSpPr>
          <p:spPr bwMode="auto">
            <a:xfrm>
              <a:off x="437" y="1195"/>
              <a:ext cx="342" cy="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lIns="12700" tIns="12700" rIns="12700" bIns="12700"/>
            <a:lstStyle/>
            <a:p>
              <a:pPr eaLnBrk="1" hangingPunct="1">
                <a:defRPr/>
              </a:pPr>
              <a:r>
                <a:rPr lang="en-US" sz="1600">
                  <a:latin typeface="+mj-lt"/>
                  <a:ea typeface="ＭＳ Ｐゴシック" charset="0"/>
                  <a:cs typeface="ＭＳ Ｐゴシック" charset="0"/>
                </a:rPr>
                <a:t>V</a:t>
              </a:r>
              <a:r>
                <a:rPr lang="en-US" sz="1600" baseline="-25000">
                  <a:latin typeface="+mj-lt"/>
                  <a:ea typeface="ＭＳ Ｐゴシック" charset="0"/>
                  <a:cs typeface="ＭＳ Ｐゴシック" charset="0"/>
                </a:rPr>
                <a:t>OUT</a:t>
              </a:r>
              <a:endParaRPr lang="en-US" sz="1600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3" name="Rectangle 1029"/>
            <p:cNvSpPr>
              <a:spLocks noChangeArrowheads="1"/>
            </p:cNvSpPr>
            <p:nvPr/>
          </p:nvSpPr>
          <p:spPr bwMode="auto">
            <a:xfrm>
              <a:off x="2489" y="3161"/>
              <a:ext cx="343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lIns="12700" tIns="12700" rIns="12700" bIns="12700"/>
            <a:lstStyle/>
            <a:p>
              <a:pPr eaLnBrk="1" hangingPunct="1">
                <a:defRPr/>
              </a:pPr>
              <a:r>
                <a:rPr lang="en-US" sz="1600">
                  <a:latin typeface="+mj-lt"/>
                  <a:ea typeface="ＭＳ Ｐゴシック" charset="0"/>
                  <a:cs typeface="ＭＳ Ｐゴシック" charset="0"/>
                </a:rPr>
                <a:t>V</a:t>
              </a:r>
              <a:r>
                <a:rPr lang="en-US" sz="1600" baseline="-25000">
                  <a:latin typeface="+mj-lt"/>
                  <a:ea typeface="ＭＳ Ｐゴシック" charset="0"/>
                  <a:cs typeface="ＭＳ Ｐゴシック" charset="0"/>
                </a:rPr>
                <a:t>IN</a:t>
              </a:r>
              <a:endParaRPr lang="en-US" sz="1600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" name="Rectangle 1030"/>
            <p:cNvSpPr>
              <a:spLocks noChangeArrowheads="1"/>
            </p:cNvSpPr>
            <p:nvPr/>
          </p:nvSpPr>
          <p:spPr bwMode="auto">
            <a:xfrm>
              <a:off x="865" y="3333"/>
              <a:ext cx="170" cy="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lIns="12700" tIns="12700" rIns="12700" bIns="12700"/>
            <a:lstStyle/>
            <a:p>
              <a:pPr algn="ctr" eaLnBrk="1" hangingPunct="1">
                <a:defRPr/>
              </a:pPr>
              <a:r>
                <a:rPr lang="en-US" sz="1600">
                  <a:latin typeface="+mj-lt"/>
                  <a:ea typeface="ＭＳ Ｐゴシック" charset="0"/>
                  <a:cs typeface="ＭＳ Ｐゴシック" charset="0"/>
                </a:rPr>
                <a:t>1</a:t>
              </a:r>
            </a:p>
          </p:txBody>
        </p:sp>
        <p:sp>
          <p:nvSpPr>
            <p:cNvPr id="15" name="Line 1031"/>
            <p:cNvSpPr>
              <a:spLocks noChangeShapeType="1"/>
            </p:cNvSpPr>
            <p:nvPr/>
          </p:nvSpPr>
          <p:spPr bwMode="auto">
            <a:xfrm flipV="1">
              <a:off x="608" y="1366"/>
              <a:ext cx="0" cy="188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/>
            </a:extLst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6" name="Line 1032"/>
            <p:cNvSpPr>
              <a:spLocks noChangeShapeType="1"/>
            </p:cNvSpPr>
            <p:nvPr/>
          </p:nvSpPr>
          <p:spPr bwMode="auto">
            <a:xfrm>
              <a:off x="608" y="3247"/>
              <a:ext cx="188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/>
            </a:extLst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7" name="Line 1033"/>
            <p:cNvSpPr>
              <a:spLocks noChangeShapeType="1"/>
            </p:cNvSpPr>
            <p:nvPr/>
          </p:nvSpPr>
          <p:spPr bwMode="auto">
            <a:xfrm flipV="1">
              <a:off x="949" y="1537"/>
              <a:ext cx="2" cy="171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/>
            </a:extLst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8" name="Line 1034"/>
            <p:cNvSpPr>
              <a:spLocks noChangeShapeType="1"/>
            </p:cNvSpPr>
            <p:nvPr/>
          </p:nvSpPr>
          <p:spPr bwMode="auto">
            <a:xfrm flipV="1">
              <a:off x="1292" y="1537"/>
              <a:ext cx="0" cy="171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/>
            </a:extLst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9" name="Line 1035"/>
            <p:cNvSpPr>
              <a:spLocks noChangeShapeType="1"/>
            </p:cNvSpPr>
            <p:nvPr/>
          </p:nvSpPr>
          <p:spPr bwMode="auto">
            <a:xfrm flipV="1">
              <a:off x="1634" y="1537"/>
              <a:ext cx="0" cy="171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/>
            </a:extLst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0" name="Line 1036"/>
            <p:cNvSpPr>
              <a:spLocks noChangeShapeType="1"/>
            </p:cNvSpPr>
            <p:nvPr/>
          </p:nvSpPr>
          <p:spPr bwMode="auto">
            <a:xfrm flipV="1">
              <a:off x="1975" y="1537"/>
              <a:ext cx="2" cy="171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/>
            </a:extLst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1" name="Line 1037"/>
            <p:cNvSpPr>
              <a:spLocks noChangeShapeType="1"/>
            </p:cNvSpPr>
            <p:nvPr/>
          </p:nvSpPr>
          <p:spPr bwMode="auto">
            <a:xfrm flipV="1">
              <a:off x="2318" y="1537"/>
              <a:ext cx="0" cy="171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/>
            </a:extLst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3" name="Line 1039"/>
            <p:cNvSpPr>
              <a:spLocks noChangeShapeType="1"/>
            </p:cNvSpPr>
            <p:nvPr/>
          </p:nvSpPr>
          <p:spPr bwMode="auto">
            <a:xfrm>
              <a:off x="608" y="2563"/>
              <a:ext cx="1710" cy="1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/>
            </a:extLst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5" name="Line 1041"/>
            <p:cNvSpPr>
              <a:spLocks noChangeShapeType="1"/>
            </p:cNvSpPr>
            <p:nvPr/>
          </p:nvSpPr>
          <p:spPr bwMode="auto">
            <a:xfrm>
              <a:off x="608" y="1878"/>
              <a:ext cx="1710" cy="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/>
            </a:extLst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6" name="Line 1042"/>
            <p:cNvSpPr>
              <a:spLocks noChangeShapeType="1"/>
            </p:cNvSpPr>
            <p:nvPr/>
          </p:nvSpPr>
          <p:spPr bwMode="auto">
            <a:xfrm>
              <a:off x="608" y="1537"/>
              <a:ext cx="1710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/>
            </a:extLst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7" name="Rectangle 1043"/>
            <p:cNvSpPr>
              <a:spLocks noChangeArrowheads="1"/>
            </p:cNvSpPr>
            <p:nvPr/>
          </p:nvSpPr>
          <p:spPr bwMode="auto">
            <a:xfrm>
              <a:off x="1206" y="3333"/>
              <a:ext cx="172" cy="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lIns="12700" tIns="12700" rIns="12700" bIns="12700"/>
            <a:lstStyle/>
            <a:p>
              <a:pPr algn="ctr" eaLnBrk="1" hangingPunct="1">
                <a:defRPr/>
              </a:pPr>
              <a:r>
                <a:rPr lang="en-US" sz="1600">
                  <a:latin typeface="+mj-lt"/>
                  <a:ea typeface="ＭＳ Ｐゴシック" charset="0"/>
                  <a:cs typeface="ＭＳ Ｐゴシック" charset="0"/>
                </a:rPr>
                <a:t>2</a:t>
              </a:r>
            </a:p>
          </p:txBody>
        </p:sp>
        <p:sp>
          <p:nvSpPr>
            <p:cNvPr id="28" name="Rectangle 1044"/>
            <p:cNvSpPr>
              <a:spLocks noChangeArrowheads="1"/>
            </p:cNvSpPr>
            <p:nvPr/>
          </p:nvSpPr>
          <p:spPr bwMode="auto">
            <a:xfrm>
              <a:off x="1548" y="3333"/>
              <a:ext cx="172" cy="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lIns="12700" tIns="12700" rIns="12700" bIns="12700"/>
            <a:lstStyle/>
            <a:p>
              <a:pPr algn="ctr" eaLnBrk="1" hangingPunct="1">
                <a:defRPr/>
              </a:pPr>
              <a:r>
                <a:rPr lang="en-US" sz="1600">
                  <a:latin typeface="+mj-lt"/>
                  <a:ea typeface="ＭＳ Ｐゴシック" charset="0"/>
                  <a:cs typeface="ＭＳ Ｐゴシック" charset="0"/>
                </a:rPr>
                <a:t>3</a:t>
              </a:r>
            </a:p>
          </p:txBody>
        </p:sp>
        <p:sp>
          <p:nvSpPr>
            <p:cNvPr id="29" name="Rectangle 1045"/>
            <p:cNvSpPr>
              <a:spLocks noChangeArrowheads="1"/>
            </p:cNvSpPr>
            <p:nvPr/>
          </p:nvSpPr>
          <p:spPr bwMode="auto">
            <a:xfrm>
              <a:off x="1891" y="3333"/>
              <a:ext cx="170" cy="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lIns="12700" tIns="12700" rIns="12700" bIns="12700"/>
            <a:lstStyle/>
            <a:p>
              <a:pPr algn="ctr" eaLnBrk="1" hangingPunct="1">
                <a:defRPr/>
              </a:pPr>
              <a:r>
                <a:rPr lang="en-US" sz="1600">
                  <a:latin typeface="+mj-lt"/>
                  <a:ea typeface="ＭＳ Ｐゴシック" charset="0"/>
                  <a:cs typeface="ＭＳ Ｐゴシック" charset="0"/>
                </a:rPr>
                <a:t>4</a:t>
              </a:r>
            </a:p>
          </p:txBody>
        </p:sp>
        <p:sp>
          <p:nvSpPr>
            <p:cNvPr id="30" name="Rectangle 1046"/>
            <p:cNvSpPr>
              <a:spLocks noChangeArrowheads="1"/>
            </p:cNvSpPr>
            <p:nvPr/>
          </p:nvSpPr>
          <p:spPr bwMode="auto">
            <a:xfrm>
              <a:off x="2232" y="3333"/>
              <a:ext cx="172" cy="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lIns="12700" tIns="12700" rIns="12700" bIns="12700"/>
            <a:lstStyle/>
            <a:p>
              <a:pPr algn="ctr" eaLnBrk="1" hangingPunct="1">
                <a:defRPr/>
              </a:pPr>
              <a:r>
                <a:rPr lang="en-US" sz="1600">
                  <a:latin typeface="+mj-lt"/>
                  <a:ea typeface="ＭＳ Ｐゴシック" charset="0"/>
                  <a:cs typeface="ＭＳ Ｐゴシック" charset="0"/>
                </a:rPr>
                <a:t>5</a:t>
              </a:r>
            </a:p>
          </p:txBody>
        </p:sp>
        <p:sp>
          <p:nvSpPr>
            <p:cNvPr id="31" name="Rectangle 1047"/>
            <p:cNvSpPr>
              <a:spLocks noChangeArrowheads="1"/>
            </p:cNvSpPr>
            <p:nvPr/>
          </p:nvSpPr>
          <p:spPr bwMode="auto">
            <a:xfrm>
              <a:off x="522" y="3333"/>
              <a:ext cx="172" cy="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lIns="12700" tIns="12700" rIns="12700" bIns="12700"/>
            <a:lstStyle/>
            <a:p>
              <a:pPr algn="ctr" eaLnBrk="1" hangingPunct="1">
                <a:defRPr/>
              </a:pPr>
              <a:r>
                <a:rPr lang="en-US" sz="1600">
                  <a:latin typeface="+mj-lt"/>
                  <a:ea typeface="ＭＳ Ｐゴシック" charset="0"/>
                  <a:cs typeface="ＭＳ Ｐゴシック" charset="0"/>
                </a:rPr>
                <a:t>0</a:t>
              </a:r>
            </a:p>
          </p:txBody>
        </p:sp>
        <p:sp>
          <p:nvSpPr>
            <p:cNvPr id="32" name="Rectangle 1048"/>
            <p:cNvSpPr>
              <a:spLocks noChangeArrowheads="1"/>
            </p:cNvSpPr>
            <p:nvPr/>
          </p:nvSpPr>
          <p:spPr bwMode="auto">
            <a:xfrm>
              <a:off x="351" y="3161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lIns="12700" tIns="12700" rIns="12700" bIns="12700"/>
            <a:lstStyle/>
            <a:p>
              <a:pPr algn="ctr" eaLnBrk="1" hangingPunct="1">
                <a:defRPr/>
              </a:pPr>
              <a:r>
                <a:rPr lang="en-US" sz="1600">
                  <a:latin typeface="+mj-lt"/>
                  <a:ea typeface="ＭＳ Ｐゴシック" charset="0"/>
                  <a:cs typeface="ＭＳ Ｐゴシック" charset="0"/>
                </a:rPr>
                <a:t>0</a:t>
              </a:r>
            </a:p>
          </p:txBody>
        </p:sp>
        <p:sp>
          <p:nvSpPr>
            <p:cNvPr id="33" name="Rectangle 1049"/>
            <p:cNvSpPr>
              <a:spLocks noChangeArrowheads="1"/>
            </p:cNvSpPr>
            <p:nvPr/>
          </p:nvSpPr>
          <p:spPr bwMode="auto">
            <a:xfrm>
              <a:off x="351" y="2819"/>
              <a:ext cx="17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lIns="12700" tIns="12700" rIns="12700" bIns="12700"/>
            <a:lstStyle/>
            <a:p>
              <a:pPr algn="ctr" eaLnBrk="1" hangingPunct="1">
                <a:defRPr/>
              </a:pPr>
              <a:r>
                <a:rPr lang="en-US" sz="1600">
                  <a:latin typeface="+mj-lt"/>
                  <a:ea typeface="ＭＳ Ｐゴシック" charset="0"/>
                  <a:cs typeface="ＭＳ Ｐゴシック" charset="0"/>
                </a:rPr>
                <a:t>1</a:t>
              </a:r>
            </a:p>
          </p:txBody>
        </p:sp>
        <p:sp>
          <p:nvSpPr>
            <p:cNvPr id="34" name="Rectangle 1050"/>
            <p:cNvSpPr>
              <a:spLocks noChangeArrowheads="1"/>
            </p:cNvSpPr>
            <p:nvPr/>
          </p:nvSpPr>
          <p:spPr bwMode="auto">
            <a:xfrm>
              <a:off x="351" y="2478"/>
              <a:ext cx="172" cy="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lIns="12700" tIns="12700" rIns="12700" bIns="12700"/>
            <a:lstStyle/>
            <a:p>
              <a:pPr algn="ctr" eaLnBrk="1" hangingPunct="1">
                <a:defRPr/>
              </a:pPr>
              <a:r>
                <a:rPr lang="en-US" sz="1600">
                  <a:latin typeface="+mj-lt"/>
                  <a:ea typeface="ＭＳ Ｐゴシック" charset="0"/>
                  <a:cs typeface="ＭＳ Ｐゴシック" charset="0"/>
                </a:rPr>
                <a:t>2</a:t>
              </a:r>
            </a:p>
          </p:txBody>
        </p:sp>
        <p:sp>
          <p:nvSpPr>
            <p:cNvPr id="35" name="Rectangle 1051"/>
            <p:cNvSpPr>
              <a:spLocks noChangeArrowheads="1"/>
            </p:cNvSpPr>
            <p:nvPr/>
          </p:nvSpPr>
          <p:spPr bwMode="auto">
            <a:xfrm>
              <a:off x="351" y="213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lIns="12700" tIns="12700" rIns="12700" bIns="12700"/>
            <a:lstStyle/>
            <a:p>
              <a:pPr algn="ctr" eaLnBrk="1" hangingPunct="1">
                <a:defRPr/>
              </a:pPr>
              <a:r>
                <a:rPr lang="en-US" sz="1600">
                  <a:latin typeface="+mj-lt"/>
                  <a:ea typeface="ＭＳ Ｐゴシック" charset="0"/>
                  <a:cs typeface="ＭＳ Ｐゴシック" charset="0"/>
                </a:rPr>
                <a:t>3</a:t>
              </a:r>
            </a:p>
          </p:txBody>
        </p:sp>
        <p:sp>
          <p:nvSpPr>
            <p:cNvPr id="36" name="Rectangle 1052"/>
            <p:cNvSpPr>
              <a:spLocks noChangeArrowheads="1"/>
            </p:cNvSpPr>
            <p:nvPr/>
          </p:nvSpPr>
          <p:spPr bwMode="auto">
            <a:xfrm>
              <a:off x="351" y="1793"/>
              <a:ext cx="172" cy="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lIns="12700" tIns="12700" rIns="12700" bIns="12700"/>
            <a:lstStyle/>
            <a:p>
              <a:pPr algn="ctr" eaLnBrk="1" hangingPunct="1">
                <a:defRPr/>
              </a:pPr>
              <a:r>
                <a:rPr lang="en-US" sz="1600">
                  <a:latin typeface="+mj-lt"/>
                  <a:ea typeface="ＭＳ Ｐゴシック" charset="0"/>
                  <a:cs typeface="ＭＳ Ｐゴシック" charset="0"/>
                </a:rPr>
                <a:t>4</a:t>
              </a:r>
            </a:p>
          </p:txBody>
        </p:sp>
        <p:sp>
          <p:nvSpPr>
            <p:cNvPr id="37" name="Rectangle 1053"/>
            <p:cNvSpPr>
              <a:spLocks noChangeArrowheads="1"/>
            </p:cNvSpPr>
            <p:nvPr/>
          </p:nvSpPr>
          <p:spPr bwMode="auto">
            <a:xfrm>
              <a:off x="351" y="1450"/>
              <a:ext cx="17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lIns="12700" tIns="12700" rIns="12700" bIns="12700"/>
            <a:lstStyle/>
            <a:p>
              <a:pPr algn="ctr" eaLnBrk="1" hangingPunct="1">
                <a:defRPr/>
              </a:pPr>
              <a:r>
                <a:rPr lang="en-US" sz="1600">
                  <a:latin typeface="+mj-lt"/>
                  <a:ea typeface="ＭＳ Ｐゴシック" charset="0"/>
                  <a:cs typeface="ＭＳ Ｐゴシック" charset="0"/>
                </a:rPr>
                <a:t>5</a:t>
              </a:r>
            </a:p>
          </p:txBody>
        </p:sp>
        <p:sp>
          <p:nvSpPr>
            <p:cNvPr id="38" name="Freeform 1054"/>
            <p:cNvSpPr>
              <a:spLocks/>
            </p:cNvSpPr>
            <p:nvPr/>
          </p:nvSpPr>
          <p:spPr bwMode="auto">
            <a:xfrm>
              <a:off x="608" y="1537"/>
              <a:ext cx="1710" cy="1539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000"/>
                <a:gd name="T16" fmla="*/ 0 h 20000"/>
                <a:gd name="T17" fmla="*/ 20000 w 20000"/>
                <a:gd name="T18" fmla="*/ 20000 h 200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000" h="20000">
                  <a:moveTo>
                    <a:pt x="0" y="0"/>
                  </a:moveTo>
                  <a:lnTo>
                    <a:pt x="3999" y="4443"/>
                  </a:lnTo>
                  <a:lnTo>
                    <a:pt x="9997" y="17771"/>
                  </a:lnTo>
                  <a:lnTo>
                    <a:pt x="11996" y="19992"/>
                  </a:lnTo>
                  <a:lnTo>
                    <a:pt x="19993" y="19992"/>
                  </a:lnTo>
                </a:path>
              </a:pathLst>
            </a:custGeom>
            <a:noFill/>
            <a:ln w="38100">
              <a:solidFill>
                <a:srgbClr val="CC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/>
            </a:extLst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9" name="Rectangle 1055"/>
            <p:cNvSpPr>
              <a:spLocks noChangeArrowheads="1"/>
            </p:cNvSpPr>
            <p:nvPr/>
          </p:nvSpPr>
          <p:spPr bwMode="auto">
            <a:xfrm>
              <a:off x="649" y="1395"/>
              <a:ext cx="357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lIns="12700" tIns="12700" rIns="12700" bIns="12700"/>
            <a:lstStyle/>
            <a:p>
              <a:pPr algn="ctr" eaLnBrk="1" hangingPunct="1">
                <a:defRPr/>
              </a:pPr>
              <a:r>
                <a:rPr lang="en-US" sz="1400">
                  <a:latin typeface="+mj-lt"/>
                  <a:ea typeface="ＭＳ Ｐゴシック" charset="0"/>
                  <a:cs typeface="ＭＳ Ｐゴシック" charset="0"/>
                </a:rPr>
                <a:t>(0,5)</a:t>
              </a:r>
            </a:p>
          </p:txBody>
        </p:sp>
        <p:sp>
          <p:nvSpPr>
            <p:cNvPr id="40" name="Rectangle 1056"/>
            <p:cNvSpPr>
              <a:spLocks noChangeArrowheads="1"/>
            </p:cNvSpPr>
            <p:nvPr/>
          </p:nvSpPr>
          <p:spPr bwMode="auto">
            <a:xfrm>
              <a:off x="976" y="1749"/>
              <a:ext cx="316" cy="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lIns="12700" tIns="12700" rIns="12700" bIns="12700"/>
            <a:lstStyle/>
            <a:p>
              <a:pPr algn="ctr" eaLnBrk="1" hangingPunct="1">
                <a:defRPr/>
              </a:pPr>
              <a:r>
                <a:rPr lang="en-US" sz="1400">
                  <a:latin typeface="+mj-lt"/>
                  <a:ea typeface="ＭＳ Ｐゴシック" charset="0"/>
                  <a:cs typeface="ＭＳ Ｐゴシック" charset="0"/>
                </a:rPr>
                <a:t>(1,4)</a:t>
              </a:r>
            </a:p>
          </p:txBody>
        </p:sp>
        <p:sp>
          <p:nvSpPr>
            <p:cNvPr id="41" name="Rectangle 1057"/>
            <p:cNvSpPr>
              <a:spLocks noChangeArrowheads="1"/>
            </p:cNvSpPr>
            <p:nvPr/>
          </p:nvSpPr>
          <p:spPr bwMode="auto">
            <a:xfrm>
              <a:off x="1482" y="2752"/>
              <a:ext cx="40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lIns="12700" tIns="12700" rIns="12700" bIns="12700"/>
            <a:lstStyle/>
            <a:p>
              <a:pPr algn="ctr" eaLnBrk="1" hangingPunct="1">
                <a:defRPr/>
              </a:pPr>
              <a:r>
                <a:rPr lang="en-US" sz="1400">
                  <a:latin typeface="+mj-lt"/>
                  <a:ea typeface="ＭＳ Ｐゴシック" charset="0"/>
                  <a:cs typeface="ＭＳ Ｐゴシック" charset="0"/>
                </a:rPr>
                <a:t>(2.5,1)</a:t>
              </a:r>
            </a:p>
          </p:txBody>
        </p:sp>
        <p:sp>
          <p:nvSpPr>
            <p:cNvPr id="42" name="Rectangle 1058"/>
            <p:cNvSpPr>
              <a:spLocks noChangeArrowheads="1"/>
            </p:cNvSpPr>
            <p:nvPr/>
          </p:nvSpPr>
          <p:spPr bwMode="auto">
            <a:xfrm>
              <a:off x="1292" y="3076"/>
              <a:ext cx="391" cy="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lIns="12700" tIns="12700" rIns="12700" bIns="12700"/>
            <a:lstStyle/>
            <a:p>
              <a:pPr algn="ctr" eaLnBrk="1" hangingPunct="1">
                <a:defRPr/>
              </a:pPr>
              <a:r>
                <a:rPr lang="en-US" sz="1400">
                  <a:latin typeface="+mj-lt"/>
                  <a:ea typeface="ＭＳ Ｐゴシック" charset="0"/>
                  <a:cs typeface="ＭＳ Ｐゴシック" charset="0"/>
                </a:rPr>
                <a:t>(3,0.5)</a:t>
              </a:r>
            </a:p>
          </p:txBody>
        </p:sp>
        <p:sp>
          <p:nvSpPr>
            <p:cNvPr id="43" name="Oval 1060"/>
            <p:cNvSpPr>
              <a:spLocks noChangeArrowheads="1"/>
            </p:cNvSpPr>
            <p:nvPr/>
          </p:nvSpPr>
          <p:spPr bwMode="auto">
            <a:xfrm>
              <a:off x="572" y="1504"/>
              <a:ext cx="86" cy="86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4" name="Oval 1061"/>
            <p:cNvSpPr>
              <a:spLocks noChangeArrowheads="1"/>
            </p:cNvSpPr>
            <p:nvPr/>
          </p:nvSpPr>
          <p:spPr bwMode="auto">
            <a:xfrm>
              <a:off x="920" y="1842"/>
              <a:ext cx="86" cy="87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5" name="Oval 1062"/>
            <p:cNvSpPr>
              <a:spLocks noChangeArrowheads="1"/>
            </p:cNvSpPr>
            <p:nvPr/>
          </p:nvSpPr>
          <p:spPr bwMode="auto">
            <a:xfrm>
              <a:off x="1427" y="2867"/>
              <a:ext cx="87" cy="86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6" name="Oval 1063"/>
            <p:cNvSpPr>
              <a:spLocks noChangeArrowheads="1"/>
            </p:cNvSpPr>
            <p:nvPr/>
          </p:nvSpPr>
          <p:spPr bwMode="auto">
            <a:xfrm>
              <a:off x="1597" y="3036"/>
              <a:ext cx="86" cy="86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7" name="Oval 1064"/>
            <p:cNvSpPr>
              <a:spLocks noChangeArrowheads="1"/>
            </p:cNvSpPr>
            <p:nvPr/>
          </p:nvSpPr>
          <p:spPr bwMode="auto">
            <a:xfrm>
              <a:off x="2283" y="3036"/>
              <a:ext cx="86" cy="86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51" name="Group 1099"/>
          <p:cNvGrpSpPr>
            <a:grpSpLocks/>
          </p:cNvGrpSpPr>
          <p:nvPr/>
        </p:nvGrpSpPr>
        <p:grpSpPr bwMode="auto">
          <a:xfrm>
            <a:off x="152400" y="4687888"/>
            <a:ext cx="3616325" cy="400050"/>
            <a:chOff x="96" y="2953"/>
            <a:chExt cx="2278" cy="252"/>
          </a:xfrm>
        </p:grpSpPr>
        <p:sp>
          <p:nvSpPr>
            <p:cNvPr id="52" name="Line 1081"/>
            <p:cNvSpPr>
              <a:spLocks noChangeShapeType="1"/>
            </p:cNvSpPr>
            <p:nvPr/>
          </p:nvSpPr>
          <p:spPr bwMode="auto">
            <a:xfrm flipH="1">
              <a:off x="356" y="3076"/>
              <a:ext cx="2018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prstDash val="dash"/>
              <a:round/>
              <a:headEnd/>
              <a:tailEnd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3" name="Text Box 1084"/>
            <p:cNvSpPr txBox="1">
              <a:spLocks noChangeArrowheads="1"/>
            </p:cNvSpPr>
            <p:nvPr/>
          </p:nvSpPr>
          <p:spPr bwMode="auto">
            <a:xfrm>
              <a:off x="96" y="2953"/>
              <a:ext cx="396" cy="252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/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b="0" dirty="0">
                  <a:latin typeface="+mj-lt"/>
                </a:rPr>
                <a:t>V</a:t>
              </a:r>
              <a:r>
                <a:rPr lang="en-US" b="0" baseline="-25000" dirty="0">
                  <a:latin typeface="+mj-lt"/>
                </a:rPr>
                <a:t>OL</a:t>
              </a:r>
            </a:p>
          </p:txBody>
        </p:sp>
      </p:grpSp>
      <p:sp>
        <p:nvSpPr>
          <p:cNvPr id="54" name="Text Box 1085"/>
          <p:cNvSpPr txBox="1">
            <a:spLocks noChangeArrowheads="1"/>
          </p:cNvSpPr>
          <p:nvPr/>
        </p:nvSpPr>
        <p:spPr bwMode="auto">
          <a:xfrm>
            <a:off x="457200" y="914400"/>
            <a:ext cx="8151813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 marL="1588" indent="-1588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800" b="0" dirty="0">
                <a:latin typeface="+mj-lt"/>
              </a:rPr>
              <a:t>Suppose that you measured the voltage transfer curve of the device shown below.  Can we find a signaling specification that would allow this device to be a combinational inverter?</a:t>
            </a:r>
          </a:p>
        </p:txBody>
      </p:sp>
      <p:sp>
        <p:nvSpPr>
          <p:cNvPr id="55" name="Text Box 1087"/>
          <p:cNvSpPr txBox="1">
            <a:spLocks noChangeArrowheads="1"/>
          </p:cNvSpPr>
          <p:nvPr/>
        </p:nvSpPr>
        <p:spPr bwMode="auto">
          <a:xfrm>
            <a:off x="4572000" y="2082800"/>
            <a:ext cx="4173538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 marL="225425" indent="-225425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 marL="1588" indent="6350" eaLnBrk="1" hangingPunct="1">
              <a:defRPr/>
            </a:pPr>
            <a:r>
              <a:rPr lang="en-US" sz="1600" b="0" dirty="0">
                <a:latin typeface="+mj-lt"/>
              </a:rPr>
              <a:t>The device must be able to actually produce the desired output level. Thus, V</a:t>
            </a:r>
            <a:r>
              <a:rPr lang="en-US" sz="1600" b="0" baseline="-25000" dirty="0">
                <a:latin typeface="+mj-lt"/>
              </a:rPr>
              <a:t>OL</a:t>
            </a:r>
            <a:r>
              <a:rPr lang="en-US" sz="1600" b="0" dirty="0">
                <a:latin typeface="+mj-lt"/>
              </a:rPr>
              <a:t> can be no lower than 0.5 V.</a:t>
            </a:r>
          </a:p>
        </p:txBody>
      </p:sp>
      <p:grpSp>
        <p:nvGrpSpPr>
          <p:cNvPr id="56" name="Group 1096"/>
          <p:cNvGrpSpPr>
            <a:grpSpLocks/>
          </p:cNvGrpSpPr>
          <p:nvPr/>
        </p:nvGrpSpPr>
        <p:grpSpPr bwMode="auto">
          <a:xfrm>
            <a:off x="2359025" y="2439988"/>
            <a:ext cx="558800" cy="3446462"/>
            <a:chOff x="624" y="1537"/>
            <a:chExt cx="352" cy="2171"/>
          </a:xfrm>
        </p:grpSpPr>
        <p:sp>
          <p:nvSpPr>
            <p:cNvPr id="57" name="Line 1097"/>
            <p:cNvSpPr>
              <a:spLocks noChangeShapeType="1"/>
            </p:cNvSpPr>
            <p:nvPr/>
          </p:nvSpPr>
          <p:spPr bwMode="auto">
            <a:xfrm flipV="1">
              <a:off x="784" y="1537"/>
              <a:ext cx="0" cy="1967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prstDash val="dash"/>
              <a:round/>
              <a:headEnd/>
              <a:tailEnd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8" name="Text Box 1098"/>
            <p:cNvSpPr txBox="1">
              <a:spLocks noChangeArrowheads="1"/>
            </p:cNvSpPr>
            <p:nvPr/>
          </p:nvSpPr>
          <p:spPr bwMode="auto">
            <a:xfrm>
              <a:off x="624" y="3456"/>
              <a:ext cx="352" cy="252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/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b="0" dirty="0">
                  <a:latin typeface="+mj-lt"/>
                </a:rPr>
                <a:t>V</a:t>
              </a:r>
              <a:r>
                <a:rPr lang="en-US" b="0" baseline="-25000" dirty="0">
                  <a:latin typeface="+mj-lt"/>
                </a:rPr>
                <a:t>IH</a:t>
              </a:r>
            </a:p>
          </p:txBody>
        </p:sp>
      </p:grpSp>
      <p:grpSp>
        <p:nvGrpSpPr>
          <p:cNvPr id="62" name="Group 1156"/>
          <p:cNvGrpSpPr>
            <a:grpSpLocks/>
          </p:cNvGrpSpPr>
          <p:nvPr/>
        </p:nvGrpSpPr>
        <p:grpSpPr bwMode="auto">
          <a:xfrm>
            <a:off x="179388" y="2439988"/>
            <a:ext cx="3835400" cy="3446462"/>
            <a:chOff x="113" y="1537"/>
            <a:chExt cx="2416" cy="2171"/>
          </a:xfrm>
        </p:grpSpPr>
        <p:grpSp>
          <p:nvGrpSpPr>
            <p:cNvPr id="48144" name="Group 1122"/>
            <p:cNvGrpSpPr>
              <a:grpSpLocks/>
            </p:cNvGrpSpPr>
            <p:nvPr/>
          </p:nvGrpSpPr>
          <p:grpSpPr bwMode="auto">
            <a:xfrm>
              <a:off x="768" y="1537"/>
              <a:ext cx="334" cy="2171"/>
              <a:chOff x="2776" y="1707"/>
              <a:chExt cx="334" cy="2171"/>
            </a:xfrm>
          </p:grpSpPr>
          <p:sp>
            <p:nvSpPr>
              <p:cNvPr id="75" name="Line 1104"/>
              <p:cNvSpPr>
                <a:spLocks noChangeShapeType="1"/>
              </p:cNvSpPr>
              <p:nvPr/>
            </p:nvSpPr>
            <p:spPr bwMode="auto">
              <a:xfrm flipV="1">
                <a:off x="2964" y="1707"/>
                <a:ext cx="0" cy="1967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prstDash val="dash"/>
                <a:round/>
                <a:headEnd/>
                <a:tailEnd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6" name="Text Box 1105"/>
              <p:cNvSpPr txBox="1">
                <a:spLocks noChangeArrowheads="1"/>
              </p:cNvSpPr>
              <p:nvPr/>
            </p:nvSpPr>
            <p:spPr bwMode="auto">
              <a:xfrm>
                <a:off x="2776" y="3626"/>
                <a:ext cx="334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/>
                <a:ext uri="{91240B29-F687-4f45-9708-019B960494DF}"/>
              </a:extLst>
            </p:spPr>
            <p:txBody>
              <a:bodyPr wrap="none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9pPr>
              </a:lstStyle>
              <a:p>
                <a:pPr eaLnBrk="1" hangingPunct="1">
                  <a:defRPr/>
                </a:pPr>
                <a:r>
                  <a:rPr lang="en-US" b="0" dirty="0">
                    <a:latin typeface="+mj-lt"/>
                  </a:rPr>
                  <a:t>V</a:t>
                </a:r>
                <a:r>
                  <a:rPr lang="en-US" b="0" baseline="-25000" dirty="0">
                    <a:latin typeface="+mj-lt"/>
                  </a:rPr>
                  <a:t>IL</a:t>
                </a:r>
              </a:p>
            </p:txBody>
          </p:sp>
        </p:grpSp>
        <p:grpSp>
          <p:nvGrpSpPr>
            <p:cNvPr id="48145" name="Group 1152"/>
            <p:cNvGrpSpPr>
              <a:grpSpLocks/>
            </p:cNvGrpSpPr>
            <p:nvPr/>
          </p:nvGrpSpPr>
          <p:grpSpPr bwMode="auto">
            <a:xfrm>
              <a:off x="113" y="1920"/>
              <a:ext cx="2416" cy="252"/>
              <a:chOff x="113" y="1920"/>
              <a:chExt cx="2416" cy="252"/>
            </a:xfrm>
          </p:grpSpPr>
          <p:sp>
            <p:nvSpPr>
              <p:cNvPr id="67" name="Line 1108"/>
              <p:cNvSpPr>
                <a:spLocks noChangeShapeType="1"/>
              </p:cNvSpPr>
              <p:nvPr/>
            </p:nvSpPr>
            <p:spPr bwMode="auto">
              <a:xfrm flipH="1">
                <a:off x="511" y="2049"/>
                <a:ext cx="2018" cy="0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prstDash val="dash"/>
                <a:round/>
                <a:headEnd/>
                <a:tailEnd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68" name="Text Box 1109"/>
              <p:cNvSpPr txBox="1">
                <a:spLocks noChangeArrowheads="1"/>
              </p:cNvSpPr>
              <p:nvPr/>
            </p:nvSpPr>
            <p:spPr bwMode="auto">
              <a:xfrm>
                <a:off x="113" y="1920"/>
                <a:ext cx="415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/>
                <a:ext uri="{91240B29-F687-4f45-9708-019B960494DF}"/>
              </a:extLst>
            </p:spPr>
            <p:txBody>
              <a:bodyPr wrap="none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9pPr>
              </a:lstStyle>
              <a:p>
                <a:pPr eaLnBrk="1" hangingPunct="1">
                  <a:defRPr/>
                </a:pPr>
                <a:r>
                  <a:rPr lang="en-US" b="0" dirty="0">
                    <a:latin typeface="+mj-lt"/>
                  </a:rPr>
                  <a:t>V</a:t>
                </a:r>
                <a:r>
                  <a:rPr lang="en-US" b="0" baseline="-25000" dirty="0">
                    <a:latin typeface="+mj-lt"/>
                  </a:rPr>
                  <a:t>OH</a:t>
                </a:r>
              </a:p>
            </p:txBody>
          </p:sp>
        </p:grpSp>
      </p:grpSp>
      <p:sp>
        <p:nvSpPr>
          <p:cNvPr id="77" name="Text Box 1115"/>
          <p:cNvSpPr txBox="1">
            <a:spLocks noChangeArrowheads="1"/>
          </p:cNvSpPr>
          <p:nvPr/>
        </p:nvSpPr>
        <p:spPr bwMode="auto">
          <a:xfrm>
            <a:off x="4572000" y="3497263"/>
            <a:ext cx="43434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 marL="225425" indent="-225425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 marL="1588" indent="6350" eaLnBrk="1" hangingPunct="1">
              <a:defRPr/>
            </a:pPr>
            <a:r>
              <a:rPr lang="en-US" sz="1600" b="0" dirty="0">
                <a:latin typeface="+mj-lt"/>
              </a:rPr>
              <a:t>V</a:t>
            </a:r>
            <a:r>
              <a:rPr lang="en-US" sz="1600" b="0" baseline="-25000" dirty="0">
                <a:latin typeface="+mj-lt"/>
              </a:rPr>
              <a:t>IH</a:t>
            </a:r>
            <a:r>
              <a:rPr lang="en-US" sz="1600" b="0" dirty="0">
                <a:latin typeface="+mj-lt"/>
              </a:rPr>
              <a:t> must be high enough to produce V</a:t>
            </a:r>
            <a:r>
              <a:rPr lang="en-US" sz="1600" b="0" baseline="-25000" dirty="0">
                <a:latin typeface="+mj-lt"/>
              </a:rPr>
              <a:t>OL</a:t>
            </a:r>
          </a:p>
        </p:txBody>
      </p:sp>
      <p:sp>
        <p:nvSpPr>
          <p:cNvPr id="78" name="Text Box 1116"/>
          <p:cNvSpPr txBox="1">
            <a:spLocks noChangeArrowheads="1"/>
          </p:cNvSpPr>
          <p:nvPr/>
        </p:nvSpPr>
        <p:spPr bwMode="auto">
          <a:xfrm>
            <a:off x="4541838" y="4324350"/>
            <a:ext cx="45720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 marL="225425" indent="-225425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 marL="4763" indent="-4763" eaLnBrk="1" hangingPunct="1">
              <a:defRPr/>
            </a:pPr>
            <a:r>
              <a:rPr lang="en-US" sz="1600" b="0" dirty="0">
                <a:latin typeface="+mj-lt"/>
              </a:rPr>
              <a:t>Now, find noise margin N and compute</a:t>
            </a:r>
          </a:p>
          <a:p>
            <a:pPr marL="236538" lvl="1" indent="-4763" eaLnBrk="1" hangingPunct="1">
              <a:defRPr/>
            </a:pPr>
            <a:r>
              <a:rPr lang="en-US" sz="1600" b="0" dirty="0">
                <a:latin typeface="+mj-lt"/>
                <a:cs typeface="ＭＳ Ｐゴシック" charset="0"/>
              </a:rPr>
              <a:t> V</a:t>
            </a:r>
            <a:r>
              <a:rPr lang="en-US" sz="1600" b="0" baseline="-25000" dirty="0">
                <a:latin typeface="+mj-lt"/>
                <a:cs typeface="ＭＳ Ｐゴシック" charset="0"/>
              </a:rPr>
              <a:t>OH</a:t>
            </a:r>
            <a:r>
              <a:rPr lang="en-US" sz="1600" b="0" dirty="0">
                <a:latin typeface="+mj-lt"/>
                <a:cs typeface="ＭＳ Ｐゴシック" charset="0"/>
              </a:rPr>
              <a:t> = V</a:t>
            </a:r>
            <a:r>
              <a:rPr lang="en-US" sz="1600" b="0" baseline="-25000" dirty="0">
                <a:latin typeface="+mj-lt"/>
                <a:cs typeface="ＭＳ Ｐゴシック" charset="0"/>
              </a:rPr>
              <a:t>IH</a:t>
            </a:r>
            <a:r>
              <a:rPr lang="en-US" sz="1600" b="0" dirty="0">
                <a:latin typeface="+mj-lt"/>
                <a:cs typeface="ＭＳ Ｐゴシック" charset="0"/>
              </a:rPr>
              <a:t> + N</a:t>
            </a:r>
          </a:p>
          <a:p>
            <a:pPr marL="236538" lvl="1" indent="-4763" eaLnBrk="1" hangingPunct="1">
              <a:defRPr/>
            </a:pPr>
            <a:r>
              <a:rPr lang="en-US" sz="1600" b="0" dirty="0">
                <a:latin typeface="+mj-lt"/>
                <a:cs typeface="ＭＳ Ｐゴシック" charset="0"/>
              </a:rPr>
              <a:t> V</a:t>
            </a:r>
            <a:r>
              <a:rPr lang="en-US" sz="1600" b="0" baseline="-25000" dirty="0">
                <a:latin typeface="+mj-lt"/>
                <a:cs typeface="ＭＳ Ｐゴシック" charset="0"/>
              </a:rPr>
              <a:t>IL</a:t>
            </a:r>
            <a:r>
              <a:rPr lang="en-US" sz="1600" b="0" dirty="0">
                <a:latin typeface="+mj-lt"/>
                <a:cs typeface="ＭＳ Ｐゴシック" charset="0"/>
              </a:rPr>
              <a:t>   = V</a:t>
            </a:r>
            <a:r>
              <a:rPr lang="en-US" sz="1600" b="0" baseline="-25000" dirty="0">
                <a:latin typeface="+mj-lt"/>
                <a:cs typeface="ＭＳ Ｐゴシック" charset="0"/>
              </a:rPr>
              <a:t>OL</a:t>
            </a:r>
            <a:r>
              <a:rPr lang="en-US" sz="1600" b="0" dirty="0">
                <a:latin typeface="+mj-lt"/>
                <a:cs typeface="ＭＳ Ｐゴシック" charset="0"/>
              </a:rPr>
              <a:t> + N</a:t>
            </a:r>
          </a:p>
        </p:txBody>
      </p:sp>
      <p:sp>
        <p:nvSpPr>
          <p:cNvPr id="81" name="Text Box 1127"/>
          <p:cNvSpPr txBox="1">
            <a:spLocks noChangeArrowheads="1"/>
          </p:cNvSpPr>
          <p:nvPr/>
        </p:nvSpPr>
        <p:spPr bwMode="auto">
          <a:xfrm>
            <a:off x="5410200" y="2933700"/>
            <a:ext cx="2438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 marL="225425" indent="-225425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b="0" dirty="0">
                <a:solidFill>
                  <a:srgbClr val="FF0000"/>
                </a:solidFill>
                <a:latin typeface="+mj-lt"/>
              </a:rPr>
              <a:t>Try V</a:t>
            </a:r>
            <a:r>
              <a:rPr lang="en-US" b="0" baseline="-25000" dirty="0">
                <a:solidFill>
                  <a:srgbClr val="FF0000"/>
                </a:solidFill>
                <a:latin typeface="+mj-lt"/>
              </a:rPr>
              <a:t>OL </a:t>
            </a:r>
            <a:r>
              <a:rPr lang="en-US" b="0" dirty="0">
                <a:solidFill>
                  <a:srgbClr val="FF0000"/>
                </a:solidFill>
                <a:latin typeface="+mj-lt"/>
              </a:rPr>
              <a:t> = 0.5 V</a:t>
            </a:r>
            <a:endParaRPr lang="en-US" b="0" baseline="-250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84" name="Text Box 1128"/>
          <p:cNvSpPr txBox="1">
            <a:spLocks noChangeArrowheads="1"/>
          </p:cNvSpPr>
          <p:nvPr/>
        </p:nvSpPr>
        <p:spPr bwMode="auto">
          <a:xfrm>
            <a:off x="5486400" y="3790950"/>
            <a:ext cx="2438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 marL="225425" indent="-225425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b="0" dirty="0">
                <a:solidFill>
                  <a:srgbClr val="FF0000"/>
                </a:solidFill>
                <a:latin typeface="+mj-lt"/>
              </a:rPr>
              <a:t>Try V</a:t>
            </a:r>
            <a:r>
              <a:rPr lang="en-US" b="0" baseline="-25000" dirty="0">
                <a:solidFill>
                  <a:srgbClr val="FF0000"/>
                </a:solidFill>
                <a:latin typeface="+mj-lt"/>
              </a:rPr>
              <a:t>IH </a:t>
            </a:r>
            <a:r>
              <a:rPr lang="en-US" b="0" dirty="0">
                <a:solidFill>
                  <a:srgbClr val="FF0000"/>
                </a:solidFill>
                <a:latin typeface="+mj-lt"/>
              </a:rPr>
              <a:t> = 3 V</a:t>
            </a:r>
            <a:endParaRPr lang="en-US" b="0" baseline="-250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87" name="Text Box 1129"/>
          <p:cNvSpPr txBox="1">
            <a:spLocks noChangeArrowheads="1"/>
          </p:cNvSpPr>
          <p:nvPr/>
        </p:nvSpPr>
        <p:spPr bwMode="auto">
          <a:xfrm>
            <a:off x="5486400" y="5695950"/>
            <a:ext cx="2438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 marL="225425" indent="-225425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b="0" dirty="0">
                <a:solidFill>
                  <a:srgbClr val="FF0000"/>
                </a:solidFill>
                <a:latin typeface="+mj-lt"/>
              </a:rPr>
              <a:t>Try N</a:t>
            </a:r>
            <a:r>
              <a:rPr lang="en-US" b="0" baseline="-25000" dirty="0">
                <a:solidFill>
                  <a:srgbClr val="FF0000"/>
                </a:solidFill>
                <a:latin typeface="+mj-lt"/>
              </a:rPr>
              <a:t> </a:t>
            </a:r>
            <a:r>
              <a:rPr lang="en-US" b="0" dirty="0">
                <a:solidFill>
                  <a:srgbClr val="FF0000"/>
                </a:solidFill>
                <a:latin typeface="+mj-lt"/>
              </a:rPr>
              <a:t> = 0.5 V</a:t>
            </a:r>
            <a:endParaRPr lang="en-US" b="0" baseline="-250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63" name="Text Box 1116"/>
          <p:cNvSpPr txBox="1">
            <a:spLocks noChangeArrowheads="1"/>
          </p:cNvSpPr>
          <p:nvPr/>
        </p:nvSpPr>
        <p:spPr bwMode="auto">
          <a:xfrm>
            <a:off x="4562475" y="5224463"/>
            <a:ext cx="45720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763" indent="-4763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600"/>
              <a:t>Then verify that V</a:t>
            </a:r>
            <a:r>
              <a:rPr lang="en-US" altLang="x-none" sz="1600" baseline="-25000"/>
              <a:t>OUT</a:t>
            </a:r>
            <a:r>
              <a:rPr lang="en-US" altLang="x-none" sz="1600"/>
              <a:t> ≥ V</a:t>
            </a:r>
            <a:r>
              <a:rPr lang="en-US" altLang="x-none" sz="1600" baseline="-25000"/>
              <a:t>OH</a:t>
            </a:r>
            <a:r>
              <a:rPr lang="en-US" altLang="x-none" sz="1600"/>
              <a:t> when V</a:t>
            </a:r>
            <a:r>
              <a:rPr lang="en-US" altLang="x-none" sz="1600" baseline="-25000"/>
              <a:t>IN</a:t>
            </a:r>
            <a:r>
              <a:rPr lang="en-US" altLang="x-none" sz="1600"/>
              <a:t> ≤ V</a:t>
            </a:r>
            <a:r>
              <a:rPr lang="en-US" altLang="x-none" sz="1600" baseline="-25000"/>
              <a:t>IL</a:t>
            </a:r>
            <a:r>
              <a:rPr lang="en-US" altLang="x-none" sz="1600"/>
              <a:t>.</a:t>
            </a:r>
          </a:p>
        </p:txBody>
      </p:sp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68263" y="6153150"/>
            <a:ext cx="90074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2000"/>
              <a:t>Device is a combinational inverter when V</a:t>
            </a:r>
            <a:r>
              <a:rPr lang="en-US" altLang="x-none" sz="2000" baseline="-25000"/>
              <a:t>OL</a:t>
            </a:r>
            <a:r>
              <a:rPr lang="en-US" altLang="x-none" sz="2000"/>
              <a:t>=0.5, V</a:t>
            </a:r>
            <a:r>
              <a:rPr lang="en-US" altLang="x-none" sz="2000" baseline="-25000"/>
              <a:t>IL</a:t>
            </a:r>
            <a:r>
              <a:rPr lang="en-US" altLang="x-none" sz="2000"/>
              <a:t>=1, V</a:t>
            </a:r>
            <a:r>
              <a:rPr lang="en-US" altLang="x-none" sz="2000" baseline="-25000"/>
              <a:t>IH</a:t>
            </a:r>
            <a:r>
              <a:rPr lang="en-US" altLang="x-none" sz="2000"/>
              <a:t>=3, V</a:t>
            </a:r>
            <a:r>
              <a:rPr lang="en-US" altLang="x-none" sz="2000" baseline="-25000"/>
              <a:t>OH</a:t>
            </a:r>
            <a:r>
              <a:rPr lang="en-US" altLang="x-none" sz="2000"/>
              <a:t>=3.5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77" grpId="0"/>
      <p:bldP spid="78" grpId="0"/>
      <p:bldP spid="81" grpId="0"/>
      <p:bldP spid="84" grpId="0"/>
      <p:bldP spid="87" grpId="0"/>
      <p:bldP spid="63" grpId="0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latin typeface="Trebuchet MS" charset="0"/>
                <a:cs typeface="Trebuchet MS" charset="0"/>
              </a:rPr>
              <a:t>Concrete Encoding of Information</a:t>
            </a:r>
          </a:p>
        </p:txBody>
      </p:sp>
      <p:sp>
        <p:nvSpPr>
          <p:cNvPr id="15362" name="Text Box 1028"/>
          <p:cNvSpPr txBox="1">
            <a:spLocks noChangeArrowheads="1"/>
          </p:cNvSpPr>
          <p:nvPr/>
        </p:nvSpPr>
        <p:spPr bwMode="auto">
          <a:xfrm>
            <a:off x="533400" y="1054100"/>
            <a:ext cx="3276600" cy="361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2000"/>
              <a:t>To this point we</a:t>
            </a:r>
            <a:r>
              <a:rPr lang="en-US" altLang="ja-JP" sz="2000"/>
              <a:t>’ve discussed encoding information using bits. But where do bits come from?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 sz="9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2000"/>
              <a:t>If we</a:t>
            </a:r>
            <a:r>
              <a:rPr lang="en-US" altLang="ja-JP" sz="2000"/>
              <a:t>’re going to design a machine that manipulates information, how should that information be physically encoded?</a:t>
            </a:r>
          </a:p>
        </p:txBody>
      </p:sp>
      <p:sp>
        <p:nvSpPr>
          <p:cNvPr id="4" name="Text Box 1028"/>
          <p:cNvSpPr txBox="1">
            <a:spLocks noChangeArrowheads="1"/>
          </p:cNvSpPr>
          <p:nvPr/>
        </p:nvSpPr>
        <p:spPr bwMode="auto">
          <a:xfrm>
            <a:off x="533400" y="4845050"/>
            <a:ext cx="7640638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b="0" dirty="0">
                <a:latin typeface="+mj-lt"/>
              </a:rPr>
              <a:t>What makes a good bit?</a:t>
            </a:r>
          </a:p>
          <a:p>
            <a:pPr eaLnBrk="1" hangingPunct="1">
              <a:defRPr/>
            </a:pPr>
            <a:r>
              <a:rPr lang="en-US" b="0" dirty="0">
                <a:latin typeface="+mj-lt"/>
              </a:rPr>
              <a:t>  - small, inexpensive (we want a lot of them)</a:t>
            </a:r>
          </a:p>
          <a:p>
            <a:pPr eaLnBrk="1" hangingPunct="1">
              <a:defRPr/>
            </a:pPr>
            <a:r>
              <a:rPr lang="en-US" b="0" dirty="0">
                <a:latin typeface="+mj-lt"/>
              </a:rPr>
              <a:t>  - stable (reliable, repeatable)</a:t>
            </a:r>
          </a:p>
          <a:p>
            <a:pPr eaLnBrk="1" hangingPunct="1">
              <a:defRPr/>
            </a:pPr>
            <a:r>
              <a:rPr lang="en-US" b="0" dirty="0">
                <a:latin typeface="+mj-lt"/>
              </a:rPr>
              <a:t>  - ease and speed of manipulation </a:t>
            </a:r>
            <a:br>
              <a:rPr lang="en-US" b="0" dirty="0">
                <a:latin typeface="+mj-lt"/>
              </a:rPr>
            </a:br>
            <a:r>
              <a:rPr lang="en-US" b="0" dirty="0">
                <a:latin typeface="+mj-lt"/>
              </a:rPr>
              <a:t>       (access, transform, combine, transmit, store)</a:t>
            </a:r>
            <a:endParaRPr lang="en-US" sz="1800" b="0" dirty="0">
              <a:latin typeface="+mj-lt"/>
            </a:endParaRPr>
          </a:p>
        </p:txBody>
      </p:sp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4219575" y="1143000"/>
            <a:ext cx="1658938" cy="3430588"/>
            <a:chOff x="4219102" y="1143000"/>
            <a:chExt cx="1659067" cy="3431232"/>
          </a:xfrm>
        </p:grpSpPr>
        <p:grpSp>
          <p:nvGrpSpPr>
            <p:cNvPr id="15370" name="Group 6"/>
            <p:cNvGrpSpPr>
              <a:grpSpLocks/>
            </p:cNvGrpSpPr>
            <p:nvPr/>
          </p:nvGrpSpPr>
          <p:grpSpPr bwMode="auto">
            <a:xfrm>
              <a:off x="4267200" y="1600200"/>
              <a:ext cx="1610969" cy="2974032"/>
              <a:chOff x="4267200" y="1600200"/>
              <a:chExt cx="1610969" cy="2974032"/>
            </a:xfrm>
          </p:grpSpPr>
          <p:pic>
            <p:nvPicPr>
              <p:cNvPr id="15372" name="Picture 5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67200" y="1600200"/>
                <a:ext cx="1432427" cy="2721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5373" name="TextBox 7"/>
              <p:cNvSpPr txBox="1">
                <a:spLocks noChangeArrowheads="1"/>
              </p:cNvSpPr>
              <p:nvPr/>
            </p:nvSpPr>
            <p:spPr bwMode="auto">
              <a:xfrm>
                <a:off x="4267200" y="4343400"/>
                <a:ext cx="1610969" cy="2308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Bookman Old Style" charset="0"/>
                    <a:ea typeface="ＭＳ Ｐゴシック" charset="-128"/>
                    <a:cs typeface="Bookman Old Style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Bookman Old Style" charset="0"/>
                    <a:ea typeface="ＭＳ Ｐゴシック" charset="-128"/>
                    <a:cs typeface="Bookman Old Style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Bookman Old Style" charset="0"/>
                    <a:ea typeface="ＭＳ Ｐゴシック" charset="-128"/>
                    <a:cs typeface="Bookman Old Style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charset="0"/>
                  <a:buChar char="–"/>
                  <a:defRPr sz="1600">
                    <a:solidFill>
                      <a:schemeClr val="tx1"/>
                    </a:solidFill>
                    <a:latin typeface="Bookman Old Style" charset="0"/>
                    <a:ea typeface="ＭＳ Ｐゴシック" charset="-128"/>
                    <a:cs typeface="Bookman Old Style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charset="0"/>
                  <a:buChar char="»"/>
                  <a:defRPr sz="1600">
                    <a:solidFill>
                      <a:schemeClr val="tx1"/>
                    </a:solidFill>
                    <a:latin typeface="Bookman Old Style" charset="0"/>
                    <a:ea typeface="ＭＳ Ｐゴシック" charset="-128"/>
                    <a:cs typeface="Bookman Old Style" charset="0"/>
                  </a:defRPr>
                </a:lvl5pPr>
                <a:lvl6pPr marL="25146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1600">
                    <a:solidFill>
                      <a:schemeClr val="tx1"/>
                    </a:solidFill>
                    <a:latin typeface="Bookman Old Style" charset="0"/>
                    <a:ea typeface="ＭＳ Ｐゴシック" charset="-128"/>
                    <a:cs typeface="Bookman Old Style" charset="0"/>
                  </a:defRPr>
                </a:lvl6pPr>
                <a:lvl7pPr marL="29718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1600">
                    <a:solidFill>
                      <a:schemeClr val="tx1"/>
                    </a:solidFill>
                    <a:latin typeface="Bookman Old Style" charset="0"/>
                    <a:ea typeface="ＭＳ Ｐゴシック" charset="-128"/>
                    <a:cs typeface="Bookman Old Style" charset="0"/>
                  </a:defRPr>
                </a:lvl7pPr>
                <a:lvl8pPr marL="34290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1600">
                    <a:solidFill>
                      <a:schemeClr val="tx1"/>
                    </a:solidFill>
                    <a:latin typeface="Bookman Old Style" charset="0"/>
                    <a:ea typeface="ＭＳ Ｐゴシック" charset="-128"/>
                    <a:cs typeface="Bookman Old Style" charset="0"/>
                  </a:defRPr>
                </a:lvl8pPr>
                <a:lvl9pPr marL="38862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1600">
                    <a:solidFill>
                      <a:schemeClr val="tx1"/>
                    </a:solidFill>
                    <a:latin typeface="Bookman Old Style" charset="0"/>
                    <a:ea typeface="ＭＳ Ｐゴシック" charset="-128"/>
                    <a:cs typeface="Bookman Old Style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x-none" sz="900">
                    <a:latin typeface="Arial" charset="0"/>
                  </a:rPr>
                  <a:t>Captmondo (CC BY-SA 3.0) </a:t>
                </a:r>
              </a:p>
            </p:txBody>
          </p:sp>
        </p:grpSp>
        <p:sp>
          <p:nvSpPr>
            <p:cNvPr id="15371" name="TextBox 9"/>
            <p:cNvSpPr txBox="1">
              <a:spLocks noChangeArrowheads="1"/>
            </p:cNvSpPr>
            <p:nvPr/>
          </p:nvSpPr>
          <p:spPr bwMode="auto">
            <a:xfrm>
              <a:off x="4219102" y="1143000"/>
              <a:ext cx="157176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1600"/>
                <a:t>Rosetta Stone</a:t>
              </a:r>
            </a:p>
          </p:txBody>
        </p:sp>
      </p:grpSp>
      <p:grpSp>
        <p:nvGrpSpPr>
          <p:cNvPr id="13" name="Group 12"/>
          <p:cNvGrpSpPr>
            <a:grpSpLocks/>
          </p:cNvGrpSpPr>
          <p:nvPr/>
        </p:nvGrpSpPr>
        <p:grpSpPr bwMode="auto">
          <a:xfrm>
            <a:off x="6172200" y="1143000"/>
            <a:ext cx="2846388" cy="4040188"/>
            <a:chOff x="6172200" y="1143000"/>
            <a:chExt cx="2846181" cy="4040832"/>
          </a:xfrm>
        </p:grpSpPr>
        <p:grpSp>
          <p:nvGrpSpPr>
            <p:cNvPr id="15366" name="Group 8"/>
            <p:cNvGrpSpPr>
              <a:grpSpLocks/>
            </p:cNvGrpSpPr>
            <p:nvPr/>
          </p:nvGrpSpPr>
          <p:grpSpPr bwMode="auto">
            <a:xfrm>
              <a:off x="6172200" y="1674168"/>
              <a:ext cx="2846181" cy="3509664"/>
              <a:chOff x="6172200" y="1295400"/>
              <a:chExt cx="2846181" cy="3509664"/>
            </a:xfrm>
          </p:grpSpPr>
          <p:pic>
            <p:nvPicPr>
              <p:cNvPr id="15368" name="Picture 1" descr="dna.png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72200" y="1295400"/>
                <a:ext cx="2846181" cy="3352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5369" name="TextBox 4"/>
              <p:cNvSpPr txBox="1">
                <a:spLocks noChangeArrowheads="1"/>
              </p:cNvSpPr>
              <p:nvPr/>
            </p:nvSpPr>
            <p:spPr bwMode="auto">
              <a:xfrm>
                <a:off x="6781800" y="4574232"/>
                <a:ext cx="2069797" cy="2308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Bookman Old Style" charset="0"/>
                    <a:ea typeface="ＭＳ Ｐゴシック" charset="-128"/>
                    <a:cs typeface="Bookman Old Style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Bookman Old Style" charset="0"/>
                    <a:ea typeface="ＭＳ Ｐゴシック" charset="-128"/>
                    <a:cs typeface="Bookman Old Style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Bookman Old Style" charset="0"/>
                    <a:ea typeface="ＭＳ Ｐゴシック" charset="-128"/>
                    <a:cs typeface="Bookman Old Style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charset="0"/>
                  <a:buChar char="–"/>
                  <a:defRPr sz="1600">
                    <a:solidFill>
                      <a:schemeClr val="tx1"/>
                    </a:solidFill>
                    <a:latin typeface="Bookman Old Style" charset="0"/>
                    <a:ea typeface="ＭＳ Ｐゴシック" charset="-128"/>
                    <a:cs typeface="Bookman Old Style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charset="0"/>
                  <a:buChar char="»"/>
                  <a:defRPr sz="1600">
                    <a:solidFill>
                      <a:schemeClr val="tx1"/>
                    </a:solidFill>
                    <a:latin typeface="Bookman Old Style" charset="0"/>
                    <a:ea typeface="ＭＳ Ｐゴシック" charset="-128"/>
                    <a:cs typeface="Bookman Old Style" charset="0"/>
                  </a:defRPr>
                </a:lvl5pPr>
                <a:lvl6pPr marL="25146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1600">
                    <a:solidFill>
                      <a:schemeClr val="tx1"/>
                    </a:solidFill>
                    <a:latin typeface="Bookman Old Style" charset="0"/>
                    <a:ea typeface="ＭＳ Ｐゴシック" charset="-128"/>
                    <a:cs typeface="Bookman Old Style" charset="0"/>
                  </a:defRPr>
                </a:lvl6pPr>
                <a:lvl7pPr marL="29718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1600">
                    <a:solidFill>
                      <a:schemeClr val="tx1"/>
                    </a:solidFill>
                    <a:latin typeface="Bookman Old Style" charset="0"/>
                    <a:ea typeface="ＭＳ Ｐゴシック" charset="-128"/>
                    <a:cs typeface="Bookman Old Style" charset="0"/>
                  </a:defRPr>
                </a:lvl7pPr>
                <a:lvl8pPr marL="34290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1600">
                    <a:solidFill>
                      <a:schemeClr val="tx1"/>
                    </a:solidFill>
                    <a:latin typeface="Bookman Old Style" charset="0"/>
                    <a:ea typeface="ＭＳ Ｐゴシック" charset="-128"/>
                    <a:cs typeface="Bookman Old Style" charset="0"/>
                  </a:defRPr>
                </a:lvl8pPr>
                <a:lvl9pPr marL="38862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1600">
                    <a:solidFill>
                      <a:schemeClr val="tx1"/>
                    </a:solidFill>
                    <a:latin typeface="Bookman Old Style" charset="0"/>
                    <a:ea typeface="ＭＳ Ｐゴシック" charset="-128"/>
                    <a:cs typeface="Bookman Old Style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x-none" sz="900">
                    <a:latin typeface="Arial" charset="0"/>
                  </a:rPr>
                  <a:t>Madeleine Price Ball (CC BY-SA 3.0) </a:t>
                </a:r>
              </a:p>
            </p:txBody>
          </p:sp>
        </p:grpSp>
        <p:sp>
          <p:nvSpPr>
            <p:cNvPr id="15367" name="TextBox 11"/>
            <p:cNvSpPr txBox="1">
              <a:spLocks noChangeArrowheads="1"/>
            </p:cNvSpPr>
            <p:nvPr/>
          </p:nvSpPr>
          <p:spPr bwMode="auto">
            <a:xfrm>
              <a:off x="7162800" y="1143000"/>
              <a:ext cx="646331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1600"/>
                <a:t>DNA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latin typeface="Trebuchet MS" charset="0"/>
                <a:cs typeface="Trebuchet MS" charset="0"/>
              </a:rPr>
              <a:t>Summary</a:t>
            </a:r>
          </a:p>
        </p:txBody>
      </p:sp>
      <p:graphicFrame>
        <p:nvGraphicFramePr>
          <p:cNvPr id="49154" name="Object 5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14300" imgH="215900" progId="Equation.3">
                  <p:embed/>
                </p:oleObj>
              </mc:Choice>
              <mc:Fallback>
                <p:oleObj name="Equation" r:id="rId3" imgW="114300" imgH="2159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55" name="Text Box 3"/>
          <p:cNvSpPr txBox="1">
            <a:spLocks noChangeArrowheads="1"/>
          </p:cNvSpPr>
          <p:nvPr/>
        </p:nvSpPr>
        <p:spPr bwMode="auto">
          <a:xfrm>
            <a:off x="533400" y="1096963"/>
            <a:ext cx="8153400" cy="532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628650" indent="-1714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915988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en-US" altLang="x-none" sz="2000"/>
              <a:t> Use voltages to encode information</a:t>
            </a:r>
          </a:p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en-US" altLang="x-none" sz="2000"/>
              <a:t> </a:t>
            </a:r>
            <a:r>
              <a:rPr lang="en-US" altLang="en-US" sz="2000"/>
              <a:t>“</a:t>
            </a:r>
            <a:r>
              <a:rPr lang="en-US" altLang="ja-JP" sz="2000"/>
              <a:t>Digital” encoding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x-none"/>
              <a:t> valid voltage levels for representing </a:t>
            </a:r>
            <a:r>
              <a:rPr lang="en-US" altLang="ja-JP"/>
              <a:t>“0” and “1”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x-none"/>
              <a:t> forbidden zone avoids mistaking </a:t>
            </a:r>
            <a:r>
              <a:rPr lang="en-US" altLang="ja-JP"/>
              <a:t>“0” for “1” and vice versa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x-none"/>
              <a:t> gives rise to notion of signal VALIDITY.</a:t>
            </a:r>
          </a:p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en-US" altLang="x-none" sz="2000"/>
              <a:t> Noise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x-none"/>
              <a:t>Want to tolerate real-world conditions: NOISE.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x-none"/>
              <a:t> Key: tougher standards for output than for input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x-none"/>
              <a:t> devices must have gain and have a non-linear VTC</a:t>
            </a:r>
          </a:p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en-US" altLang="x-none" sz="2000" baseline="-25000"/>
              <a:t> </a:t>
            </a:r>
            <a:r>
              <a:rPr lang="en-US" altLang="x-none" sz="2000"/>
              <a:t>Combinational devices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x-none"/>
              <a:t> Each logic family has Tinkertoy-set simplicity, modularity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x-none"/>
              <a:t> predictable composition: </a:t>
            </a:r>
            <a:r>
              <a:rPr lang="en-US" altLang="ja-JP"/>
              <a:t>“parts work </a:t>
            </a:r>
            <a:r>
              <a:rPr lang="en-US" altLang="ja-JP">
                <a:sym typeface="Symbol" charset="2"/>
              </a:rPr>
              <a:t>→ whole thing works”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x-none">
                <a:sym typeface="Symbol" charset="2"/>
              </a:rPr>
              <a:t> static discipline</a:t>
            </a:r>
          </a:p>
          <a:p>
            <a:pPr lvl="2" eaLnBrk="1" hangingPunct="1">
              <a:spcBef>
                <a:spcPct val="0"/>
              </a:spcBef>
              <a:buFontTx/>
              <a:buChar char="•"/>
            </a:pPr>
            <a:r>
              <a:rPr lang="en-US" altLang="x-none" sz="2000" baseline="-25000"/>
              <a:t> </a:t>
            </a:r>
            <a:r>
              <a:rPr lang="en-US" altLang="x-none" sz="2000"/>
              <a:t>digital inputs, outputs; restore marginal input voltages</a:t>
            </a:r>
          </a:p>
          <a:p>
            <a:pPr lvl="2" eaLnBrk="1" hangingPunct="1">
              <a:spcBef>
                <a:spcPct val="0"/>
              </a:spcBef>
              <a:buFontTx/>
              <a:buChar char="•"/>
            </a:pPr>
            <a:r>
              <a:rPr lang="en-US" altLang="x-none" sz="2000"/>
              <a:t> complete functional spec</a:t>
            </a:r>
          </a:p>
          <a:p>
            <a:pPr lvl="2" eaLnBrk="1" hangingPunct="1">
              <a:spcBef>
                <a:spcPct val="0"/>
              </a:spcBef>
              <a:buFontTx/>
              <a:buChar char="•"/>
            </a:pPr>
            <a:r>
              <a:rPr lang="en-US" altLang="x-none" sz="2000"/>
              <a:t> valid inputs lead to valid outputs in bounded time</a:t>
            </a:r>
            <a:endParaRPr lang="en-US" altLang="x-none" sz="2000" baseline="-250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73162"/>
          </a:xfrm>
        </p:spPr>
        <p:txBody>
          <a:bodyPr/>
          <a:lstStyle/>
          <a:p>
            <a:r>
              <a:rPr lang="en-US" altLang="x-none">
                <a:latin typeface="Trebuchet MS" charset="0"/>
                <a:cs typeface="Trebuchet MS" charset="0"/>
              </a:rPr>
              <a:t>Next Time:</a:t>
            </a:r>
            <a:br>
              <a:rPr lang="en-US" altLang="x-none">
                <a:latin typeface="Trebuchet MS" charset="0"/>
                <a:cs typeface="Trebuchet MS" charset="0"/>
              </a:rPr>
            </a:br>
            <a:r>
              <a:rPr lang="en-US" altLang="x-none">
                <a:latin typeface="Trebuchet MS" charset="0"/>
                <a:cs typeface="Trebuchet MS" charset="0"/>
              </a:rPr>
              <a:t>Building Logic with Transistors</a:t>
            </a:r>
          </a:p>
        </p:txBody>
      </p:sp>
      <p:sp>
        <p:nvSpPr>
          <p:cNvPr id="51202" name="Rectangle 3"/>
          <p:cNvSpPr>
            <a:spLocks noChangeArrowheads="1"/>
          </p:cNvSpPr>
          <p:nvPr/>
        </p:nvSpPr>
        <p:spPr bwMode="auto">
          <a:xfrm>
            <a:off x="2679700" y="2133600"/>
            <a:ext cx="4305300" cy="3811588"/>
          </a:xfrm>
          <a:prstGeom prst="rect">
            <a:avLst/>
          </a:prstGeom>
          <a:noFill/>
          <a:ln w="0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x-none" altLang="x-none" sz="1800">
              <a:latin typeface="Arial" charset="0"/>
            </a:endParaRPr>
          </a:p>
        </p:txBody>
      </p:sp>
      <p:sp>
        <p:nvSpPr>
          <p:cNvPr id="51203" name="Rectangle 4"/>
          <p:cNvSpPr>
            <a:spLocks noChangeArrowheads="1"/>
          </p:cNvSpPr>
          <p:nvPr/>
        </p:nvSpPr>
        <p:spPr bwMode="auto">
          <a:xfrm>
            <a:off x="2679700" y="2133600"/>
            <a:ext cx="4305300" cy="381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x-none" altLang="x-none" sz="1800">
              <a:latin typeface="Arial" charset="0"/>
            </a:endParaRPr>
          </a:p>
        </p:txBody>
      </p:sp>
      <p:pic>
        <p:nvPicPr>
          <p:cNvPr id="5120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4" b="333"/>
          <a:stretch>
            <a:fillRect/>
          </a:stretch>
        </p:blipFill>
        <p:spPr bwMode="auto">
          <a:xfrm>
            <a:off x="2679700" y="2590800"/>
            <a:ext cx="4305300" cy="381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05" name="AutoShape 6"/>
          <p:cNvSpPr>
            <a:spLocks noChangeArrowheads="1"/>
          </p:cNvSpPr>
          <p:nvPr/>
        </p:nvSpPr>
        <p:spPr bwMode="auto">
          <a:xfrm>
            <a:off x="1371600" y="1828800"/>
            <a:ext cx="1524000" cy="914400"/>
          </a:xfrm>
          <a:prstGeom prst="cloudCallout">
            <a:avLst>
              <a:gd name="adj1" fmla="val 63750"/>
              <a:gd name="adj2" fmla="val 42014"/>
            </a:avLst>
          </a:prstGeom>
          <a:solidFill>
            <a:srgbClr val="FFFFFF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x-none" altLang="x-none">
              <a:latin typeface="Arial" charset="0"/>
            </a:endParaRPr>
          </a:p>
        </p:txBody>
      </p:sp>
      <p:sp>
        <p:nvSpPr>
          <p:cNvPr id="51206" name="Text Box 7"/>
          <p:cNvSpPr txBox="1">
            <a:spLocks noChangeArrowheads="1"/>
          </p:cNvSpPr>
          <p:nvPr/>
        </p:nvSpPr>
        <p:spPr bwMode="auto">
          <a:xfrm>
            <a:off x="1489075" y="1946275"/>
            <a:ext cx="1328738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x-none" sz="1800" i="1">
                <a:latin typeface="Comic Sans MS" charset="0"/>
              </a:rPr>
              <a:t>It</a:t>
            </a:r>
            <a:r>
              <a:rPr lang="en-US" altLang="en-US" sz="1800" i="1">
                <a:latin typeface="Comic Sans MS" charset="0"/>
              </a:rPr>
              <a:t>’</a:t>
            </a:r>
            <a:r>
              <a:rPr lang="en-US" altLang="ja-JP" sz="1800" i="1">
                <a:latin typeface="Comic Sans MS" charset="0"/>
              </a:rPr>
              <a:t>s about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x-none" sz="1800" i="1">
                <a:latin typeface="Comic Sans MS" charset="0"/>
              </a:rPr>
              <a:t>time!</a:t>
            </a:r>
          </a:p>
        </p:txBody>
      </p:sp>
      <p:sp>
        <p:nvSpPr>
          <p:cNvPr id="51207" name="AutoShape 8"/>
          <p:cNvSpPr>
            <a:spLocks noChangeArrowheads="1"/>
          </p:cNvSpPr>
          <p:nvPr/>
        </p:nvSpPr>
        <p:spPr bwMode="auto">
          <a:xfrm>
            <a:off x="6586538" y="1720850"/>
            <a:ext cx="1947862" cy="1143000"/>
          </a:xfrm>
          <a:prstGeom prst="cloudCallout">
            <a:avLst>
              <a:gd name="adj1" fmla="val -69644"/>
              <a:gd name="adj2" fmla="val 35417"/>
            </a:avLst>
          </a:prstGeom>
          <a:solidFill>
            <a:srgbClr val="FFFFFF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x-none" altLang="x-none">
              <a:latin typeface="Arial" charset="0"/>
            </a:endParaRPr>
          </a:p>
        </p:txBody>
      </p:sp>
      <p:sp>
        <p:nvSpPr>
          <p:cNvPr id="51208" name="Text Box 10"/>
          <p:cNvSpPr txBox="1">
            <a:spLocks noChangeArrowheads="1"/>
          </p:cNvSpPr>
          <p:nvPr/>
        </p:nvSpPr>
        <p:spPr bwMode="auto">
          <a:xfrm>
            <a:off x="6815138" y="1828800"/>
            <a:ext cx="1490662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x-none" sz="1600" i="1">
                <a:latin typeface="Comic Sans MS" charset="0"/>
              </a:rPr>
              <a:t>I</a:t>
            </a:r>
            <a:r>
              <a:rPr lang="en-US" altLang="en-US" sz="1600" i="1">
                <a:latin typeface="Comic Sans MS" charset="0"/>
              </a:rPr>
              <a:t>’</a:t>
            </a:r>
            <a:r>
              <a:rPr lang="en-US" altLang="ja-JP" sz="1600" i="1">
                <a:latin typeface="Comic Sans MS" charset="0"/>
              </a:rPr>
              <a:t>d have preferred the DNA…</a:t>
            </a:r>
            <a:endParaRPr lang="en-US" altLang="x-none" sz="1600" i="1">
              <a:latin typeface="Comic Sans MS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latin typeface="Trebuchet MS" charset="0"/>
                <a:cs typeface="Trebuchet MS" charset="0"/>
              </a:rPr>
              <a:t>Let</a:t>
            </a:r>
            <a:r>
              <a:rPr lang="en-US" altLang="en-US">
                <a:latin typeface="Trebuchet MS" charset="0"/>
                <a:cs typeface="Trebuchet MS" charset="0"/>
              </a:rPr>
              <a:t>’</a:t>
            </a:r>
            <a:r>
              <a:rPr lang="en-US" altLang="x-none">
                <a:latin typeface="Trebuchet MS" charset="0"/>
                <a:cs typeface="Trebuchet MS" charset="0"/>
              </a:rPr>
              <a:t>s Use Electrical Phenomenon…</a:t>
            </a:r>
          </a:p>
        </p:txBody>
      </p:sp>
      <p:sp>
        <p:nvSpPr>
          <p:cNvPr id="17410" name="Text Box 3"/>
          <p:cNvSpPr txBox="1">
            <a:spLocks noChangeArrowheads="1"/>
          </p:cNvSpPr>
          <p:nvPr/>
        </p:nvSpPr>
        <p:spPr bwMode="auto">
          <a:xfrm>
            <a:off x="457200" y="1066800"/>
            <a:ext cx="81280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en-US" altLang="x-none" sz="2000"/>
              <a:t>Consider using phenomenon associated with charged particles: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en-US" altLang="x-none" sz="2000"/>
              <a:t>				voltages		phase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en-US" altLang="x-none" sz="2000"/>
              <a:t>				currents	     frequency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 sz="20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2000"/>
              <a:t>In this course we</a:t>
            </a:r>
            <a:r>
              <a:rPr lang="en-US" altLang="ja-JP" sz="2000"/>
              <a:t>’ll use </a:t>
            </a:r>
            <a:r>
              <a:rPr lang="en-US" altLang="ja-JP" sz="2000">
                <a:solidFill>
                  <a:srgbClr val="CC0000"/>
                </a:solidFill>
              </a:rPr>
              <a:t>voltages </a:t>
            </a:r>
            <a:r>
              <a:rPr lang="en-US" altLang="ja-JP" sz="2000"/>
              <a:t>to encode information.  But the best choice depends on the intended application…</a:t>
            </a:r>
          </a:p>
        </p:txBody>
      </p:sp>
      <p:grpSp>
        <p:nvGrpSpPr>
          <p:cNvPr id="17411" name="Group 4"/>
          <p:cNvGrpSpPr>
            <a:grpSpLocks/>
          </p:cNvGrpSpPr>
          <p:nvPr/>
        </p:nvGrpSpPr>
        <p:grpSpPr bwMode="auto">
          <a:xfrm>
            <a:off x="2286000" y="4629150"/>
            <a:ext cx="700088" cy="476250"/>
            <a:chOff x="1701" y="2688"/>
            <a:chExt cx="441" cy="300"/>
          </a:xfrm>
        </p:grpSpPr>
        <p:sp>
          <p:nvSpPr>
            <p:cNvPr id="5" name="Line 5"/>
            <p:cNvSpPr>
              <a:spLocks noChangeShapeType="1"/>
            </p:cNvSpPr>
            <p:nvPr/>
          </p:nvSpPr>
          <p:spPr bwMode="auto">
            <a:xfrm>
              <a:off x="1776" y="2688"/>
              <a:ext cx="288" cy="96"/>
            </a:xfrm>
            <a:prstGeom prst="line">
              <a:avLst/>
            </a:prstGeom>
            <a:noFill/>
            <a:ln w="1905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" name="Line 6"/>
            <p:cNvSpPr>
              <a:spLocks noChangeShapeType="1"/>
            </p:cNvSpPr>
            <p:nvPr/>
          </p:nvSpPr>
          <p:spPr bwMode="auto">
            <a:xfrm flipH="1">
              <a:off x="1776" y="2688"/>
              <a:ext cx="288" cy="96"/>
            </a:xfrm>
            <a:prstGeom prst="line">
              <a:avLst/>
            </a:prstGeom>
            <a:noFill/>
            <a:ln w="1905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1701" y="2736"/>
              <a:ext cx="44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b="0" dirty="0">
                  <a:solidFill>
                    <a:srgbClr val="CC0000"/>
                  </a:solidFill>
                  <a:latin typeface="+mj-lt"/>
                </a:rPr>
                <a:t>zero</a:t>
              </a:r>
              <a:endParaRPr lang="en-US" b="0" dirty="0">
                <a:latin typeface="+mj-lt"/>
              </a:endParaRPr>
            </a:p>
          </p:txBody>
        </p:sp>
      </p:grp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6629400" y="3733800"/>
            <a:ext cx="969963" cy="2206625"/>
            <a:chOff x="6629400" y="3733800"/>
            <a:chExt cx="969963" cy="2206625"/>
          </a:xfrm>
        </p:grpSpPr>
        <p:cxnSp>
          <p:nvCxnSpPr>
            <p:cNvPr id="12" name="Straight Connector 11"/>
            <p:cNvCxnSpPr/>
            <p:nvPr/>
          </p:nvCxnSpPr>
          <p:spPr>
            <a:xfrm flipH="1">
              <a:off x="7140575" y="4143375"/>
              <a:ext cx="0" cy="708025"/>
            </a:xfrm>
            <a:prstGeom prst="line">
              <a:avLst/>
            </a:prstGeom>
            <a:ln w="38100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H="1">
              <a:off x="6865938" y="4851400"/>
              <a:ext cx="274637" cy="817563"/>
            </a:xfrm>
            <a:prstGeom prst="line">
              <a:avLst/>
            </a:prstGeom>
            <a:ln w="38100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7140575" y="4851400"/>
              <a:ext cx="217488" cy="817563"/>
            </a:xfrm>
            <a:prstGeom prst="line">
              <a:avLst/>
            </a:prstGeom>
            <a:ln w="38100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418" name="Group 14"/>
            <p:cNvGrpSpPr>
              <a:grpSpLocks/>
            </p:cNvGrpSpPr>
            <p:nvPr/>
          </p:nvGrpSpPr>
          <p:grpSpPr bwMode="auto">
            <a:xfrm flipH="1">
              <a:off x="6629400" y="5588000"/>
              <a:ext cx="242888" cy="122238"/>
              <a:chOff x="3566095" y="2583125"/>
              <a:chExt cx="243081" cy="123489"/>
            </a:xfrm>
          </p:grpSpPr>
          <p:cxnSp>
            <p:nvCxnSpPr>
              <p:cNvPr id="29" name="Straight Connector 28"/>
              <p:cNvCxnSpPr/>
              <p:nvPr/>
            </p:nvCxnSpPr>
            <p:spPr>
              <a:xfrm>
                <a:off x="3566095" y="2690577"/>
                <a:ext cx="243081" cy="12830"/>
              </a:xfrm>
              <a:prstGeom prst="line">
                <a:avLst/>
              </a:prstGeom>
              <a:ln w="381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Freeform 29"/>
              <p:cNvSpPr/>
              <p:nvPr/>
            </p:nvSpPr>
            <p:spPr>
              <a:xfrm>
                <a:off x="3575628" y="2583125"/>
                <a:ext cx="225604" cy="123489"/>
              </a:xfrm>
              <a:custGeom>
                <a:avLst/>
                <a:gdLst>
                  <a:gd name="connsiteX0" fmla="*/ 336440 w 336440"/>
                  <a:gd name="connsiteY0" fmla="*/ 199750 h 199750"/>
                  <a:gd name="connsiteX1" fmla="*/ 215478 w 336440"/>
                  <a:gd name="connsiteY1" fmla="*/ 3214 h 199750"/>
                  <a:gd name="connsiteX2" fmla="*/ 18914 w 336440"/>
                  <a:gd name="connsiteY2" fmla="*/ 78805 h 199750"/>
                  <a:gd name="connsiteX3" fmla="*/ 18914 w 336440"/>
                  <a:gd name="connsiteY3" fmla="*/ 93923 h 199750"/>
                  <a:gd name="connsiteX0" fmla="*/ 366073 w 366073"/>
                  <a:gd name="connsiteY0" fmla="*/ 195335 h 195335"/>
                  <a:gd name="connsiteX1" fmla="*/ 215478 w 366073"/>
                  <a:gd name="connsiteY1" fmla="*/ 3032 h 195335"/>
                  <a:gd name="connsiteX2" fmla="*/ 18914 w 366073"/>
                  <a:gd name="connsiteY2" fmla="*/ 78623 h 195335"/>
                  <a:gd name="connsiteX3" fmla="*/ 18914 w 366073"/>
                  <a:gd name="connsiteY3" fmla="*/ 93741 h 195335"/>
                  <a:gd name="connsiteX0" fmla="*/ 366073 w 366073"/>
                  <a:gd name="connsiteY0" fmla="*/ 195781 h 195781"/>
                  <a:gd name="connsiteX1" fmla="*/ 215478 w 366073"/>
                  <a:gd name="connsiteY1" fmla="*/ 3478 h 195781"/>
                  <a:gd name="connsiteX2" fmla="*/ 18914 w 366073"/>
                  <a:gd name="connsiteY2" fmla="*/ 79069 h 195781"/>
                  <a:gd name="connsiteX3" fmla="*/ 18914 w 366073"/>
                  <a:gd name="connsiteY3" fmla="*/ 170387 h 195781"/>
                  <a:gd name="connsiteX0" fmla="*/ 347159 w 347159"/>
                  <a:gd name="connsiteY0" fmla="*/ 192400 h 192400"/>
                  <a:gd name="connsiteX1" fmla="*/ 196564 w 347159"/>
                  <a:gd name="connsiteY1" fmla="*/ 97 h 192400"/>
                  <a:gd name="connsiteX2" fmla="*/ 0 w 347159"/>
                  <a:gd name="connsiteY2" fmla="*/ 167006 h 192400"/>
                  <a:gd name="connsiteX0" fmla="*/ 347159 w 347159"/>
                  <a:gd name="connsiteY0" fmla="*/ 200433 h 200433"/>
                  <a:gd name="connsiteX1" fmla="*/ 196564 w 347159"/>
                  <a:gd name="connsiteY1" fmla="*/ 8130 h 200433"/>
                  <a:gd name="connsiteX2" fmla="*/ 69743 w 347159"/>
                  <a:gd name="connsiteY2" fmla="*/ 49512 h 200433"/>
                  <a:gd name="connsiteX3" fmla="*/ 0 w 347159"/>
                  <a:gd name="connsiteY3" fmla="*/ 175039 h 200433"/>
                  <a:gd name="connsiteX0" fmla="*/ 347159 w 347159"/>
                  <a:gd name="connsiteY0" fmla="*/ 174813 h 174813"/>
                  <a:gd name="connsiteX1" fmla="*/ 243131 w 347159"/>
                  <a:gd name="connsiteY1" fmla="*/ 16376 h 174813"/>
                  <a:gd name="connsiteX2" fmla="*/ 69743 w 347159"/>
                  <a:gd name="connsiteY2" fmla="*/ 23892 h 174813"/>
                  <a:gd name="connsiteX3" fmla="*/ 0 w 347159"/>
                  <a:gd name="connsiteY3" fmla="*/ 149419 h 174813"/>
                  <a:gd name="connsiteX0" fmla="*/ 347159 w 347159"/>
                  <a:gd name="connsiteY0" fmla="*/ 189783 h 189783"/>
                  <a:gd name="connsiteX1" fmla="*/ 243131 w 347159"/>
                  <a:gd name="connsiteY1" fmla="*/ 10179 h 189783"/>
                  <a:gd name="connsiteX2" fmla="*/ 69743 w 347159"/>
                  <a:gd name="connsiteY2" fmla="*/ 38862 h 189783"/>
                  <a:gd name="connsiteX3" fmla="*/ 0 w 347159"/>
                  <a:gd name="connsiteY3" fmla="*/ 164389 h 1897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47159" h="189783">
                    <a:moveTo>
                      <a:pt x="347159" y="189783"/>
                    </a:moveTo>
                    <a:cubicBezTo>
                      <a:pt x="313138" y="101594"/>
                      <a:pt x="289367" y="35332"/>
                      <a:pt x="243131" y="10179"/>
                    </a:cubicBezTo>
                    <a:cubicBezTo>
                      <a:pt x="196895" y="-14974"/>
                      <a:pt x="102504" y="11044"/>
                      <a:pt x="69743" y="38862"/>
                    </a:cubicBezTo>
                    <a:cubicBezTo>
                      <a:pt x="36982" y="66680"/>
                      <a:pt x="13035" y="148407"/>
                      <a:pt x="0" y="164389"/>
                    </a:cubicBezTo>
                  </a:path>
                </a:pathLst>
              </a:custGeom>
              <a:ln w="381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</p:grpSp>
        <p:grpSp>
          <p:nvGrpSpPr>
            <p:cNvPr id="17419" name="Group 15"/>
            <p:cNvGrpSpPr>
              <a:grpSpLocks/>
            </p:cNvGrpSpPr>
            <p:nvPr/>
          </p:nvGrpSpPr>
          <p:grpSpPr bwMode="auto">
            <a:xfrm flipH="1">
              <a:off x="7346950" y="5578475"/>
              <a:ext cx="252413" cy="139700"/>
              <a:chOff x="2838890" y="2574272"/>
              <a:chExt cx="252852" cy="140217"/>
            </a:xfrm>
          </p:grpSpPr>
          <p:cxnSp>
            <p:nvCxnSpPr>
              <p:cNvPr id="27" name="Straight Connector 26"/>
              <p:cNvCxnSpPr/>
              <p:nvPr/>
            </p:nvCxnSpPr>
            <p:spPr>
              <a:xfrm flipH="1">
                <a:off x="2856383" y="2674655"/>
                <a:ext cx="235359" cy="39834"/>
              </a:xfrm>
              <a:prstGeom prst="line">
                <a:avLst/>
              </a:prstGeom>
              <a:ln w="381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Freeform 27"/>
              <p:cNvSpPr/>
              <p:nvPr/>
            </p:nvSpPr>
            <p:spPr>
              <a:xfrm>
                <a:off x="2838890" y="2574272"/>
                <a:ext cx="251261" cy="138624"/>
              </a:xfrm>
              <a:custGeom>
                <a:avLst/>
                <a:gdLst>
                  <a:gd name="connsiteX0" fmla="*/ 0 w 385233"/>
                  <a:gd name="connsiteY0" fmla="*/ 250388 h 250388"/>
                  <a:gd name="connsiteX1" fmla="*/ 160866 w 385233"/>
                  <a:gd name="connsiteY1" fmla="*/ 621 h 250388"/>
                  <a:gd name="connsiteX2" fmla="*/ 385233 w 385233"/>
                  <a:gd name="connsiteY2" fmla="*/ 174188 h 250388"/>
                  <a:gd name="connsiteX0" fmla="*/ 0 w 385233"/>
                  <a:gd name="connsiteY0" fmla="*/ 208228 h 208228"/>
                  <a:gd name="connsiteX1" fmla="*/ 97366 w 385233"/>
                  <a:gd name="connsiteY1" fmla="*/ 794 h 208228"/>
                  <a:gd name="connsiteX2" fmla="*/ 385233 w 385233"/>
                  <a:gd name="connsiteY2" fmla="*/ 132028 h 208228"/>
                  <a:gd name="connsiteX0" fmla="*/ 0 w 385233"/>
                  <a:gd name="connsiteY0" fmla="*/ 233375 h 233375"/>
                  <a:gd name="connsiteX1" fmla="*/ 97366 w 385233"/>
                  <a:gd name="connsiteY1" fmla="*/ 25941 h 233375"/>
                  <a:gd name="connsiteX2" fmla="*/ 283633 w 385233"/>
                  <a:gd name="connsiteY2" fmla="*/ 17475 h 233375"/>
                  <a:gd name="connsiteX3" fmla="*/ 385233 w 385233"/>
                  <a:gd name="connsiteY3" fmla="*/ 157175 h 233375"/>
                  <a:gd name="connsiteX0" fmla="*/ 0 w 385233"/>
                  <a:gd name="connsiteY0" fmla="*/ 228304 h 228304"/>
                  <a:gd name="connsiteX1" fmla="*/ 67733 w 385233"/>
                  <a:gd name="connsiteY1" fmla="*/ 33570 h 228304"/>
                  <a:gd name="connsiteX2" fmla="*/ 283633 w 385233"/>
                  <a:gd name="connsiteY2" fmla="*/ 12404 h 228304"/>
                  <a:gd name="connsiteX3" fmla="*/ 385233 w 385233"/>
                  <a:gd name="connsiteY3" fmla="*/ 152104 h 228304"/>
                  <a:gd name="connsiteX0" fmla="*/ 0 w 385233"/>
                  <a:gd name="connsiteY0" fmla="*/ 223905 h 223905"/>
                  <a:gd name="connsiteX1" fmla="*/ 86783 w 385233"/>
                  <a:gd name="connsiteY1" fmla="*/ 48221 h 223905"/>
                  <a:gd name="connsiteX2" fmla="*/ 283633 w 385233"/>
                  <a:gd name="connsiteY2" fmla="*/ 8005 h 223905"/>
                  <a:gd name="connsiteX3" fmla="*/ 385233 w 385233"/>
                  <a:gd name="connsiteY3" fmla="*/ 147705 h 223905"/>
                  <a:gd name="connsiteX0" fmla="*/ 0 w 385233"/>
                  <a:gd name="connsiteY0" fmla="*/ 213335 h 213335"/>
                  <a:gd name="connsiteX1" fmla="*/ 86783 w 385233"/>
                  <a:gd name="connsiteY1" fmla="*/ 37651 h 213335"/>
                  <a:gd name="connsiteX2" fmla="*/ 270933 w 385233"/>
                  <a:gd name="connsiteY2" fmla="*/ 10135 h 213335"/>
                  <a:gd name="connsiteX3" fmla="*/ 385233 w 385233"/>
                  <a:gd name="connsiteY3" fmla="*/ 137135 h 2133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5233" h="213335">
                    <a:moveTo>
                      <a:pt x="0" y="213335"/>
                    </a:moveTo>
                    <a:cubicBezTo>
                      <a:pt x="48330" y="94801"/>
                      <a:pt x="41628" y="71518"/>
                      <a:pt x="86783" y="37651"/>
                    </a:cubicBezTo>
                    <a:cubicBezTo>
                      <a:pt x="131938" y="3784"/>
                      <a:pt x="222955" y="-11737"/>
                      <a:pt x="270933" y="10135"/>
                    </a:cubicBezTo>
                    <a:cubicBezTo>
                      <a:pt x="318911" y="32007"/>
                      <a:pt x="359128" y="121613"/>
                      <a:pt x="385233" y="137135"/>
                    </a:cubicBezTo>
                  </a:path>
                </a:pathLst>
              </a:custGeom>
              <a:ln w="381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</p:grpSp>
        <p:cxnSp>
          <p:nvCxnSpPr>
            <p:cNvPr id="17" name="Straight Connector 16"/>
            <p:cNvCxnSpPr/>
            <p:nvPr/>
          </p:nvCxnSpPr>
          <p:spPr>
            <a:xfrm flipH="1">
              <a:off x="6821488" y="4267200"/>
              <a:ext cx="309562" cy="230188"/>
            </a:xfrm>
            <a:prstGeom prst="line">
              <a:avLst/>
            </a:prstGeom>
            <a:ln w="38100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7150100" y="4232275"/>
              <a:ext cx="193675" cy="311150"/>
            </a:xfrm>
            <a:prstGeom prst="line">
              <a:avLst/>
            </a:prstGeom>
            <a:ln w="38100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173913" y="4543425"/>
              <a:ext cx="173037" cy="288925"/>
            </a:xfrm>
            <a:prstGeom prst="line">
              <a:avLst/>
            </a:prstGeom>
            <a:ln w="38100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Freeform 21"/>
            <p:cNvSpPr/>
            <p:nvPr/>
          </p:nvSpPr>
          <p:spPr>
            <a:xfrm rot="3556245" flipH="1">
              <a:off x="7153275" y="4829176"/>
              <a:ext cx="206375" cy="114300"/>
            </a:xfrm>
            <a:custGeom>
              <a:avLst/>
              <a:gdLst>
                <a:gd name="connsiteX0" fmla="*/ 313899 w 315294"/>
                <a:gd name="connsiteY0" fmla="*/ 171119 h 175885"/>
                <a:gd name="connsiteX1" fmla="*/ 233465 w 315294"/>
                <a:gd name="connsiteY1" fmla="*/ 73753 h 175885"/>
                <a:gd name="connsiteX2" fmla="*/ 123399 w 315294"/>
                <a:gd name="connsiteY2" fmla="*/ 14486 h 175885"/>
                <a:gd name="connsiteX3" fmla="*/ 34499 w 315294"/>
                <a:gd name="connsiteY3" fmla="*/ 1786 h 175885"/>
                <a:gd name="connsiteX4" fmla="*/ 632 w 315294"/>
                <a:gd name="connsiteY4" fmla="*/ 44119 h 175885"/>
                <a:gd name="connsiteX5" fmla="*/ 59899 w 315294"/>
                <a:gd name="connsiteY5" fmla="*/ 124553 h 175885"/>
                <a:gd name="connsiteX6" fmla="*/ 165732 w 315294"/>
                <a:gd name="connsiteY6" fmla="*/ 158419 h 175885"/>
                <a:gd name="connsiteX7" fmla="*/ 313899 w 315294"/>
                <a:gd name="connsiteY7" fmla="*/ 171119 h 175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5294" h="175885">
                  <a:moveTo>
                    <a:pt x="313899" y="171119"/>
                  </a:moveTo>
                  <a:cubicBezTo>
                    <a:pt x="325188" y="157008"/>
                    <a:pt x="265215" y="99858"/>
                    <a:pt x="233465" y="73753"/>
                  </a:cubicBezTo>
                  <a:cubicBezTo>
                    <a:pt x="201715" y="47647"/>
                    <a:pt x="156560" y="26480"/>
                    <a:pt x="123399" y="14486"/>
                  </a:cubicBezTo>
                  <a:cubicBezTo>
                    <a:pt x="90238" y="2491"/>
                    <a:pt x="54960" y="-3153"/>
                    <a:pt x="34499" y="1786"/>
                  </a:cubicBezTo>
                  <a:cubicBezTo>
                    <a:pt x="14038" y="6725"/>
                    <a:pt x="-3601" y="23658"/>
                    <a:pt x="632" y="44119"/>
                  </a:cubicBezTo>
                  <a:cubicBezTo>
                    <a:pt x="4865" y="64580"/>
                    <a:pt x="32382" y="105503"/>
                    <a:pt x="59899" y="124553"/>
                  </a:cubicBezTo>
                  <a:cubicBezTo>
                    <a:pt x="87416" y="143603"/>
                    <a:pt x="127632" y="152775"/>
                    <a:pt x="165732" y="158419"/>
                  </a:cubicBezTo>
                  <a:cubicBezTo>
                    <a:pt x="203832" y="164063"/>
                    <a:pt x="302610" y="185230"/>
                    <a:pt x="313899" y="171119"/>
                  </a:cubicBezTo>
                  <a:close/>
                </a:path>
              </a:pathLst>
            </a:custGeom>
            <a:noFill/>
            <a:ln w="38100" cap="rnd" cmpd="sng">
              <a:solidFill>
                <a:srgbClr val="3366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grpSp>
          <p:nvGrpSpPr>
            <p:cNvPr id="17424" name="Group 22"/>
            <p:cNvGrpSpPr>
              <a:grpSpLocks/>
            </p:cNvGrpSpPr>
            <p:nvPr/>
          </p:nvGrpSpPr>
          <p:grpSpPr bwMode="auto">
            <a:xfrm flipH="1">
              <a:off x="6789738" y="3733800"/>
              <a:ext cx="528637" cy="407988"/>
              <a:chOff x="3120797" y="729676"/>
              <a:chExt cx="527419" cy="407801"/>
            </a:xfrm>
          </p:grpSpPr>
          <p:sp>
            <p:nvSpPr>
              <p:cNvPr id="24" name="Oval 23"/>
              <p:cNvSpPr/>
              <p:nvPr/>
            </p:nvSpPr>
            <p:spPr>
              <a:xfrm>
                <a:off x="3133468" y="732850"/>
                <a:ext cx="353196" cy="404627"/>
              </a:xfrm>
              <a:prstGeom prst="ellipse">
                <a:avLst/>
              </a:prstGeom>
              <a:noFill/>
              <a:ln w="3810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sp>
            <p:nvSpPr>
              <p:cNvPr id="25" name="Freeform 24"/>
              <p:cNvSpPr/>
              <p:nvPr/>
            </p:nvSpPr>
            <p:spPr>
              <a:xfrm>
                <a:off x="3144554" y="751891"/>
                <a:ext cx="503662" cy="223735"/>
              </a:xfrm>
              <a:custGeom>
                <a:avLst/>
                <a:gdLst>
                  <a:gd name="connsiteX0" fmla="*/ 0 w 773907"/>
                  <a:gd name="connsiteY0" fmla="*/ 343065 h 343065"/>
                  <a:gd name="connsiteX1" fmla="*/ 347133 w 773907"/>
                  <a:gd name="connsiteY1" fmla="*/ 122931 h 343065"/>
                  <a:gd name="connsiteX2" fmla="*/ 613833 w 773907"/>
                  <a:gd name="connsiteY2" fmla="*/ 8631 h 343065"/>
                  <a:gd name="connsiteX3" fmla="*/ 757766 w 773907"/>
                  <a:gd name="connsiteY3" fmla="*/ 12865 h 343065"/>
                  <a:gd name="connsiteX4" fmla="*/ 770466 w 773907"/>
                  <a:gd name="connsiteY4" fmla="*/ 50965 h 3430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3907" h="343065">
                    <a:moveTo>
                      <a:pt x="0" y="343065"/>
                    </a:moveTo>
                    <a:cubicBezTo>
                      <a:pt x="122414" y="260867"/>
                      <a:pt x="244828" y="178670"/>
                      <a:pt x="347133" y="122931"/>
                    </a:cubicBezTo>
                    <a:cubicBezTo>
                      <a:pt x="449439" y="67192"/>
                      <a:pt x="545394" y="26975"/>
                      <a:pt x="613833" y="8631"/>
                    </a:cubicBezTo>
                    <a:cubicBezTo>
                      <a:pt x="682272" y="-9713"/>
                      <a:pt x="731661" y="5809"/>
                      <a:pt x="757766" y="12865"/>
                    </a:cubicBezTo>
                    <a:cubicBezTo>
                      <a:pt x="783871" y="19921"/>
                      <a:pt x="770466" y="50965"/>
                      <a:pt x="770466" y="50965"/>
                    </a:cubicBezTo>
                  </a:path>
                </a:pathLst>
              </a:custGeom>
              <a:ln w="381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sp>
            <p:nvSpPr>
              <p:cNvPr id="26" name="Freeform 25"/>
              <p:cNvSpPr/>
              <p:nvPr/>
            </p:nvSpPr>
            <p:spPr>
              <a:xfrm>
                <a:off x="3120797" y="729676"/>
                <a:ext cx="308849" cy="223735"/>
              </a:xfrm>
              <a:custGeom>
                <a:avLst/>
                <a:gdLst>
                  <a:gd name="connsiteX0" fmla="*/ 9753 w 308703"/>
                  <a:gd name="connsiteY0" fmla="*/ 222824 h 223347"/>
                  <a:gd name="connsiteX1" fmla="*/ 28803 w 308703"/>
                  <a:gd name="connsiteY1" fmla="*/ 108524 h 223347"/>
                  <a:gd name="connsiteX2" fmla="*/ 124053 w 308703"/>
                  <a:gd name="connsiteY2" fmla="*/ 19624 h 223347"/>
                  <a:gd name="connsiteX3" fmla="*/ 225653 w 308703"/>
                  <a:gd name="connsiteY3" fmla="*/ 574 h 223347"/>
                  <a:gd name="connsiteX4" fmla="*/ 282803 w 308703"/>
                  <a:gd name="connsiteY4" fmla="*/ 32324 h 223347"/>
                  <a:gd name="connsiteX5" fmla="*/ 301853 w 308703"/>
                  <a:gd name="connsiteY5" fmla="*/ 57724 h 223347"/>
                  <a:gd name="connsiteX6" fmla="*/ 168503 w 308703"/>
                  <a:gd name="connsiteY6" fmla="*/ 146624 h 223347"/>
                  <a:gd name="connsiteX7" fmla="*/ 9753 w 308703"/>
                  <a:gd name="connsiteY7" fmla="*/ 222824 h 223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08703" h="223347">
                    <a:moveTo>
                      <a:pt x="9753" y="222824"/>
                    </a:moveTo>
                    <a:cubicBezTo>
                      <a:pt x="-13530" y="216474"/>
                      <a:pt x="9753" y="142391"/>
                      <a:pt x="28803" y="108524"/>
                    </a:cubicBezTo>
                    <a:cubicBezTo>
                      <a:pt x="47853" y="74657"/>
                      <a:pt x="91245" y="37616"/>
                      <a:pt x="124053" y="19624"/>
                    </a:cubicBezTo>
                    <a:cubicBezTo>
                      <a:pt x="156861" y="1632"/>
                      <a:pt x="199195" y="-1543"/>
                      <a:pt x="225653" y="574"/>
                    </a:cubicBezTo>
                    <a:cubicBezTo>
                      <a:pt x="252111" y="2691"/>
                      <a:pt x="270103" y="22799"/>
                      <a:pt x="282803" y="32324"/>
                    </a:cubicBezTo>
                    <a:cubicBezTo>
                      <a:pt x="295503" y="41849"/>
                      <a:pt x="320903" y="38674"/>
                      <a:pt x="301853" y="57724"/>
                    </a:cubicBezTo>
                    <a:cubicBezTo>
                      <a:pt x="282803" y="76774"/>
                      <a:pt x="215070" y="116991"/>
                      <a:pt x="168503" y="146624"/>
                    </a:cubicBezTo>
                    <a:cubicBezTo>
                      <a:pt x="121936" y="176257"/>
                      <a:pt x="33036" y="229174"/>
                      <a:pt x="9753" y="222824"/>
                    </a:cubicBezTo>
                    <a:close/>
                  </a:path>
                </a:pathLst>
              </a:custGeom>
              <a:solidFill>
                <a:srgbClr val="3366FF"/>
              </a:solidFill>
              <a:ln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</p:grpSp>
        <p:grpSp>
          <p:nvGrpSpPr>
            <p:cNvPr id="17425" name="Group 30"/>
            <p:cNvGrpSpPr>
              <a:grpSpLocks/>
            </p:cNvGrpSpPr>
            <p:nvPr/>
          </p:nvGrpSpPr>
          <p:grpSpPr bwMode="auto">
            <a:xfrm rot="-5400000">
              <a:off x="6744494" y="4267994"/>
              <a:ext cx="609600" cy="455612"/>
              <a:chOff x="7980599" y="304802"/>
              <a:chExt cx="609601" cy="454451"/>
            </a:xfrm>
          </p:grpSpPr>
          <p:sp>
            <p:nvSpPr>
              <p:cNvPr id="2" name="Lightning Bolt 1"/>
              <p:cNvSpPr>
                <a:spLocks noChangeArrowheads="1"/>
              </p:cNvSpPr>
              <p:nvPr/>
            </p:nvSpPr>
            <p:spPr bwMode="auto">
              <a:xfrm flipH="1">
                <a:off x="8001237" y="288968"/>
                <a:ext cx="457201" cy="381612"/>
              </a:xfrm>
              <a:prstGeom prst="lightningBol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8"/>
                  </a:srgbClr>
                </a:outerShdw>
              </a:effec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>
                  <a:defRPr/>
                </a:pPr>
                <a:endParaRPr lang="x-none" altLang="x-none" sz="1800">
                  <a:solidFill>
                    <a:srgbClr val="FFFFFF"/>
                  </a:solidFill>
                  <a:latin typeface="Gill Sans MT" charset="0"/>
                </a:endParaRPr>
              </a:p>
            </p:txBody>
          </p:sp>
          <p:sp>
            <p:nvSpPr>
              <p:cNvPr id="32" name="Lightning Bolt 31"/>
              <p:cNvSpPr>
                <a:spLocks noChangeArrowheads="1"/>
              </p:cNvSpPr>
              <p:nvPr/>
            </p:nvSpPr>
            <p:spPr bwMode="auto">
              <a:xfrm rot="1361718" flipH="1">
                <a:off x="8148875" y="377641"/>
                <a:ext cx="457201" cy="381612"/>
              </a:xfrm>
              <a:prstGeom prst="lightningBol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8"/>
                  </a:srgbClr>
                </a:outerShdw>
              </a:effec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>
                  <a:defRPr/>
                </a:pPr>
                <a:endParaRPr lang="x-none" altLang="x-none" sz="1800">
                  <a:solidFill>
                    <a:srgbClr val="FFFFFF"/>
                  </a:solidFill>
                  <a:latin typeface="Gill Sans MT" charset="0"/>
                </a:endParaRPr>
              </a:p>
            </p:txBody>
          </p:sp>
          <p:sp>
            <p:nvSpPr>
              <p:cNvPr id="33" name="Lightning Bolt 32"/>
              <p:cNvSpPr>
                <a:spLocks noChangeArrowheads="1"/>
              </p:cNvSpPr>
              <p:nvPr/>
            </p:nvSpPr>
            <p:spPr bwMode="auto">
              <a:xfrm rot="1361718" flipH="1">
                <a:off x="7980600" y="377641"/>
                <a:ext cx="457201" cy="381612"/>
              </a:xfrm>
              <a:prstGeom prst="lightningBol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8"/>
                  </a:srgbClr>
                </a:outerShdw>
              </a:effec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>
                  <a:defRPr/>
                </a:pPr>
                <a:endParaRPr lang="x-none" altLang="x-none" sz="1800">
                  <a:solidFill>
                    <a:srgbClr val="FFFFFF"/>
                  </a:solidFill>
                  <a:latin typeface="Gill Sans MT" charset="0"/>
                </a:endParaRPr>
              </a:p>
            </p:txBody>
          </p:sp>
        </p:grpSp>
        <p:sp>
          <p:nvSpPr>
            <p:cNvPr id="34" name="Lightning Bolt 33"/>
            <p:cNvSpPr>
              <a:spLocks noChangeArrowheads="1"/>
            </p:cNvSpPr>
            <p:nvPr/>
          </p:nvSpPr>
          <p:spPr bwMode="auto">
            <a:xfrm rot="1361718" flipH="1">
              <a:off x="6800850" y="5559425"/>
              <a:ext cx="457200" cy="381000"/>
            </a:xfrm>
            <a:prstGeom prst="lightningBol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>
                <a:defRPr/>
              </a:pPr>
              <a:endParaRPr lang="x-none" altLang="x-none" sz="1800">
                <a:solidFill>
                  <a:srgbClr val="FFFFFF"/>
                </a:solidFill>
                <a:latin typeface="Gill Sans MT" charset="0"/>
              </a:endParaRPr>
            </a:p>
          </p:txBody>
        </p:sp>
        <p:cxnSp>
          <p:nvCxnSpPr>
            <p:cNvPr id="18" name="Straight Connector 17"/>
            <p:cNvCxnSpPr>
              <a:endCxn id="33" idx="5"/>
            </p:cNvCxnSpPr>
            <p:nvPr/>
          </p:nvCxnSpPr>
          <p:spPr>
            <a:xfrm>
              <a:off x="6821488" y="4495800"/>
              <a:ext cx="236537" cy="196850"/>
            </a:xfrm>
            <a:prstGeom prst="line">
              <a:avLst/>
            </a:prstGeom>
            <a:ln w="38100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Freeform 20"/>
            <p:cNvSpPr/>
            <p:nvPr/>
          </p:nvSpPr>
          <p:spPr>
            <a:xfrm flipH="1">
              <a:off x="7050088" y="4648200"/>
              <a:ext cx="160337" cy="130175"/>
            </a:xfrm>
            <a:custGeom>
              <a:avLst/>
              <a:gdLst>
                <a:gd name="connsiteX0" fmla="*/ 455 w 246658"/>
                <a:gd name="connsiteY0" fmla="*/ 180206 h 199521"/>
                <a:gd name="connsiteX1" fmla="*/ 76655 w 246658"/>
                <a:gd name="connsiteY1" fmla="*/ 15106 h 199521"/>
                <a:gd name="connsiteX2" fmla="*/ 203655 w 246658"/>
                <a:gd name="connsiteY2" fmla="*/ 10872 h 199521"/>
                <a:gd name="connsiteX3" fmla="*/ 245988 w 246658"/>
                <a:gd name="connsiteY3" fmla="*/ 44739 h 199521"/>
                <a:gd name="connsiteX4" fmla="*/ 220588 w 246658"/>
                <a:gd name="connsiteY4" fmla="*/ 150572 h 199521"/>
                <a:gd name="connsiteX5" fmla="*/ 110521 w 246658"/>
                <a:gd name="connsiteY5" fmla="*/ 192906 h 199521"/>
                <a:gd name="connsiteX6" fmla="*/ 455 w 246658"/>
                <a:gd name="connsiteY6" fmla="*/ 180206 h 199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6658" h="199521">
                  <a:moveTo>
                    <a:pt x="455" y="180206"/>
                  </a:moveTo>
                  <a:cubicBezTo>
                    <a:pt x="-5189" y="150573"/>
                    <a:pt x="42788" y="43328"/>
                    <a:pt x="76655" y="15106"/>
                  </a:cubicBezTo>
                  <a:cubicBezTo>
                    <a:pt x="110522" y="-13116"/>
                    <a:pt x="175433" y="5933"/>
                    <a:pt x="203655" y="10872"/>
                  </a:cubicBezTo>
                  <a:cubicBezTo>
                    <a:pt x="231877" y="15811"/>
                    <a:pt x="243166" y="21456"/>
                    <a:pt x="245988" y="44739"/>
                  </a:cubicBezTo>
                  <a:cubicBezTo>
                    <a:pt x="248810" y="68022"/>
                    <a:pt x="243166" y="125877"/>
                    <a:pt x="220588" y="150572"/>
                  </a:cubicBezTo>
                  <a:cubicBezTo>
                    <a:pt x="198010" y="175267"/>
                    <a:pt x="144388" y="187967"/>
                    <a:pt x="110521" y="192906"/>
                  </a:cubicBezTo>
                  <a:cubicBezTo>
                    <a:pt x="76654" y="197845"/>
                    <a:pt x="6099" y="209839"/>
                    <a:pt x="455" y="180206"/>
                  </a:cubicBezTo>
                  <a:close/>
                </a:path>
              </a:pathLst>
            </a:custGeom>
            <a:noFill/>
            <a:ln w="38100" cap="rnd" cmpd="sng">
              <a:solidFill>
                <a:srgbClr val="3366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</p:grpSp>
      <p:sp>
        <p:nvSpPr>
          <p:cNvPr id="35" name="Text Box 3"/>
          <p:cNvSpPr txBox="1">
            <a:spLocks noChangeArrowheads="1"/>
          </p:cNvSpPr>
          <p:nvPr/>
        </p:nvSpPr>
        <p:spPr bwMode="auto">
          <a:xfrm>
            <a:off x="457200" y="3541713"/>
            <a:ext cx="53340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b="0" dirty="0">
                <a:latin typeface="+mj-lt"/>
              </a:rPr>
              <a:t>Voltage pros:</a:t>
            </a:r>
          </a:p>
          <a:p>
            <a:pPr eaLnBrk="1" hangingPunct="1">
              <a:defRPr/>
            </a:pPr>
            <a:r>
              <a:rPr lang="en-US" b="0" dirty="0">
                <a:latin typeface="+mj-lt"/>
              </a:rPr>
              <a:t>	easy generation, detection</a:t>
            </a:r>
          </a:p>
          <a:p>
            <a:pPr eaLnBrk="1" hangingPunct="1">
              <a:defRPr/>
            </a:pPr>
            <a:r>
              <a:rPr lang="en-US" b="0" dirty="0">
                <a:latin typeface="+mj-lt"/>
              </a:rPr>
              <a:t>	lots of engineering knowledge</a:t>
            </a:r>
          </a:p>
          <a:p>
            <a:pPr eaLnBrk="1" hangingPunct="1">
              <a:defRPr/>
            </a:pPr>
            <a:r>
              <a:rPr lang="en-US" b="0" dirty="0">
                <a:latin typeface="+mj-lt"/>
              </a:rPr>
              <a:t>	potentially low power in steady state</a:t>
            </a:r>
          </a:p>
        </p:txBody>
      </p:sp>
      <p:sp>
        <p:nvSpPr>
          <p:cNvPr id="36" name="Text Box 3"/>
          <p:cNvSpPr txBox="1">
            <a:spLocks noChangeArrowheads="1"/>
          </p:cNvSpPr>
          <p:nvPr/>
        </p:nvSpPr>
        <p:spPr bwMode="auto">
          <a:xfrm>
            <a:off x="457200" y="5153025"/>
            <a:ext cx="52578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b="0" dirty="0">
                <a:latin typeface="+mj-lt"/>
              </a:rPr>
              <a:t>Voltage cons:</a:t>
            </a:r>
          </a:p>
          <a:p>
            <a:pPr eaLnBrk="1" hangingPunct="1">
              <a:defRPr/>
            </a:pPr>
            <a:r>
              <a:rPr lang="en-US" b="0" dirty="0">
                <a:latin typeface="+mj-lt"/>
              </a:rPr>
              <a:t>	easily affected by environment</a:t>
            </a:r>
          </a:p>
          <a:p>
            <a:pPr eaLnBrk="1" hangingPunct="1">
              <a:defRPr/>
            </a:pPr>
            <a:r>
              <a:rPr lang="en-US" b="0" dirty="0">
                <a:latin typeface="+mj-lt"/>
              </a:rPr>
              <a:t>	DC connectivity required?</a:t>
            </a:r>
          </a:p>
          <a:p>
            <a:pPr eaLnBrk="1" hangingPunct="1">
              <a:defRPr/>
            </a:pPr>
            <a:r>
              <a:rPr lang="en-US" b="0" dirty="0">
                <a:latin typeface="+mj-lt"/>
              </a:rPr>
              <a:t>	R &amp; C effects slow things down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7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7" name="Picture 1" descr="MIT_bw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1752600"/>
            <a:ext cx="2590800" cy="194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latin typeface="Trebuchet MS" charset="0"/>
                <a:cs typeface="Trebuchet MS" charset="0"/>
              </a:rPr>
              <a:t>Representing Information with Voltage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457200" y="1066800"/>
            <a:ext cx="8229600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sz="2400" b="0" dirty="0">
                <a:latin typeface="+mj-lt"/>
              </a:rPr>
              <a:t>Representation of each (</a:t>
            </a:r>
            <a:r>
              <a:rPr lang="en-US" sz="2400" b="0" dirty="0" err="1">
                <a:latin typeface="+mj-lt"/>
              </a:rPr>
              <a:t>x,y</a:t>
            </a:r>
            <a:r>
              <a:rPr lang="en-US" sz="2400" b="0" dirty="0">
                <a:latin typeface="+mj-lt"/>
              </a:rPr>
              <a:t>) point on a B&amp;W image: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sz="2400" b="0" dirty="0">
                <a:latin typeface="+mj-lt"/>
              </a:rPr>
              <a:t>	0 volts: 		BLACK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sz="2400" b="0" dirty="0">
                <a:latin typeface="+mj-lt"/>
              </a:rPr>
              <a:t>	1  volt:		WHITE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sz="2400" b="0" dirty="0">
                <a:latin typeface="+mj-lt"/>
              </a:rPr>
              <a:t>	0.37 volts:	37% Gray</a:t>
            </a:r>
          </a:p>
          <a:p>
            <a:pPr lvl="1" eaLnBrk="1" hangingPunct="1">
              <a:defRPr/>
            </a:pPr>
            <a:endParaRPr lang="en-US" sz="2400" b="0" dirty="0">
              <a:latin typeface="+mj-lt"/>
              <a:cs typeface="ＭＳ Ｐゴシック" charset="0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457200" y="4114800"/>
            <a:ext cx="6324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/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400" b="0" dirty="0">
                <a:latin typeface="+mj-lt"/>
              </a:rPr>
              <a:t>How much information at each point?</a:t>
            </a:r>
          </a:p>
        </p:txBody>
      </p:sp>
      <p:sp>
        <p:nvSpPr>
          <p:cNvPr id="19461" name="TextBox 2"/>
          <p:cNvSpPr txBox="1">
            <a:spLocks noChangeArrowheads="1"/>
          </p:cNvSpPr>
          <p:nvPr/>
        </p:nvSpPr>
        <p:spPr bwMode="auto">
          <a:xfrm>
            <a:off x="6607175" y="3716338"/>
            <a:ext cx="162242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000">
                <a:latin typeface="Arial" charset="0"/>
              </a:rPr>
              <a:t>John Phelan (CC BY 3.0) </a:t>
            </a: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457200" y="4648200"/>
            <a:ext cx="75438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/>
              <a:t>Suppose we can reliably distinguish voltages that differ by 1/2</a:t>
            </a:r>
            <a:r>
              <a:rPr lang="en-US" altLang="x-none" baseline="30000"/>
              <a:t>N</a:t>
            </a:r>
            <a:r>
              <a:rPr lang="en-US" altLang="x-none"/>
              <a:t> volts.  Then we can represent N bits of information by voltages in the range 0V to 1V.   What are realistic values for N?</a:t>
            </a:r>
            <a:endParaRPr lang="en-US" altLang="x-none" baseline="30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5" name="Picture 1" descr="MIT_bw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2667000"/>
            <a:ext cx="2590800" cy="194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latin typeface="Trebuchet MS" charset="0"/>
                <a:cs typeface="Trebuchet MS" charset="0"/>
              </a:rPr>
              <a:t>Using Voltages to Encode a Picture</a:t>
            </a:r>
          </a:p>
        </p:txBody>
      </p:sp>
      <p:grpSp>
        <p:nvGrpSpPr>
          <p:cNvPr id="15" name="Group 14"/>
          <p:cNvGrpSpPr>
            <a:grpSpLocks/>
          </p:cNvGrpSpPr>
          <p:nvPr/>
        </p:nvGrpSpPr>
        <p:grpSpPr bwMode="auto">
          <a:xfrm>
            <a:off x="3241675" y="2786063"/>
            <a:ext cx="2625725" cy="1676400"/>
            <a:chOff x="5832475" y="1947862"/>
            <a:chExt cx="2625725" cy="1676400"/>
          </a:xfrm>
        </p:grpSpPr>
        <p:sp>
          <p:nvSpPr>
            <p:cNvPr id="6" name="Line 7"/>
            <p:cNvSpPr>
              <a:spLocks noChangeShapeType="1"/>
            </p:cNvSpPr>
            <p:nvPr/>
          </p:nvSpPr>
          <p:spPr bwMode="auto">
            <a:xfrm>
              <a:off x="5832475" y="2146299"/>
              <a:ext cx="2624138" cy="79375"/>
            </a:xfrm>
            <a:prstGeom prst="line">
              <a:avLst/>
            </a:prstGeom>
            <a:noFill/>
            <a:ln w="28575">
              <a:solidFill>
                <a:srgbClr val="01BCFF"/>
              </a:solidFill>
              <a:round/>
              <a:headEnd/>
              <a:tailEnd type="triangle" w="med" len="med"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" name="Line 8"/>
            <p:cNvSpPr>
              <a:spLocks noChangeShapeType="1"/>
            </p:cNvSpPr>
            <p:nvPr/>
          </p:nvSpPr>
          <p:spPr bwMode="auto">
            <a:xfrm>
              <a:off x="5832475" y="2346324"/>
              <a:ext cx="2624138" cy="79375"/>
            </a:xfrm>
            <a:prstGeom prst="line">
              <a:avLst/>
            </a:prstGeom>
            <a:noFill/>
            <a:ln w="28575">
              <a:solidFill>
                <a:srgbClr val="01BCFF"/>
              </a:solidFill>
              <a:round/>
              <a:headEnd/>
              <a:tailEnd type="triangle" w="med" len="med"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" name="Line 9"/>
            <p:cNvSpPr>
              <a:spLocks noChangeShapeType="1"/>
            </p:cNvSpPr>
            <p:nvPr/>
          </p:nvSpPr>
          <p:spPr bwMode="auto">
            <a:xfrm>
              <a:off x="5832475" y="2546349"/>
              <a:ext cx="2624138" cy="79375"/>
            </a:xfrm>
            <a:prstGeom prst="line">
              <a:avLst/>
            </a:prstGeom>
            <a:noFill/>
            <a:ln w="28575">
              <a:solidFill>
                <a:srgbClr val="01BCFF"/>
              </a:solidFill>
              <a:round/>
              <a:headEnd/>
              <a:tailEnd type="triangle" w="med" len="med"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" name="Line 10"/>
            <p:cNvSpPr>
              <a:spLocks noChangeShapeType="1"/>
            </p:cNvSpPr>
            <p:nvPr/>
          </p:nvSpPr>
          <p:spPr bwMode="auto">
            <a:xfrm>
              <a:off x="5832475" y="2746374"/>
              <a:ext cx="2624138" cy="79375"/>
            </a:xfrm>
            <a:prstGeom prst="line">
              <a:avLst/>
            </a:prstGeom>
            <a:noFill/>
            <a:ln w="28575">
              <a:solidFill>
                <a:srgbClr val="01BCFF"/>
              </a:solidFill>
              <a:round/>
              <a:headEnd/>
              <a:tailEnd type="triangle" w="med" len="med"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0" name="Line 11"/>
            <p:cNvSpPr>
              <a:spLocks noChangeShapeType="1"/>
            </p:cNvSpPr>
            <p:nvPr/>
          </p:nvSpPr>
          <p:spPr bwMode="auto">
            <a:xfrm>
              <a:off x="5832475" y="2944812"/>
              <a:ext cx="2624138" cy="79375"/>
            </a:xfrm>
            <a:prstGeom prst="line">
              <a:avLst/>
            </a:prstGeom>
            <a:noFill/>
            <a:ln w="28575">
              <a:solidFill>
                <a:srgbClr val="01BCFF"/>
              </a:solidFill>
              <a:round/>
              <a:headEnd/>
              <a:tailEnd type="triangle" w="med" len="med"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" name="Line 12"/>
            <p:cNvSpPr>
              <a:spLocks noChangeShapeType="1"/>
            </p:cNvSpPr>
            <p:nvPr/>
          </p:nvSpPr>
          <p:spPr bwMode="auto">
            <a:xfrm>
              <a:off x="5832475" y="3144837"/>
              <a:ext cx="2624138" cy="79375"/>
            </a:xfrm>
            <a:prstGeom prst="line">
              <a:avLst/>
            </a:prstGeom>
            <a:noFill/>
            <a:ln w="28575">
              <a:solidFill>
                <a:srgbClr val="01BCFF"/>
              </a:solidFill>
              <a:round/>
              <a:headEnd/>
              <a:tailEnd type="triangle" w="med" len="med"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2" name="Line 13"/>
            <p:cNvSpPr>
              <a:spLocks noChangeShapeType="1"/>
            </p:cNvSpPr>
            <p:nvPr/>
          </p:nvSpPr>
          <p:spPr bwMode="auto">
            <a:xfrm>
              <a:off x="5832475" y="3344862"/>
              <a:ext cx="2624138" cy="79375"/>
            </a:xfrm>
            <a:prstGeom prst="line">
              <a:avLst/>
            </a:prstGeom>
            <a:noFill/>
            <a:ln w="28575">
              <a:solidFill>
                <a:srgbClr val="01BCFF"/>
              </a:solidFill>
              <a:round/>
              <a:headEnd/>
              <a:tailEnd type="triangle" w="med" len="med"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3" name="Line 14"/>
            <p:cNvSpPr>
              <a:spLocks noChangeShapeType="1"/>
            </p:cNvSpPr>
            <p:nvPr/>
          </p:nvSpPr>
          <p:spPr bwMode="auto">
            <a:xfrm>
              <a:off x="5834063" y="1947862"/>
              <a:ext cx="2624137" cy="79375"/>
            </a:xfrm>
            <a:prstGeom prst="line">
              <a:avLst/>
            </a:prstGeom>
            <a:noFill/>
            <a:ln w="28575">
              <a:solidFill>
                <a:srgbClr val="01BCFF"/>
              </a:solidFill>
              <a:round/>
              <a:headEnd/>
              <a:tailEnd type="triangle" w="med" len="med"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" name="Line 15"/>
            <p:cNvSpPr>
              <a:spLocks noChangeShapeType="1"/>
            </p:cNvSpPr>
            <p:nvPr/>
          </p:nvSpPr>
          <p:spPr bwMode="auto">
            <a:xfrm>
              <a:off x="5834063" y="3544887"/>
              <a:ext cx="2624137" cy="79375"/>
            </a:xfrm>
            <a:prstGeom prst="line">
              <a:avLst/>
            </a:prstGeom>
            <a:noFill/>
            <a:ln w="28575">
              <a:solidFill>
                <a:srgbClr val="01BCFF"/>
              </a:solidFill>
              <a:round/>
              <a:headEnd/>
              <a:tailEnd type="triangle" w="med" len="med"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21508" name="Text Box 3"/>
          <p:cNvSpPr txBox="1">
            <a:spLocks noChangeArrowheads="1"/>
          </p:cNvSpPr>
          <p:nvPr/>
        </p:nvSpPr>
        <p:spPr bwMode="auto">
          <a:xfrm>
            <a:off x="457200" y="1219200"/>
            <a:ext cx="82296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/>
              <a:t>Representation of a picture: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/>
              <a:t>    Scan points in some prescribed raster order…</a:t>
            </a:r>
            <a:br>
              <a:rPr lang="en-US" altLang="x-none"/>
            </a:br>
            <a:r>
              <a:rPr lang="en-US" altLang="x-none"/>
              <a:t>    Generate voltage waveform:</a:t>
            </a:r>
          </a:p>
        </p:txBody>
      </p:sp>
      <p:sp>
        <p:nvSpPr>
          <p:cNvPr id="21509" name="TextBox 2"/>
          <p:cNvSpPr txBox="1">
            <a:spLocks noChangeArrowheads="1"/>
          </p:cNvSpPr>
          <p:nvPr/>
        </p:nvSpPr>
        <p:spPr bwMode="auto">
          <a:xfrm>
            <a:off x="4397375" y="4630738"/>
            <a:ext cx="162242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000">
                <a:latin typeface="Arial" charset="0"/>
              </a:rPr>
              <a:t>John Phelan (CC BY 3.0) </a:t>
            </a:r>
          </a:p>
        </p:txBody>
      </p:sp>
      <p:grpSp>
        <p:nvGrpSpPr>
          <p:cNvPr id="22" name="Group 21"/>
          <p:cNvGrpSpPr>
            <a:grpSpLocks/>
          </p:cNvGrpSpPr>
          <p:nvPr/>
        </p:nvGrpSpPr>
        <p:grpSpPr bwMode="auto">
          <a:xfrm>
            <a:off x="228600" y="5257800"/>
            <a:ext cx="8210550" cy="1038225"/>
            <a:chOff x="228600" y="5257800"/>
            <a:chExt cx="8210952" cy="1038999"/>
          </a:xfrm>
        </p:grpSpPr>
        <p:sp>
          <p:nvSpPr>
            <p:cNvPr id="2" name="Freeform 1"/>
            <p:cNvSpPr/>
            <p:nvPr/>
          </p:nvSpPr>
          <p:spPr>
            <a:xfrm>
              <a:off x="1695522" y="5923459"/>
              <a:ext cx="468336" cy="227181"/>
            </a:xfrm>
            <a:custGeom>
              <a:avLst/>
              <a:gdLst>
                <a:gd name="connsiteX0" fmla="*/ 0 w 468286"/>
                <a:gd name="connsiteY0" fmla="*/ 0 h 248318"/>
                <a:gd name="connsiteX1" fmla="*/ 0 w 468286"/>
                <a:gd name="connsiteY1" fmla="*/ 0 h 248318"/>
                <a:gd name="connsiteX2" fmla="*/ 134810 w 468286"/>
                <a:gd name="connsiteY2" fmla="*/ 0 h 248318"/>
                <a:gd name="connsiteX3" fmla="*/ 127715 w 468286"/>
                <a:gd name="connsiteY3" fmla="*/ 248318 h 248318"/>
                <a:gd name="connsiteX4" fmla="*/ 241239 w 468286"/>
                <a:gd name="connsiteY4" fmla="*/ 248318 h 248318"/>
                <a:gd name="connsiteX5" fmla="*/ 241239 w 468286"/>
                <a:gd name="connsiteY5" fmla="*/ 0 h 248318"/>
                <a:gd name="connsiteX6" fmla="*/ 468286 w 468286"/>
                <a:gd name="connsiteY6" fmla="*/ 0 h 248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68286" h="248318">
                  <a:moveTo>
                    <a:pt x="0" y="0"/>
                  </a:moveTo>
                  <a:lnTo>
                    <a:pt x="0" y="0"/>
                  </a:lnTo>
                  <a:lnTo>
                    <a:pt x="134810" y="0"/>
                  </a:lnTo>
                  <a:lnTo>
                    <a:pt x="127715" y="248318"/>
                  </a:lnTo>
                  <a:lnTo>
                    <a:pt x="241239" y="248318"/>
                  </a:lnTo>
                  <a:lnTo>
                    <a:pt x="241239" y="0"/>
                  </a:lnTo>
                  <a:lnTo>
                    <a:pt x="468286" y="0"/>
                  </a:lnTo>
                </a:path>
              </a:pathLst>
            </a:cu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3" name="Freeform 2"/>
            <p:cNvSpPr/>
            <p:nvPr/>
          </p:nvSpPr>
          <p:spPr>
            <a:xfrm>
              <a:off x="2171795" y="5469095"/>
              <a:ext cx="2284525" cy="448009"/>
            </a:xfrm>
            <a:custGeom>
              <a:avLst/>
              <a:gdLst>
                <a:gd name="connsiteX0" fmla="*/ 0 w 2284669"/>
                <a:gd name="connsiteY0" fmla="*/ 447456 h 447456"/>
                <a:gd name="connsiteX1" fmla="*/ 134809 w 2284669"/>
                <a:gd name="connsiteY1" fmla="*/ 305561 h 447456"/>
                <a:gd name="connsiteX2" fmla="*/ 212857 w 2284669"/>
                <a:gd name="connsiteY2" fmla="*/ 199139 h 447456"/>
                <a:gd name="connsiteX3" fmla="*/ 305095 w 2284669"/>
                <a:gd name="connsiteY3" fmla="*/ 114001 h 447456"/>
                <a:gd name="connsiteX4" fmla="*/ 397334 w 2284669"/>
                <a:gd name="connsiteY4" fmla="*/ 106907 h 447456"/>
                <a:gd name="connsiteX5" fmla="*/ 525048 w 2284669"/>
                <a:gd name="connsiteY5" fmla="*/ 142380 h 447456"/>
                <a:gd name="connsiteX6" fmla="*/ 723715 w 2284669"/>
                <a:gd name="connsiteY6" fmla="*/ 213328 h 447456"/>
                <a:gd name="connsiteX7" fmla="*/ 950763 w 2284669"/>
                <a:gd name="connsiteY7" fmla="*/ 177854 h 447456"/>
                <a:gd name="connsiteX8" fmla="*/ 1156525 w 2284669"/>
                <a:gd name="connsiteY8" fmla="*/ 50148 h 447456"/>
                <a:gd name="connsiteX9" fmla="*/ 1397763 w 2284669"/>
                <a:gd name="connsiteY9" fmla="*/ 485 h 447456"/>
                <a:gd name="connsiteX10" fmla="*/ 1582240 w 2284669"/>
                <a:gd name="connsiteY10" fmla="*/ 28864 h 447456"/>
                <a:gd name="connsiteX11" fmla="*/ 1646097 w 2284669"/>
                <a:gd name="connsiteY11" fmla="*/ 92717 h 447456"/>
                <a:gd name="connsiteX12" fmla="*/ 1695764 w 2284669"/>
                <a:gd name="connsiteY12" fmla="*/ 163665 h 447456"/>
                <a:gd name="connsiteX13" fmla="*/ 1773812 w 2284669"/>
                <a:gd name="connsiteY13" fmla="*/ 192044 h 447456"/>
                <a:gd name="connsiteX14" fmla="*/ 1937002 w 2284669"/>
                <a:gd name="connsiteY14" fmla="*/ 177854 h 447456"/>
                <a:gd name="connsiteX15" fmla="*/ 2078907 w 2284669"/>
                <a:gd name="connsiteY15" fmla="*/ 220423 h 447456"/>
                <a:gd name="connsiteX16" fmla="*/ 2156955 w 2284669"/>
                <a:gd name="connsiteY16" fmla="*/ 277181 h 447456"/>
                <a:gd name="connsiteX17" fmla="*/ 2284669 w 2284669"/>
                <a:gd name="connsiteY17" fmla="*/ 447456 h 447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284669" h="447456">
                  <a:moveTo>
                    <a:pt x="0" y="447456"/>
                  </a:moveTo>
                  <a:cubicBezTo>
                    <a:pt x="49666" y="397201"/>
                    <a:pt x="99333" y="346947"/>
                    <a:pt x="134809" y="305561"/>
                  </a:cubicBezTo>
                  <a:cubicBezTo>
                    <a:pt x="170285" y="264175"/>
                    <a:pt x="184476" y="231066"/>
                    <a:pt x="212857" y="199139"/>
                  </a:cubicBezTo>
                  <a:cubicBezTo>
                    <a:pt x="241238" y="167212"/>
                    <a:pt x="274349" y="129373"/>
                    <a:pt x="305095" y="114001"/>
                  </a:cubicBezTo>
                  <a:cubicBezTo>
                    <a:pt x="335841" y="98629"/>
                    <a:pt x="360675" y="102177"/>
                    <a:pt x="397334" y="106907"/>
                  </a:cubicBezTo>
                  <a:cubicBezTo>
                    <a:pt x="433993" y="111637"/>
                    <a:pt x="470651" y="124643"/>
                    <a:pt x="525048" y="142380"/>
                  </a:cubicBezTo>
                  <a:cubicBezTo>
                    <a:pt x="579445" y="160117"/>
                    <a:pt x="652763" y="207416"/>
                    <a:pt x="723715" y="213328"/>
                  </a:cubicBezTo>
                  <a:cubicBezTo>
                    <a:pt x="794667" y="219240"/>
                    <a:pt x="878628" y="205051"/>
                    <a:pt x="950763" y="177854"/>
                  </a:cubicBezTo>
                  <a:cubicBezTo>
                    <a:pt x="1022898" y="150657"/>
                    <a:pt x="1082025" y="79709"/>
                    <a:pt x="1156525" y="50148"/>
                  </a:cubicBezTo>
                  <a:cubicBezTo>
                    <a:pt x="1231025" y="20587"/>
                    <a:pt x="1326811" y="4032"/>
                    <a:pt x="1397763" y="485"/>
                  </a:cubicBezTo>
                  <a:cubicBezTo>
                    <a:pt x="1468715" y="-3062"/>
                    <a:pt x="1540851" y="13492"/>
                    <a:pt x="1582240" y="28864"/>
                  </a:cubicBezTo>
                  <a:cubicBezTo>
                    <a:pt x="1623629" y="44236"/>
                    <a:pt x="1627176" y="70250"/>
                    <a:pt x="1646097" y="92717"/>
                  </a:cubicBezTo>
                  <a:cubicBezTo>
                    <a:pt x="1665018" y="115184"/>
                    <a:pt x="1674478" y="147110"/>
                    <a:pt x="1695764" y="163665"/>
                  </a:cubicBezTo>
                  <a:cubicBezTo>
                    <a:pt x="1717050" y="180220"/>
                    <a:pt x="1733606" y="189679"/>
                    <a:pt x="1773812" y="192044"/>
                  </a:cubicBezTo>
                  <a:cubicBezTo>
                    <a:pt x="1814018" y="194409"/>
                    <a:pt x="1886153" y="173124"/>
                    <a:pt x="1937002" y="177854"/>
                  </a:cubicBezTo>
                  <a:cubicBezTo>
                    <a:pt x="1987851" y="182584"/>
                    <a:pt x="2042248" y="203869"/>
                    <a:pt x="2078907" y="220423"/>
                  </a:cubicBezTo>
                  <a:cubicBezTo>
                    <a:pt x="2115566" y="236977"/>
                    <a:pt x="2122661" y="239342"/>
                    <a:pt x="2156955" y="277181"/>
                  </a:cubicBezTo>
                  <a:cubicBezTo>
                    <a:pt x="2191249" y="315020"/>
                    <a:pt x="2284669" y="447456"/>
                    <a:pt x="2284669" y="447456"/>
                  </a:cubicBezTo>
                </a:path>
              </a:pathLst>
            </a:cu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23" name="Freeform 22"/>
            <p:cNvSpPr/>
            <p:nvPr/>
          </p:nvSpPr>
          <p:spPr>
            <a:xfrm>
              <a:off x="4454732" y="5923459"/>
              <a:ext cx="468336" cy="249423"/>
            </a:xfrm>
            <a:custGeom>
              <a:avLst/>
              <a:gdLst>
                <a:gd name="connsiteX0" fmla="*/ 0 w 468286"/>
                <a:gd name="connsiteY0" fmla="*/ 0 h 248318"/>
                <a:gd name="connsiteX1" fmla="*/ 0 w 468286"/>
                <a:gd name="connsiteY1" fmla="*/ 0 h 248318"/>
                <a:gd name="connsiteX2" fmla="*/ 134810 w 468286"/>
                <a:gd name="connsiteY2" fmla="*/ 0 h 248318"/>
                <a:gd name="connsiteX3" fmla="*/ 127715 w 468286"/>
                <a:gd name="connsiteY3" fmla="*/ 248318 h 248318"/>
                <a:gd name="connsiteX4" fmla="*/ 241239 w 468286"/>
                <a:gd name="connsiteY4" fmla="*/ 248318 h 248318"/>
                <a:gd name="connsiteX5" fmla="*/ 241239 w 468286"/>
                <a:gd name="connsiteY5" fmla="*/ 0 h 248318"/>
                <a:gd name="connsiteX6" fmla="*/ 468286 w 468286"/>
                <a:gd name="connsiteY6" fmla="*/ 0 h 248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68286" h="248318">
                  <a:moveTo>
                    <a:pt x="0" y="0"/>
                  </a:moveTo>
                  <a:lnTo>
                    <a:pt x="0" y="0"/>
                  </a:lnTo>
                  <a:lnTo>
                    <a:pt x="134810" y="0"/>
                  </a:lnTo>
                  <a:lnTo>
                    <a:pt x="127715" y="248318"/>
                  </a:lnTo>
                  <a:lnTo>
                    <a:pt x="241239" y="248318"/>
                  </a:lnTo>
                  <a:lnTo>
                    <a:pt x="241239" y="0"/>
                  </a:lnTo>
                  <a:lnTo>
                    <a:pt x="468286" y="0"/>
                  </a:lnTo>
                </a:path>
              </a:pathLst>
            </a:cu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24" name="Freeform 23"/>
            <p:cNvSpPr/>
            <p:nvPr/>
          </p:nvSpPr>
          <p:spPr>
            <a:xfrm>
              <a:off x="7202829" y="5923459"/>
              <a:ext cx="468335" cy="249423"/>
            </a:xfrm>
            <a:custGeom>
              <a:avLst/>
              <a:gdLst>
                <a:gd name="connsiteX0" fmla="*/ 0 w 468286"/>
                <a:gd name="connsiteY0" fmla="*/ 0 h 248318"/>
                <a:gd name="connsiteX1" fmla="*/ 0 w 468286"/>
                <a:gd name="connsiteY1" fmla="*/ 0 h 248318"/>
                <a:gd name="connsiteX2" fmla="*/ 134810 w 468286"/>
                <a:gd name="connsiteY2" fmla="*/ 0 h 248318"/>
                <a:gd name="connsiteX3" fmla="*/ 127715 w 468286"/>
                <a:gd name="connsiteY3" fmla="*/ 248318 h 248318"/>
                <a:gd name="connsiteX4" fmla="*/ 241239 w 468286"/>
                <a:gd name="connsiteY4" fmla="*/ 248318 h 248318"/>
                <a:gd name="connsiteX5" fmla="*/ 241239 w 468286"/>
                <a:gd name="connsiteY5" fmla="*/ 0 h 248318"/>
                <a:gd name="connsiteX6" fmla="*/ 468286 w 468286"/>
                <a:gd name="connsiteY6" fmla="*/ 0 h 248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68286" h="248318">
                  <a:moveTo>
                    <a:pt x="0" y="0"/>
                  </a:moveTo>
                  <a:lnTo>
                    <a:pt x="0" y="0"/>
                  </a:lnTo>
                  <a:lnTo>
                    <a:pt x="134810" y="0"/>
                  </a:lnTo>
                  <a:lnTo>
                    <a:pt x="127715" y="248318"/>
                  </a:lnTo>
                  <a:lnTo>
                    <a:pt x="241239" y="248318"/>
                  </a:lnTo>
                  <a:lnTo>
                    <a:pt x="241239" y="0"/>
                  </a:lnTo>
                  <a:lnTo>
                    <a:pt x="468286" y="0"/>
                  </a:lnTo>
                </a:path>
              </a:pathLst>
            </a:cu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7" name="Freeform 16"/>
            <p:cNvSpPr/>
            <p:nvPr/>
          </p:nvSpPr>
          <p:spPr>
            <a:xfrm>
              <a:off x="4910367" y="5461151"/>
              <a:ext cx="2290874" cy="470250"/>
            </a:xfrm>
            <a:custGeom>
              <a:avLst/>
              <a:gdLst>
                <a:gd name="connsiteX0" fmla="*/ 0 w 2291765"/>
                <a:gd name="connsiteY0" fmla="*/ 469815 h 469815"/>
                <a:gd name="connsiteX1" fmla="*/ 106429 w 2291765"/>
                <a:gd name="connsiteY1" fmla="*/ 356298 h 469815"/>
                <a:gd name="connsiteX2" fmla="*/ 234143 w 2291765"/>
                <a:gd name="connsiteY2" fmla="*/ 278256 h 469815"/>
                <a:gd name="connsiteX3" fmla="*/ 496667 w 2291765"/>
                <a:gd name="connsiteY3" fmla="*/ 264066 h 469815"/>
                <a:gd name="connsiteX4" fmla="*/ 702430 w 2291765"/>
                <a:gd name="connsiteY4" fmla="*/ 249876 h 469815"/>
                <a:gd name="connsiteX5" fmla="*/ 908192 w 2291765"/>
                <a:gd name="connsiteY5" fmla="*/ 200213 h 469815"/>
                <a:gd name="connsiteX6" fmla="*/ 1057192 w 2291765"/>
                <a:gd name="connsiteY6" fmla="*/ 129265 h 469815"/>
                <a:gd name="connsiteX7" fmla="*/ 1184906 w 2291765"/>
                <a:gd name="connsiteY7" fmla="*/ 37033 h 469815"/>
                <a:gd name="connsiteX8" fmla="*/ 1277145 w 2291765"/>
                <a:gd name="connsiteY8" fmla="*/ 1559 h 469815"/>
                <a:gd name="connsiteX9" fmla="*/ 1433240 w 2291765"/>
                <a:gd name="connsiteY9" fmla="*/ 8654 h 469815"/>
                <a:gd name="connsiteX10" fmla="*/ 1568050 w 2291765"/>
                <a:gd name="connsiteY10" fmla="*/ 29938 h 469815"/>
                <a:gd name="connsiteX11" fmla="*/ 1610621 w 2291765"/>
                <a:gd name="connsiteY11" fmla="*/ 79602 h 469815"/>
                <a:gd name="connsiteX12" fmla="*/ 1660288 w 2291765"/>
                <a:gd name="connsiteY12" fmla="*/ 221497 h 469815"/>
                <a:gd name="connsiteX13" fmla="*/ 1695764 w 2291765"/>
                <a:gd name="connsiteY13" fmla="*/ 313730 h 469815"/>
                <a:gd name="connsiteX14" fmla="*/ 1731240 w 2291765"/>
                <a:gd name="connsiteY14" fmla="*/ 384677 h 469815"/>
                <a:gd name="connsiteX15" fmla="*/ 1795098 w 2291765"/>
                <a:gd name="connsiteY15" fmla="*/ 391772 h 469815"/>
                <a:gd name="connsiteX16" fmla="*/ 1922812 w 2291765"/>
                <a:gd name="connsiteY16" fmla="*/ 335014 h 469815"/>
                <a:gd name="connsiteX17" fmla="*/ 2036336 w 2291765"/>
                <a:gd name="connsiteY17" fmla="*/ 335014 h 469815"/>
                <a:gd name="connsiteX18" fmla="*/ 2156955 w 2291765"/>
                <a:gd name="connsiteY18" fmla="*/ 384677 h 469815"/>
                <a:gd name="connsiteX19" fmla="*/ 2291765 w 2291765"/>
                <a:gd name="connsiteY19" fmla="*/ 462720 h 469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291765" h="469815">
                  <a:moveTo>
                    <a:pt x="0" y="469815"/>
                  </a:moveTo>
                  <a:cubicBezTo>
                    <a:pt x="33702" y="429019"/>
                    <a:pt x="67405" y="388224"/>
                    <a:pt x="106429" y="356298"/>
                  </a:cubicBezTo>
                  <a:cubicBezTo>
                    <a:pt x="145453" y="324371"/>
                    <a:pt x="169103" y="293628"/>
                    <a:pt x="234143" y="278256"/>
                  </a:cubicBezTo>
                  <a:cubicBezTo>
                    <a:pt x="299183" y="262884"/>
                    <a:pt x="496667" y="264066"/>
                    <a:pt x="496667" y="264066"/>
                  </a:cubicBezTo>
                  <a:cubicBezTo>
                    <a:pt x="574715" y="259336"/>
                    <a:pt x="633842" y="260518"/>
                    <a:pt x="702430" y="249876"/>
                  </a:cubicBezTo>
                  <a:cubicBezTo>
                    <a:pt x="771018" y="239234"/>
                    <a:pt x="849065" y="220315"/>
                    <a:pt x="908192" y="200213"/>
                  </a:cubicBezTo>
                  <a:cubicBezTo>
                    <a:pt x="967319" y="180111"/>
                    <a:pt x="1011073" y="156462"/>
                    <a:pt x="1057192" y="129265"/>
                  </a:cubicBezTo>
                  <a:cubicBezTo>
                    <a:pt x="1103311" y="102068"/>
                    <a:pt x="1148247" y="58317"/>
                    <a:pt x="1184906" y="37033"/>
                  </a:cubicBezTo>
                  <a:cubicBezTo>
                    <a:pt x="1221565" y="15749"/>
                    <a:pt x="1235756" y="6289"/>
                    <a:pt x="1277145" y="1559"/>
                  </a:cubicBezTo>
                  <a:cubicBezTo>
                    <a:pt x="1318534" y="-3171"/>
                    <a:pt x="1384756" y="3924"/>
                    <a:pt x="1433240" y="8654"/>
                  </a:cubicBezTo>
                  <a:cubicBezTo>
                    <a:pt x="1481724" y="13384"/>
                    <a:pt x="1538486" y="18113"/>
                    <a:pt x="1568050" y="29938"/>
                  </a:cubicBezTo>
                  <a:cubicBezTo>
                    <a:pt x="1597614" y="41763"/>
                    <a:pt x="1595248" y="47675"/>
                    <a:pt x="1610621" y="79602"/>
                  </a:cubicBezTo>
                  <a:cubicBezTo>
                    <a:pt x="1625994" y="111528"/>
                    <a:pt x="1646098" y="182476"/>
                    <a:pt x="1660288" y="221497"/>
                  </a:cubicBezTo>
                  <a:cubicBezTo>
                    <a:pt x="1674478" y="260518"/>
                    <a:pt x="1683939" y="286533"/>
                    <a:pt x="1695764" y="313730"/>
                  </a:cubicBezTo>
                  <a:cubicBezTo>
                    <a:pt x="1707589" y="340927"/>
                    <a:pt x="1714684" y="371670"/>
                    <a:pt x="1731240" y="384677"/>
                  </a:cubicBezTo>
                  <a:cubicBezTo>
                    <a:pt x="1747796" y="397684"/>
                    <a:pt x="1763169" y="400049"/>
                    <a:pt x="1795098" y="391772"/>
                  </a:cubicBezTo>
                  <a:cubicBezTo>
                    <a:pt x="1827027" y="383495"/>
                    <a:pt x="1882606" y="344474"/>
                    <a:pt x="1922812" y="335014"/>
                  </a:cubicBezTo>
                  <a:cubicBezTo>
                    <a:pt x="1963018" y="325554"/>
                    <a:pt x="1997312" y="326737"/>
                    <a:pt x="2036336" y="335014"/>
                  </a:cubicBezTo>
                  <a:cubicBezTo>
                    <a:pt x="2075360" y="343291"/>
                    <a:pt x="2114383" y="363393"/>
                    <a:pt x="2156955" y="384677"/>
                  </a:cubicBezTo>
                  <a:cubicBezTo>
                    <a:pt x="2199527" y="405961"/>
                    <a:pt x="2291765" y="462720"/>
                    <a:pt x="2291765" y="462720"/>
                  </a:cubicBezTo>
                </a:path>
              </a:pathLst>
            </a:cu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1524063" y="5410314"/>
              <a:ext cx="6324910" cy="0"/>
            </a:xfrm>
            <a:prstGeom prst="line">
              <a:avLst/>
            </a:prstGeom>
            <a:ln w="9525" cmpd="sng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1524063" y="5921870"/>
              <a:ext cx="6324910" cy="0"/>
            </a:xfrm>
            <a:prstGeom prst="line">
              <a:avLst/>
            </a:prstGeom>
            <a:ln w="9525" cmpd="sng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1524063" y="6172882"/>
              <a:ext cx="6324910" cy="0"/>
            </a:xfrm>
            <a:prstGeom prst="line">
              <a:avLst/>
            </a:prstGeom>
            <a:ln w="9525" cmpd="sng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519" name="TextBox 20"/>
            <p:cNvSpPr txBox="1">
              <a:spLocks noChangeArrowheads="1"/>
            </p:cNvSpPr>
            <p:nvPr/>
          </p:nvSpPr>
          <p:spPr bwMode="auto">
            <a:xfrm>
              <a:off x="228600" y="5257800"/>
              <a:ext cx="1219200" cy="1015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000"/>
                <a:t>NTSC TV signal</a:t>
              </a:r>
            </a:p>
          </p:txBody>
        </p:sp>
        <p:sp>
          <p:nvSpPr>
            <p:cNvPr id="21520" name="TextBox 30"/>
            <p:cNvSpPr txBox="1">
              <a:spLocks noChangeArrowheads="1"/>
            </p:cNvSpPr>
            <p:nvPr/>
          </p:nvSpPr>
          <p:spPr bwMode="auto">
            <a:xfrm>
              <a:off x="7848600" y="5257800"/>
              <a:ext cx="59087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1200"/>
                <a:t>white</a:t>
              </a:r>
            </a:p>
          </p:txBody>
        </p:sp>
        <p:sp>
          <p:nvSpPr>
            <p:cNvPr id="21521" name="TextBox 31"/>
            <p:cNvSpPr txBox="1">
              <a:spLocks noChangeArrowheads="1"/>
            </p:cNvSpPr>
            <p:nvPr/>
          </p:nvSpPr>
          <p:spPr bwMode="auto">
            <a:xfrm>
              <a:off x="7848600" y="5742801"/>
              <a:ext cx="590952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1200"/>
                <a:t>black</a:t>
              </a:r>
            </a:p>
          </p:txBody>
        </p:sp>
        <p:sp>
          <p:nvSpPr>
            <p:cNvPr id="21522" name="TextBox 32"/>
            <p:cNvSpPr txBox="1">
              <a:spLocks noChangeArrowheads="1"/>
            </p:cNvSpPr>
            <p:nvPr/>
          </p:nvSpPr>
          <p:spPr bwMode="auto">
            <a:xfrm>
              <a:off x="7848600" y="6019800"/>
              <a:ext cx="53091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1200"/>
                <a:t>sync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latin typeface="Trebuchet MS" charset="0"/>
                <a:cs typeface="Trebuchet MS" charset="0"/>
              </a:rPr>
              <a:t>Information Processing = Computation</a:t>
            </a:r>
          </a:p>
        </p:txBody>
      </p:sp>
      <p:sp>
        <p:nvSpPr>
          <p:cNvPr id="39" name="Content Placeholder 38"/>
          <p:cNvSpPr>
            <a:spLocks noGrp="1"/>
          </p:cNvSpPr>
          <p:nvPr>
            <p:ph idx="1"/>
          </p:nvPr>
        </p:nvSpPr>
        <p:spPr>
          <a:xfrm>
            <a:off x="633413" y="4495800"/>
            <a:ext cx="6400800" cy="2133600"/>
          </a:xfrm>
        </p:spPr>
        <p:txBody>
          <a:bodyPr/>
          <a:lstStyle/>
          <a:p>
            <a:pPr marL="230188" indent="-230188">
              <a:buFont typeface="Arial"/>
              <a:buChar char="•"/>
              <a:defRPr/>
            </a:pPr>
            <a:r>
              <a:rPr lang="en-US" sz="2000" dirty="0"/>
              <a:t>Pre-packaged functionality: rely on behavior without having to be an analog engineer</a:t>
            </a:r>
          </a:p>
          <a:p>
            <a:pPr marL="230188" indent="-230188">
              <a:buFont typeface="Arial"/>
              <a:buChar char="•"/>
              <a:defRPr/>
            </a:pPr>
            <a:r>
              <a:rPr lang="en-US" sz="2000" dirty="0"/>
              <a:t>Predictable </a:t>
            </a:r>
            <a:r>
              <a:rPr lang="en-US" sz="2000" dirty="0">
                <a:solidFill>
                  <a:srgbClr val="FF0000"/>
                </a:solidFill>
              </a:rPr>
              <a:t>composition</a:t>
            </a:r>
            <a:r>
              <a:rPr lang="en-US" sz="2000" dirty="0"/>
              <a:t> of functions</a:t>
            </a:r>
            <a:br>
              <a:rPr lang="en-US" sz="2000" dirty="0"/>
            </a:br>
            <a:r>
              <a:rPr lang="en-US" sz="2000" dirty="0"/>
              <a:t>    → Tinker-toy assembly</a:t>
            </a:r>
          </a:p>
          <a:p>
            <a:pPr marL="230188" indent="-230188">
              <a:buFont typeface="Arial"/>
              <a:buChar char="•"/>
              <a:defRPr/>
            </a:pPr>
            <a:r>
              <a:rPr lang="en-US" sz="2000" dirty="0"/>
              <a:t>Guaranteed behavior:</a:t>
            </a:r>
            <a:br>
              <a:rPr lang="en-US" sz="2000" dirty="0"/>
            </a:br>
            <a:r>
              <a:rPr lang="en-US" sz="2000" dirty="0"/>
              <a:t>    if components work, system will work!</a:t>
            </a:r>
          </a:p>
          <a:p>
            <a:pPr>
              <a:defRPr/>
            </a:pPr>
            <a:endParaRPr lang="en-US" sz="2000" dirty="0"/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5562600" y="1600200"/>
            <a:ext cx="349250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90488" tIns="44450" rIns="90488" bIns="44450">
            <a:sp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400" dirty="0">
                <a:latin typeface="+mj-lt"/>
                <a:ea typeface="ＭＳ Ｐゴシック" charset="0"/>
                <a:cs typeface="ＭＳ Ｐゴシック" charset="0"/>
              </a:rPr>
              <a:t>v</a:t>
            </a:r>
          </a:p>
        </p:txBody>
      </p:sp>
      <p:sp useBgFill="1">
        <p:nvSpPr>
          <p:cNvPr id="7" name="Rectangle 9"/>
          <p:cNvSpPr>
            <a:spLocks noChangeArrowheads="1"/>
          </p:cNvSpPr>
          <p:nvPr/>
        </p:nvSpPr>
        <p:spPr bwMode="auto">
          <a:xfrm>
            <a:off x="4168775" y="1606550"/>
            <a:ext cx="795338" cy="457200"/>
          </a:xfrm>
          <a:prstGeom prst="rect">
            <a:avLst/>
          </a:prstGeom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 eaLnBrk="1" hangingPunct="1">
              <a:lnSpc>
                <a:spcPct val="90000"/>
              </a:lnSpc>
              <a:defRPr/>
            </a:pPr>
            <a:r>
              <a:rPr lang="en-US" sz="2400">
                <a:latin typeface="+mj-lt"/>
                <a:ea typeface="ＭＳ Ｐゴシック" charset="0"/>
                <a:cs typeface="ＭＳ Ｐゴシック" charset="0"/>
              </a:rPr>
              <a:t>Copy</a:t>
            </a:r>
          </a:p>
        </p:txBody>
      </p:sp>
      <p:sp>
        <p:nvSpPr>
          <p:cNvPr id="8" name="Line 10"/>
          <p:cNvSpPr>
            <a:spLocks noChangeShapeType="1"/>
          </p:cNvSpPr>
          <p:nvPr/>
        </p:nvSpPr>
        <p:spPr bwMode="auto">
          <a:xfrm>
            <a:off x="4981575" y="1835150"/>
            <a:ext cx="5921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/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Line 11"/>
          <p:cNvSpPr>
            <a:spLocks noChangeShapeType="1"/>
          </p:cNvSpPr>
          <p:nvPr/>
        </p:nvSpPr>
        <p:spPr bwMode="auto">
          <a:xfrm>
            <a:off x="3559175" y="1835150"/>
            <a:ext cx="5921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/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Rectangle 12"/>
          <p:cNvSpPr>
            <a:spLocks noChangeArrowheads="1"/>
          </p:cNvSpPr>
          <p:nvPr/>
        </p:nvSpPr>
        <p:spPr bwMode="auto">
          <a:xfrm>
            <a:off x="3155950" y="1627188"/>
            <a:ext cx="349250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90488" tIns="44450" rIns="90488" bIns="44450">
            <a:sp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400">
                <a:latin typeface="+mj-lt"/>
                <a:ea typeface="ＭＳ Ｐゴシック" charset="0"/>
                <a:cs typeface="ＭＳ Ｐゴシック" charset="0"/>
              </a:rPr>
              <a:t>v</a:t>
            </a:r>
          </a:p>
        </p:txBody>
      </p:sp>
      <p:sp useBgFill="1">
        <p:nvSpPr>
          <p:cNvPr id="12" name="Rectangle 4"/>
          <p:cNvSpPr>
            <a:spLocks noChangeArrowheads="1"/>
          </p:cNvSpPr>
          <p:nvPr/>
        </p:nvSpPr>
        <p:spPr bwMode="auto">
          <a:xfrm>
            <a:off x="4168775" y="3130550"/>
            <a:ext cx="795338" cy="457200"/>
          </a:xfrm>
          <a:prstGeom prst="rect">
            <a:avLst/>
          </a:prstGeom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 eaLnBrk="1" hangingPunct="1">
              <a:lnSpc>
                <a:spcPct val="90000"/>
              </a:lnSpc>
              <a:defRPr/>
            </a:pPr>
            <a:r>
              <a:rPr lang="en-US" sz="2400" dirty="0" err="1">
                <a:latin typeface="+mj-lt"/>
                <a:ea typeface="ＭＳ Ｐゴシック" charset="0"/>
                <a:cs typeface="ＭＳ Ｐゴシック" charset="0"/>
              </a:rPr>
              <a:t>Inv</a:t>
            </a:r>
            <a:endParaRPr lang="en-US" sz="2400" dirty="0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13" name="Line 5"/>
          <p:cNvSpPr>
            <a:spLocks noChangeShapeType="1"/>
          </p:cNvSpPr>
          <p:nvPr/>
        </p:nvSpPr>
        <p:spPr bwMode="auto">
          <a:xfrm>
            <a:off x="3559175" y="3359150"/>
            <a:ext cx="5921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/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14" name="Line 6"/>
          <p:cNvSpPr>
            <a:spLocks noChangeShapeType="1"/>
          </p:cNvSpPr>
          <p:nvPr/>
        </p:nvSpPr>
        <p:spPr bwMode="auto">
          <a:xfrm>
            <a:off x="4981575" y="3359150"/>
            <a:ext cx="5921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/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15" name="Rectangle 7"/>
          <p:cNvSpPr>
            <a:spLocks noChangeArrowheads="1"/>
          </p:cNvSpPr>
          <p:nvPr/>
        </p:nvSpPr>
        <p:spPr bwMode="auto">
          <a:xfrm>
            <a:off x="3155950" y="3151188"/>
            <a:ext cx="349250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90488" tIns="44450" rIns="90488" bIns="44450">
            <a:sp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400">
                <a:latin typeface="+mj-lt"/>
                <a:ea typeface="ＭＳ Ｐゴシック" charset="0"/>
                <a:cs typeface="ＭＳ Ｐゴシック" charset="0"/>
              </a:rPr>
              <a:t>v</a:t>
            </a:r>
          </a:p>
        </p:txBody>
      </p:sp>
      <p:sp>
        <p:nvSpPr>
          <p:cNvPr id="16" name="Rectangle 13"/>
          <p:cNvSpPr>
            <a:spLocks noChangeArrowheads="1"/>
          </p:cNvSpPr>
          <p:nvPr/>
        </p:nvSpPr>
        <p:spPr bwMode="auto">
          <a:xfrm>
            <a:off x="5486400" y="3138488"/>
            <a:ext cx="65722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90488" tIns="44450" rIns="90488" bIns="44450">
            <a:sp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400" dirty="0">
                <a:latin typeface="+mj-lt"/>
                <a:ea typeface="ＭＳ Ｐゴシック" charset="0"/>
                <a:cs typeface="ＭＳ Ｐゴシック" charset="0"/>
              </a:rPr>
              <a:t>1-v</a:t>
            </a:r>
          </a:p>
        </p:txBody>
      </p:sp>
      <p:sp>
        <p:nvSpPr>
          <p:cNvPr id="23565" name="TextBox 37"/>
          <p:cNvSpPr txBox="1">
            <a:spLocks noChangeArrowheads="1"/>
          </p:cNvSpPr>
          <p:nvPr/>
        </p:nvSpPr>
        <p:spPr bwMode="auto">
          <a:xfrm>
            <a:off x="633413" y="4114800"/>
            <a:ext cx="65293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2000"/>
              <a:t>Why have processing blocks?</a:t>
            </a:r>
          </a:p>
        </p:txBody>
      </p:sp>
      <p:pic>
        <p:nvPicPr>
          <p:cNvPr id="23566" name="Picture 1" descr="MIT_bw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219200"/>
            <a:ext cx="16256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67" name="Picture 32" descr="MIT_bw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1219200"/>
            <a:ext cx="16256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68" name="Picture 34" descr="MIT_bw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743200"/>
            <a:ext cx="16256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69" name="Picture 2" descr="MIT_inver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2743200"/>
            <a:ext cx="16256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6248400" y="4953000"/>
            <a:ext cx="2773363" cy="1108075"/>
            <a:chOff x="6248400" y="4952837"/>
            <a:chExt cx="2773362" cy="1108867"/>
          </a:xfrm>
        </p:grpSpPr>
        <p:sp>
          <p:nvSpPr>
            <p:cNvPr id="23571" name="TextBox 36"/>
            <p:cNvSpPr txBox="1">
              <a:spLocks noChangeArrowheads="1"/>
            </p:cNvSpPr>
            <p:nvPr/>
          </p:nvSpPr>
          <p:spPr bwMode="auto">
            <a:xfrm>
              <a:off x="6781800" y="4952837"/>
              <a:ext cx="2239962" cy="1077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1600" i="1">
                  <a:solidFill>
                    <a:srgbClr val="3366FF"/>
                  </a:solidFill>
                  <a:latin typeface="Comic Sans MS" charset="0"/>
                </a:rPr>
                <a:t>Wow,  rules simple enough for a programmer to follow!</a:t>
              </a:r>
            </a:p>
          </p:txBody>
        </p:sp>
        <p:grpSp>
          <p:nvGrpSpPr>
            <p:cNvPr id="23572" name="Group 29"/>
            <p:cNvGrpSpPr>
              <a:grpSpLocks/>
            </p:cNvGrpSpPr>
            <p:nvPr/>
          </p:nvGrpSpPr>
          <p:grpSpPr bwMode="auto">
            <a:xfrm flipH="1">
              <a:off x="6248400" y="5181600"/>
              <a:ext cx="430243" cy="880104"/>
              <a:chOff x="5740840" y="729676"/>
              <a:chExt cx="970286" cy="1984813"/>
            </a:xfrm>
          </p:grpSpPr>
          <p:cxnSp>
            <p:nvCxnSpPr>
              <p:cNvPr id="31" name="Straight Connector 30"/>
              <p:cNvCxnSpPr/>
              <p:nvPr/>
            </p:nvCxnSpPr>
            <p:spPr>
              <a:xfrm>
                <a:off x="6199165" y="1138103"/>
                <a:ext cx="0" cy="709374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6199165" y="1847477"/>
                <a:ext cx="275672" cy="816854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 flipH="1">
                <a:off x="5984357" y="1847477"/>
                <a:ext cx="214808" cy="816854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3576" name="Group 33"/>
              <p:cNvGrpSpPr>
                <a:grpSpLocks/>
              </p:cNvGrpSpPr>
              <p:nvPr/>
            </p:nvGrpSpPr>
            <p:grpSpPr bwMode="auto">
              <a:xfrm>
                <a:off x="6468045" y="2583125"/>
                <a:ext cx="243081" cy="123489"/>
                <a:chOff x="3566095" y="2583125"/>
                <a:chExt cx="243081" cy="123489"/>
              </a:xfrm>
            </p:grpSpPr>
            <p:cxnSp>
              <p:nvCxnSpPr>
                <p:cNvPr id="50" name="Straight Connector 49"/>
                <p:cNvCxnSpPr/>
                <p:nvPr/>
              </p:nvCxnSpPr>
              <p:spPr>
                <a:xfrm>
                  <a:off x="3565727" y="2692994"/>
                  <a:ext cx="243449" cy="10749"/>
                </a:xfrm>
                <a:prstGeom prst="line">
                  <a:avLst/>
                </a:pr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1" name="Freeform 50"/>
                <p:cNvSpPr/>
                <p:nvPr/>
              </p:nvSpPr>
              <p:spPr>
                <a:xfrm>
                  <a:off x="3576467" y="2581931"/>
                  <a:ext cx="225549" cy="125394"/>
                </a:xfrm>
                <a:custGeom>
                  <a:avLst/>
                  <a:gdLst>
                    <a:gd name="connsiteX0" fmla="*/ 336440 w 336440"/>
                    <a:gd name="connsiteY0" fmla="*/ 199750 h 199750"/>
                    <a:gd name="connsiteX1" fmla="*/ 215478 w 336440"/>
                    <a:gd name="connsiteY1" fmla="*/ 3214 h 199750"/>
                    <a:gd name="connsiteX2" fmla="*/ 18914 w 336440"/>
                    <a:gd name="connsiteY2" fmla="*/ 78805 h 199750"/>
                    <a:gd name="connsiteX3" fmla="*/ 18914 w 336440"/>
                    <a:gd name="connsiteY3" fmla="*/ 93923 h 199750"/>
                    <a:gd name="connsiteX0" fmla="*/ 366073 w 366073"/>
                    <a:gd name="connsiteY0" fmla="*/ 195335 h 195335"/>
                    <a:gd name="connsiteX1" fmla="*/ 215478 w 366073"/>
                    <a:gd name="connsiteY1" fmla="*/ 3032 h 195335"/>
                    <a:gd name="connsiteX2" fmla="*/ 18914 w 366073"/>
                    <a:gd name="connsiteY2" fmla="*/ 78623 h 195335"/>
                    <a:gd name="connsiteX3" fmla="*/ 18914 w 366073"/>
                    <a:gd name="connsiteY3" fmla="*/ 93741 h 195335"/>
                    <a:gd name="connsiteX0" fmla="*/ 366073 w 366073"/>
                    <a:gd name="connsiteY0" fmla="*/ 195781 h 195781"/>
                    <a:gd name="connsiteX1" fmla="*/ 215478 w 366073"/>
                    <a:gd name="connsiteY1" fmla="*/ 3478 h 195781"/>
                    <a:gd name="connsiteX2" fmla="*/ 18914 w 366073"/>
                    <a:gd name="connsiteY2" fmla="*/ 79069 h 195781"/>
                    <a:gd name="connsiteX3" fmla="*/ 18914 w 366073"/>
                    <a:gd name="connsiteY3" fmla="*/ 170387 h 195781"/>
                    <a:gd name="connsiteX0" fmla="*/ 347159 w 347159"/>
                    <a:gd name="connsiteY0" fmla="*/ 192400 h 192400"/>
                    <a:gd name="connsiteX1" fmla="*/ 196564 w 347159"/>
                    <a:gd name="connsiteY1" fmla="*/ 97 h 192400"/>
                    <a:gd name="connsiteX2" fmla="*/ 0 w 347159"/>
                    <a:gd name="connsiteY2" fmla="*/ 167006 h 192400"/>
                    <a:gd name="connsiteX0" fmla="*/ 347159 w 347159"/>
                    <a:gd name="connsiteY0" fmla="*/ 200433 h 200433"/>
                    <a:gd name="connsiteX1" fmla="*/ 196564 w 347159"/>
                    <a:gd name="connsiteY1" fmla="*/ 8130 h 200433"/>
                    <a:gd name="connsiteX2" fmla="*/ 69743 w 347159"/>
                    <a:gd name="connsiteY2" fmla="*/ 49512 h 200433"/>
                    <a:gd name="connsiteX3" fmla="*/ 0 w 347159"/>
                    <a:gd name="connsiteY3" fmla="*/ 175039 h 200433"/>
                    <a:gd name="connsiteX0" fmla="*/ 347159 w 347159"/>
                    <a:gd name="connsiteY0" fmla="*/ 174813 h 174813"/>
                    <a:gd name="connsiteX1" fmla="*/ 243131 w 347159"/>
                    <a:gd name="connsiteY1" fmla="*/ 16376 h 174813"/>
                    <a:gd name="connsiteX2" fmla="*/ 69743 w 347159"/>
                    <a:gd name="connsiteY2" fmla="*/ 23892 h 174813"/>
                    <a:gd name="connsiteX3" fmla="*/ 0 w 347159"/>
                    <a:gd name="connsiteY3" fmla="*/ 149419 h 174813"/>
                    <a:gd name="connsiteX0" fmla="*/ 347159 w 347159"/>
                    <a:gd name="connsiteY0" fmla="*/ 189783 h 189783"/>
                    <a:gd name="connsiteX1" fmla="*/ 243131 w 347159"/>
                    <a:gd name="connsiteY1" fmla="*/ 10179 h 189783"/>
                    <a:gd name="connsiteX2" fmla="*/ 69743 w 347159"/>
                    <a:gd name="connsiteY2" fmla="*/ 38862 h 189783"/>
                    <a:gd name="connsiteX3" fmla="*/ 0 w 347159"/>
                    <a:gd name="connsiteY3" fmla="*/ 164389 h 1897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47159" h="189783">
                      <a:moveTo>
                        <a:pt x="347159" y="189783"/>
                      </a:moveTo>
                      <a:cubicBezTo>
                        <a:pt x="313138" y="101594"/>
                        <a:pt x="289367" y="35332"/>
                        <a:pt x="243131" y="10179"/>
                      </a:cubicBezTo>
                      <a:cubicBezTo>
                        <a:pt x="196895" y="-14974"/>
                        <a:pt x="102504" y="11044"/>
                        <a:pt x="69743" y="38862"/>
                      </a:cubicBezTo>
                      <a:cubicBezTo>
                        <a:pt x="36982" y="66680"/>
                        <a:pt x="13035" y="148407"/>
                        <a:pt x="0" y="164389"/>
                      </a:cubicBezTo>
                    </a:path>
                  </a:pathLst>
                </a:cu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</p:grpSp>
          <p:grpSp>
            <p:nvGrpSpPr>
              <p:cNvPr id="23577" name="Group 34"/>
              <p:cNvGrpSpPr>
                <a:grpSpLocks/>
              </p:cNvGrpSpPr>
              <p:nvPr/>
            </p:nvGrpSpPr>
            <p:grpSpPr bwMode="auto">
              <a:xfrm>
                <a:off x="5740840" y="2574272"/>
                <a:ext cx="252852" cy="140217"/>
                <a:chOff x="2838890" y="2574272"/>
                <a:chExt cx="252852" cy="140217"/>
              </a:xfrm>
            </p:grpSpPr>
            <p:cxnSp>
              <p:nvCxnSpPr>
                <p:cNvPr id="48" name="Straight Connector 47"/>
                <p:cNvCxnSpPr/>
                <p:nvPr/>
              </p:nvCxnSpPr>
              <p:spPr>
                <a:xfrm flipH="1">
                  <a:off x="2856860" y="2675080"/>
                  <a:ext cx="236290" cy="39409"/>
                </a:xfrm>
                <a:prstGeom prst="line">
                  <a:avLst/>
                </a:pr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9" name="Freeform 48"/>
                <p:cNvSpPr/>
                <p:nvPr/>
              </p:nvSpPr>
              <p:spPr>
                <a:xfrm>
                  <a:off x="2838958" y="2574764"/>
                  <a:ext cx="250610" cy="139725"/>
                </a:xfrm>
                <a:custGeom>
                  <a:avLst/>
                  <a:gdLst>
                    <a:gd name="connsiteX0" fmla="*/ 0 w 385233"/>
                    <a:gd name="connsiteY0" fmla="*/ 250388 h 250388"/>
                    <a:gd name="connsiteX1" fmla="*/ 160866 w 385233"/>
                    <a:gd name="connsiteY1" fmla="*/ 621 h 250388"/>
                    <a:gd name="connsiteX2" fmla="*/ 385233 w 385233"/>
                    <a:gd name="connsiteY2" fmla="*/ 174188 h 250388"/>
                    <a:gd name="connsiteX0" fmla="*/ 0 w 385233"/>
                    <a:gd name="connsiteY0" fmla="*/ 208228 h 208228"/>
                    <a:gd name="connsiteX1" fmla="*/ 97366 w 385233"/>
                    <a:gd name="connsiteY1" fmla="*/ 794 h 208228"/>
                    <a:gd name="connsiteX2" fmla="*/ 385233 w 385233"/>
                    <a:gd name="connsiteY2" fmla="*/ 132028 h 208228"/>
                    <a:gd name="connsiteX0" fmla="*/ 0 w 385233"/>
                    <a:gd name="connsiteY0" fmla="*/ 233375 h 233375"/>
                    <a:gd name="connsiteX1" fmla="*/ 97366 w 385233"/>
                    <a:gd name="connsiteY1" fmla="*/ 25941 h 233375"/>
                    <a:gd name="connsiteX2" fmla="*/ 283633 w 385233"/>
                    <a:gd name="connsiteY2" fmla="*/ 17475 h 233375"/>
                    <a:gd name="connsiteX3" fmla="*/ 385233 w 385233"/>
                    <a:gd name="connsiteY3" fmla="*/ 157175 h 233375"/>
                    <a:gd name="connsiteX0" fmla="*/ 0 w 385233"/>
                    <a:gd name="connsiteY0" fmla="*/ 228304 h 228304"/>
                    <a:gd name="connsiteX1" fmla="*/ 67733 w 385233"/>
                    <a:gd name="connsiteY1" fmla="*/ 33570 h 228304"/>
                    <a:gd name="connsiteX2" fmla="*/ 283633 w 385233"/>
                    <a:gd name="connsiteY2" fmla="*/ 12404 h 228304"/>
                    <a:gd name="connsiteX3" fmla="*/ 385233 w 385233"/>
                    <a:gd name="connsiteY3" fmla="*/ 152104 h 228304"/>
                    <a:gd name="connsiteX0" fmla="*/ 0 w 385233"/>
                    <a:gd name="connsiteY0" fmla="*/ 223905 h 223905"/>
                    <a:gd name="connsiteX1" fmla="*/ 86783 w 385233"/>
                    <a:gd name="connsiteY1" fmla="*/ 48221 h 223905"/>
                    <a:gd name="connsiteX2" fmla="*/ 283633 w 385233"/>
                    <a:gd name="connsiteY2" fmla="*/ 8005 h 223905"/>
                    <a:gd name="connsiteX3" fmla="*/ 385233 w 385233"/>
                    <a:gd name="connsiteY3" fmla="*/ 147705 h 223905"/>
                    <a:gd name="connsiteX0" fmla="*/ 0 w 385233"/>
                    <a:gd name="connsiteY0" fmla="*/ 213335 h 213335"/>
                    <a:gd name="connsiteX1" fmla="*/ 86783 w 385233"/>
                    <a:gd name="connsiteY1" fmla="*/ 37651 h 213335"/>
                    <a:gd name="connsiteX2" fmla="*/ 270933 w 385233"/>
                    <a:gd name="connsiteY2" fmla="*/ 10135 h 213335"/>
                    <a:gd name="connsiteX3" fmla="*/ 385233 w 385233"/>
                    <a:gd name="connsiteY3" fmla="*/ 137135 h 2133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5233" h="213335">
                      <a:moveTo>
                        <a:pt x="0" y="213335"/>
                      </a:moveTo>
                      <a:cubicBezTo>
                        <a:pt x="48330" y="94801"/>
                        <a:pt x="41628" y="71518"/>
                        <a:pt x="86783" y="37651"/>
                      </a:cubicBezTo>
                      <a:cubicBezTo>
                        <a:pt x="131938" y="3784"/>
                        <a:pt x="222955" y="-11737"/>
                        <a:pt x="270933" y="10135"/>
                      </a:cubicBezTo>
                      <a:cubicBezTo>
                        <a:pt x="318911" y="32007"/>
                        <a:pt x="359128" y="121613"/>
                        <a:pt x="385233" y="137135"/>
                      </a:cubicBezTo>
                    </a:path>
                  </a:pathLst>
                </a:cu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</p:grpSp>
          <p:cxnSp>
            <p:nvCxnSpPr>
              <p:cNvPr id="36" name="Straight Connector 35"/>
              <p:cNvCxnSpPr/>
              <p:nvPr/>
            </p:nvCxnSpPr>
            <p:spPr>
              <a:xfrm>
                <a:off x="6206326" y="1216923"/>
                <a:ext cx="307892" cy="229292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 flipH="1">
                <a:off x="6256447" y="1460546"/>
                <a:ext cx="257770" cy="369019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 flipH="1">
                <a:off x="5948556" y="1227672"/>
                <a:ext cx="239870" cy="240039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5955716" y="1460546"/>
                <a:ext cx="211229" cy="369019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Freeform 41"/>
              <p:cNvSpPr/>
              <p:nvPr/>
            </p:nvSpPr>
            <p:spPr>
              <a:xfrm rot="5400000">
                <a:off x="6224170" y="1822446"/>
                <a:ext cx="161220" cy="132464"/>
              </a:xfrm>
              <a:custGeom>
                <a:avLst/>
                <a:gdLst>
                  <a:gd name="connsiteX0" fmla="*/ 455 w 246658"/>
                  <a:gd name="connsiteY0" fmla="*/ 180206 h 199521"/>
                  <a:gd name="connsiteX1" fmla="*/ 76655 w 246658"/>
                  <a:gd name="connsiteY1" fmla="*/ 15106 h 199521"/>
                  <a:gd name="connsiteX2" fmla="*/ 203655 w 246658"/>
                  <a:gd name="connsiteY2" fmla="*/ 10872 h 199521"/>
                  <a:gd name="connsiteX3" fmla="*/ 245988 w 246658"/>
                  <a:gd name="connsiteY3" fmla="*/ 44739 h 199521"/>
                  <a:gd name="connsiteX4" fmla="*/ 220588 w 246658"/>
                  <a:gd name="connsiteY4" fmla="*/ 150572 h 199521"/>
                  <a:gd name="connsiteX5" fmla="*/ 110521 w 246658"/>
                  <a:gd name="connsiteY5" fmla="*/ 192906 h 199521"/>
                  <a:gd name="connsiteX6" fmla="*/ 455 w 246658"/>
                  <a:gd name="connsiteY6" fmla="*/ 180206 h 199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6658" h="199521">
                    <a:moveTo>
                      <a:pt x="455" y="180206"/>
                    </a:moveTo>
                    <a:cubicBezTo>
                      <a:pt x="-5189" y="150573"/>
                      <a:pt x="42788" y="43328"/>
                      <a:pt x="76655" y="15106"/>
                    </a:cubicBezTo>
                    <a:cubicBezTo>
                      <a:pt x="110522" y="-13116"/>
                      <a:pt x="175433" y="5933"/>
                      <a:pt x="203655" y="10872"/>
                    </a:cubicBezTo>
                    <a:cubicBezTo>
                      <a:pt x="231877" y="15811"/>
                      <a:pt x="243166" y="21456"/>
                      <a:pt x="245988" y="44739"/>
                    </a:cubicBezTo>
                    <a:cubicBezTo>
                      <a:pt x="248810" y="68022"/>
                      <a:pt x="243166" y="125877"/>
                      <a:pt x="220588" y="150572"/>
                    </a:cubicBezTo>
                    <a:cubicBezTo>
                      <a:pt x="198010" y="175267"/>
                      <a:pt x="144388" y="187967"/>
                      <a:pt x="110521" y="192906"/>
                    </a:cubicBezTo>
                    <a:cubicBezTo>
                      <a:pt x="76654" y="197845"/>
                      <a:pt x="6099" y="209839"/>
                      <a:pt x="455" y="180206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sp>
            <p:nvSpPr>
              <p:cNvPr id="43" name="Freeform 42"/>
              <p:cNvSpPr/>
              <p:nvPr/>
            </p:nvSpPr>
            <p:spPr>
              <a:xfrm rot="18043755">
                <a:off x="5982496" y="1824232"/>
                <a:ext cx="204212" cy="114564"/>
              </a:xfrm>
              <a:custGeom>
                <a:avLst/>
                <a:gdLst>
                  <a:gd name="connsiteX0" fmla="*/ 313899 w 315294"/>
                  <a:gd name="connsiteY0" fmla="*/ 171119 h 175885"/>
                  <a:gd name="connsiteX1" fmla="*/ 233465 w 315294"/>
                  <a:gd name="connsiteY1" fmla="*/ 73753 h 175885"/>
                  <a:gd name="connsiteX2" fmla="*/ 123399 w 315294"/>
                  <a:gd name="connsiteY2" fmla="*/ 14486 h 175885"/>
                  <a:gd name="connsiteX3" fmla="*/ 34499 w 315294"/>
                  <a:gd name="connsiteY3" fmla="*/ 1786 h 175885"/>
                  <a:gd name="connsiteX4" fmla="*/ 632 w 315294"/>
                  <a:gd name="connsiteY4" fmla="*/ 44119 h 175885"/>
                  <a:gd name="connsiteX5" fmla="*/ 59899 w 315294"/>
                  <a:gd name="connsiteY5" fmla="*/ 124553 h 175885"/>
                  <a:gd name="connsiteX6" fmla="*/ 165732 w 315294"/>
                  <a:gd name="connsiteY6" fmla="*/ 158419 h 175885"/>
                  <a:gd name="connsiteX7" fmla="*/ 313899 w 315294"/>
                  <a:gd name="connsiteY7" fmla="*/ 171119 h 175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5294" h="175885">
                    <a:moveTo>
                      <a:pt x="313899" y="171119"/>
                    </a:moveTo>
                    <a:cubicBezTo>
                      <a:pt x="325188" y="157008"/>
                      <a:pt x="265215" y="99858"/>
                      <a:pt x="233465" y="73753"/>
                    </a:cubicBezTo>
                    <a:cubicBezTo>
                      <a:pt x="201715" y="47647"/>
                      <a:pt x="156560" y="26480"/>
                      <a:pt x="123399" y="14486"/>
                    </a:cubicBezTo>
                    <a:cubicBezTo>
                      <a:pt x="90238" y="2491"/>
                      <a:pt x="54960" y="-3153"/>
                      <a:pt x="34499" y="1786"/>
                    </a:cubicBezTo>
                    <a:cubicBezTo>
                      <a:pt x="14038" y="6725"/>
                      <a:pt x="-3601" y="23658"/>
                      <a:pt x="632" y="44119"/>
                    </a:cubicBezTo>
                    <a:cubicBezTo>
                      <a:pt x="4865" y="64580"/>
                      <a:pt x="32382" y="105503"/>
                      <a:pt x="59899" y="124553"/>
                    </a:cubicBezTo>
                    <a:cubicBezTo>
                      <a:pt x="87416" y="143603"/>
                      <a:pt x="127632" y="152775"/>
                      <a:pt x="165732" y="158419"/>
                    </a:cubicBezTo>
                    <a:cubicBezTo>
                      <a:pt x="203832" y="164063"/>
                      <a:pt x="302610" y="185230"/>
                      <a:pt x="313899" y="171119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grpSp>
            <p:nvGrpSpPr>
              <p:cNvPr id="23584" name="Group 43"/>
              <p:cNvGrpSpPr>
                <a:grpSpLocks/>
              </p:cNvGrpSpPr>
              <p:nvPr/>
            </p:nvGrpSpPr>
            <p:grpSpPr bwMode="auto">
              <a:xfrm>
                <a:off x="6022747" y="729676"/>
                <a:ext cx="527419" cy="407801"/>
                <a:chOff x="3120797" y="729676"/>
                <a:chExt cx="527419" cy="407801"/>
              </a:xfrm>
            </p:grpSpPr>
            <p:sp>
              <p:nvSpPr>
                <p:cNvPr id="45" name="Oval 44"/>
                <p:cNvSpPr/>
                <p:nvPr/>
              </p:nvSpPr>
              <p:spPr>
                <a:xfrm>
                  <a:off x="3136110" y="733260"/>
                  <a:ext cx="350854" cy="404842"/>
                </a:xfrm>
                <a:prstGeom prst="ellipse">
                  <a:avLst/>
                </a:prstGeom>
                <a:noFill/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  <p:sp>
              <p:nvSpPr>
                <p:cNvPr id="46" name="Freeform 45"/>
                <p:cNvSpPr/>
                <p:nvPr/>
              </p:nvSpPr>
              <p:spPr>
                <a:xfrm>
                  <a:off x="3146849" y="751172"/>
                  <a:ext cx="501220" cy="225710"/>
                </a:xfrm>
                <a:custGeom>
                  <a:avLst/>
                  <a:gdLst>
                    <a:gd name="connsiteX0" fmla="*/ 0 w 773907"/>
                    <a:gd name="connsiteY0" fmla="*/ 343065 h 343065"/>
                    <a:gd name="connsiteX1" fmla="*/ 347133 w 773907"/>
                    <a:gd name="connsiteY1" fmla="*/ 122931 h 343065"/>
                    <a:gd name="connsiteX2" fmla="*/ 613833 w 773907"/>
                    <a:gd name="connsiteY2" fmla="*/ 8631 h 343065"/>
                    <a:gd name="connsiteX3" fmla="*/ 757766 w 773907"/>
                    <a:gd name="connsiteY3" fmla="*/ 12865 h 343065"/>
                    <a:gd name="connsiteX4" fmla="*/ 770466 w 773907"/>
                    <a:gd name="connsiteY4" fmla="*/ 50965 h 3430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73907" h="343065">
                      <a:moveTo>
                        <a:pt x="0" y="343065"/>
                      </a:moveTo>
                      <a:cubicBezTo>
                        <a:pt x="122414" y="260867"/>
                        <a:pt x="244828" y="178670"/>
                        <a:pt x="347133" y="122931"/>
                      </a:cubicBezTo>
                      <a:cubicBezTo>
                        <a:pt x="449439" y="67192"/>
                        <a:pt x="545394" y="26975"/>
                        <a:pt x="613833" y="8631"/>
                      </a:cubicBezTo>
                      <a:cubicBezTo>
                        <a:pt x="682272" y="-9713"/>
                        <a:pt x="731661" y="5809"/>
                        <a:pt x="757766" y="12865"/>
                      </a:cubicBezTo>
                      <a:cubicBezTo>
                        <a:pt x="783871" y="19921"/>
                        <a:pt x="770466" y="50965"/>
                        <a:pt x="770466" y="50965"/>
                      </a:cubicBezTo>
                    </a:path>
                  </a:pathLst>
                </a:cu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  <p:sp>
              <p:nvSpPr>
                <p:cNvPr id="47" name="Freeform 46"/>
                <p:cNvSpPr/>
                <p:nvPr/>
              </p:nvSpPr>
              <p:spPr>
                <a:xfrm>
                  <a:off x="3121789" y="729676"/>
                  <a:ext cx="307892" cy="222126"/>
                </a:xfrm>
                <a:custGeom>
                  <a:avLst/>
                  <a:gdLst>
                    <a:gd name="connsiteX0" fmla="*/ 9753 w 308703"/>
                    <a:gd name="connsiteY0" fmla="*/ 222824 h 223347"/>
                    <a:gd name="connsiteX1" fmla="*/ 28803 w 308703"/>
                    <a:gd name="connsiteY1" fmla="*/ 108524 h 223347"/>
                    <a:gd name="connsiteX2" fmla="*/ 124053 w 308703"/>
                    <a:gd name="connsiteY2" fmla="*/ 19624 h 223347"/>
                    <a:gd name="connsiteX3" fmla="*/ 225653 w 308703"/>
                    <a:gd name="connsiteY3" fmla="*/ 574 h 223347"/>
                    <a:gd name="connsiteX4" fmla="*/ 282803 w 308703"/>
                    <a:gd name="connsiteY4" fmla="*/ 32324 h 223347"/>
                    <a:gd name="connsiteX5" fmla="*/ 301853 w 308703"/>
                    <a:gd name="connsiteY5" fmla="*/ 57724 h 223347"/>
                    <a:gd name="connsiteX6" fmla="*/ 168503 w 308703"/>
                    <a:gd name="connsiteY6" fmla="*/ 146624 h 223347"/>
                    <a:gd name="connsiteX7" fmla="*/ 9753 w 308703"/>
                    <a:gd name="connsiteY7" fmla="*/ 222824 h 2233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08703" h="223347">
                      <a:moveTo>
                        <a:pt x="9753" y="222824"/>
                      </a:moveTo>
                      <a:cubicBezTo>
                        <a:pt x="-13530" y="216474"/>
                        <a:pt x="9753" y="142391"/>
                        <a:pt x="28803" y="108524"/>
                      </a:cubicBezTo>
                      <a:cubicBezTo>
                        <a:pt x="47853" y="74657"/>
                        <a:pt x="91245" y="37616"/>
                        <a:pt x="124053" y="19624"/>
                      </a:cubicBezTo>
                      <a:cubicBezTo>
                        <a:pt x="156861" y="1632"/>
                        <a:pt x="199195" y="-1543"/>
                        <a:pt x="225653" y="574"/>
                      </a:cubicBezTo>
                      <a:cubicBezTo>
                        <a:pt x="252111" y="2691"/>
                        <a:pt x="270103" y="22799"/>
                        <a:pt x="282803" y="32324"/>
                      </a:cubicBezTo>
                      <a:cubicBezTo>
                        <a:pt x="295503" y="41849"/>
                        <a:pt x="320903" y="38674"/>
                        <a:pt x="301853" y="57724"/>
                      </a:cubicBezTo>
                      <a:cubicBezTo>
                        <a:pt x="282803" y="76774"/>
                        <a:pt x="215070" y="116991"/>
                        <a:pt x="168503" y="146624"/>
                      </a:cubicBezTo>
                      <a:cubicBezTo>
                        <a:pt x="121936" y="176257"/>
                        <a:pt x="33036" y="229174"/>
                        <a:pt x="9753" y="222824"/>
                      </a:cubicBezTo>
                      <a:close/>
                    </a:path>
                  </a:pathLst>
                </a:custGeom>
                <a:solidFill>
                  <a:srgbClr val="3366FF"/>
                </a:solidFill>
                <a:ln w="19050" cmpd="sng"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latin typeface="Trebuchet MS" charset="0"/>
                <a:cs typeface="Trebuchet MS" charset="0"/>
              </a:rPr>
              <a:t>Let</a:t>
            </a:r>
            <a:r>
              <a:rPr lang="en-US" altLang="en-US">
                <a:latin typeface="Trebuchet MS" charset="0"/>
                <a:cs typeface="Trebuchet MS" charset="0"/>
              </a:rPr>
              <a:t>’</a:t>
            </a:r>
            <a:r>
              <a:rPr lang="en-US" altLang="x-none">
                <a:latin typeface="Trebuchet MS" charset="0"/>
                <a:cs typeface="Trebuchet MS" charset="0"/>
              </a:rPr>
              <a:t>s Build a System!</a:t>
            </a:r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7231063" y="3727450"/>
            <a:ext cx="850900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sz="9600" b="0">
                <a:latin typeface="+mj-lt"/>
              </a:rPr>
              <a:t>?</a:t>
            </a:r>
            <a:endParaRPr lang="en-US" sz="2400" b="0">
              <a:latin typeface="+mj-lt"/>
            </a:endParaRPr>
          </a:p>
        </p:txBody>
      </p:sp>
      <p:grpSp>
        <p:nvGrpSpPr>
          <p:cNvPr id="25603" name="Group 5"/>
          <p:cNvGrpSpPr>
            <a:grpSpLocks/>
          </p:cNvGrpSpPr>
          <p:nvPr/>
        </p:nvGrpSpPr>
        <p:grpSpPr bwMode="auto">
          <a:xfrm>
            <a:off x="2533650" y="1833563"/>
            <a:ext cx="4124325" cy="2963862"/>
            <a:chOff x="1596" y="1155"/>
            <a:chExt cx="2598" cy="1867"/>
          </a:xfrm>
        </p:grpSpPr>
        <p:sp>
          <p:nvSpPr>
            <p:cNvPr id="5" name="Freeform 6"/>
            <p:cNvSpPr>
              <a:spLocks/>
            </p:cNvSpPr>
            <p:nvPr/>
          </p:nvSpPr>
          <p:spPr bwMode="auto">
            <a:xfrm>
              <a:off x="1824" y="1296"/>
              <a:ext cx="2160" cy="528"/>
            </a:xfrm>
            <a:custGeom>
              <a:avLst/>
              <a:gdLst>
                <a:gd name="T0" fmla="*/ 1824 w 2160"/>
                <a:gd name="T1" fmla="*/ 0 h 528"/>
                <a:gd name="T2" fmla="*/ 2160 w 2160"/>
                <a:gd name="T3" fmla="*/ 0 h 528"/>
                <a:gd name="T4" fmla="*/ 2160 w 2160"/>
                <a:gd name="T5" fmla="*/ 240 h 528"/>
                <a:gd name="T6" fmla="*/ 0 w 2160"/>
                <a:gd name="T7" fmla="*/ 240 h 528"/>
                <a:gd name="T8" fmla="*/ 0 w 2160"/>
                <a:gd name="T9" fmla="*/ 528 h 528"/>
                <a:gd name="T10" fmla="*/ 288 w 2160"/>
                <a:gd name="T11" fmla="*/ 528 h 52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160"/>
                <a:gd name="T19" fmla="*/ 0 h 528"/>
                <a:gd name="T20" fmla="*/ 2160 w 2160"/>
                <a:gd name="T21" fmla="*/ 528 h 52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" h="528">
                  <a:moveTo>
                    <a:pt x="1824" y="0"/>
                  </a:moveTo>
                  <a:lnTo>
                    <a:pt x="2160" y="0"/>
                  </a:lnTo>
                  <a:lnTo>
                    <a:pt x="2160" y="240"/>
                  </a:lnTo>
                  <a:lnTo>
                    <a:pt x="0" y="240"/>
                  </a:lnTo>
                  <a:lnTo>
                    <a:pt x="0" y="528"/>
                  </a:lnTo>
                  <a:lnTo>
                    <a:pt x="288" y="528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" name="Freeform 7"/>
            <p:cNvSpPr>
              <a:spLocks/>
            </p:cNvSpPr>
            <p:nvPr/>
          </p:nvSpPr>
          <p:spPr bwMode="auto">
            <a:xfrm>
              <a:off x="1824" y="1824"/>
              <a:ext cx="2160" cy="528"/>
            </a:xfrm>
            <a:custGeom>
              <a:avLst/>
              <a:gdLst>
                <a:gd name="T0" fmla="*/ 1824 w 2160"/>
                <a:gd name="T1" fmla="*/ 0 h 528"/>
                <a:gd name="T2" fmla="*/ 2160 w 2160"/>
                <a:gd name="T3" fmla="*/ 0 h 528"/>
                <a:gd name="T4" fmla="*/ 2160 w 2160"/>
                <a:gd name="T5" fmla="*/ 240 h 528"/>
                <a:gd name="T6" fmla="*/ 0 w 2160"/>
                <a:gd name="T7" fmla="*/ 240 h 528"/>
                <a:gd name="T8" fmla="*/ 0 w 2160"/>
                <a:gd name="T9" fmla="*/ 528 h 528"/>
                <a:gd name="T10" fmla="*/ 288 w 2160"/>
                <a:gd name="T11" fmla="*/ 528 h 52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160"/>
                <a:gd name="T19" fmla="*/ 0 h 528"/>
                <a:gd name="T20" fmla="*/ 2160 w 2160"/>
                <a:gd name="T21" fmla="*/ 528 h 52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" h="528">
                  <a:moveTo>
                    <a:pt x="1824" y="0"/>
                  </a:moveTo>
                  <a:lnTo>
                    <a:pt x="2160" y="0"/>
                  </a:lnTo>
                  <a:lnTo>
                    <a:pt x="2160" y="240"/>
                  </a:lnTo>
                  <a:lnTo>
                    <a:pt x="0" y="240"/>
                  </a:lnTo>
                  <a:lnTo>
                    <a:pt x="0" y="528"/>
                  </a:lnTo>
                  <a:lnTo>
                    <a:pt x="288" y="528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" name="Freeform 8"/>
            <p:cNvSpPr>
              <a:spLocks/>
            </p:cNvSpPr>
            <p:nvPr/>
          </p:nvSpPr>
          <p:spPr bwMode="auto">
            <a:xfrm>
              <a:off x="1842" y="2352"/>
              <a:ext cx="2160" cy="528"/>
            </a:xfrm>
            <a:custGeom>
              <a:avLst/>
              <a:gdLst>
                <a:gd name="T0" fmla="*/ 1824 w 2160"/>
                <a:gd name="T1" fmla="*/ 0 h 528"/>
                <a:gd name="T2" fmla="*/ 2160 w 2160"/>
                <a:gd name="T3" fmla="*/ 0 h 528"/>
                <a:gd name="T4" fmla="*/ 2160 w 2160"/>
                <a:gd name="T5" fmla="*/ 240 h 528"/>
                <a:gd name="T6" fmla="*/ 0 w 2160"/>
                <a:gd name="T7" fmla="*/ 240 h 528"/>
                <a:gd name="T8" fmla="*/ 0 w 2160"/>
                <a:gd name="T9" fmla="*/ 528 h 528"/>
                <a:gd name="T10" fmla="*/ 288 w 2160"/>
                <a:gd name="T11" fmla="*/ 528 h 52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160"/>
                <a:gd name="T19" fmla="*/ 0 h 528"/>
                <a:gd name="T20" fmla="*/ 2160 w 2160"/>
                <a:gd name="T21" fmla="*/ 528 h 52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" h="528">
                  <a:moveTo>
                    <a:pt x="1824" y="0"/>
                  </a:moveTo>
                  <a:lnTo>
                    <a:pt x="2160" y="0"/>
                  </a:lnTo>
                  <a:lnTo>
                    <a:pt x="2160" y="240"/>
                  </a:lnTo>
                  <a:lnTo>
                    <a:pt x="0" y="240"/>
                  </a:lnTo>
                  <a:lnTo>
                    <a:pt x="0" y="528"/>
                  </a:lnTo>
                  <a:lnTo>
                    <a:pt x="288" y="528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" name="Text Box 9"/>
            <p:cNvSpPr txBox="1">
              <a:spLocks noChangeArrowheads="1"/>
            </p:cNvSpPr>
            <p:nvPr/>
          </p:nvSpPr>
          <p:spPr bwMode="auto">
            <a:xfrm>
              <a:off x="2081" y="1155"/>
              <a:ext cx="593" cy="291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sz="2400" b="0">
                  <a:latin typeface="+mj-lt"/>
                </a:rPr>
                <a:t>Copy</a:t>
              </a:r>
            </a:p>
          </p:txBody>
        </p:sp>
        <p:sp>
          <p:nvSpPr>
            <p:cNvPr id="9" name="Text Box 10"/>
            <p:cNvSpPr txBox="1">
              <a:spLocks noChangeArrowheads="1"/>
            </p:cNvSpPr>
            <p:nvPr/>
          </p:nvSpPr>
          <p:spPr bwMode="auto">
            <a:xfrm>
              <a:off x="3203" y="1155"/>
              <a:ext cx="415" cy="291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sz="2400" b="0" dirty="0" err="1">
                  <a:latin typeface="+mj-lt"/>
                </a:rPr>
                <a:t>Inv</a:t>
              </a:r>
              <a:endParaRPr lang="en-US" sz="2400" b="0" dirty="0">
                <a:latin typeface="+mj-lt"/>
              </a:endParaRPr>
            </a:p>
          </p:txBody>
        </p:sp>
        <p:sp>
          <p:nvSpPr>
            <p:cNvPr id="10" name="Line 11"/>
            <p:cNvSpPr>
              <a:spLocks noChangeShapeType="1"/>
            </p:cNvSpPr>
            <p:nvPr/>
          </p:nvSpPr>
          <p:spPr bwMode="auto">
            <a:xfrm>
              <a:off x="2688" y="1296"/>
              <a:ext cx="49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" name="Text Box 12"/>
            <p:cNvSpPr txBox="1">
              <a:spLocks noChangeArrowheads="1"/>
            </p:cNvSpPr>
            <p:nvPr/>
          </p:nvSpPr>
          <p:spPr bwMode="auto">
            <a:xfrm>
              <a:off x="2092" y="1675"/>
              <a:ext cx="593" cy="291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sz="2400" b="0">
                  <a:latin typeface="+mj-lt"/>
                </a:rPr>
                <a:t>Copy</a:t>
              </a:r>
            </a:p>
          </p:txBody>
        </p:sp>
        <p:sp>
          <p:nvSpPr>
            <p:cNvPr id="12" name="Text Box 13"/>
            <p:cNvSpPr txBox="1">
              <a:spLocks noChangeArrowheads="1"/>
            </p:cNvSpPr>
            <p:nvPr/>
          </p:nvSpPr>
          <p:spPr bwMode="auto">
            <a:xfrm>
              <a:off x="3214" y="1675"/>
              <a:ext cx="415" cy="291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sz="2400" b="0" dirty="0" err="1">
                  <a:latin typeface="+mj-lt"/>
                </a:rPr>
                <a:t>Inv</a:t>
              </a:r>
              <a:endParaRPr lang="en-US" sz="2400" b="0" dirty="0">
                <a:latin typeface="+mj-lt"/>
              </a:endParaRPr>
            </a:p>
          </p:txBody>
        </p:sp>
        <p:sp>
          <p:nvSpPr>
            <p:cNvPr id="13" name="Line 14"/>
            <p:cNvSpPr>
              <a:spLocks noChangeShapeType="1"/>
            </p:cNvSpPr>
            <p:nvPr/>
          </p:nvSpPr>
          <p:spPr bwMode="auto">
            <a:xfrm>
              <a:off x="2688" y="1824"/>
              <a:ext cx="49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" name="Text Box 15"/>
            <p:cNvSpPr txBox="1">
              <a:spLocks noChangeArrowheads="1"/>
            </p:cNvSpPr>
            <p:nvPr/>
          </p:nvSpPr>
          <p:spPr bwMode="auto">
            <a:xfrm>
              <a:off x="2110" y="2203"/>
              <a:ext cx="593" cy="291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sz="2400" b="0">
                  <a:latin typeface="+mj-lt"/>
                </a:rPr>
                <a:t>Copy</a:t>
              </a:r>
            </a:p>
          </p:txBody>
        </p:sp>
        <p:sp>
          <p:nvSpPr>
            <p:cNvPr id="15" name="Text Box 16"/>
            <p:cNvSpPr txBox="1">
              <a:spLocks noChangeArrowheads="1"/>
            </p:cNvSpPr>
            <p:nvPr/>
          </p:nvSpPr>
          <p:spPr bwMode="auto">
            <a:xfrm>
              <a:off x="3232" y="2203"/>
              <a:ext cx="415" cy="291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sz="2400" b="0" dirty="0" err="1">
                  <a:latin typeface="+mj-lt"/>
                </a:rPr>
                <a:t>Inv</a:t>
              </a:r>
              <a:endParaRPr lang="en-US" sz="2400" b="0" dirty="0">
                <a:latin typeface="+mj-lt"/>
              </a:endParaRPr>
            </a:p>
          </p:txBody>
        </p:sp>
        <p:sp>
          <p:nvSpPr>
            <p:cNvPr id="16" name="Line 17"/>
            <p:cNvSpPr>
              <a:spLocks noChangeShapeType="1"/>
            </p:cNvSpPr>
            <p:nvPr/>
          </p:nvSpPr>
          <p:spPr bwMode="auto">
            <a:xfrm>
              <a:off x="2688" y="2352"/>
              <a:ext cx="49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7" name="Text Box 18"/>
            <p:cNvSpPr txBox="1">
              <a:spLocks noChangeArrowheads="1"/>
            </p:cNvSpPr>
            <p:nvPr/>
          </p:nvSpPr>
          <p:spPr bwMode="auto">
            <a:xfrm>
              <a:off x="2110" y="2731"/>
              <a:ext cx="593" cy="291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sz="2400" b="0">
                  <a:latin typeface="+mj-lt"/>
                </a:rPr>
                <a:t>Copy</a:t>
              </a:r>
            </a:p>
          </p:txBody>
        </p:sp>
        <p:sp>
          <p:nvSpPr>
            <p:cNvPr id="18" name="Text Box 19"/>
            <p:cNvSpPr txBox="1">
              <a:spLocks noChangeArrowheads="1"/>
            </p:cNvSpPr>
            <p:nvPr/>
          </p:nvSpPr>
          <p:spPr bwMode="auto">
            <a:xfrm>
              <a:off x="3232" y="2731"/>
              <a:ext cx="415" cy="291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sz="2400" b="0" dirty="0" err="1">
                  <a:latin typeface="+mj-lt"/>
                </a:rPr>
                <a:t>Inv</a:t>
              </a:r>
              <a:endParaRPr lang="en-US" sz="2400" b="0" dirty="0">
                <a:latin typeface="+mj-lt"/>
              </a:endParaRPr>
            </a:p>
          </p:txBody>
        </p:sp>
        <p:sp>
          <p:nvSpPr>
            <p:cNvPr id="19" name="Line 20"/>
            <p:cNvSpPr>
              <a:spLocks noChangeShapeType="1"/>
            </p:cNvSpPr>
            <p:nvPr/>
          </p:nvSpPr>
          <p:spPr bwMode="auto">
            <a:xfrm>
              <a:off x="2688" y="2880"/>
              <a:ext cx="49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0" name="Line 21"/>
            <p:cNvSpPr>
              <a:spLocks noChangeShapeType="1"/>
            </p:cNvSpPr>
            <p:nvPr/>
          </p:nvSpPr>
          <p:spPr bwMode="auto">
            <a:xfrm>
              <a:off x="1596" y="1296"/>
              <a:ext cx="49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1" name="Line 22"/>
            <p:cNvSpPr>
              <a:spLocks noChangeShapeType="1"/>
            </p:cNvSpPr>
            <p:nvPr/>
          </p:nvSpPr>
          <p:spPr bwMode="auto">
            <a:xfrm>
              <a:off x="3696" y="2880"/>
              <a:ext cx="49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22" name="Text Box 24"/>
          <p:cNvSpPr txBox="1">
            <a:spLocks noChangeArrowheads="1"/>
          </p:cNvSpPr>
          <p:nvPr/>
        </p:nvSpPr>
        <p:spPr bwMode="auto">
          <a:xfrm>
            <a:off x="7086600" y="5332413"/>
            <a:ext cx="12001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sz="2400" b="0">
                <a:latin typeface="+mj-lt"/>
              </a:rPr>
              <a:t>output</a:t>
            </a:r>
          </a:p>
        </p:txBody>
      </p:sp>
      <p:sp>
        <p:nvSpPr>
          <p:cNvPr id="30" name="Text Box 23"/>
          <p:cNvSpPr txBox="1">
            <a:spLocks noChangeArrowheads="1"/>
          </p:cNvSpPr>
          <p:nvPr/>
        </p:nvSpPr>
        <p:spPr bwMode="auto">
          <a:xfrm>
            <a:off x="1066800" y="2741613"/>
            <a:ext cx="9969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sz="2400" b="0" dirty="0">
                <a:latin typeface="+mj-lt"/>
              </a:rPr>
              <a:t>input</a:t>
            </a:r>
          </a:p>
        </p:txBody>
      </p:sp>
      <p:pic>
        <p:nvPicPr>
          <p:cNvPr id="25606" name="Picture 31" descr="MIT_bw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447800"/>
            <a:ext cx="16256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6781800" y="3352800"/>
            <a:ext cx="1803400" cy="1909763"/>
            <a:chOff x="457200" y="3957638"/>
            <a:chExt cx="1803400" cy="1909762"/>
          </a:xfrm>
        </p:grpSpPr>
        <p:sp>
          <p:nvSpPr>
            <p:cNvPr id="25" name="Text Box 27"/>
            <p:cNvSpPr txBox="1">
              <a:spLocks noChangeArrowheads="1"/>
            </p:cNvSpPr>
            <p:nvPr/>
          </p:nvSpPr>
          <p:spPr bwMode="auto">
            <a:xfrm>
              <a:off x="457200" y="3957638"/>
              <a:ext cx="1803400" cy="4619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/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sz="2400" b="0" dirty="0">
                  <a:latin typeface="+mj-lt"/>
                </a:rPr>
                <a:t>(In Theory)</a:t>
              </a:r>
            </a:p>
          </p:txBody>
        </p:sp>
        <p:pic>
          <p:nvPicPr>
            <p:cNvPr id="25612" name="Picture 33" descr="MIT_bw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400" y="4648200"/>
              <a:ext cx="1625600" cy="1219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" name="Group 22"/>
          <p:cNvGrpSpPr>
            <a:grpSpLocks/>
          </p:cNvGrpSpPr>
          <p:nvPr/>
        </p:nvGrpSpPr>
        <p:grpSpPr bwMode="auto">
          <a:xfrm>
            <a:off x="6705600" y="3352800"/>
            <a:ext cx="1752600" cy="1905000"/>
            <a:chOff x="-457200" y="3810000"/>
            <a:chExt cx="1752600" cy="1905000"/>
          </a:xfrm>
        </p:grpSpPr>
        <p:sp>
          <p:nvSpPr>
            <p:cNvPr id="27" name="Text Box 30"/>
            <p:cNvSpPr txBox="1">
              <a:spLocks noChangeArrowheads="1"/>
            </p:cNvSpPr>
            <p:nvPr/>
          </p:nvSpPr>
          <p:spPr bwMode="auto">
            <a:xfrm>
              <a:off x="-457200" y="3810000"/>
              <a:ext cx="1752600" cy="4619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/>
            </a:extLst>
          </p:spPr>
          <p:txBody>
            <a:bodyPr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sz="2400" b="0" dirty="0">
                  <a:latin typeface="+mj-lt"/>
                </a:rPr>
                <a:t>  (Reality)  </a:t>
              </a:r>
            </a:p>
          </p:txBody>
        </p:sp>
        <p:pic>
          <p:nvPicPr>
            <p:cNvPr id="25610" name="Picture 1" descr="MIT_blur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330200" y="4495800"/>
              <a:ext cx="1625600" cy="1219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latin typeface="Trebuchet MS" charset="0"/>
                <a:cs typeface="Trebuchet MS" charset="0"/>
              </a:rPr>
              <a:t>Why Did Our System Fail?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609600" y="1143000"/>
            <a:ext cx="784860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>
              <a:buFontTx/>
              <a:buNone/>
            </a:pPr>
            <a:r>
              <a:rPr lang="en-US" altLang="x-none"/>
              <a:t>Why doesn</a:t>
            </a:r>
            <a:r>
              <a:rPr lang="en-US" altLang="en-US"/>
              <a:t>’</a:t>
            </a:r>
            <a:r>
              <a:rPr lang="en-US" altLang="x-none"/>
              <a:t>t</a:t>
            </a:r>
            <a:r>
              <a:rPr lang="en-US" altLang="ja-JP"/>
              <a:t> theory match reality?</a:t>
            </a:r>
          </a:p>
          <a:p>
            <a:pPr lvl="1">
              <a:buFontTx/>
              <a:buNone/>
            </a:pPr>
            <a:r>
              <a:rPr lang="en-US" altLang="x-none" sz="2400"/>
              <a:t>1. COPY block doesn</a:t>
            </a:r>
            <a:r>
              <a:rPr lang="en-US" altLang="ja-JP" sz="2400"/>
              <a:t>’t work right</a:t>
            </a:r>
          </a:p>
          <a:p>
            <a:pPr lvl="1">
              <a:buFontTx/>
              <a:buNone/>
            </a:pPr>
            <a:r>
              <a:rPr lang="en-US" altLang="x-none" sz="2400"/>
              <a:t>2. INV block doesn</a:t>
            </a:r>
            <a:r>
              <a:rPr lang="en-US" altLang="en-US" sz="2400"/>
              <a:t>’</a:t>
            </a:r>
            <a:r>
              <a:rPr lang="en-US" altLang="ja-JP" sz="2400"/>
              <a:t>t work right</a:t>
            </a:r>
          </a:p>
          <a:p>
            <a:pPr lvl="1">
              <a:buFontTx/>
              <a:buNone/>
            </a:pPr>
            <a:r>
              <a:rPr lang="en-US" altLang="x-none" sz="2400"/>
              <a:t>3. Theory is imperfect</a:t>
            </a:r>
          </a:p>
          <a:p>
            <a:pPr lvl="1">
              <a:buFontTx/>
              <a:buNone/>
            </a:pPr>
            <a:r>
              <a:rPr lang="en-US" altLang="x-none" sz="2400"/>
              <a:t>4. Reality is imperfect</a:t>
            </a:r>
          </a:p>
          <a:p>
            <a:pPr lvl="1">
              <a:buFontTx/>
              <a:buNone/>
            </a:pPr>
            <a:r>
              <a:rPr lang="en-US" altLang="x-none" sz="2400"/>
              <a:t>5. Our system architecture stinks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09600" y="4191000"/>
            <a:ext cx="784860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x-none"/>
              <a:t>ANSWER:  </a:t>
            </a:r>
            <a:r>
              <a:rPr lang="en-US" altLang="x-none" sz="3200"/>
              <a:t>all</a:t>
            </a:r>
            <a:r>
              <a:rPr lang="en-US" altLang="x-none"/>
              <a:t> of the above!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x-none"/>
              <a:t>	Noise and inaccuracy are inevitable; we can</a:t>
            </a:r>
            <a:r>
              <a:rPr lang="en-US" altLang="ja-JP"/>
              <a:t>’t reliably reproduce infinite information − we must </a:t>
            </a:r>
            <a:r>
              <a:rPr lang="en-US" altLang="ja-JP">
                <a:solidFill>
                  <a:srgbClr val="CC0000"/>
                </a:solidFill>
              </a:rPr>
              <a:t>design our system to tolerate some amount of error</a:t>
            </a:r>
            <a:r>
              <a:rPr lang="en-US" altLang="ja-JP"/>
              <a:t> if it is to process information reliably.</a:t>
            </a:r>
            <a:endParaRPr lang="en-US" altLang="x-non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latin typeface="Trebuchet MS" charset="0"/>
                <a:cs typeface="Trebuchet MS" charset="0"/>
              </a:rPr>
              <a:t>The </a:t>
            </a:r>
            <a:r>
              <a:rPr lang="en-US" altLang="x-none">
                <a:solidFill>
                  <a:srgbClr val="FF0000"/>
                </a:solidFill>
                <a:latin typeface="Trebuchet MS" charset="0"/>
                <a:cs typeface="Trebuchet MS" charset="0"/>
              </a:rPr>
              <a:t>Digital</a:t>
            </a:r>
            <a:r>
              <a:rPr lang="en-US" altLang="x-none">
                <a:latin typeface="Trebuchet MS" charset="0"/>
                <a:cs typeface="Trebuchet MS" charset="0"/>
              </a:rPr>
              <a:t> Abstraction</a:t>
            </a:r>
          </a:p>
        </p:txBody>
      </p:sp>
      <p:sp>
        <p:nvSpPr>
          <p:cNvPr id="3" name="Line 3"/>
          <p:cNvSpPr>
            <a:spLocks noChangeShapeType="1"/>
          </p:cNvSpPr>
          <p:nvPr/>
        </p:nvSpPr>
        <p:spPr bwMode="auto">
          <a:xfrm>
            <a:off x="1617663" y="1381125"/>
            <a:ext cx="5532437" cy="3375025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xtLst>
            <a:ext uri="{909E8E84-426E-40dd-AFC4-6F175D3DCCD1}"/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09600" y="2006600"/>
            <a:ext cx="1811338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90488" tIns="44450" rIns="90488" bIns="44450">
            <a:sp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400" dirty="0">
                <a:latin typeface="+mj-lt"/>
                <a:ea typeface="ＭＳ Ｐゴシック" charset="0"/>
                <a:cs typeface="ＭＳ Ｐゴシック" charset="0"/>
              </a:rPr>
              <a:t>Real World</a:t>
            </a:r>
          </a:p>
        </p:txBody>
      </p:sp>
      <p:sp>
        <p:nvSpPr>
          <p:cNvPr id="29700" name="Rectangle 5"/>
          <p:cNvSpPr>
            <a:spLocks noChangeArrowheads="1"/>
          </p:cNvSpPr>
          <p:nvPr/>
        </p:nvSpPr>
        <p:spPr bwMode="auto">
          <a:xfrm>
            <a:off x="5753100" y="1295400"/>
            <a:ext cx="2465388" cy="76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ja-JP" i="1"/>
              <a:t>“Ideal”</a:t>
            </a:r>
            <a:br>
              <a:rPr lang="en-US" altLang="ja-JP" i="1"/>
            </a:br>
            <a:r>
              <a:rPr lang="en-US" altLang="ja-JP" i="1"/>
              <a:t>Abstract World</a:t>
            </a:r>
            <a:endParaRPr lang="en-US" altLang="x-none" i="1"/>
          </a:p>
        </p:txBody>
      </p:sp>
      <p:sp>
        <p:nvSpPr>
          <p:cNvPr id="6" name="Freeform 6"/>
          <p:cNvSpPr>
            <a:spLocks/>
          </p:cNvSpPr>
          <p:nvPr/>
        </p:nvSpPr>
        <p:spPr bwMode="auto">
          <a:xfrm>
            <a:off x="1200150" y="2606675"/>
            <a:ext cx="1182688" cy="923925"/>
          </a:xfrm>
          <a:custGeom>
            <a:avLst/>
            <a:gdLst>
              <a:gd name="T0" fmla="*/ 2147483647 w 865"/>
              <a:gd name="T1" fmla="*/ 2147483647 h 673"/>
              <a:gd name="T2" fmla="*/ 0 w 865"/>
              <a:gd name="T3" fmla="*/ 2147483647 h 673"/>
              <a:gd name="T4" fmla="*/ 2147483647 w 865"/>
              <a:gd name="T5" fmla="*/ 2147483647 h 673"/>
              <a:gd name="T6" fmla="*/ 2147483647 w 865"/>
              <a:gd name="T7" fmla="*/ 2147483647 h 673"/>
              <a:gd name="T8" fmla="*/ 2147483647 w 865"/>
              <a:gd name="T9" fmla="*/ 0 h 673"/>
              <a:gd name="T10" fmla="*/ 2147483647 w 865"/>
              <a:gd name="T11" fmla="*/ 2147483647 h 673"/>
              <a:gd name="T12" fmla="*/ 2147483647 w 865"/>
              <a:gd name="T13" fmla="*/ 2147483647 h 673"/>
              <a:gd name="T14" fmla="*/ 2147483647 w 865"/>
              <a:gd name="T15" fmla="*/ 2147483647 h 673"/>
              <a:gd name="T16" fmla="*/ 2147483647 w 865"/>
              <a:gd name="T17" fmla="*/ 2147483647 h 673"/>
              <a:gd name="T18" fmla="*/ 2147483647 w 865"/>
              <a:gd name="T19" fmla="*/ 2147483647 h 673"/>
              <a:gd name="T20" fmla="*/ 2147483647 w 865"/>
              <a:gd name="T21" fmla="*/ 2147483647 h 673"/>
              <a:gd name="T22" fmla="*/ 2147483647 w 865"/>
              <a:gd name="T23" fmla="*/ 2147483647 h 673"/>
              <a:gd name="T24" fmla="*/ 0 w 865"/>
              <a:gd name="T25" fmla="*/ 2147483647 h 673"/>
              <a:gd name="T26" fmla="*/ 2147483647 w 865"/>
              <a:gd name="T27" fmla="*/ 2147483647 h 673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865"/>
              <a:gd name="T43" fmla="*/ 0 h 673"/>
              <a:gd name="T44" fmla="*/ 865 w 865"/>
              <a:gd name="T45" fmla="*/ 673 h 673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865" h="673">
                <a:moveTo>
                  <a:pt x="96" y="384"/>
                </a:moveTo>
                <a:lnTo>
                  <a:pt x="0" y="192"/>
                </a:lnTo>
                <a:lnTo>
                  <a:pt x="192" y="96"/>
                </a:lnTo>
                <a:lnTo>
                  <a:pt x="336" y="192"/>
                </a:lnTo>
                <a:lnTo>
                  <a:pt x="480" y="0"/>
                </a:lnTo>
                <a:lnTo>
                  <a:pt x="624" y="96"/>
                </a:lnTo>
                <a:lnTo>
                  <a:pt x="864" y="336"/>
                </a:lnTo>
                <a:lnTo>
                  <a:pt x="624" y="432"/>
                </a:lnTo>
                <a:lnTo>
                  <a:pt x="816" y="624"/>
                </a:lnTo>
                <a:lnTo>
                  <a:pt x="528" y="624"/>
                </a:lnTo>
                <a:lnTo>
                  <a:pt x="384" y="480"/>
                </a:lnTo>
                <a:lnTo>
                  <a:pt x="240" y="672"/>
                </a:lnTo>
                <a:lnTo>
                  <a:pt x="0" y="576"/>
                </a:lnTo>
                <a:lnTo>
                  <a:pt x="96" y="384"/>
                </a:lnTo>
              </a:path>
            </a:pathLst>
          </a:custGeom>
          <a:solidFill>
            <a:schemeClr val="accent1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Freeform 7"/>
          <p:cNvSpPr>
            <a:spLocks/>
          </p:cNvSpPr>
          <p:nvPr/>
        </p:nvSpPr>
        <p:spPr bwMode="auto">
          <a:xfrm>
            <a:off x="3956050" y="3790950"/>
            <a:ext cx="1446213" cy="1185863"/>
          </a:xfrm>
          <a:custGeom>
            <a:avLst/>
            <a:gdLst>
              <a:gd name="T0" fmla="*/ 2147483647 w 1057"/>
              <a:gd name="T1" fmla="*/ 2147483647 h 865"/>
              <a:gd name="T2" fmla="*/ 2147483647 w 1057"/>
              <a:gd name="T3" fmla="*/ 2147483647 h 865"/>
              <a:gd name="T4" fmla="*/ 2147483647 w 1057"/>
              <a:gd name="T5" fmla="*/ 2147483647 h 865"/>
              <a:gd name="T6" fmla="*/ 2147483647 w 1057"/>
              <a:gd name="T7" fmla="*/ 0 h 865"/>
              <a:gd name="T8" fmla="*/ 2147483647 w 1057"/>
              <a:gd name="T9" fmla="*/ 2147483647 h 865"/>
              <a:gd name="T10" fmla="*/ 2147483647 w 1057"/>
              <a:gd name="T11" fmla="*/ 2147483647 h 865"/>
              <a:gd name="T12" fmla="*/ 2147483647 w 1057"/>
              <a:gd name="T13" fmla="*/ 2147483647 h 865"/>
              <a:gd name="T14" fmla="*/ 2147483647 w 1057"/>
              <a:gd name="T15" fmla="*/ 2147483647 h 865"/>
              <a:gd name="T16" fmla="*/ 2147483647 w 1057"/>
              <a:gd name="T17" fmla="*/ 2147483647 h 865"/>
              <a:gd name="T18" fmla="*/ 2147483647 w 1057"/>
              <a:gd name="T19" fmla="*/ 2147483647 h 865"/>
              <a:gd name="T20" fmla="*/ 0 w 1057"/>
              <a:gd name="T21" fmla="*/ 2147483647 h 865"/>
              <a:gd name="T22" fmla="*/ 2147483647 w 1057"/>
              <a:gd name="T23" fmla="*/ 2147483647 h 865"/>
              <a:gd name="T24" fmla="*/ 2147483647 w 1057"/>
              <a:gd name="T25" fmla="*/ 2147483647 h 86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057"/>
              <a:gd name="T40" fmla="*/ 0 h 865"/>
              <a:gd name="T41" fmla="*/ 1057 w 1057"/>
              <a:gd name="T42" fmla="*/ 865 h 86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057" h="865">
                <a:moveTo>
                  <a:pt x="48" y="384"/>
                </a:moveTo>
                <a:lnTo>
                  <a:pt x="144" y="144"/>
                </a:lnTo>
                <a:lnTo>
                  <a:pt x="480" y="192"/>
                </a:lnTo>
                <a:lnTo>
                  <a:pt x="528" y="0"/>
                </a:lnTo>
                <a:lnTo>
                  <a:pt x="864" y="96"/>
                </a:lnTo>
                <a:lnTo>
                  <a:pt x="864" y="288"/>
                </a:lnTo>
                <a:lnTo>
                  <a:pt x="1056" y="288"/>
                </a:lnTo>
                <a:lnTo>
                  <a:pt x="960" y="624"/>
                </a:lnTo>
                <a:lnTo>
                  <a:pt x="720" y="816"/>
                </a:lnTo>
                <a:lnTo>
                  <a:pt x="528" y="720"/>
                </a:lnTo>
                <a:lnTo>
                  <a:pt x="0" y="864"/>
                </a:lnTo>
                <a:lnTo>
                  <a:pt x="240" y="576"/>
                </a:lnTo>
                <a:lnTo>
                  <a:pt x="48" y="384"/>
                </a:lnTo>
              </a:path>
            </a:pathLst>
          </a:custGeom>
          <a:solidFill>
            <a:schemeClr val="accent1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2190750" y="3138488"/>
            <a:ext cx="1827213" cy="11064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/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4291013" y="1760538"/>
            <a:ext cx="841375" cy="646112"/>
          </a:xfrm>
          <a:prstGeom prst="rect">
            <a:avLst/>
          </a:prstGeom>
          <a:solidFill>
            <a:srgbClr val="FF99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6915150" y="3270250"/>
            <a:ext cx="908050" cy="649288"/>
          </a:xfrm>
          <a:prstGeom prst="rect">
            <a:avLst/>
          </a:prstGeom>
          <a:solidFill>
            <a:srgbClr val="FF99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11" name="Line 11"/>
          <p:cNvSpPr>
            <a:spLocks noChangeShapeType="1"/>
          </p:cNvSpPr>
          <p:nvPr/>
        </p:nvSpPr>
        <p:spPr bwMode="auto">
          <a:xfrm>
            <a:off x="5143500" y="2155825"/>
            <a:ext cx="1760538" cy="1301750"/>
          </a:xfrm>
          <a:prstGeom prst="line">
            <a:avLst/>
          </a:prstGeom>
          <a:noFill/>
          <a:ln w="28575" cmpd="sng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/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1625600" y="3773488"/>
            <a:ext cx="1944688" cy="842962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90488" tIns="44450" rIns="90488" bIns="44450">
            <a:sp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>
                <a:latin typeface="+mj-lt"/>
                <a:ea typeface="ＭＳ Ｐゴシック" charset="0"/>
                <a:cs typeface="ＭＳ Ｐゴシック" charset="0"/>
              </a:rPr>
              <a:t>Volts or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>
                <a:latin typeface="+mj-lt"/>
                <a:ea typeface="ＭＳ Ｐゴシック" charset="0"/>
                <a:cs typeface="ＭＳ Ｐゴシック" charset="0"/>
              </a:rPr>
              <a:t>Electrons or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>
                <a:latin typeface="+mj-lt"/>
                <a:ea typeface="ＭＳ Ｐゴシック" charset="0"/>
                <a:cs typeface="ＭＳ Ｐゴシック" charset="0"/>
              </a:rPr>
              <a:t>Ergs or Gallons</a:t>
            </a:r>
            <a:endParaRPr lang="en-US" sz="2400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6248400" y="2438400"/>
            <a:ext cx="922338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90488" tIns="44450" rIns="90488" bIns="44450">
            <a:sp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800" b="1">
                <a:solidFill>
                  <a:srgbClr val="FF0000"/>
                </a:solidFill>
                <a:latin typeface="+mj-lt"/>
                <a:ea typeface="ＭＳ Ｐゴシック" charset="0"/>
                <a:cs typeface="ＭＳ Ｐゴシック" charset="0"/>
              </a:rPr>
              <a:t>Bits</a:t>
            </a:r>
            <a:endParaRPr lang="en-US" sz="3600" b="1">
              <a:solidFill>
                <a:srgbClr val="FF0000"/>
              </a:solidFill>
              <a:latin typeface="+mj-lt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29709" name="Group 14"/>
          <p:cNvGrpSpPr>
            <a:grpSpLocks/>
          </p:cNvGrpSpPr>
          <p:nvPr/>
        </p:nvGrpSpPr>
        <p:grpSpPr bwMode="auto">
          <a:xfrm>
            <a:off x="2743200" y="3322638"/>
            <a:ext cx="644525" cy="649287"/>
            <a:chOff x="1959" y="2223"/>
            <a:chExt cx="406" cy="409"/>
          </a:xfrm>
        </p:grpSpPr>
        <p:sp useBgFill="1">
          <p:nvSpPr>
            <p:cNvPr id="15" name="Oval 15"/>
            <p:cNvSpPr>
              <a:spLocks noChangeArrowheads="1"/>
            </p:cNvSpPr>
            <p:nvPr/>
          </p:nvSpPr>
          <p:spPr bwMode="auto">
            <a:xfrm>
              <a:off x="1959" y="2223"/>
              <a:ext cx="406" cy="409"/>
            </a:xfrm>
            <a:prstGeom prst="ellipse">
              <a:avLst/>
            </a:prstGeom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6" name="Line 16"/>
            <p:cNvSpPr>
              <a:spLocks noChangeShapeType="1"/>
            </p:cNvSpPr>
            <p:nvPr/>
          </p:nvSpPr>
          <p:spPr bwMode="auto">
            <a:xfrm flipV="1">
              <a:off x="2091" y="2341"/>
              <a:ext cx="117" cy="21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29710" name="Group 17"/>
          <p:cNvGrpSpPr>
            <a:grpSpLocks/>
          </p:cNvGrpSpPr>
          <p:nvPr/>
        </p:nvGrpSpPr>
        <p:grpSpPr bwMode="auto">
          <a:xfrm>
            <a:off x="5562600" y="2368550"/>
            <a:ext cx="684213" cy="649288"/>
            <a:chOff x="3504" y="1655"/>
            <a:chExt cx="431" cy="409"/>
          </a:xfrm>
        </p:grpSpPr>
        <p:sp useBgFill="1">
          <p:nvSpPr>
            <p:cNvPr id="18" name="Oval 18"/>
            <p:cNvSpPr>
              <a:spLocks noChangeArrowheads="1"/>
            </p:cNvSpPr>
            <p:nvPr/>
          </p:nvSpPr>
          <p:spPr bwMode="auto">
            <a:xfrm>
              <a:off x="3528" y="1655"/>
              <a:ext cx="407" cy="409"/>
            </a:xfrm>
            <a:prstGeom prst="ellipse">
              <a:avLst/>
            </a:prstGeom>
            <a:ln w="127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9" name="Rectangle 19"/>
            <p:cNvSpPr>
              <a:spLocks noChangeArrowheads="1"/>
            </p:cNvSpPr>
            <p:nvPr/>
          </p:nvSpPr>
          <p:spPr bwMode="auto">
            <a:xfrm>
              <a:off x="3504" y="1753"/>
              <a:ext cx="425" cy="23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xtLst>
              <a:ext uri="{909E8E84-426E-40dd-AFC4-6F175D3DCCD1}"/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1" hangingPunct="1">
                <a:lnSpc>
                  <a:spcPct val="90000"/>
                </a:lnSpc>
                <a:defRPr/>
              </a:pPr>
              <a:r>
                <a:rPr lang="en-US" sz="2000" b="1" dirty="0">
                  <a:solidFill>
                    <a:srgbClr val="FF0000"/>
                  </a:solidFill>
                  <a:latin typeface="+mj-lt"/>
                  <a:ea typeface="ＭＳ Ｐゴシック" charset="0"/>
                  <a:cs typeface="ＭＳ Ｐゴシック" charset="0"/>
                </a:rPr>
                <a:t>0/1</a:t>
              </a:r>
              <a:endParaRPr lang="en-US" sz="2800" b="1" dirty="0">
                <a:solidFill>
                  <a:srgbClr val="FF0000"/>
                </a:solidFill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20" name="Text Box 20"/>
          <p:cNvSpPr txBox="1">
            <a:spLocks noChangeArrowheads="1"/>
          </p:cNvSpPr>
          <p:nvPr/>
        </p:nvSpPr>
        <p:spPr bwMode="auto">
          <a:xfrm>
            <a:off x="685800" y="5287963"/>
            <a:ext cx="78486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anchor="ctr">
            <a:spAutoFit/>
          </a:bodyPr>
          <a:lstStyle>
            <a:lvl1pPr marL="1588" indent="-1588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b="0" dirty="0">
                <a:latin typeface="+mj-lt"/>
              </a:rPr>
              <a:t>Keep in mind that the world is not digital, we would simply like to engineer it to behave that way. Furthermore, we must use </a:t>
            </a:r>
            <a:r>
              <a:rPr lang="en-US" b="0" dirty="0">
                <a:solidFill>
                  <a:srgbClr val="C80000"/>
                </a:solidFill>
                <a:latin typeface="+mj-lt"/>
              </a:rPr>
              <a:t>real physical phenomena</a:t>
            </a:r>
            <a:r>
              <a:rPr lang="en-US" b="0" dirty="0">
                <a:latin typeface="+mj-lt"/>
              </a:rPr>
              <a:t> to implement digital designs!</a:t>
            </a:r>
            <a:endParaRPr lang="en-US" sz="2400" b="0" dirty="0">
              <a:latin typeface="+mj-lt"/>
            </a:endParaRPr>
          </a:p>
        </p:txBody>
      </p:sp>
      <p:grpSp>
        <p:nvGrpSpPr>
          <p:cNvPr id="29712" name="Group 21"/>
          <p:cNvGrpSpPr>
            <a:grpSpLocks/>
          </p:cNvGrpSpPr>
          <p:nvPr/>
        </p:nvGrpSpPr>
        <p:grpSpPr bwMode="auto">
          <a:xfrm>
            <a:off x="3438525" y="3244850"/>
            <a:ext cx="690563" cy="465138"/>
            <a:chOff x="2166" y="2207"/>
            <a:chExt cx="435" cy="293"/>
          </a:xfrm>
        </p:grpSpPr>
        <p:sp>
          <p:nvSpPr>
            <p:cNvPr id="22" name="AutoShape 22"/>
            <p:cNvSpPr>
              <a:spLocks noChangeArrowheads="1"/>
            </p:cNvSpPr>
            <p:nvPr/>
          </p:nvSpPr>
          <p:spPr bwMode="auto">
            <a:xfrm flipH="1">
              <a:off x="2240" y="2223"/>
              <a:ext cx="288" cy="277"/>
            </a:xfrm>
            <a:prstGeom prst="lightningBol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3" name="Text Box 23"/>
            <p:cNvSpPr txBox="1">
              <a:spLocks noChangeArrowheads="1"/>
            </p:cNvSpPr>
            <p:nvPr/>
          </p:nvSpPr>
          <p:spPr bwMode="auto">
            <a:xfrm>
              <a:off x="2166" y="2207"/>
              <a:ext cx="435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sz="1400">
                  <a:latin typeface="+mj-lt"/>
                </a:rPr>
                <a:t>Noise</a:t>
              </a:r>
              <a:endParaRPr lang="en-US" sz="2400">
                <a:latin typeface="+mj-lt"/>
              </a:endParaRPr>
            </a:p>
          </p:txBody>
        </p:sp>
      </p:grpSp>
      <p:sp>
        <p:nvSpPr>
          <p:cNvPr id="24" name="AutoShape 24"/>
          <p:cNvSpPr>
            <a:spLocks noChangeArrowheads="1"/>
          </p:cNvSpPr>
          <p:nvPr/>
        </p:nvSpPr>
        <p:spPr bwMode="auto">
          <a:xfrm>
            <a:off x="2200275" y="2420938"/>
            <a:ext cx="1951038" cy="1089025"/>
          </a:xfrm>
          <a:prstGeom prst="irregularSeal2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1200">
                <a:latin typeface="+mj-lt"/>
                <a:ea typeface="ＭＳ Ｐゴシック" charset="0"/>
                <a:cs typeface="ＭＳ Ｐゴシック" charset="0"/>
              </a:rPr>
              <a:t>Manufacturing</a:t>
            </a:r>
            <a:br>
              <a:rPr lang="en-US" sz="1400">
                <a:latin typeface="+mj-lt"/>
                <a:ea typeface="ＭＳ Ｐゴシック" charset="0"/>
                <a:cs typeface="ＭＳ Ｐゴシック" charset="0"/>
              </a:rPr>
            </a:br>
            <a:r>
              <a:rPr lang="en-US" sz="1400">
                <a:latin typeface="+mj-lt"/>
                <a:ea typeface="ＭＳ Ｐゴシック" charset="0"/>
                <a:cs typeface="ＭＳ Ｐゴシック" charset="0"/>
              </a:rPr>
              <a:t>Variations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ＭＳ 明朝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000000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smtClean="0">
            <a:latin typeface="Bookman Old Style"/>
            <a:cs typeface="Bookman Old Style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4816</TotalTime>
  <Words>1754</Words>
  <Application>Microsoft Macintosh PowerPoint</Application>
  <PresentationFormat>On-screen Show (4:3)</PresentationFormat>
  <Paragraphs>295</Paragraphs>
  <Slides>21</Slides>
  <Notes>16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Arial</vt:lpstr>
      <vt:lpstr>Bookman Old Style</vt:lpstr>
      <vt:lpstr>Calibri</vt:lpstr>
      <vt:lpstr>Comic Sans MS</vt:lpstr>
      <vt:lpstr>Gill Sans MT</vt:lpstr>
      <vt:lpstr>Tekton Pro</vt:lpstr>
      <vt:lpstr>Trebuchet MS</vt:lpstr>
      <vt:lpstr>Office Theme</vt:lpstr>
      <vt:lpstr>Equation</vt:lpstr>
      <vt:lpstr>2. The Digital Abstraction</vt:lpstr>
      <vt:lpstr>Concrete Encoding of Information</vt:lpstr>
      <vt:lpstr>Let’s Use Electrical Phenomenon…</vt:lpstr>
      <vt:lpstr>Representing Information with Voltage</vt:lpstr>
      <vt:lpstr>Using Voltages to Encode a Picture</vt:lpstr>
      <vt:lpstr>Information Processing = Computation</vt:lpstr>
      <vt:lpstr>Let’s Build a System!</vt:lpstr>
      <vt:lpstr>Why Did Our System Fail?</vt:lpstr>
      <vt:lpstr>The Digital Abstraction</vt:lpstr>
      <vt:lpstr>Using Voltages “Digitally”</vt:lpstr>
      <vt:lpstr>A Digital Processing Element</vt:lpstr>
      <vt:lpstr>A Combinational Digital System</vt:lpstr>
      <vt:lpstr>Is This a Combinational Device?</vt:lpstr>
      <vt:lpstr>Will This System Work?</vt:lpstr>
      <vt:lpstr>Where Does Noise Come From?</vt:lpstr>
      <vt:lpstr>Needed: Noise Margins!</vt:lpstr>
      <vt:lpstr>A Buffer</vt:lpstr>
      <vt:lpstr>Voltage Transfer Characteristic</vt:lpstr>
      <vt:lpstr>Can This Be a Combinational Inverter?</vt:lpstr>
      <vt:lpstr>Summary</vt:lpstr>
      <vt:lpstr>Next Time: Building Logic with Transistors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Chris Terman</dc:creator>
  <cp:lastModifiedBy>Christopher J Terman</cp:lastModifiedBy>
  <cp:revision>167</cp:revision>
  <cp:lastPrinted>2015-02-24T02:31:28Z</cp:lastPrinted>
  <dcterms:created xsi:type="dcterms:W3CDTF">2010-02-03T13:36:01Z</dcterms:created>
  <dcterms:modified xsi:type="dcterms:W3CDTF">2022-12-07T00:44:57Z</dcterms:modified>
</cp:coreProperties>
</file>