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83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87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97" r:id="rId20"/>
    <p:sldId id="273" r:id="rId21"/>
    <p:sldId id="296" r:id="rId22"/>
    <p:sldId id="275" r:id="rId23"/>
    <p:sldId id="276" r:id="rId24"/>
    <p:sldId id="277" r:id="rId25"/>
    <p:sldId id="278" r:id="rId26"/>
    <p:sldId id="279" r:id="rId27"/>
    <p:sldId id="295" r:id="rId28"/>
    <p:sldId id="280" r:id="rId29"/>
    <p:sldId id="281" r:id="rId30"/>
    <p:sldId id="282" r:id="rId3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/>
    <p:restoredTop sz="94626"/>
  </p:normalViewPr>
  <p:slideViewPr>
    <p:cSldViewPr>
      <p:cViewPr varScale="1">
        <p:scale>
          <a:sx n="121" d="100"/>
          <a:sy n="121" d="100"/>
        </p:scale>
        <p:origin x="1904" y="168"/>
      </p:cViewPr>
      <p:guideLst>
        <p:guide orient="horz" pos="244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8" d="100"/>
        <a:sy n="16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1367984-980B-7549-B95B-527C7F7E0788}" type="datetime1">
              <a:rPr lang="en-US" altLang="x-none"/>
              <a:pPr/>
              <a:t>12/6/22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FED4F2-9A02-604A-AF39-A691624F169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CDF5BC7-A323-CD43-9596-9BC78224C52A}" type="slidenum">
              <a:rPr lang="en-US" altLang="x-none" sz="1200"/>
              <a:pPr eaLnBrk="1" hangingPunct="1"/>
              <a:t>6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875" y="4306888"/>
            <a:ext cx="5048250" cy="4157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1143000"/>
            <a:ext cx="4573588" cy="3430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CC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44" tIns="45624" rIns="91244" bIns="45624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1143000"/>
            <a:ext cx="4573588" cy="3430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CC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44" tIns="45624" rIns="91244" bIns="45624" anchor="ctr"/>
          <a:lstStyle/>
          <a:p>
            <a:pPr>
              <a:defRPr/>
            </a:pPr>
            <a:r>
              <a:rPr lang="en-US" dirty="0"/>
              <a:t>http://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File:Toroidal_coord.png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050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1143000"/>
            <a:ext cx="4573588" cy="3430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3939" name="Rectangle 205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CC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44" tIns="45624" rIns="91244" bIns="45624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050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1143000"/>
            <a:ext cx="4573588" cy="3430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3939" name="Rectangle 205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CC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44" tIns="45624" rIns="91244" bIns="45624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1143000"/>
            <a:ext cx="4573588" cy="3430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CC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44" tIns="45624" rIns="91244" bIns="45624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F259F8B-4C5C-2341-ABE2-5CBF87D8380D}" type="slidenum">
              <a:rPr lang="en-US" altLang="x-none" sz="1200"/>
              <a:pPr eaLnBrk="1" hangingPunct="1"/>
              <a:t>21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11430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lIns="91358" tIns="45680" rIns="91358" bIns="45680" anchor="ctr"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11430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4274" name="Rectangle 3"/>
          <p:cNvSpPr>
            <a:spLocks noChangeArrowheads="1"/>
          </p:cNvSpPr>
          <p:nvPr/>
        </p:nvSpPr>
        <p:spPr bwMode="auto">
          <a:xfrm>
            <a:off x="809625" y="5195888"/>
            <a:ext cx="6094413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937" tIns="43689" rIns="88937" bIns="43689">
            <a:spAutoFit/>
          </a:bodyPr>
          <a:lstStyle>
            <a:lvl1pPr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449263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x-none">
                <a:latin typeface="Dom" charset="0"/>
              </a:rPr>
              <a:t>SIMPLE approach for ANY 2-input function: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>
                <a:latin typeface="Dom" charset="0"/>
              </a:rPr>
              <a:t>HARD-WIRE Truth Table to a MUX!</a:t>
            </a:r>
          </a:p>
          <a:p>
            <a:pPr eaLnBrk="1" hangingPunct="1">
              <a:lnSpc>
                <a:spcPct val="90000"/>
              </a:lnSpc>
            </a:pPr>
            <a:endParaRPr lang="en-US" altLang="x-none">
              <a:latin typeface="Dom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x-none">
                <a:latin typeface="Dom" charset="0"/>
              </a:rPr>
              <a:t>Variants: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>
                <a:latin typeface="Dom" charset="0"/>
              </a:rPr>
              <a:t>DIP Switches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>
                <a:latin typeface="Dom" charset="0"/>
              </a:rPr>
              <a:t>Blowable FUSES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>
                <a:latin typeface="Dom" charset="0"/>
              </a:rPr>
              <a:t>MEMORY CELLS</a:t>
            </a:r>
          </a:p>
          <a:p>
            <a:pPr eaLnBrk="1" hangingPunct="1">
              <a:lnSpc>
                <a:spcPct val="90000"/>
              </a:lnSpc>
            </a:pPr>
            <a:endParaRPr lang="en-US" altLang="x-none">
              <a:latin typeface="Dom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>
                <a:latin typeface="Dom" charset="0"/>
              </a:rPr>
              <a:t>“</a:t>
            </a:r>
            <a:r>
              <a:rPr lang="en-US" altLang="ja-JP">
                <a:latin typeface="Dom" charset="0"/>
              </a:rPr>
              <a:t>Select</a:t>
            </a:r>
            <a:r>
              <a:rPr lang="ja-JP" altLang="en-US">
                <a:latin typeface="Dom" charset="0"/>
              </a:rPr>
              <a:t>”</a:t>
            </a:r>
            <a:r>
              <a:rPr lang="en-US" altLang="ja-JP">
                <a:latin typeface="Dom" charset="0"/>
              </a:rPr>
              <a:t> inputs </a:t>
            </a:r>
            <a:r>
              <a:rPr lang="ja-JP" altLang="en-US">
                <a:latin typeface="Dom" charset="0"/>
              </a:rPr>
              <a:t>“</a:t>
            </a:r>
            <a:r>
              <a:rPr lang="en-US" altLang="ja-JP">
                <a:latin typeface="Dom" charset="0"/>
              </a:rPr>
              <a:t>ADDRESS</a:t>
            </a:r>
            <a:r>
              <a:rPr lang="ja-JP" altLang="en-US">
                <a:latin typeface="Dom" charset="0"/>
              </a:rPr>
              <a:t>”</a:t>
            </a:r>
            <a:r>
              <a:rPr lang="en-US" altLang="ja-JP">
                <a:latin typeface="Dom" charset="0"/>
              </a:rPr>
              <a:t> TT Entry.</a:t>
            </a:r>
            <a:endParaRPr lang="en-US" altLang="x-none">
              <a:latin typeface="Dom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11430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322" name="Rectangle 3"/>
          <p:cNvSpPr>
            <a:spLocks noChangeArrowheads="1"/>
          </p:cNvSpPr>
          <p:nvPr/>
        </p:nvSpPr>
        <p:spPr bwMode="auto">
          <a:xfrm>
            <a:off x="444500" y="5645150"/>
            <a:ext cx="6605588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937" tIns="43689" rIns="88937" bIns="43689">
            <a:spAutoFit/>
          </a:bodyPr>
          <a:lstStyle>
            <a:lvl1pPr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449263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x-none">
                <a:latin typeface="Dom" charset="0"/>
              </a:rPr>
              <a:t>For N-input function, need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>
                <a:latin typeface="Dom" charset="0"/>
              </a:rPr>
              <a:t>N select inputs to MUX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>
                <a:latin typeface="Dom" charset="0"/>
              </a:rPr>
              <a:t>2**N data inputs to MUX (LOTSA pins!)</a:t>
            </a:r>
          </a:p>
          <a:p>
            <a:pPr lvl="1" eaLnBrk="1" hangingPunct="1">
              <a:lnSpc>
                <a:spcPct val="90000"/>
              </a:lnSpc>
            </a:pPr>
            <a:endParaRPr lang="en-US" altLang="x-none">
              <a:latin typeface="Dom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x-none">
              <a:latin typeface="Dom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x-none">
                <a:latin typeface="Dom" charset="0"/>
              </a:rPr>
              <a:t>Practical TABLE LOOKUP needs more efficient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>
                <a:latin typeface="Dom" charset="0"/>
              </a:rPr>
              <a:t>   use of space...</a:t>
            </a:r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1793875" y="3225800"/>
            <a:ext cx="393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937" tIns="43689" rIns="88937" bIns="43689">
            <a:spAutoFit/>
          </a:bodyPr>
          <a:lstStyle>
            <a:lvl1pPr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x-none" sz="1800">
                <a:latin typeface="Dom" charset="0"/>
              </a:rPr>
              <a:t>2</a:t>
            </a:r>
            <a:r>
              <a:rPr lang="en-US" altLang="x-none" sz="1800" baseline="30000">
                <a:latin typeface="Dom" charset="0"/>
              </a:rPr>
              <a:t>n</a:t>
            </a:r>
          </a:p>
        </p:txBody>
      </p:sp>
      <p:grpSp>
        <p:nvGrpSpPr>
          <p:cNvPr id="56324" name="Group 5"/>
          <p:cNvGrpSpPr>
            <a:grpSpLocks/>
          </p:cNvGrpSpPr>
          <p:nvPr/>
        </p:nvGrpSpPr>
        <p:grpSpPr bwMode="auto">
          <a:xfrm>
            <a:off x="1720850" y="3525838"/>
            <a:ext cx="544513" cy="493712"/>
            <a:chOff x="1239" y="2505"/>
            <a:chExt cx="350" cy="314"/>
          </a:xfrm>
        </p:grpSpPr>
        <p:sp>
          <p:nvSpPr>
            <p:cNvPr id="56326" name="Rectangle 6"/>
            <p:cNvSpPr>
              <a:spLocks noChangeArrowheads="1"/>
            </p:cNvSpPr>
            <p:nvPr/>
          </p:nvSpPr>
          <p:spPr bwMode="auto">
            <a:xfrm>
              <a:off x="1335" y="2505"/>
              <a:ext cx="25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9679" tIns="44054" rIns="89679" bIns="44054">
              <a:spAutoFit/>
            </a:bodyPr>
            <a:lstStyle>
              <a:lvl1pPr defTabSz="900113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900113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900113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900113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900113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 sz="1800">
                  <a:latin typeface="Dom" charset="0"/>
                </a:rPr>
                <a:t>2</a:t>
              </a:r>
              <a:r>
                <a:rPr lang="en-US" altLang="x-none" sz="1800" baseline="30000">
                  <a:latin typeface="Dom" charset="0"/>
                </a:rPr>
                <a:t>n</a:t>
              </a:r>
              <a:endParaRPr lang="en-US" altLang="x-none" baseline="30000">
                <a:latin typeface="Dom" charset="0"/>
              </a:endParaRPr>
            </a:p>
          </p:txBody>
        </p:sp>
        <p:sp>
          <p:nvSpPr>
            <p:cNvPr id="56327" name="Rectangle 7"/>
            <p:cNvSpPr>
              <a:spLocks noChangeArrowheads="1"/>
            </p:cNvSpPr>
            <p:nvPr/>
          </p:nvSpPr>
          <p:spPr bwMode="auto">
            <a:xfrm>
              <a:off x="1239" y="2601"/>
              <a:ext cx="199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9679" tIns="44054" rIns="89679" bIns="44054">
              <a:spAutoFit/>
            </a:bodyPr>
            <a:lstStyle>
              <a:lvl1pPr defTabSz="900113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defTabSz="900113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defTabSz="900113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defTabSz="900113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defTabSz="900113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001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 sz="1800">
                  <a:latin typeface="Dom" charset="0"/>
                </a:rPr>
                <a:t>2</a:t>
              </a:r>
            </a:p>
          </p:txBody>
        </p:sp>
      </p:grpSp>
      <p:sp>
        <p:nvSpPr>
          <p:cNvPr id="56325" name="Text Box 8"/>
          <p:cNvSpPr txBox="1">
            <a:spLocks noChangeArrowheads="1"/>
          </p:cNvSpPr>
          <p:nvPr/>
        </p:nvSpPr>
        <p:spPr bwMode="auto">
          <a:xfrm>
            <a:off x="3729038" y="4729163"/>
            <a:ext cx="28225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73" tIns="44935" rIns="89873" bIns="44935">
            <a:spAutoFit/>
          </a:bodyPr>
          <a:lstStyle>
            <a:lvl1pPr defTabSz="9096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96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96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96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96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b="1">
                <a:latin typeface="Tekton Pro" charset="0"/>
              </a:rPr>
              <a:t>1024-input MUX???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FFD33FF-2396-4642-8B92-BAEEAA505F8C}" type="slidenum">
              <a:rPr lang="en-US" altLang="x-none" sz="1200"/>
              <a:pPr eaLnBrk="1" hangingPunct="1"/>
              <a:t>7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11430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370" name="Rectangle 3"/>
          <p:cNvSpPr>
            <a:spLocks noChangeArrowheads="1"/>
          </p:cNvSpPr>
          <p:nvPr/>
        </p:nvSpPr>
        <p:spPr bwMode="auto">
          <a:xfrm>
            <a:off x="1031875" y="5645150"/>
            <a:ext cx="47117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937" tIns="43689" rIns="88937" bIns="43689">
            <a:spAutoFit/>
          </a:bodyPr>
          <a:lstStyle>
            <a:lvl1pPr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449263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x-none">
                <a:latin typeface="Dom" charset="0"/>
              </a:rPr>
              <a:t>DECODER -- sorta inverse MUX.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>
                <a:latin typeface="Dom" charset="0"/>
              </a:rPr>
              <a:t>BINARY number as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>
                <a:latin typeface="Dom" charset="0"/>
              </a:rPr>
              <a:t>UNARY (decoded) output.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875" y="4306888"/>
            <a:ext cx="5048250" cy="4157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875" y="4306888"/>
            <a:ext cx="5048250" cy="4157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875" y="4306888"/>
            <a:ext cx="5048250" cy="4157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11430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6562" name="Rectangle 3"/>
          <p:cNvSpPr>
            <a:spLocks noChangeArrowheads="1"/>
          </p:cNvSpPr>
          <p:nvPr/>
        </p:nvSpPr>
        <p:spPr bwMode="auto">
          <a:xfrm>
            <a:off x="3811588" y="3903663"/>
            <a:ext cx="2460625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937" tIns="43689" rIns="88937" bIns="43689">
            <a:spAutoFit/>
          </a:bodyPr>
          <a:lstStyle>
            <a:lvl1pPr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x-none" sz="1800">
                <a:latin typeface="Dom" charset="0"/>
              </a:rPr>
              <a:t>2-D: 2x/dimension</a:t>
            </a:r>
            <a:endParaRPr lang="en-US" altLang="x-none">
              <a:latin typeface="Dom" charset="0"/>
            </a:endParaRPr>
          </a:p>
        </p:txBody>
      </p:sp>
      <p:sp>
        <p:nvSpPr>
          <p:cNvPr id="66563" name="Rectangle 4"/>
          <p:cNvSpPr>
            <a:spLocks noChangeArrowheads="1"/>
          </p:cNvSpPr>
          <p:nvPr/>
        </p:nvSpPr>
        <p:spPr bwMode="auto">
          <a:xfrm>
            <a:off x="582613" y="5270500"/>
            <a:ext cx="4868862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937" tIns="43689" rIns="88937" bIns="43689">
            <a:spAutoFit/>
          </a:bodyPr>
          <a:lstStyle>
            <a:lvl1pPr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01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0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x-none" sz="1800"/>
              <a:t>NOT OPTIMAL -- Optimized for WORST case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1800"/>
              <a:t>   (NO structure in TT entries!)</a:t>
            </a:r>
          </a:p>
          <a:p>
            <a:pPr eaLnBrk="1" hangingPunct="1">
              <a:lnSpc>
                <a:spcPct val="90000"/>
              </a:lnSpc>
            </a:pPr>
            <a:endParaRPr lang="en-US" altLang="x-none" sz="1800"/>
          </a:p>
          <a:p>
            <a:pPr eaLnBrk="1" hangingPunct="1">
              <a:lnSpc>
                <a:spcPct val="90000"/>
              </a:lnSpc>
            </a:pPr>
            <a:r>
              <a:rPr lang="en-US" altLang="x-none" sz="1800"/>
              <a:t>ADVANTAGE: Flexibility.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1800"/>
              <a:t>CHANGE function with little change in HW.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875" y="4306888"/>
            <a:ext cx="5048250" cy="4157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2F1B468-79C1-3A42-9B21-A3F7E393F5D2}" type="slidenum">
              <a:rPr lang="en-US" altLang="x-none" sz="1200"/>
              <a:pPr eaLnBrk="1" hangingPunct="1"/>
              <a:t>8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9152F31-16A6-D440-87CE-9D53EB5284BD}" type="slidenum">
              <a:rPr lang="en-US" altLang="x-none" sz="1200"/>
              <a:pPr eaLnBrk="1" hangingPunct="1"/>
              <a:t>9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D85CABF-41AA-5F44-97BD-56F2EE49D453}" type="slidenum">
              <a:rPr lang="en-US" altLang="x-none" sz="1200"/>
              <a:pPr eaLnBrk="1" hangingPunct="1"/>
              <a:t>10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0D7145F-0B28-A047-8895-6B74B3F5608A}" type="slidenum">
              <a:rPr lang="en-US" altLang="x-none" sz="1200"/>
              <a:pPr eaLnBrk="1" hangingPunct="1"/>
              <a:t>11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352925"/>
            <a:ext cx="5076825" cy="4125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lIns="89859" tIns="44930" rIns="89859" bIns="44930" anchor="ctr"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352925"/>
            <a:ext cx="5076825" cy="4125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lIns="89859" tIns="44930" rIns="89859" bIns="44930" anchor="ctr"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4875" y="4306888"/>
            <a:ext cx="5048250" cy="4157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4AEF3411-B656-D949-8AC3-D14F0D68DD3B}" type="datetime1">
              <a:rPr lang="en-US" altLang="x-none"/>
              <a:pPr/>
              <a:t>12/6/22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66FBBCE9-6A0A-914D-858F-8796D58200D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7076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3F63A547-453B-8C40-84BB-4742E4184BD1}" type="datetime1">
              <a:rPr lang="en-US" altLang="x-none"/>
              <a:pPr/>
              <a:t>12/6/22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B4939993-A50A-C54B-B499-3B1FA8788C7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691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05D44D7C-A05F-3748-8D35-8683AE6A7CA0}" type="datetime1">
              <a:rPr lang="en-US" altLang="x-none"/>
              <a:pPr/>
              <a:t>12/6/22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6647EC02-1D25-0848-A52B-769ECEE5367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6469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47FD2569-43FB-3A41-8487-1A710BC0F394}" type="datetime1">
              <a:rPr lang="en-US" altLang="x-none"/>
              <a:pPr/>
              <a:t>12/6/22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047617DB-78F3-2147-9D61-8787E3CECC2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9052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70D123EA-9B2A-2544-AC25-7F64378E9DB6}" type="datetime1">
              <a:rPr lang="en-US" altLang="x-none"/>
              <a:pPr/>
              <a:t>12/6/22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17893F09-F3F5-6543-9B28-1B3634DE597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1110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2491E9A6-7A39-BA4D-8E60-1ED1A0D5E47B}" type="datetime1">
              <a:rPr lang="en-US" altLang="x-none"/>
              <a:pPr/>
              <a:t>12/6/22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2748FE4E-89D1-674F-8305-ECAAAE694AF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993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4B1818E8-E21F-194E-B4AF-0B4BF3552B24}" type="datetime1">
              <a:rPr lang="en-US" altLang="x-none"/>
              <a:pPr/>
              <a:t>12/6/22</a:t>
            </a:fld>
            <a:endParaRPr lang="en-US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1C392950-ABD8-1744-913B-238C44FB229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06604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B53A8F83-40F6-3746-9393-FE6BD5F8BE29}" type="datetime1">
              <a:rPr lang="en-US" altLang="x-none"/>
              <a:pPr/>
              <a:t>12/6/22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AFCD3F74-7B68-CC42-A382-FDE3CDFA21B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415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50280A35-FAEB-0B4E-8DE1-C84E10C88004}" type="datetime1">
              <a:rPr lang="en-US" altLang="x-none"/>
              <a:pPr/>
              <a:t>12/6/22</a:t>
            </a:fld>
            <a:endParaRPr lang="en-US" alt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18CCA264-E4C8-1A40-85FB-38C11728E64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643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D7444D1A-8161-884C-9884-AB17433E8964}" type="datetime1">
              <a:rPr lang="en-US" altLang="x-none"/>
              <a:pPr/>
              <a:t>12/6/22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CD7B07D3-5597-1F42-B236-06ADD59F3CF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469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4F800B2E-4D2E-6F44-8125-9C8C681FCDE3}" type="datetime1">
              <a:rPr lang="en-US" altLang="x-none"/>
              <a:pPr/>
              <a:t>12/6/22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1E9ABDCB-3768-C644-9F15-DCB45DFD155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2798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5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5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e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58.emf"/><Relationship Id="rId4" Type="http://schemas.openxmlformats.org/officeDocument/2006/relationships/image" Target="../media/image55.emf"/><Relationship Id="rId9" Type="http://schemas.openxmlformats.org/officeDocument/2006/relationships/oleObject" Target="../embeddings/oleObject4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6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e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63.emf"/><Relationship Id="rId4" Type="http://schemas.openxmlformats.org/officeDocument/2006/relationships/image" Target="../media/image60.emf"/><Relationship Id="rId9" Type="http://schemas.openxmlformats.org/officeDocument/2006/relationships/oleObject" Target="../embeddings/oleObject4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e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6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7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e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71.emf"/><Relationship Id="rId4" Type="http://schemas.openxmlformats.org/officeDocument/2006/relationships/image" Target="../media/image68.emf"/><Relationship Id="rId9" Type="http://schemas.openxmlformats.org/officeDocument/2006/relationships/oleObject" Target="../embeddings/oleObject5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e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7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8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e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79.emf"/><Relationship Id="rId4" Type="http://schemas.openxmlformats.org/officeDocument/2006/relationships/image" Target="../media/image76.e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8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13" Type="http://schemas.openxmlformats.org/officeDocument/2006/relationships/image" Target="../media/image87.e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oleObject" Target="../embeddings/oleObject74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e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86.emf"/><Relationship Id="rId4" Type="http://schemas.openxmlformats.org/officeDocument/2006/relationships/image" Target="../media/image83.emf"/><Relationship Id="rId9" Type="http://schemas.openxmlformats.org/officeDocument/2006/relationships/oleObject" Target="../embeddings/oleObject7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e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8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3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0.emf"/><Relationship Id="rId18" Type="http://schemas.openxmlformats.org/officeDocument/2006/relationships/image" Target="../media/image13.png"/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2.e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emf"/><Relationship Id="rId5" Type="http://schemas.openxmlformats.org/officeDocument/2006/relationships/image" Target="../media/image6.emf"/><Relationship Id="rId15" Type="http://schemas.openxmlformats.org/officeDocument/2006/relationships/image" Target="../media/image11.emf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4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emf"/><Relationship Id="rId1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6.emf"/><Relationship Id="rId26" Type="http://schemas.openxmlformats.org/officeDocument/2006/relationships/oleObject" Target="../embeddings/oleObject24.bin"/><Relationship Id="rId3" Type="http://schemas.openxmlformats.org/officeDocument/2006/relationships/image" Target="../media/image18.png"/><Relationship Id="rId21" Type="http://schemas.openxmlformats.org/officeDocument/2006/relationships/oleObject" Target="../embeddings/oleObject22.bin"/><Relationship Id="rId7" Type="http://schemas.openxmlformats.org/officeDocument/2006/relationships/image" Target="../media/image20.emf"/><Relationship Id="rId12" Type="http://schemas.openxmlformats.org/officeDocument/2006/relationships/image" Target="../media/image23.png"/><Relationship Id="rId17" Type="http://schemas.openxmlformats.org/officeDocument/2006/relationships/oleObject" Target="../embeddings/oleObject20.bin"/><Relationship Id="rId25" Type="http://schemas.openxmlformats.org/officeDocument/2006/relationships/image" Target="../media/image30.emf"/><Relationship Id="rId33" Type="http://schemas.openxmlformats.org/officeDocument/2006/relationships/image" Target="../media/image3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5.emf"/><Relationship Id="rId20" Type="http://schemas.openxmlformats.org/officeDocument/2006/relationships/image" Target="../media/image27.emf"/><Relationship Id="rId29" Type="http://schemas.openxmlformats.org/officeDocument/2006/relationships/image" Target="../media/image32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2.emf"/><Relationship Id="rId24" Type="http://schemas.openxmlformats.org/officeDocument/2006/relationships/oleObject" Target="../embeddings/oleObject23.bin"/><Relationship Id="rId32" Type="http://schemas.openxmlformats.org/officeDocument/2006/relationships/oleObject" Target="../embeddings/oleObject27.bin"/><Relationship Id="rId5" Type="http://schemas.openxmlformats.org/officeDocument/2006/relationships/image" Target="../media/image19.emf"/><Relationship Id="rId15" Type="http://schemas.openxmlformats.org/officeDocument/2006/relationships/oleObject" Target="../embeddings/oleObject19.bin"/><Relationship Id="rId23" Type="http://schemas.openxmlformats.org/officeDocument/2006/relationships/image" Target="../media/image29.png"/><Relationship Id="rId28" Type="http://schemas.openxmlformats.org/officeDocument/2006/relationships/oleObject" Target="../embeddings/oleObject25.bin"/><Relationship Id="rId10" Type="http://schemas.openxmlformats.org/officeDocument/2006/relationships/oleObject" Target="../embeddings/oleObject17.bin"/><Relationship Id="rId19" Type="http://schemas.openxmlformats.org/officeDocument/2006/relationships/oleObject" Target="../embeddings/oleObject21.bin"/><Relationship Id="rId31" Type="http://schemas.openxmlformats.org/officeDocument/2006/relationships/image" Target="../media/image33.e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1.emf"/><Relationship Id="rId14" Type="http://schemas.openxmlformats.org/officeDocument/2006/relationships/image" Target="../media/image24.emf"/><Relationship Id="rId22" Type="http://schemas.openxmlformats.org/officeDocument/2006/relationships/image" Target="../media/image28.emf"/><Relationship Id="rId27" Type="http://schemas.openxmlformats.org/officeDocument/2006/relationships/image" Target="../media/image31.emf"/><Relationship Id="rId30" Type="http://schemas.openxmlformats.org/officeDocument/2006/relationships/oleObject" Target="../embeddings/oleObject26.bin"/><Relationship Id="rId8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41.emf"/><Relationship Id="rId18" Type="http://schemas.openxmlformats.org/officeDocument/2006/relationships/oleObject" Target="../embeddings/oleObject34.bin"/><Relationship Id="rId3" Type="http://schemas.openxmlformats.org/officeDocument/2006/relationships/image" Target="../media/image35.png"/><Relationship Id="rId21" Type="http://schemas.openxmlformats.org/officeDocument/2006/relationships/image" Target="../media/image45.emf"/><Relationship Id="rId7" Type="http://schemas.openxmlformats.org/officeDocument/2006/relationships/image" Target="../media/image38.e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43.emf"/><Relationship Id="rId2" Type="http://schemas.openxmlformats.org/officeDocument/2006/relationships/notesSlide" Target="../notesSlides/notesSlide2.xml"/><Relationship Id="rId16" Type="http://schemas.openxmlformats.org/officeDocument/2006/relationships/oleObject" Target="../embeddings/oleObject33.bin"/><Relationship Id="rId20" Type="http://schemas.openxmlformats.org/officeDocument/2006/relationships/oleObject" Target="../embeddings/oleObject3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40.emf"/><Relationship Id="rId5" Type="http://schemas.openxmlformats.org/officeDocument/2006/relationships/image" Target="../media/image37.png"/><Relationship Id="rId15" Type="http://schemas.openxmlformats.org/officeDocument/2006/relationships/image" Target="../media/image42.emf"/><Relationship Id="rId23" Type="http://schemas.openxmlformats.org/officeDocument/2006/relationships/image" Target="../media/image46.emf"/><Relationship Id="rId10" Type="http://schemas.openxmlformats.org/officeDocument/2006/relationships/oleObject" Target="../embeddings/oleObject30.bin"/><Relationship Id="rId19" Type="http://schemas.openxmlformats.org/officeDocument/2006/relationships/image" Target="../media/image44.emf"/><Relationship Id="rId4" Type="http://schemas.openxmlformats.org/officeDocument/2006/relationships/image" Target="../media/image36.png"/><Relationship Id="rId9" Type="http://schemas.openxmlformats.org/officeDocument/2006/relationships/image" Target="../media/image39.emf"/><Relationship Id="rId14" Type="http://schemas.openxmlformats.org/officeDocument/2006/relationships/oleObject" Target="../embeddings/oleObject32.bin"/><Relationship Id="rId22" Type="http://schemas.openxmlformats.org/officeDocument/2006/relationships/oleObject" Target="../embeddings/oleObject36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8.emf"/><Relationship Id="rId4" Type="http://schemas.openxmlformats.org/officeDocument/2006/relationships/oleObject" Target="../embeddings/oleObject3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4. Combinational Logic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DE987A3F-131F-129D-F4A5-26AB9F544B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4" descr="nand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447800"/>
            <a:ext cx="4724400" cy="15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Wide NANDs and NORs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143000"/>
            <a:ext cx="69802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Most logic libraries include 2-, 3- and 4-input devices: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949575"/>
            <a:ext cx="7391400" cy="10160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But for a large number of inputs, the series connections of too many MOSFETs can lead to very large effective R.  Design note: use trees of smaller devices…</a:t>
            </a:r>
          </a:p>
        </p:txBody>
      </p:sp>
      <p:pic>
        <p:nvPicPr>
          <p:cNvPr id="27653" name="Picture 5" descr="nand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038600"/>
            <a:ext cx="278606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6" descr="nor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4038600"/>
            <a:ext cx="278606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1000" y="4724400"/>
            <a:ext cx="1133475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8-input</a:t>
            </a:r>
            <a:br>
              <a:rPr lang="en-US" sz="20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NAND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4400" y="4724400"/>
            <a:ext cx="1133475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8-input</a:t>
            </a:r>
          </a:p>
          <a:p>
            <a:pPr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NOR</a:t>
            </a: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 flipV="1">
            <a:off x="3124200" y="5867400"/>
            <a:ext cx="1381125" cy="603250"/>
            <a:chOff x="3430298" y="4572000"/>
            <a:chExt cx="1381415" cy="603534"/>
          </a:xfrm>
        </p:grpSpPr>
        <p:grpSp>
          <p:nvGrpSpPr>
            <p:cNvPr id="11" name="Group 108"/>
            <p:cNvGrpSpPr>
              <a:grpSpLocks/>
            </p:cNvGrpSpPr>
            <p:nvPr/>
          </p:nvGrpSpPr>
          <p:grpSpPr bwMode="auto">
            <a:xfrm>
              <a:off x="3886200" y="4572000"/>
              <a:ext cx="925513" cy="382587"/>
              <a:chOff x="3296" y="1392"/>
              <a:chExt cx="924" cy="383"/>
            </a:xfrm>
            <a:solidFill>
              <a:schemeClr val="bg1"/>
            </a:solidFill>
          </p:grpSpPr>
          <p:sp>
            <p:nvSpPr>
              <p:cNvPr id="13" name="Freeform 109"/>
              <p:cNvSpPr>
                <a:spLocks noChangeAspect="1"/>
              </p:cNvSpPr>
              <p:nvPr/>
            </p:nvSpPr>
            <p:spPr bwMode="auto">
              <a:xfrm>
                <a:off x="3551" y="1392"/>
                <a:ext cx="480" cy="383"/>
              </a:xfrm>
              <a:custGeom>
                <a:avLst/>
                <a:gdLst>
                  <a:gd name="T0" fmla="*/ 0 w 723"/>
                  <a:gd name="T1" fmla="*/ 0 h 576"/>
                  <a:gd name="T2" fmla="*/ 0 w 723"/>
                  <a:gd name="T3" fmla="*/ 1 h 576"/>
                  <a:gd name="T4" fmla="*/ 1 w 723"/>
                  <a:gd name="T5" fmla="*/ 1 h 576"/>
                  <a:gd name="T6" fmla="*/ 1 w 723"/>
                  <a:gd name="T7" fmla="*/ 1 h 576"/>
                  <a:gd name="T8" fmla="*/ 1 w 723"/>
                  <a:gd name="T9" fmla="*/ 1 h 576"/>
                  <a:gd name="T10" fmla="*/ 1 w 723"/>
                  <a:gd name="T11" fmla="*/ 1 h 576"/>
                  <a:gd name="T12" fmla="*/ 1 w 723"/>
                  <a:gd name="T13" fmla="*/ 1 h 576"/>
                  <a:gd name="T14" fmla="*/ 1 w 723"/>
                  <a:gd name="T15" fmla="*/ 1 h 576"/>
                  <a:gd name="T16" fmla="*/ 1 w 723"/>
                  <a:gd name="T17" fmla="*/ 1 h 576"/>
                  <a:gd name="T18" fmla="*/ 1 w 723"/>
                  <a:gd name="T19" fmla="*/ 1 h 576"/>
                  <a:gd name="T20" fmla="*/ 1 w 723"/>
                  <a:gd name="T21" fmla="*/ 1 h 576"/>
                  <a:gd name="T22" fmla="*/ 1 w 723"/>
                  <a:gd name="T23" fmla="*/ 1 h 576"/>
                  <a:gd name="T24" fmla="*/ 1 w 723"/>
                  <a:gd name="T25" fmla="*/ 1 h 576"/>
                  <a:gd name="T26" fmla="*/ 1 w 723"/>
                  <a:gd name="T27" fmla="*/ 1 h 576"/>
                  <a:gd name="T28" fmla="*/ 1 w 723"/>
                  <a:gd name="T29" fmla="*/ 1 h 576"/>
                  <a:gd name="T30" fmla="*/ 1 w 723"/>
                  <a:gd name="T31" fmla="*/ 1 h 576"/>
                  <a:gd name="T32" fmla="*/ 1 w 723"/>
                  <a:gd name="T33" fmla="*/ 1 h 576"/>
                  <a:gd name="T34" fmla="*/ 1 w 723"/>
                  <a:gd name="T35" fmla="*/ 0 h 576"/>
                  <a:gd name="T36" fmla="*/ 0 w 723"/>
                  <a:gd name="T37" fmla="*/ 0 h 57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23"/>
                  <a:gd name="T58" fmla="*/ 0 h 576"/>
                  <a:gd name="T59" fmla="*/ 723 w 723"/>
                  <a:gd name="T60" fmla="*/ 576 h 57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23" h="576">
                    <a:moveTo>
                      <a:pt x="0" y="0"/>
                    </a:moveTo>
                    <a:lnTo>
                      <a:pt x="0" y="576"/>
                    </a:lnTo>
                    <a:lnTo>
                      <a:pt x="432" y="576"/>
                    </a:lnTo>
                    <a:lnTo>
                      <a:pt x="489" y="573"/>
                    </a:lnTo>
                    <a:lnTo>
                      <a:pt x="555" y="549"/>
                    </a:lnTo>
                    <a:lnTo>
                      <a:pt x="591" y="525"/>
                    </a:lnTo>
                    <a:lnTo>
                      <a:pt x="627" y="501"/>
                    </a:lnTo>
                    <a:lnTo>
                      <a:pt x="681" y="435"/>
                    </a:lnTo>
                    <a:lnTo>
                      <a:pt x="711" y="363"/>
                    </a:lnTo>
                    <a:lnTo>
                      <a:pt x="723" y="285"/>
                    </a:lnTo>
                    <a:lnTo>
                      <a:pt x="711" y="213"/>
                    </a:lnTo>
                    <a:lnTo>
                      <a:pt x="687" y="147"/>
                    </a:lnTo>
                    <a:lnTo>
                      <a:pt x="639" y="87"/>
                    </a:lnTo>
                    <a:lnTo>
                      <a:pt x="585" y="45"/>
                    </a:lnTo>
                    <a:lnTo>
                      <a:pt x="549" y="27"/>
                    </a:lnTo>
                    <a:lnTo>
                      <a:pt x="513" y="15"/>
                    </a:lnTo>
                    <a:lnTo>
                      <a:pt x="477" y="3"/>
                    </a:lnTo>
                    <a:lnTo>
                      <a:pt x="43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" name="Line 110"/>
              <p:cNvSpPr>
                <a:spLocks noChangeAspect="1" noChangeShapeType="1"/>
              </p:cNvSpPr>
              <p:nvPr/>
            </p:nvSpPr>
            <p:spPr bwMode="auto">
              <a:xfrm>
                <a:off x="4029" y="1584"/>
                <a:ext cx="191" cy="0"/>
              </a:xfrm>
              <a:prstGeom prst="line">
                <a:avLst/>
              </a:prstGeom>
              <a:grp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15" name="Group 111"/>
              <p:cNvGrpSpPr>
                <a:grpSpLocks/>
              </p:cNvGrpSpPr>
              <p:nvPr/>
            </p:nvGrpSpPr>
            <p:grpSpPr bwMode="auto">
              <a:xfrm>
                <a:off x="3296" y="1451"/>
                <a:ext cx="255" cy="266"/>
                <a:chOff x="3234" y="2649"/>
                <a:chExt cx="255" cy="266"/>
              </a:xfrm>
              <a:grpFill/>
            </p:grpSpPr>
            <p:sp>
              <p:nvSpPr>
                <p:cNvPr id="16" name="Line 112"/>
                <p:cNvSpPr>
                  <a:spLocks noChangeShapeType="1"/>
                </p:cNvSpPr>
                <p:nvPr/>
              </p:nvSpPr>
              <p:spPr bwMode="auto">
                <a:xfrm>
                  <a:off x="3234" y="2871"/>
                  <a:ext cx="251" cy="0"/>
                </a:xfrm>
                <a:prstGeom prst="line">
                  <a:avLst/>
                </a:prstGeom>
                <a:grp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7" name="Line 113"/>
                <p:cNvSpPr>
                  <a:spLocks noChangeShapeType="1"/>
                </p:cNvSpPr>
                <p:nvPr/>
              </p:nvSpPr>
              <p:spPr bwMode="auto">
                <a:xfrm>
                  <a:off x="3234" y="2694"/>
                  <a:ext cx="255" cy="0"/>
                </a:xfrm>
                <a:prstGeom prst="line">
                  <a:avLst/>
                </a:prstGeom>
                <a:grp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18" name="Group 114"/>
                <p:cNvGrpSpPr>
                  <a:grpSpLocks/>
                </p:cNvGrpSpPr>
                <p:nvPr/>
              </p:nvGrpSpPr>
              <p:grpSpPr bwMode="auto">
                <a:xfrm>
                  <a:off x="3396" y="2649"/>
                  <a:ext cx="89" cy="266"/>
                  <a:chOff x="5760" y="4608"/>
                  <a:chExt cx="144" cy="432"/>
                </a:xfrm>
                <a:grpFill/>
              </p:grpSpPr>
              <p:sp>
                <p:nvSpPr>
                  <p:cNvPr id="19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5760" y="4608"/>
                    <a:ext cx="144" cy="144"/>
                  </a:xfrm>
                  <a:prstGeom prst="ellipse">
                    <a:avLst/>
                  </a:prstGeom>
                  <a:grp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0" name="Oval 116"/>
                  <p:cNvSpPr>
                    <a:spLocks noChangeArrowheads="1"/>
                  </p:cNvSpPr>
                  <p:nvPr/>
                </p:nvSpPr>
                <p:spPr bwMode="auto">
                  <a:xfrm>
                    <a:off x="5760" y="4896"/>
                    <a:ext cx="144" cy="144"/>
                  </a:xfrm>
                  <a:prstGeom prst="ellipse">
                    <a:avLst/>
                  </a:prstGeom>
                  <a:grp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430298" y="4950003"/>
              <a:ext cx="498580" cy="225531"/>
            </a:xfrm>
            <a:custGeom>
              <a:avLst/>
              <a:gdLst>
                <a:gd name="T0" fmla="*/ 0 w 498521"/>
                <a:gd name="T1" fmla="*/ 213535 h 225666"/>
                <a:gd name="T2" fmla="*/ 189935 w 498521"/>
                <a:gd name="T3" fmla="*/ 35589 h 225666"/>
                <a:gd name="T4" fmla="*/ 296774 w 498521"/>
                <a:gd name="T5" fmla="*/ 225398 h 225666"/>
                <a:gd name="T6" fmla="*/ 498580 w 498521"/>
                <a:gd name="T7" fmla="*/ 0 h 2256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8521" h="225666">
                  <a:moveTo>
                    <a:pt x="0" y="213663"/>
                  </a:moveTo>
                  <a:cubicBezTo>
                    <a:pt x="70228" y="123647"/>
                    <a:pt x="140457" y="33632"/>
                    <a:pt x="189913" y="35610"/>
                  </a:cubicBezTo>
                  <a:cubicBezTo>
                    <a:pt x="239369" y="37588"/>
                    <a:pt x="245304" y="231468"/>
                    <a:pt x="296739" y="225533"/>
                  </a:cubicBezTo>
                  <a:cubicBezTo>
                    <a:pt x="348174" y="219598"/>
                    <a:pt x="498521" y="0"/>
                    <a:pt x="498521" y="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21" name="Group 310"/>
          <p:cNvGrpSpPr>
            <a:grpSpLocks/>
          </p:cNvGrpSpPr>
          <p:nvPr/>
        </p:nvGrpSpPr>
        <p:grpSpPr bwMode="auto">
          <a:xfrm>
            <a:off x="7696200" y="6019800"/>
            <a:ext cx="822325" cy="547688"/>
            <a:chOff x="5472" y="4464"/>
            <a:chExt cx="1296" cy="864"/>
          </a:xfrm>
        </p:grpSpPr>
        <p:sp>
          <p:nvSpPr>
            <p:cNvPr id="22" name="Rectangle 311"/>
            <p:cNvSpPr>
              <a:spLocks noChangeArrowheads="1"/>
            </p:cNvSpPr>
            <p:nvPr/>
          </p:nvSpPr>
          <p:spPr bwMode="auto">
            <a:xfrm>
              <a:off x="5472" y="4464"/>
              <a:ext cx="1296" cy="8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7661" name="Group 312"/>
            <p:cNvGrpSpPr>
              <a:grpSpLocks/>
            </p:cNvGrpSpPr>
            <p:nvPr/>
          </p:nvGrpSpPr>
          <p:grpSpPr bwMode="auto">
            <a:xfrm>
              <a:off x="5472" y="4608"/>
              <a:ext cx="1296" cy="576"/>
              <a:chOff x="5472" y="4608"/>
              <a:chExt cx="1296" cy="576"/>
            </a:xfrm>
          </p:grpSpPr>
          <p:grpSp>
            <p:nvGrpSpPr>
              <p:cNvPr id="27662" name="Group 313"/>
              <p:cNvGrpSpPr>
                <a:grpSpLocks/>
              </p:cNvGrpSpPr>
              <p:nvPr/>
            </p:nvGrpSpPr>
            <p:grpSpPr bwMode="auto">
              <a:xfrm>
                <a:off x="5472" y="4608"/>
                <a:ext cx="1296" cy="576"/>
                <a:chOff x="3744" y="7632"/>
                <a:chExt cx="1296" cy="576"/>
              </a:xfrm>
            </p:grpSpPr>
            <p:sp>
              <p:nvSpPr>
                <p:cNvPr id="28" name="Freeform 314"/>
                <p:cNvSpPr>
                  <a:spLocks/>
                </p:cNvSpPr>
                <p:nvPr/>
              </p:nvSpPr>
              <p:spPr bwMode="auto">
                <a:xfrm>
                  <a:off x="4032" y="7633"/>
                  <a:ext cx="748" cy="576"/>
                </a:xfrm>
                <a:custGeom>
                  <a:avLst/>
                  <a:gdLst>
                    <a:gd name="T0" fmla="*/ 0 w 747"/>
                    <a:gd name="T1" fmla="*/ 0 h 576"/>
                    <a:gd name="T2" fmla="*/ 432 w 747"/>
                    <a:gd name="T3" fmla="*/ 0 h 576"/>
                    <a:gd name="T4" fmla="*/ 495 w 747"/>
                    <a:gd name="T5" fmla="*/ 9 h 576"/>
                    <a:gd name="T6" fmla="*/ 555 w 747"/>
                    <a:gd name="T7" fmla="*/ 27 h 576"/>
                    <a:gd name="T8" fmla="*/ 639 w 747"/>
                    <a:gd name="T9" fmla="*/ 99 h 576"/>
                    <a:gd name="T10" fmla="*/ 699 w 747"/>
                    <a:gd name="T11" fmla="*/ 189 h 576"/>
                    <a:gd name="T12" fmla="*/ 747 w 747"/>
                    <a:gd name="T13" fmla="*/ 291 h 576"/>
                    <a:gd name="T14" fmla="*/ 699 w 747"/>
                    <a:gd name="T15" fmla="*/ 393 h 576"/>
                    <a:gd name="T16" fmla="*/ 633 w 747"/>
                    <a:gd name="T17" fmla="*/ 477 h 576"/>
                    <a:gd name="T18" fmla="*/ 549 w 747"/>
                    <a:gd name="T19" fmla="*/ 549 h 576"/>
                    <a:gd name="T20" fmla="*/ 495 w 747"/>
                    <a:gd name="T21" fmla="*/ 567 h 576"/>
                    <a:gd name="T22" fmla="*/ 432 w 747"/>
                    <a:gd name="T23" fmla="*/ 576 h 576"/>
                    <a:gd name="T24" fmla="*/ 0 w 747"/>
                    <a:gd name="T25" fmla="*/ 576 h 576"/>
                    <a:gd name="T26" fmla="*/ 39 w 747"/>
                    <a:gd name="T27" fmla="*/ 561 h 576"/>
                    <a:gd name="T28" fmla="*/ 69 w 747"/>
                    <a:gd name="T29" fmla="*/ 537 h 576"/>
                    <a:gd name="T30" fmla="*/ 111 w 747"/>
                    <a:gd name="T31" fmla="*/ 483 h 576"/>
                    <a:gd name="T32" fmla="*/ 135 w 747"/>
                    <a:gd name="T33" fmla="*/ 381 h 576"/>
                    <a:gd name="T34" fmla="*/ 144 w 747"/>
                    <a:gd name="T35" fmla="*/ 288 h 576"/>
                    <a:gd name="T36" fmla="*/ 135 w 747"/>
                    <a:gd name="T37" fmla="*/ 183 h 576"/>
                    <a:gd name="T38" fmla="*/ 111 w 747"/>
                    <a:gd name="T39" fmla="*/ 99 h 576"/>
                    <a:gd name="T40" fmla="*/ 69 w 747"/>
                    <a:gd name="T41" fmla="*/ 33 h 576"/>
                    <a:gd name="T42" fmla="*/ 39 w 747"/>
                    <a:gd name="T43" fmla="*/ 9 h 576"/>
                    <a:gd name="T44" fmla="*/ 0 w 747"/>
                    <a:gd name="T45" fmla="*/ 0 h 57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747"/>
                    <a:gd name="T70" fmla="*/ 0 h 576"/>
                    <a:gd name="T71" fmla="*/ 747 w 747"/>
                    <a:gd name="T72" fmla="*/ 576 h 57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747" h="576">
                      <a:moveTo>
                        <a:pt x="0" y="0"/>
                      </a:moveTo>
                      <a:lnTo>
                        <a:pt x="432" y="0"/>
                      </a:lnTo>
                      <a:lnTo>
                        <a:pt x="495" y="9"/>
                      </a:lnTo>
                      <a:lnTo>
                        <a:pt x="555" y="27"/>
                      </a:lnTo>
                      <a:lnTo>
                        <a:pt x="639" y="99"/>
                      </a:lnTo>
                      <a:lnTo>
                        <a:pt x="699" y="189"/>
                      </a:lnTo>
                      <a:lnTo>
                        <a:pt x="747" y="291"/>
                      </a:lnTo>
                      <a:lnTo>
                        <a:pt x="699" y="393"/>
                      </a:lnTo>
                      <a:lnTo>
                        <a:pt x="633" y="477"/>
                      </a:lnTo>
                      <a:lnTo>
                        <a:pt x="549" y="549"/>
                      </a:lnTo>
                      <a:lnTo>
                        <a:pt x="495" y="567"/>
                      </a:lnTo>
                      <a:lnTo>
                        <a:pt x="432" y="576"/>
                      </a:lnTo>
                      <a:lnTo>
                        <a:pt x="0" y="576"/>
                      </a:lnTo>
                      <a:lnTo>
                        <a:pt x="39" y="561"/>
                      </a:lnTo>
                      <a:lnTo>
                        <a:pt x="69" y="537"/>
                      </a:lnTo>
                      <a:lnTo>
                        <a:pt x="111" y="483"/>
                      </a:lnTo>
                      <a:lnTo>
                        <a:pt x="135" y="381"/>
                      </a:lnTo>
                      <a:lnTo>
                        <a:pt x="144" y="288"/>
                      </a:lnTo>
                      <a:lnTo>
                        <a:pt x="135" y="183"/>
                      </a:lnTo>
                      <a:lnTo>
                        <a:pt x="111" y="99"/>
                      </a:lnTo>
                      <a:lnTo>
                        <a:pt x="69" y="33"/>
                      </a:lnTo>
                      <a:lnTo>
                        <a:pt x="39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9" name="Line 315"/>
                <p:cNvSpPr>
                  <a:spLocks noChangeShapeType="1"/>
                </p:cNvSpPr>
                <p:nvPr/>
              </p:nvSpPr>
              <p:spPr bwMode="auto">
                <a:xfrm>
                  <a:off x="3744" y="8069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0" name="Line 316"/>
                <p:cNvSpPr>
                  <a:spLocks noChangeShapeType="1"/>
                </p:cNvSpPr>
                <p:nvPr/>
              </p:nvSpPr>
              <p:spPr bwMode="auto">
                <a:xfrm flipH="1">
                  <a:off x="4782" y="7921"/>
                  <a:ext cx="25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1" name="Line 317"/>
                <p:cNvSpPr>
                  <a:spLocks noChangeShapeType="1"/>
                </p:cNvSpPr>
                <p:nvPr/>
              </p:nvSpPr>
              <p:spPr bwMode="auto">
                <a:xfrm>
                  <a:off x="3744" y="7781"/>
                  <a:ext cx="41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7663" name="Group 318"/>
              <p:cNvGrpSpPr>
                <a:grpSpLocks/>
              </p:cNvGrpSpPr>
              <p:nvPr/>
            </p:nvGrpSpPr>
            <p:grpSpPr bwMode="auto">
              <a:xfrm>
                <a:off x="5736" y="4680"/>
                <a:ext cx="144" cy="432"/>
                <a:chOff x="5760" y="4608"/>
                <a:chExt cx="144" cy="432"/>
              </a:xfrm>
            </p:grpSpPr>
            <p:sp>
              <p:nvSpPr>
                <p:cNvPr id="26" name="Oval 319"/>
                <p:cNvSpPr>
                  <a:spLocks noChangeArrowheads="1"/>
                </p:cNvSpPr>
                <p:nvPr/>
              </p:nvSpPr>
              <p:spPr bwMode="auto">
                <a:xfrm>
                  <a:off x="5761" y="4637"/>
                  <a:ext cx="143" cy="138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7" name="Oval 320"/>
                <p:cNvSpPr>
                  <a:spLocks noChangeArrowheads="1"/>
                </p:cNvSpPr>
                <p:nvPr/>
              </p:nvSpPr>
              <p:spPr bwMode="auto">
                <a:xfrm>
                  <a:off x="5761" y="4898"/>
                  <a:ext cx="143" cy="143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</p:grpSp>
      <p:sp>
        <p:nvSpPr>
          <p:cNvPr id="32" name="Freeform 31"/>
          <p:cNvSpPr>
            <a:spLocks/>
          </p:cNvSpPr>
          <p:nvPr/>
        </p:nvSpPr>
        <p:spPr bwMode="auto">
          <a:xfrm flipV="1">
            <a:off x="7315200" y="5943600"/>
            <a:ext cx="498475" cy="225425"/>
          </a:xfrm>
          <a:custGeom>
            <a:avLst/>
            <a:gdLst>
              <a:gd name="T0" fmla="*/ 0 w 498521"/>
              <a:gd name="T1" fmla="*/ 213435 h 225666"/>
              <a:gd name="T2" fmla="*/ 189895 w 498521"/>
              <a:gd name="T3" fmla="*/ 35572 h 225666"/>
              <a:gd name="T4" fmla="*/ 296712 w 498521"/>
              <a:gd name="T5" fmla="*/ 225292 h 225666"/>
              <a:gd name="T6" fmla="*/ 498475 w 498521"/>
              <a:gd name="T7" fmla="*/ 0 h 22566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98521" h="225666">
                <a:moveTo>
                  <a:pt x="0" y="213663"/>
                </a:moveTo>
                <a:cubicBezTo>
                  <a:pt x="70228" y="123647"/>
                  <a:pt x="140457" y="33632"/>
                  <a:pt x="189913" y="35610"/>
                </a:cubicBezTo>
                <a:cubicBezTo>
                  <a:pt x="239369" y="37588"/>
                  <a:pt x="245304" y="231468"/>
                  <a:pt x="296739" y="225533"/>
                </a:cubicBezTo>
                <a:cubicBezTo>
                  <a:pt x="348174" y="219598"/>
                  <a:pt x="498521" y="0"/>
                  <a:pt x="498521" y="0"/>
                </a:cubicBezTo>
              </a:path>
            </a:pathLst>
          </a:cu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CMOS Sum-of-products Implementation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735388" y="3609975"/>
            <a:ext cx="1831975" cy="1052513"/>
            <a:chOff x="2092" y="2203"/>
            <a:chExt cx="1154" cy="663"/>
          </a:xfrm>
        </p:grpSpPr>
        <p:grpSp>
          <p:nvGrpSpPr>
            <p:cNvPr id="30090" name="Group 3"/>
            <p:cNvGrpSpPr>
              <a:grpSpLocks/>
            </p:cNvGrpSpPr>
            <p:nvPr/>
          </p:nvGrpSpPr>
          <p:grpSpPr bwMode="auto">
            <a:xfrm>
              <a:off x="2380" y="2513"/>
              <a:ext cx="519" cy="353"/>
              <a:chOff x="4800" y="2343"/>
              <a:chExt cx="519" cy="353"/>
            </a:xfrm>
          </p:grpSpPr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4800" y="2343"/>
                <a:ext cx="518" cy="35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30097" name="Group 5"/>
              <p:cNvGrpSpPr>
                <a:grpSpLocks/>
              </p:cNvGrpSpPr>
              <p:nvPr/>
            </p:nvGrpSpPr>
            <p:grpSpPr bwMode="auto">
              <a:xfrm>
                <a:off x="4801" y="2403"/>
                <a:ext cx="518" cy="231"/>
                <a:chOff x="5616" y="4176"/>
                <a:chExt cx="1296" cy="576"/>
              </a:xfrm>
            </p:grpSpPr>
            <p:grpSp>
              <p:nvGrpSpPr>
                <p:cNvPr id="30098" name="Group 6"/>
                <p:cNvGrpSpPr>
                  <a:grpSpLocks/>
                </p:cNvGrpSpPr>
                <p:nvPr/>
              </p:nvGrpSpPr>
              <p:grpSpPr bwMode="auto">
                <a:xfrm>
                  <a:off x="5616" y="4176"/>
                  <a:ext cx="1296" cy="576"/>
                  <a:chOff x="3744" y="7632"/>
                  <a:chExt cx="1296" cy="576"/>
                </a:xfrm>
              </p:grpSpPr>
              <p:sp>
                <p:nvSpPr>
                  <p:cNvPr id="14" name="Freeform 7"/>
                  <p:cNvSpPr>
                    <a:spLocks/>
                  </p:cNvSpPr>
                  <p:nvPr/>
                </p:nvSpPr>
                <p:spPr bwMode="auto">
                  <a:xfrm>
                    <a:off x="4032" y="7632"/>
                    <a:ext cx="748" cy="576"/>
                  </a:xfrm>
                  <a:custGeom>
                    <a:avLst/>
                    <a:gdLst>
                      <a:gd name="T0" fmla="*/ 0 w 747"/>
                      <a:gd name="T1" fmla="*/ 0 h 576"/>
                      <a:gd name="T2" fmla="*/ 432 w 747"/>
                      <a:gd name="T3" fmla="*/ 0 h 576"/>
                      <a:gd name="T4" fmla="*/ 495 w 747"/>
                      <a:gd name="T5" fmla="*/ 9 h 576"/>
                      <a:gd name="T6" fmla="*/ 555 w 747"/>
                      <a:gd name="T7" fmla="*/ 27 h 576"/>
                      <a:gd name="T8" fmla="*/ 639 w 747"/>
                      <a:gd name="T9" fmla="*/ 99 h 576"/>
                      <a:gd name="T10" fmla="*/ 699 w 747"/>
                      <a:gd name="T11" fmla="*/ 189 h 576"/>
                      <a:gd name="T12" fmla="*/ 747 w 747"/>
                      <a:gd name="T13" fmla="*/ 291 h 576"/>
                      <a:gd name="T14" fmla="*/ 699 w 747"/>
                      <a:gd name="T15" fmla="*/ 393 h 576"/>
                      <a:gd name="T16" fmla="*/ 633 w 747"/>
                      <a:gd name="T17" fmla="*/ 477 h 576"/>
                      <a:gd name="T18" fmla="*/ 549 w 747"/>
                      <a:gd name="T19" fmla="*/ 549 h 576"/>
                      <a:gd name="T20" fmla="*/ 495 w 747"/>
                      <a:gd name="T21" fmla="*/ 567 h 576"/>
                      <a:gd name="T22" fmla="*/ 432 w 747"/>
                      <a:gd name="T23" fmla="*/ 576 h 576"/>
                      <a:gd name="T24" fmla="*/ 0 w 747"/>
                      <a:gd name="T25" fmla="*/ 576 h 576"/>
                      <a:gd name="T26" fmla="*/ 39 w 747"/>
                      <a:gd name="T27" fmla="*/ 561 h 576"/>
                      <a:gd name="T28" fmla="*/ 69 w 747"/>
                      <a:gd name="T29" fmla="*/ 537 h 576"/>
                      <a:gd name="T30" fmla="*/ 111 w 747"/>
                      <a:gd name="T31" fmla="*/ 483 h 576"/>
                      <a:gd name="T32" fmla="*/ 135 w 747"/>
                      <a:gd name="T33" fmla="*/ 381 h 576"/>
                      <a:gd name="T34" fmla="*/ 144 w 747"/>
                      <a:gd name="T35" fmla="*/ 288 h 576"/>
                      <a:gd name="T36" fmla="*/ 135 w 747"/>
                      <a:gd name="T37" fmla="*/ 183 h 576"/>
                      <a:gd name="T38" fmla="*/ 111 w 747"/>
                      <a:gd name="T39" fmla="*/ 99 h 576"/>
                      <a:gd name="T40" fmla="*/ 69 w 747"/>
                      <a:gd name="T41" fmla="*/ 33 h 576"/>
                      <a:gd name="T42" fmla="*/ 39 w 747"/>
                      <a:gd name="T43" fmla="*/ 9 h 576"/>
                      <a:gd name="T44" fmla="*/ 0 w 747"/>
                      <a:gd name="T45" fmla="*/ 0 h 57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747"/>
                      <a:gd name="T70" fmla="*/ 0 h 576"/>
                      <a:gd name="T71" fmla="*/ 747 w 747"/>
                      <a:gd name="T72" fmla="*/ 576 h 57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747" h="576">
                        <a:moveTo>
                          <a:pt x="0" y="0"/>
                        </a:moveTo>
                        <a:lnTo>
                          <a:pt x="432" y="0"/>
                        </a:lnTo>
                        <a:lnTo>
                          <a:pt x="495" y="9"/>
                        </a:lnTo>
                        <a:lnTo>
                          <a:pt x="555" y="27"/>
                        </a:lnTo>
                        <a:lnTo>
                          <a:pt x="639" y="99"/>
                        </a:lnTo>
                        <a:lnTo>
                          <a:pt x="699" y="189"/>
                        </a:lnTo>
                        <a:lnTo>
                          <a:pt x="747" y="291"/>
                        </a:lnTo>
                        <a:lnTo>
                          <a:pt x="699" y="393"/>
                        </a:lnTo>
                        <a:lnTo>
                          <a:pt x="633" y="477"/>
                        </a:lnTo>
                        <a:lnTo>
                          <a:pt x="549" y="549"/>
                        </a:lnTo>
                        <a:lnTo>
                          <a:pt x="495" y="567"/>
                        </a:lnTo>
                        <a:lnTo>
                          <a:pt x="432" y="576"/>
                        </a:lnTo>
                        <a:lnTo>
                          <a:pt x="0" y="576"/>
                        </a:lnTo>
                        <a:lnTo>
                          <a:pt x="39" y="561"/>
                        </a:lnTo>
                        <a:lnTo>
                          <a:pt x="69" y="537"/>
                        </a:lnTo>
                        <a:lnTo>
                          <a:pt x="111" y="483"/>
                        </a:lnTo>
                        <a:lnTo>
                          <a:pt x="135" y="381"/>
                        </a:lnTo>
                        <a:lnTo>
                          <a:pt x="144" y="288"/>
                        </a:lnTo>
                        <a:lnTo>
                          <a:pt x="135" y="183"/>
                        </a:lnTo>
                        <a:lnTo>
                          <a:pt x="111" y="99"/>
                        </a:lnTo>
                        <a:lnTo>
                          <a:pt x="69" y="33"/>
                        </a:lnTo>
                        <a:lnTo>
                          <a:pt x="39" y="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5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8063"/>
                    <a:ext cx="40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6" name="Line 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82" y="7921"/>
                    <a:ext cx="25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7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7777"/>
                    <a:ext cx="41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sp>
              <p:nvSpPr>
                <p:cNvPr id="13" name="Oval 11"/>
                <p:cNvSpPr>
                  <a:spLocks noChangeArrowheads="1"/>
                </p:cNvSpPr>
                <p:nvPr/>
              </p:nvSpPr>
              <p:spPr bwMode="auto">
                <a:xfrm>
                  <a:off x="6624" y="4393"/>
                  <a:ext cx="143" cy="142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  <p:grpSp>
          <p:nvGrpSpPr>
            <p:cNvPr id="30091" name="Group 12"/>
            <p:cNvGrpSpPr>
              <a:grpSpLocks/>
            </p:cNvGrpSpPr>
            <p:nvPr/>
          </p:nvGrpSpPr>
          <p:grpSpPr bwMode="auto">
            <a:xfrm>
              <a:off x="2092" y="2203"/>
              <a:ext cx="1154" cy="288"/>
              <a:chOff x="4420" y="2486"/>
              <a:chExt cx="1154" cy="288"/>
            </a:xfrm>
          </p:grpSpPr>
          <p:sp>
            <p:nvSpPr>
              <p:cNvPr id="6" name="Text Box 13"/>
              <p:cNvSpPr txBox="1">
                <a:spLocks noChangeArrowheads="1"/>
              </p:cNvSpPr>
              <p:nvPr/>
            </p:nvSpPr>
            <p:spPr bwMode="auto">
              <a:xfrm>
                <a:off x="4420" y="2486"/>
                <a:ext cx="115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b="0">
                    <a:latin typeface="+mj-lt"/>
                  </a:rPr>
                  <a:t>AB=A+B</a:t>
                </a:r>
              </a:p>
            </p:txBody>
          </p:sp>
          <p:sp>
            <p:nvSpPr>
              <p:cNvPr id="7" name="Line 14"/>
              <p:cNvSpPr>
                <a:spLocks noChangeShapeType="1"/>
              </p:cNvSpPr>
              <p:nvPr/>
            </p:nvSpPr>
            <p:spPr bwMode="auto">
              <a:xfrm>
                <a:off x="4654" y="2528"/>
                <a:ext cx="8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" name="Line 15"/>
              <p:cNvSpPr>
                <a:spLocks noChangeShapeType="1"/>
              </p:cNvSpPr>
              <p:nvPr/>
            </p:nvSpPr>
            <p:spPr bwMode="auto">
              <a:xfrm>
                <a:off x="4772" y="2528"/>
                <a:ext cx="8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" name="Line 16"/>
              <p:cNvSpPr>
                <a:spLocks noChangeShapeType="1"/>
              </p:cNvSpPr>
              <p:nvPr/>
            </p:nvSpPr>
            <p:spPr bwMode="auto">
              <a:xfrm>
                <a:off x="5038" y="2527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4267200" y="4114800"/>
            <a:ext cx="823913" cy="533400"/>
            <a:chOff x="4771" y="1451"/>
            <a:chExt cx="519" cy="336"/>
          </a:xfrm>
        </p:grpSpPr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772" y="1451"/>
              <a:ext cx="517" cy="3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0081" name="Group 19"/>
            <p:cNvGrpSpPr>
              <a:grpSpLocks/>
            </p:cNvGrpSpPr>
            <p:nvPr/>
          </p:nvGrpSpPr>
          <p:grpSpPr bwMode="auto">
            <a:xfrm>
              <a:off x="4771" y="1503"/>
              <a:ext cx="519" cy="231"/>
              <a:chOff x="5616" y="5616"/>
              <a:chExt cx="1296" cy="576"/>
            </a:xfrm>
          </p:grpSpPr>
          <p:grpSp>
            <p:nvGrpSpPr>
              <p:cNvPr id="30082" name="Group 20"/>
              <p:cNvGrpSpPr>
                <a:grpSpLocks/>
              </p:cNvGrpSpPr>
              <p:nvPr/>
            </p:nvGrpSpPr>
            <p:grpSpPr bwMode="auto">
              <a:xfrm>
                <a:off x="5616" y="5616"/>
                <a:ext cx="1296" cy="576"/>
                <a:chOff x="2304" y="7200"/>
                <a:chExt cx="1296" cy="576"/>
              </a:xfrm>
            </p:grpSpPr>
            <p:sp>
              <p:nvSpPr>
                <p:cNvPr id="25" name="Freeform 21"/>
                <p:cNvSpPr>
                  <a:spLocks/>
                </p:cNvSpPr>
                <p:nvPr/>
              </p:nvSpPr>
              <p:spPr bwMode="auto">
                <a:xfrm>
                  <a:off x="2591" y="7200"/>
                  <a:ext cx="724" cy="576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6" name="Line 22"/>
                <p:cNvSpPr>
                  <a:spLocks noChangeShapeType="1"/>
                </p:cNvSpPr>
                <p:nvPr/>
              </p:nvSpPr>
              <p:spPr bwMode="auto">
                <a:xfrm>
                  <a:off x="3313" y="7489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7" name="Line 23"/>
                <p:cNvSpPr>
                  <a:spLocks noChangeShapeType="1"/>
                </p:cNvSpPr>
                <p:nvPr/>
              </p:nvSpPr>
              <p:spPr bwMode="auto">
                <a:xfrm>
                  <a:off x="2304" y="7345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8" name="Line 24"/>
                <p:cNvSpPr>
                  <a:spLocks noChangeShapeType="1"/>
                </p:cNvSpPr>
                <p:nvPr/>
              </p:nvSpPr>
              <p:spPr bwMode="auto">
                <a:xfrm>
                  <a:off x="2304" y="7631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30083" name="Group 25"/>
              <p:cNvGrpSpPr>
                <a:grpSpLocks/>
              </p:cNvGrpSpPr>
              <p:nvPr/>
            </p:nvGrpSpPr>
            <p:grpSpPr bwMode="auto">
              <a:xfrm>
                <a:off x="5760" y="5688"/>
                <a:ext cx="144" cy="432"/>
                <a:chOff x="5616" y="5616"/>
                <a:chExt cx="144" cy="432"/>
              </a:xfrm>
            </p:grpSpPr>
            <p:sp>
              <p:nvSpPr>
                <p:cNvPr id="23" name="Oval 26"/>
                <p:cNvSpPr>
                  <a:spLocks noChangeArrowheads="1"/>
                </p:cNvSpPr>
                <p:nvPr/>
              </p:nvSpPr>
              <p:spPr bwMode="auto">
                <a:xfrm>
                  <a:off x="5617" y="5903"/>
                  <a:ext cx="142" cy="145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4" name="Oval 27"/>
                <p:cNvSpPr>
                  <a:spLocks noChangeArrowheads="1"/>
                </p:cNvSpPr>
                <p:nvPr/>
              </p:nvSpPr>
              <p:spPr bwMode="auto">
                <a:xfrm>
                  <a:off x="5617" y="5616"/>
                  <a:ext cx="142" cy="145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</p:grpSp>
      <p:sp>
        <p:nvSpPr>
          <p:cNvPr id="29" name="Rectangle 29"/>
          <p:cNvSpPr txBox="1">
            <a:spLocks noChangeArrowheads="1"/>
          </p:cNvSpPr>
          <p:nvPr/>
        </p:nvSpPr>
        <p:spPr>
          <a:xfrm>
            <a:off x="609600" y="1143000"/>
            <a:ext cx="7848600" cy="5105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NAND-NAND</a:t>
            </a:r>
          </a:p>
          <a:p>
            <a:pPr>
              <a:buFontTx/>
              <a:buNone/>
              <a:defRPr/>
            </a:pP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  <a:defRPr/>
            </a:pP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  <a:defRPr/>
            </a:pP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  <a:defRPr/>
            </a:pP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  <a:defRPr/>
            </a:pP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NOR-NOR</a:t>
            </a:r>
          </a:p>
          <a:p>
            <a:pPr>
              <a:buFontTx/>
              <a:buNone/>
              <a:defRPr/>
            </a:pP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9701" name="Group 30"/>
          <p:cNvGrpSpPr>
            <a:grpSpLocks/>
          </p:cNvGrpSpPr>
          <p:nvPr/>
        </p:nvGrpSpPr>
        <p:grpSpPr bwMode="auto">
          <a:xfrm>
            <a:off x="1066800" y="1676400"/>
            <a:ext cx="2728913" cy="1720850"/>
            <a:chOff x="963" y="1038"/>
            <a:chExt cx="1719" cy="1084"/>
          </a:xfrm>
        </p:grpSpPr>
        <p:grpSp>
          <p:nvGrpSpPr>
            <p:cNvPr id="30023" name="Group 31"/>
            <p:cNvGrpSpPr>
              <a:grpSpLocks/>
            </p:cNvGrpSpPr>
            <p:nvPr/>
          </p:nvGrpSpPr>
          <p:grpSpPr bwMode="auto">
            <a:xfrm>
              <a:off x="1056" y="1104"/>
              <a:ext cx="1584" cy="1018"/>
              <a:chOff x="1056" y="1104"/>
              <a:chExt cx="1584" cy="1018"/>
            </a:xfrm>
          </p:grpSpPr>
          <p:grpSp>
            <p:nvGrpSpPr>
              <p:cNvPr id="30028" name="Group 32"/>
              <p:cNvGrpSpPr>
                <a:grpSpLocks/>
              </p:cNvGrpSpPr>
              <p:nvPr/>
            </p:nvGrpSpPr>
            <p:grpSpPr bwMode="auto">
              <a:xfrm>
                <a:off x="1488" y="1104"/>
                <a:ext cx="519" cy="346"/>
                <a:chOff x="7056" y="4464"/>
                <a:chExt cx="1296" cy="864"/>
              </a:xfrm>
            </p:grpSpPr>
            <p:sp>
              <p:nvSpPr>
                <p:cNvPr id="80" name="Rectangle 33"/>
                <p:cNvSpPr>
                  <a:spLocks noChangeArrowheads="1"/>
                </p:cNvSpPr>
                <p:nvPr/>
              </p:nvSpPr>
              <p:spPr bwMode="auto">
                <a:xfrm>
                  <a:off x="7056" y="4464"/>
                  <a:ext cx="1296" cy="86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30073" name="Group 34"/>
                <p:cNvGrpSpPr>
                  <a:grpSpLocks/>
                </p:cNvGrpSpPr>
                <p:nvPr/>
              </p:nvGrpSpPr>
              <p:grpSpPr bwMode="auto">
                <a:xfrm>
                  <a:off x="7056" y="4608"/>
                  <a:ext cx="1296" cy="576"/>
                  <a:chOff x="5616" y="4896"/>
                  <a:chExt cx="1296" cy="576"/>
                </a:xfrm>
              </p:grpSpPr>
              <p:grpSp>
                <p:nvGrpSpPr>
                  <p:cNvPr id="30074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5616" y="4896"/>
                    <a:ext cx="1296" cy="576"/>
                    <a:chOff x="2304" y="7200"/>
                    <a:chExt cx="1296" cy="576"/>
                  </a:xfrm>
                </p:grpSpPr>
                <p:sp>
                  <p:nvSpPr>
                    <p:cNvPr id="84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2591" y="7201"/>
                      <a:ext cx="724" cy="574"/>
                    </a:xfrm>
                    <a:custGeom>
                      <a:avLst/>
                      <a:gdLst>
                        <a:gd name="T0" fmla="*/ 0 w 723"/>
                        <a:gd name="T1" fmla="*/ 0 h 576"/>
                        <a:gd name="T2" fmla="*/ 0 w 723"/>
                        <a:gd name="T3" fmla="*/ 576 h 576"/>
                        <a:gd name="T4" fmla="*/ 432 w 723"/>
                        <a:gd name="T5" fmla="*/ 576 h 576"/>
                        <a:gd name="T6" fmla="*/ 489 w 723"/>
                        <a:gd name="T7" fmla="*/ 573 h 576"/>
                        <a:gd name="T8" fmla="*/ 555 w 723"/>
                        <a:gd name="T9" fmla="*/ 549 h 576"/>
                        <a:gd name="T10" fmla="*/ 591 w 723"/>
                        <a:gd name="T11" fmla="*/ 525 h 576"/>
                        <a:gd name="T12" fmla="*/ 627 w 723"/>
                        <a:gd name="T13" fmla="*/ 501 h 576"/>
                        <a:gd name="T14" fmla="*/ 681 w 723"/>
                        <a:gd name="T15" fmla="*/ 435 h 576"/>
                        <a:gd name="T16" fmla="*/ 711 w 723"/>
                        <a:gd name="T17" fmla="*/ 363 h 576"/>
                        <a:gd name="T18" fmla="*/ 723 w 723"/>
                        <a:gd name="T19" fmla="*/ 285 h 576"/>
                        <a:gd name="T20" fmla="*/ 711 w 723"/>
                        <a:gd name="T21" fmla="*/ 213 h 576"/>
                        <a:gd name="T22" fmla="*/ 687 w 723"/>
                        <a:gd name="T23" fmla="*/ 147 h 576"/>
                        <a:gd name="T24" fmla="*/ 639 w 723"/>
                        <a:gd name="T25" fmla="*/ 87 h 576"/>
                        <a:gd name="T26" fmla="*/ 585 w 723"/>
                        <a:gd name="T27" fmla="*/ 45 h 576"/>
                        <a:gd name="T28" fmla="*/ 549 w 723"/>
                        <a:gd name="T29" fmla="*/ 27 h 576"/>
                        <a:gd name="T30" fmla="*/ 513 w 723"/>
                        <a:gd name="T31" fmla="*/ 15 h 576"/>
                        <a:gd name="T32" fmla="*/ 477 w 723"/>
                        <a:gd name="T33" fmla="*/ 3 h 576"/>
                        <a:gd name="T34" fmla="*/ 432 w 723"/>
                        <a:gd name="T35" fmla="*/ 0 h 576"/>
                        <a:gd name="T36" fmla="*/ 0 w 723"/>
                        <a:gd name="T37" fmla="*/ 0 h 57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723"/>
                        <a:gd name="T58" fmla="*/ 0 h 576"/>
                        <a:gd name="T59" fmla="*/ 723 w 723"/>
                        <a:gd name="T60" fmla="*/ 576 h 576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723" h="576">
                          <a:moveTo>
                            <a:pt x="0" y="0"/>
                          </a:moveTo>
                          <a:lnTo>
                            <a:pt x="0" y="576"/>
                          </a:lnTo>
                          <a:lnTo>
                            <a:pt x="432" y="576"/>
                          </a:lnTo>
                          <a:lnTo>
                            <a:pt x="489" y="573"/>
                          </a:lnTo>
                          <a:lnTo>
                            <a:pt x="555" y="549"/>
                          </a:lnTo>
                          <a:lnTo>
                            <a:pt x="591" y="525"/>
                          </a:lnTo>
                          <a:lnTo>
                            <a:pt x="627" y="501"/>
                          </a:lnTo>
                          <a:lnTo>
                            <a:pt x="681" y="435"/>
                          </a:lnTo>
                          <a:lnTo>
                            <a:pt x="711" y="363"/>
                          </a:lnTo>
                          <a:lnTo>
                            <a:pt x="723" y="285"/>
                          </a:lnTo>
                          <a:lnTo>
                            <a:pt x="711" y="213"/>
                          </a:lnTo>
                          <a:lnTo>
                            <a:pt x="687" y="147"/>
                          </a:lnTo>
                          <a:lnTo>
                            <a:pt x="639" y="87"/>
                          </a:lnTo>
                          <a:lnTo>
                            <a:pt x="585" y="45"/>
                          </a:lnTo>
                          <a:lnTo>
                            <a:pt x="549" y="27"/>
                          </a:lnTo>
                          <a:lnTo>
                            <a:pt x="513" y="15"/>
                          </a:lnTo>
                          <a:lnTo>
                            <a:pt x="477" y="3"/>
                          </a:lnTo>
                          <a:lnTo>
                            <a:pt x="43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85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3" y="7488"/>
                      <a:ext cx="287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86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346"/>
                      <a:ext cx="287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87" name="Line 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633"/>
                      <a:ext cx="287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</p:grpSp>
              <p:sp>
                <p:nvSpPr>
                  <p:cNvPr id="83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6625" y="5112"/>
                    <a:ext cx="142" cy="14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grpSp>
            <p:nvGrpSpPr>
              <p:cNvPr id="30029" name="Group 41"/>
              <p:cNvGrpSpPr>
                <a:grpSpLocks/>
              </p:cNvGrpSpPr>
              <p:nvPr/>
            </p:nvGrpSpPr>
            <p:grpSpPr bwMode="auto">
              <a:xfrm>
                <a:off x="1488" y="1440"/>
                <a:ext cx="519" cy="346"/>
                <a:chOff x="7056" y="4464"/>
                <a:chExt cx="1296" cy="864"/>
              </a:xfrm>
            </p:grpSpPr>
            <p:sp>
              <p:nvSpPr>
                <p:cNvPr id="72" name="Rectangle 42"/>
                <p:cNvSpPr>
                  <a:spLocks noChangeArrowheads="1"/>
                </p:cNvSpPr>
                <p:nvPr/>
              </p:nvSpPr>
              <p:spPr bwMode="auto">
                <a:xfrm>
                  <a:off x="7056" y="4464"/>
                  <a:ext cx="1296" cy="86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30065" name="Group 43"/>
                <p:cNvGrpSpPr>
                  <a:grpSpLocks/>
                </p:cNvGrpSpPr>
                <p:nvPr/>
              </p:nvGrpSpPr>
              <p:grpSpPr bwMode="auto">
                <a:xfrm>
                  <a:off x="7056" y="4608"/>
                  <a:ext cx="1296" cy="576"/>
                  <a:chOff x="5616" y="4896"/>
                  <a:chExt cx="1296" cy="576"/>
                </a:xfrm>
              </p:grpSpPr>
              <p:grpSp>
                <p:nvGrpSpPr>
                  <p:cNvPr id="30066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5616" y="4896"/>
                    <a:ext cx="1296" cy="576"/>
                    <a:chOff x="2304" y="7200"/>
                    <a:chExt cx="1296" cy="576"/>
                  </a:xfrm>
                </p:grpSpPr>
                <p:sp>
                  <p:nvSpPr>
                    <p:cNvPr id="76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2591" y="7201"/>
                      <a:ext cx="724" cy="574"/>
                    </a:xfrm>
                    <a:custGeom>
                      <a:avLst/>
                      <a:gdLst>
                        <a:gd name="T0" fmla="*/ 0 w 723"/>
                        <a:gd name="T1" fmla="*/ 0 h 576"/>
                        <a:gd name="T2" fmla="*/ 0 w 723"/>
                        <a:gd name="T3" fmla="*/ 576 h 576"/>
                        <a:gd name="T4" fmla="*/ 432 w 723"/>
                        <a:gd name="T5" fmla="*/ 576 h 576"/>
                        <a:gd name="T6" fmla="*/ 489 w 723"/>
                        <a:gd name="T7" fmla="*/ 573 h 576"/>
                        <a:gd name="T8" fmla="*/ 555 w 723"/>
                        <a:gd name="T9" fmla="*/ 549 h 576"/>
                        <a:gd name="T10" fmla="*/ 591 w 723"/>
                        <a:gd name="T11" fmla="*/ 525 h 576"/>
                        <a:gd name="T12" fmla="*/ 627 w 723"/>
                        <a:gd name="T13" fmla="*/ 501 h 576"/>
                        <a:gd name="T14" fmla="*/ 681 w 723"/>
                        <a:gd name="T15" fmla="*/ 435 h 576"/>
                        <a:gd name="T16" fmla="*/ 711 w 723"/>
                        <a:gd name="T17" fmla="*/ 363 h 576"/>
                        <a:gd name="T18" fmla="*/ 723 w 723"/>
                        <a:gd name="T19" fmla="*/ 285 h 576"/>
                        <a:gd name="T20" fmla="*/ 711 w 723"/>
                        <a:gd name="T21" fmla="*/ 213 h 576"/>
                        <a:gd name="T22" fmla="*/ 687 w 723"/>
                        <a:gd name="T23" fmla="*/ 147 h 576"/>
                        <a:gd name="T24" fmla="*/ 639 w 723"/>
                        <a:gd name="T25" fmla="*/ 87 h 576"/>
                        <a:gd name="T26" fmla="*/ 585 w 723"/>
                        <a:gd name="T27" fmla="*/ 45 h 576"/>
                        <a:gd name="T28" fmla="*/ 549 w 723"/>
                        <a:gd name="T29" fmla="*/ 27 h 576"/>
                        <a:gd name="T30" fmla="*/ 513 w 723"/>
                        <a:gd name="T31" fmla="*/ 15 h 576"/>
                        <a:gd name="T32" fmla="*/ 477 w 723"/>
                        <a:gd name="T33" fmla="*/ 3 h 576"/>
                        <a:gd name="T34" fmla="*/ 432 w 723"/>
                        <a:gd name="T35" fmla="*/ 0 h 576"/>
                        <a:gd name="T36" fmla="*/ 0 w 723"/>
                        <a:gd name="T37" fmla="*/ 0 h 57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723"/>
                        <a:gd name="T58" fmla="*/ 0 h 576"/>
                        <a:gd name="T59" fmla="*/ 723 w 723"/>
                        <a:gd name="T60" fmla="*/ 576 h 576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723" h="576">
                          <a:moveTo>
                            <a:pt x="0" y="0"/>
                          </a:moveTo>
                          <a:lnTo>
                            <a:pt x="0" y="576"/>
                          </a:lnTo>
                          <a:lnTo>
                            <a:pt x="432" y="576"/>
                          </a:lnTo>
                          <a:lnTo>
                            <a:pt x="489" y="573"/>
                          </a:lnTo>
                          <a:lnTo>
                            <a:pt x="555" y="549"/>
                          </a:lnTo>
                          <a:lnTo>
                            <a:pt x="591" y="525"/>
                          </a:lnTo>
                          <a:lnTo>
                            <a:pt x="627" y="501"/>
                          </a:lnTo>
                          <a:lnTo>
                            <a:pt x="681" y="435"/>
                          </a:lnTo>
                          <a:lnTo>
                            <a:pt x="711" y="363"/>
                          </a:lnTo>
                          <a:lnTo>
                            <a:pt x="723" y="285"/>
                          </a:lnTo>
                          <a:lnTo>
                            <a:pt x="711" y="213"/>
                          </a:lnTo>
                          <a:lnTo>
                            <a:pt x="687" y="147"/>
                          </a:lnTo>
                          <a:lnTo>
                            <a:pt x="639" y="87"/>
                          </a:lnTo>
                          <a:lnTo>
                            <a:pt x="585" y="45"/>
                          </a:lnTo>
                          <a:lnTo>
                            <a:pt x="549" y="27"/>
                          </a:lnTo>
                          <a:lnTo>
                            <a:pt x="513" y="15"/>
                          </a:lnTo>
                          <a:lnTo>
                            <a:pt x="477" y="3"/>
                          </a:lnTo>
                          <a:lnTo>
                            <a:pt x="43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77" name="Line 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3" y="7488"/>
                      <a:ext cx="287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78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346"/>
                      <a:ext cx="287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79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633"/>
                      <a:ext cx="287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</p:grpSp>
              <p:sp>
                <p:nvSpPr>
                  <p:cNvPr id="75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6625" y="5112"/>
                    <a:ext cx="142" cy="14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grpSp>
            <p:nvGrpSpPr>
              <p:cNvPr id="30030" name="Group 50"/>
              <p:cNvGrpSpPr>
                <a:grpSpLocks/>
              </p:cNvGrpSpPr>
              <p:nvPr/>
            </p:nvGrpSpPr>
            <p:grpSpPr bwMode="auto">
              <a:xfrm>
                <a:off x="2016" y="1440"/>
                <a:ext cx="519" cy="346"/>
                <a:chOff x="7056" y="4464"/>
                <a:chExt cx="1296" cy="864"/>
              </a:xfrm>
            </p:grpSpPr>
            <p:sp>
              <p:nvSpPr>
                <p:cNvPr id="64" name="Rectangle 51"/>
                <p:cNvSpPr>
                  <a:spLocks noChangeArrowheads="1"/>
                </p:cNvSpPr>
                <p:nvPr/>
              </p:nvSpPr>
              <p:spPr bwMode="auto">
                <a:xfrm>
                  <a:off x="7056" y="4464"/>
                  <a:ext cx="1296" cy="86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30057" name="Group 52"/>
                <p:cNvGrpSpPr>
                  <a:grpSpLocks/>
                </p:cNvGrpSpPr>
                <p:nvPr/>
              </p:nvGrpSpPr>
              <p:grpSpPr bwMode="auto">
                <a:xfrm>
                  <a:off x="7056" y="4608"/>
                  <a:ext cx="1296" cy="576"/>
                  <a:chOff x="5616" y="4896"/>
                  <a:chExt cx="1296" cy="576"/>
                </a:xfrm>
              </p:grpSpPr>
              <p:grpSp>
                <p:nvGrpSpPr>
                  <p:cNvPr id="30058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5616" y="4896"/>
                    <a:ext cx="1296" cy="576"/>
                    <a:chOff x="2304" y="7200"/>
                    <a:chExt cx="1296" cy="576"/>
                  </a:xfrm>
                </p:grpSpPr>
                <p:sp>
                  <p:nvSpPr>
                    <p:cNvPr id="68" name="Freeform 54"/>
                    <p:cNvSpPr>
                      <a:spLocks/>
                    </p:cNvSpPr>
                    <p:nvPr/>
                  </p:nvSpPr>
                  <p:spPr bwMode="auto">
                    <a:xfrm>
                      <a:off x="2591" y="7201"/>
                      <a:ext cx="724" cy="574"/>
                    </a:xfrm>
                    <a:custGeom>
                      <a:avLst/>
                      <a:gdLst>
                        <a:gd name="T0" fmla="*/ 0 w 723"/>
                        <a:gd name="T1" fmla="*/ 0 h 576"/>
                        <a:gd name="T2" fmla="*/ 0 w 723"/>
                        <a:gd name="T3" fmla="*/ 576 h 576"/>
                        <a:gd name="T4" fmla="*/ 432 w 723"/>
                        <a:gd name="T5" fmla="*/ 576 h 576"/>
                        <a:gd name="T6" fmla="*/ 489 w 723"/>
                        <a:gd name="T7" fmla="*/ 573 h 576"/>
                        <a:gd name="T8" fmla="*/ 555 w 723"/>
                        <a:gd name="T9" fmla="*/ 549 h 576"/>
                        <a:gd name="T10" fmla="*/ 591 w 723"/>
                        <a:gd name="T11" fmla="*/ 525 h 576"/>
                        <a:gd name="T12" fmla="*/ 627 w 723"/>
                        <a:gd name="T13" fmla="*/ 501 h 576"/>
                        <a:gd name="T14" fmla="*/ 681 w 723"/>
                        <a:gd name="T15" fmla="*/ 435 h 576"/>
                        <a:gd name="T16" fmla="*/ 711 w 723"/>
                        <a:gd name="T17" fmla="*/ 363 h 576"/>
                        <a:gd name="T18" fmla="*/ 723 w 723"/>
                        <a:gd name="T19" fmla="*/ 285 h 576"/>
                        <a:gd name="T20" fmla="*/ 711 w 723"/>
                        <a:gd name="T21" fmla="*/ 213 h 576"/>
                        <a:gd name="T22" fmla="*/ 687 w 723"/>
                        <a:gd name="T23" fmla="*/ 147 h 576"/>
                        <a:gd name="T24" fmla="*/ 639 w 723"/>
                        <a:gd name="T25" fmla="*/ 87 h 576"/>
                        <a:gd name="T26" fmla="*/ 585 w 723"/>
                        <a:gd name="T27" fmla="*/ 45 h 576"/>
                        <a:gd name="T28" fmla="*/ 549 w 723"/>
                        <a:gd name="T29" fmla="*/ 27 h 576"/>
                        <a:gd name="T30" fmla="*/ 513 w 723"/>
                        <a:gd name="T31" fmla="*/ 15 h 576"/>
                        <a:gd name="T32" fmla="*/ 477 w 723"/>
                        <a:gd name="T33" fmla="*/ 3 h 576"/>
                        <a:gd name="T34" fmla="*/ 432 w 723"/>
                        <a:gd name="T35" fmla="*/ 0 h 576"/>
                        <a:gd name="T36" fmla="*/ 0 w 723"/>
                        <a:gd name="T37" fmla="*/ 0 h 57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723"/>
                        <a:gd name="T58" fmla="*/ 0 h 576"/>
                        <a:gd name="T59" fmla="*/ 723 w 723"/>
                        <a:gd name="T60" fmla="*/ 576 h 576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723" h="576">
                          <a:moveTo>
                            <a:pt x="0" y="0"/>
                          </a:moveTo>
                          <a:lnTo>
                            <a:pt x="0" y="576"/>
                          </a:lnTo>
                          <a:lnTo>
                            <a:pt x="432" y="576"/>
                          </a:lnTo>
                          <a:lnTo>
                            <a:pt x="489" y="573"/>
                          </a:lnTo>
                          <a:lnTo>
                            <a:pt x="555" y="549"/>
                          </a:lnTo>
                          <a:lnTo>
                            <a:pt x="591" y="525"/>
                          </a:lnTo>
                          <a:lnTo>
                            <a:pt x="627" y="501"/>
                          </a:lnTo>
                          <a:lnTo>
                            <a:pt x="681" y="435"/>
                          </a:lnTo>
                          <a:lnTo>
                            <a:pt x="711" y="363"/>
                          </a:lnTo>
                          <a:lnTo>
                            <a:pt x="723" y="285"/>
                          </a:lnTo>
                          <a:lnTo>
                            <a:pt x="711" y="213"/>
                          </a:lnTo>
                          <a:lnTo>
                            <a:pt x="687" y="147"/>
                          </a:lnTo>
                          <a:lnTo>
                            <a:pt x="639" y="87"/>
                          </a:lnTo>
                          <a:lnTo>
                            <a:pt x="585" y="45"/>
                          </a:lnTo>
                          <a:lnTo>
                            <a:pt x="549" y="27"/>
                          </a:lnTo>
                          <a:lnTo>
                            <a:pt x="513" y="15"/>
                          </a:lnTo>
                          <a:lnTo>
                            <a:pt x="477" y="3"/>
                          </a:lnTo>
                          <a:lnTo>
                            <a:pt x="43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69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3" y="7488"/>
                      <a:ext cx="287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70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346"/>
                      <a:ext cx="287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71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633"/>
                      <a:ext cx="287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</p:grpSp>
              <p:sp>
                <p:nvSpPr>
                  <p:cNvPr id="67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6625" y="5112"/>
                    <a:ext cx="142" cy="14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grpSp>
            <p:nvGrpSpPr>
              <p:cNvPr id="30031" name="Group 59"/>
              <p:cNvGrpSpPr>
                <a:grpSpLocks/>
              </p:cNvGrpSpPr>
              <p:nvPr/>
            </p:nvGrpSpPr>
            <p:grpSpPr bwMode="auto">
              <a:xfrm>
                <a:off x="1488" y="1776"/>
                <a:ext cx="519" cy="346"/>
                <a:chOff x="7056" y="4464"/>
                <a:chExt cx="1296" cy="864"/>
              </a:xfrm>
            </p:grpSpPr>
            <p:sp>
              <p:nvSpPr>
                <p:cNvPr id="56" name="Rectangle 60"/>
                <p:cNvSpPr>
                  <a:spLocks noChangeArrowheads="1"/>
                </p:cNvSpPr>
                <p:nvPr/>
              </p:nvSpPr>
              <p:spPr bwMode="auto">
                <a:xfrm>
                  <a:off x="7056" y="4464"/>
                  <a:ext cx="1296" cy="86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30049" name="Group 61"/>
                <p:cNvGrpSpPr>
                  <a:grpSpLocks/>
                </p:cNvGrpSpPr>
                <p:nvPr/>
              </p:nvGrpSpPr>
              <p:grpSpPr bwMode="auto">
                <a:xfrm>
                  <a:off x="7056" y="4608"/>
                  <a:ext cx="1296" cy="576"/>
                  <a:chOff x="5616" y="4896"/>
                  <a:chExt cx="1296" cy="576"/>
                </a:xfrm>
              </p:grpSpPr>
              <p:grpSp>
                <p:nvGrpSpPr>
                  <p:cNvPr id="30050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5616" y="4896"/>
                    <a:ext cx="1296" cy="576"/>
                    <a:chOff x="2304" y="7200"/>
                    <a:chExt cx="1296" cy="576"/>
                  </a:xfrm>
                </p:grpSpPr>
                <p:sp>
                  <p:nvSpPr>
                    <p:cNvPr id="60" name="Freeform 63"/>
                    <p:cNvSpPr>
                      <a:spLocks/>
                    </p:cNvSpPr>
                    <p:nvPr/>
                  </p:nvSpPr>
                  <p:spPr bwMode="auto">
                    <a:xfrm>
                      <a:off x="2591" y="7201"/>
                      <a:ext cx="724" cy="574"/>
                    </a:xfrm>
                    <a:custGeom>
                      <a:avLst/>
                      <a:gdLst>
                        <a:gd name="T0" fmla="*/ 0 w 723"/>
                        <a:gd name="T1" fmla="*/ 0 h 576"/>
                        <a:gd name="T2" fmla="*/ 0 w 723"/>
                        <a:gd name="T3" fmla="*/ 576 h 576"/>
                        <a:gd name="T4" fmla="*/ 432 w 723"/>
                        <a:gd name="T5" fmla="*/ 576 h 576"/>
                        <a:gd name="T6" fmla="*/ 489 w 723"/>
                        <a:gd name="T7" fmla="*/ 573 h 576"/>
                        <a:gd name="T8" fmla="*/ 555 w 723"/>
                        <a:gd name="T9" fmla="*/ 549 h 576"/>
                        <a:gd name="T10" fmla="*/ 591 w 723"/>
                        <a:gd name="T11" fmla="*/ 525 h 576"/>
                        <a:gd name="T12" fmla="*/ 627 w 723"/>
                        <a:gd name="T13" fmla="*/ 501 h 576"/>
                        <a:gd name="T14" fmla="*/ 681 w 723"/>
                        <a:gd name="T15" fmla="*/ 435 h 576"/>
                        <a:gd name="T16" fmla="*/ 711 w 723"/>
                        <a:gd name="T17" fmla="*/ 363 h 576"/>
                        <a:gd name="T18" fmla="*/ 723 w 723"/>
                        <a:gd name="T19" fmla="*/ 285 h 576"/>
                        <a:gd name="T20" fmla="*/ 711 w 723"/>
                        <a:gd name="T21" fmla="*/ 213 h 576"/>
                        <a:gd name="T22" fmla="*/ 687 w 723"/>
                        <a:gd name="T23" fmla="*/ 147 h 576"/>
                        <a:gd name="T24" fmla="*/ 639 w 723"/>
                        <a:gd name="T25" fmla="*/ 87 h 576"/>
                        <a:gd name="T26" fmla="*/ 585 w 723"/>
                        <a:gd name="T27" fmla="*/ 45 h 576"/>
                        <a:gd name="T28" fmla="*/ 549 w 723"/>
                        <a:gd name="T29" fmla="*/ 27 h 576"/>
                        <a:gd name="T30" fmla="*/ 513 w 723"/>
                        <a:gd name="T31" fmla="*/ 15 h 576"/>
                        <a:gd name="T32" fmla="*/ 477 w 723"/>
                        <a:gd name="T33" fmla="*/ 3 h 576"/>
                        <a:gd name="T34" fmla="*/ 432 w 723"/>
                        <a:gd name="T35" fmla="*/ 0 h 576"/>
                        <a:gd name="T36" fmla="*/ 0 w 723"/>
                        <a:gd name="T37" fmla="*/ 0 h 57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w 723"/>
                        <a:gd name="T58" fmla="*/ 0 h 576"/>
                        <a:gd name="T59" fmla="*/ 723 w 723"/>
                        <a:gd name="T60" fmla="*/ 576 h 576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T57" t="T58" r="T59" b="T60"/>
                      <a:pathLst>
                        <a:path w="723" h="576">
                          <a:moveTo>
                            <a:pt x="0" y="0"/>
                          </a:moveTo>
                          <a:lnTo>
                            <a:pt x="0" y="576"/>
                          </a:lnTo>
                          <a:lnTo>
                            <a:pt x="432" y="576"/>
                          </a:lnTo>
                          <a:lnTo>
                            <a:pt x="489" y="573"/>
                          </a:lnTo>
                          <a:lnTo>
                            <a:pt x="555" y="549"/>
                          </a:lnTo>
                          <a:lnTo>
                            <a:pt x="591" y="525"/>
                          </a:lnTo>
                          <a:lnTo>
                            <a:pt x="627" y="501"/>
                          </a:lnTo>
                          <a:lnTo>
                            <a:pt x="681" y="435"/>
                          </a:lnTo>
                          <a:lnTo>
                            <a:pt x="711" y="363"/>
                          </a:lnTo>
                          <a:lnTo>
                            <a:pt x="723" y="285"/>
                          </a:lnTo>
                          <a:lnTo>
                            <a:pt x="711" y="213"/>
                          </a:lnTo>
                          <a:lnTo>
                            <a:pt x="687" y="147"/>
                          </a:lnTo>
                          <a:lnTo>
                            <a:pt x="639" y="87"/>
                          </a:lnTo>
                          <a:lnTo>
                            <a:pt x="585" y="45"/>
                          </a:lnTo>
                          <a:lnTo>
                            <a:pt x="549" y="27"/>
                          </a:lnTo>
                          <a:lnTo>
                            <a:pt x="513" y="15"/>
                          </a:lnTo>
                          <a:lnTo>
                            <a:pt x="477" y="3"/>
                          </a:lnTo>
                          <a:lnTo>
                            <a:pt x="43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61" name="Line 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3" y="7488"/>
                      <a:ext cx="287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62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346"/>
                      <a:ext cx="287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63" name="Line 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633"/>
                      <a:ext cx="287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</p:grpSp>
              <p:sp>
                <p:nvSpPr>
                  <p:cNvPr id="59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6625" y="5112"/>
                    <a:ext cx="142" cy="14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grpSp>
            <p:nvGrpSpPr>
              <p:cNvPr id="30032" name="Group 68"/>
              <p:cNvGrpSpPr>
                <a:grpSpLocks/>
              </p:cNvGrpSpPr>
              <p:nvPr/>
            </p:nvGrpSpPr>
            <p:grpSpPr bwMode="auto">
              <a:xfrm>
                <a:off x="1152" y="1162"/>
                <a:ext cx="346" cy="116"/>
                <a:chOff x="7920" y="4176"/>
                <a:chExt cx="864" cy="288"/>
              </a:xfrm>
            </p:grpSpPr>
            <p:sp>
              <p:nvSpPr>
                <p:cNvPr id="52" name="Freeform 69"/>
                <p:cNvSpPr>
                  <a:spLocks/>
                </p:cNvSpPr>
                <p:nvPr/>
              </p:nvSpPr>
              <p:spPr bwMode="auto">
                <a:xfrm>
                  <a:off x="8207" y="4176"/>
                  <a:ext cx="290" cy="288"/>
                </a:xfrm>
                <a:custGeom>
                  <a:avLst/>
                  <a:gdLst>
                    <a:gd name="T0" fmla="*/ 288 w 288"/>
                    <a:gd name="T1" fmla="*/ 144 h 288"/>
                    <a:gd name="T2" fmla="*/ 0 w 288"/>
                    <a:gd name="T3" fmla="*/ 0 h 288"/>
                    <a:gd name="T4" fmla="*/ 0 w 288"/>
                    <a:gd name="T5" fmla="*/ 288 h 288"/>
                    <a:gd name="T6" fmla="*/ 288 w 288"/>
                    <a:gd name="T7" fmla="*/ 144 h 2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288"/>
                    <a:gd name="T14" fmla="*/ 288 w 288"/>
                    <a:gd name="T15" fmla="*/ 288 h 2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288">
                      <a:moveTo>
                        <a:pt x="288" y="144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288" y="1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7920" y="4320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4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8497" y="4320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5" name="Oval 72"/>
                <p:cNvSpPr>
                  <a:spLocks noChangeArrowheads="1"/>
                </p:cNvSpPr>
                <p:nvPr/>
              </p:nvSpPr>
              <p:spPr bwMode="auto">
                <a:xfrm>
                  <a:off x="8497" y="4248"/>
                  <a:ext cx="142" cy="144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41" name="Line 73"/>
              <p:cNvSpPr>
                <a:spLocks noChangeShapeType="1"/>
              </p:cNvSpPr>
              <p:nvPr/>
            </p:nvSpPr>
            <p:spPr bwMode="auto">
              <a:xfrm>
                <a:off x="1498" y="1335"/>
                <a:ext cx="0" cy="2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2" name="Line 74"/>
              <p:cNvSpPr>
                <a:spLocks noChangeShapeType="1"/>
              </p:cNvSpPr>
              <p:nvPr/>
            </p:nvSpPr>
            <p:spPr bwMode="auto">
              <a:xfrm>
                <a:off x="1488" y="1670"/>
                <a:ext cx="0" cy="2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" name="Line 75"/>
              <p:cNvSpPr>
                <a:spLocks noChangeShapeType="1"/>
              </p:cNvSpPr>
              <p:nvPr/>
            </p:nvSpPr>
            <p:spPr bwMode="auto">
              <a:xfrm flipH="1">
                <a:off x="1056" y="122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4" name="Line 76"/>
              <p:cNvSpPr>
                <a:spLocks noChangeShapeType="1"/>
              </p:cNvSpPr>
              <p:nvPr/>
            </p:nvSpPr>
            <p:spPr bwMode="auto">
              <a:xfrm flipH="1">
                <a:off x="1056" y="1440"/>
                <a:ext cx="44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5" name="Line 77"/>
              <p:cNvSpPr>
                <a:spLocks noChangeShapeType="1"/>
              </p:cNvSpPr>
              <p:nvPr/>
            </p:nvSpPr>
            <p:spPr bwMode="auto">
              <a:xfrm flipH="1">
                <a:off x="1056" y="1776"/>
                <a:ext cx="44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6" name="Line 78"/>
              <p:cNvSpPr>
                <a:spLocks noChangeShapeType="1"/>
              </p:cNvSpPr>
              <p:nvPr/>
            </p:nvSpPr>
            <p:spPr bwMode="auto">
              <a:xfrm>
                <a:off x="1152" y="1220"/>
                <a:ext cx="0" cy="7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" name="Line 79"/>
              <p:cNvSpPr>
                <a:spLocks noChangeShapeType="1"/>
              </p:cNvSpPr>
              <p:nvPr/>
            </p:nvSpPr>
            <p:spPr bwMode="auto">
              <a:xfrm flipH="1">
                <a:off x="1152" y="2007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8" name="Line 80"/>
              <p:cNvSpPr>
                <a:spLocks noChangeShapeType="1"/>
              </p:cNvSpPr>
              <p:nvPr/>
            </p:nvSpPr>
            <p:spPr bwMode="auto">
              <a:xfrm>
                <a:off x="2007" y="1277"/>
                <a:ext cx="0" cy="2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9" name="Line 81"/>
              <p:cNvSpPr>
                <a:spLocks noChangeShapeType="1"/>
              </p:cNvSpPr>
              <p:nvPr/>
            </p:nvSpPr>
            <p:spPr bwMode="auto">
              <a:xfrm>
                <a:off x="2007" y="1668"/>
                <a:ext cx="0" cy="2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Line 82"/>
              <p:cNvSpPr>
                <a:spLocks noChangeShapeType="1"/>
              </p:cNvSpPr>
              <p:nvPr/>
            </p:nvSpPr>
            <p:spPr bwMode="auto">
              <a:xfrm>
                <a:off x="2007" y="1613"/>
                <a:ext cx="1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" name="Line 83"/>
              <p:cNvSpPr>
                <a:spLocks noChangeShapeType="1"/>
              </p:cNvSpPr>
              <p:nvPr/>
            </p:nvSpPr>
            <p:spPr bwMode="auto">
              <a:xfrm>
                <a:off x="2535" y="1613"/>
                <a:ext cx="10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2" name="Text Box 84"/>
            <p:cNvSpPr txBox="1">
              <a:spLocks noChangeArrowheads="1"/>
            </p:cNvSpPr>
            <p:nvPr/>
          </p:nvSpPr>
          <p:spPr bwMode="auto">
            <a:xfrm>
              <a:off x="963" y="1038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C</a:t>
              </a:r>
            </a:p>
          </p:txBody>
        </p:sp>
        <p:sp>
          <p:nvSpPr>
            <p:cNvPr id="33" name="Text Box 85"/>
            <p:cNvSpPr txBox="1">
              <a:spLocks noChangeArrowheads="1"/>
            </p:cNvSpPr>
            <p:nvPr/>
          </p:nvSpPr>
          <p:spPr bwMode="auto">
            <a:xfrm>
              <a:off x="963" y="1278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A</a:t>
              </a:r>
            </a:p>
          </p:txBody>
        </p:sp>
        <p:sp>
          <p:nvSpPr>
            <p:cNvPr id="34" name="Text Box 86"/>
            <p:cNvSpPr txBox="1">
              <a:spLocks noChangeArrowheads="1"/>
            </p:cNvSpPr>
            <p:nvPr/>
          </p:nvSpPr>
          <p:spPr bwMode="auto">
            <a:xfrm>
              <a:off x="963" y="1612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B</a:t>
              </a:r>
            </a:p>
          </p:txBody>
        </p:sp>
        <p:sp>
          <p:nvSpPr>
            <p:cNvPr id="35" name="Text Box 87"/>
            <p:cNvSpPr txBox="1">
              <a:spLocks noChangeArrowheads="1"/>
            </p:cNvSpPr>
            <p:nvPr/>
          </p:nvSpPr>
          <p:spPr bwMode="auto">
            <a:xfrm>
              <a:off x="2497" y="1422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Y</a:t>
              </a:r>
            </a:p>
          </p:txBody>
        </p:sp>
      </p:grpSp>
      <p:grpSp>
        <p:nvGrpSpPr>
          <p:cNvPr id="88" name="Group 88"/>
          <p:cNvGrpSpPr>
            <a:grpSpLocks/>
          </p:cNvGrpSpPr>
          <p:nvPr/>
        </p:nvGrpSpPr>
        <p:grpSpPr bwMode="auto">
          <a:xfrm>
            <a:off x="4425950" y="1600200"/>
            <a:ext cx="3636963" cy="2179638"/>
            <a:chOff x="2788" y="1008"/>
            <a:chExt cx="2291" cy="1373"/>
          </a:xfrm>
        </p:grpSpPr>
        <p:sp>
          <p:nvSpPr>
            <p:cNvPr id="89" name="Text Box 89"/>
            <p:cNvSpPr txBox="1">
              <a:spLocks noChangeArrowheads="1"/>
            </p:cNvSpPr>
            <p:nvPr/>
          </p:nvSpPr>
          <p:spPr bwMode="auto">
            <a:xfrm>
              <a:off x="2788" y="1248"/>
              <a:ext cx="601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6000" b="0">
                  <a:latin typeface="+mj-lt"/>
                  <a:sym typeface="Symbol" charset="0"/>
                </a:rPr>
                <a:t>≡</a:t>
              </a:r>
              <a:endParaRPr lang="en-US" sz="6000" b="0">
                <a:latin typeface="+mj-lt"/>
              </a:endParaRPr>
            </a:p>
          </p:txBody>
        </p:sp>
        <p:grpSp>
          <p:nvGrpSpPr>
            <p:cNvPr id="29969" name="Group 90"/>
            <p:cNvGrpSpPr>
              <a:grpSpLocks/>
            </p:cNvGrpSpPr>
            <p:nvPr/>
          </p:nvGrpSpPr>
          <p:grpSpPr bwMode="auto">
            <a:xfrm>
              <a:off x="3418" y="1076"/>
              <a:ext cx="1574" cy="1018"/>
              <a:chOff x="3024" y="1076"/>
              <a:chExt cx="1574" cy="1018"/>
            </a:xfrm>
          </p:grpSpPr>
          <p:sp>
            <p:nvSpPr>
              <p:cNvPr id="104" name="Rectangle 91"/>
              <p:cNvSpPr>
                <a:spLocks noChangeArrowheads="1"/>
              </p:cNvSpPr>
              <p:nvPr/>
            </p:nvSpPr>
            <p:spPr bwMode="auto">
              <a:xfrm>
                <a:off x="3974" y="1412"/>
                <a:ext cx="518" cy="34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29984" name="Group 92"/>
              <p:cNvGrpSpPr>
                <a:grpSpLocks/>
              </p:cNvGrpSpPr>
              <p:nvPr/>
            </p:nvGrpSpPr>
            <p:grpSpPr bwMode="auto">
              <a:xfrm>
                <a:off x="3974" y="1470"/>
                <a:ext cx="518" cy="230"/>
                <a:chOff x="3744" y="7632"/>
                <a:chExt cx="1296" cy="576"/>
              </a:xfrm>
            </p:grpSpPr>
            <p:sp>
              <p:nvSpPr>
                <p:cNvPr id="140" name="Freeform 93"/>
                <p:cNvSpPr>
                  <a:spLocks/>
                </p:cNvSpPr>
                <p:nvPr/>
              </p:nvSpPr>
              <p:spPr bwMode="auto">
                <a:xfrm>
                  <a:off x="4032" y="7632"/>
                  <a:ext cx="748" cy="576"/>
                </a:xfrm>
                <a:custGeom>
                  <a:avLst/>
                  <a:gdLst>
                    <a:gd name="T0" fmla="*/ 0 w 747"/>
                    <a:gd name="T1" fmla="*/ 0 h 576"/>
                    <a:gd name="T2" fmla="*/ 432 w 747"/>
                    <a:gd name="T3" fmla="*/ 0 h 576"/>
                    <a:gd name="T4" fmla="*/ 495 w 747"/>
                    <a:gd name="T5" fmla="*/ 9 h 576"/>
                    <a:gd name="T6" fmla="*/ 555 w 747"/>
                    <a:gd name="T7" fmla="*/ 27 h 576"/>
                    <a:gd name="T8" fmla="*/ 639 w 747"/>
                    <a:gd name="T9" fmla="*/ 99 h 576"/>
                    <a:gd name="T10" fmla="*/ 699 w 747"/>
                    <a:gd name="T11" fmla="*/ 189 h 576"/>
                    <a:gd name="T12" fmla="*/ 747 w 747"/>
                    <a:gd name="T13" fmla="*/ 291 h 576"/>
                    <a:gd name="T14" fmla="*/ 699 w 747"/>
                    <a:gd name="T15" fmla="*/ 393 h 576"/>
                    <a:gd name="T16" fmla="*/ 633 w 747"/>
                    <a:gd name="T17" fmla="*/ 477 h 576"/>
                    <a:gd name="T18" fmla="*/ 549 w 747"/>
                    <a:gd name="T19" fmla="*/ 549 h 576"/>
                    <a:gd name="T20" fmla="*/ 495 w 747"/>
                    <a:gd name="T21" fmla="*/ 567 h 576"/>
                    <a:gd name="T22" fmla="*/ 432 w 747"/>
                    <a:gd name="T23" fmla="*/ 576 h 576"/>
                    <a:gd name="T24" fmla="*/ 0 w 747"/>
                    <a:gd name="T25" fmla="*/ 576 h 576"/>
                    <a:gd name="T26" fmla="*/ 39 w 747"/>
                    <a:gd name="T27" fmla="*/ 561 h 576"/>
                    <a:gd name="T28" fmla="*/ 69 w 747"/>
                    <a:gd name="T29" fmla="*/ 537 h 576"/>
                    <a:gd name="T30" fmla="*/ 111 w 747"/>
                    <a:gd name="T31" fmla="*/ 483 h 576"/>
                    <a:gd name="T32" fmla="*/ 135 w 747"/>
                    <a:gd name="T33" fmla="*/ 381 h 576"/>
                    <a:gd name="T34" fmla="*/ 144 w 747"/>
                    <a:gd name="T35" fmla="*/ 288 h 576"/>
                    <a:gd name="T36" fmla="*/ 135 w 747"/>
                    <a:gd name="T37" fmla="*/ 183 h 576"/>
                    <a:gd name="T38" fmla="*/ 111 w 747"/>
                    <a:gd name="T39" fmla="*/ 99 h 576"/>
                    <a:gd name="T40" fmla="*/ 69 w 747"/>
                    <a:gd name="T41" fmla="*/ 33 h 576"/>
                    <a:gd name="T42" fmla="*/ 39 w 747"/>
                    <a:gd name="T43" fmla="*/ 9 h 576"/>
                    <a:gd name="T44" fmla="*/ 0 w 747"/>
                    <a:gd name="T45" fmla="*/ 0 h 57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747"/>
                    <a:gd name="T70" fmla="*/ 0 h 576"/>
                    <a:gd name="T71" fmla="*/ 747 w 747"/>
                    <a:gd name="T72" fmla="*/ 576 h 57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747" h="576">
                      <a:moveTo>
                        <a:pt x="0" y="0"/>
                      </a:moveTo>
                      <a:lnTo>
                        <a:pt x="432" y="0"/>
                      </a:lnTo>
                      <a:lnTo>
                        <a:pt x="495" y="9"/>
                      </a:lnTo>
                      <a:lnTo>
                        <a:pt x="555" y="27"/>
                      </a:lnTo>
                      <a:lnTo>
                        <a:pt x="639" y="99"/>
                      </a:lnTo>
                      <a:lnTo>
                        <a:pt x="699" y="189"/>
                      </a:lnTo>
                      <a:lnTo>
                        <a:pt x="747" y="291"/>
                      </a:lnTo>
                      <a:lnTo>
                        <a:pt x="699" y="393"/>
                      </a:lnTo>
                      <a:lnTo>
                        <a:pt x="633" y="477"/>
                      </a:lnTo>
                      <a:lnTo>
                        <a:pt x="549" y="549"/>
                      </a:lnTo>
                      <a:lnTo>
                        <a:pt x="495" y="567"/>
                      </a:lnTo>
                      <a:lnTo>
                        <a:pt x="432" y="576"/>
                      </a:lnTo>
                      <a:lnTo>
                        <a:pt x="0" y="576"/>
                      </a:lnTo>
                      <a:lnTo>
                        <a:pt x="39" y="561"/>
                      </a:lnTo>
                      <a:lnTo>
                        <a:pt x="69" y="537"/>
                      </a:lnTo>
                      <a:lnTo>
                        <a:pt x="111" y="483"/>
                      </a:lnTo>
                      <a:lnTo>
                        <a:pt x="135" y="381"/>
                      </a:lnTo>
                      <a:lnTo>
                        <a:pt x="144" y="288"/>
                      </a:lnTo>
                      <a:lnTo>
                        <a:pt x="135" y="183"/>
                      </a:lnTo>
                      <a:lnTo>
                        <a:pt x="111" y="99"/>
                      </a:lnTo>
                      <a:lnTo>
                        <a:pt x="69" y="33"/>
                      </a:lnTo>
                      <a:lnTo>
                        <a:pt x="39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41" name="Line 94"/>
                <p:cNvSpPr>
                  <a:spLocks noChangeShapeType="1"/>
                </p:cNvSpPr>
                <p:nvPr/>
              </p:nvSpPr>
              <p:spPr bwMode="auto">
                <a:xfrm>
                  <a:off x="3744" y="8065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42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4782" y="7920"/>
                  <a:ext cx="25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43" name="Line 96"/>
                <p:cNvSpPr>
                  <a:spLocks noChangeShapeType="1"/>
                </p:cNvSpPr>
                <p:nvPr/>
              </p:nvSpPr>
              <p:spPr bwMode="auto">
                <a:xfrm>
                  <a:off x="3744" y="7777"/>
                  <a:ext cx="41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06" name="Rectangle 97"/>
              <p:cNvSpPr>
                <a:spLocks noChangeArrowheads="1"/>
              </p:cNvSpPr>
              <p:nvPr/>
            </p:nvSpPr>
            <p:spPr bwMode="auto">
              <a:xfrm>
                <a:off x="3456" y="1076"/>
                <a:ext cx="519" cy="34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29986" name="Group 98"/>
              <p:cNvGrpSpPr>
                <a:grpSpLocks/>
              </p:cNvGrpSpPr>
              <p:nvPr/>
            </p:nvGrpSpPr>
            <p:grpSpPr bwMode="auto">
              <a:xfrm>
                <a:off x="3456" y="1134"/>
                <a:ext cx="519" cy="230"/>
                <a:chOff x="2304" y="7200"/>
                <a:chExt cx="1296" cy="576"/>
              </a:xfrm>
            </p:grpSpPr>
            <p:sp>
              <p:nvSpPr>
                <p:cNvPr id="136" name="Freeform 99"/>
                <p:cNvSpPr>
                  <a:spLocks/>
                </p:cNvSpPr>
                <p:nvPr/>
              </p:nvSpPr>
              <p:spPr bwMode="auto">
                <a:xfrm>
                  <a:off x="2591" y="7200"/>
                  <a:ext cx="724" cy="576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37" name="Line 100"/>
                <p:cNvSpPr>
                  <a:spLocks noChangeShapeType="1"/>
                </p:cNvSpPr>
                <p:nvPr/>
              </p:nvSpPr>
              <p:spPr bwMode="auto">
                <a:xfrm>
                  <a:off x="3313" y="7488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38" name="Line 101"/>
                <p:cNvSpPr>
                  <a:spLocks noChangeShapeType="1"/>
                </p:cNvSpPr>
                <p:nvPr/>
              </p:nvSpPr>
              <p:spPr bwMode="auto">
                <a:xfrm>
                  <a:off x="2304" y="7345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39" name="Line 102"/>
                <p:cNvSpPr>
                  <a:spLocks noChangeShapeType="1"/>
                </p:cNvSpPr>
                <p:nvPr/>
              </p:nvSpPr>
              <p:spPr bwMode="auto">
                <a:xfrm>
                  <a:off x="2304" y="7633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08" name="Rectangle 103"/>
              <p:cNvSpPr>
                <a:spLocks noChangeArrowheads="1"/>
              </p:cNvSpPr>
              <p:nvPr/>
            </p:nvSpPr>
            <p:spPr bwMode="auto">
              <a:xfrm>
                <a:off x="3456" y="1412"/>
                <a:ext cx="519" cy="34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29988" name="Group 104"/>
              <p:cNvGrpSpPr>
                <a:grpSpLocks/>
              </p:cNvGrpSpPr>
              <p:nvPr/>
            </p:nvGrpSpPr>
            <p:grpSpPr bwMode="auto">
              <a:xfrm>
                <a:off x="3456" y="1470"/>
                <a:ext cx="519" cy="230"/>
                <a:chOff x="2304" y="7200"/>
                <a:chExt cx="1296" cy="576"/>
              </a:xfrm>
            </p:grpSpPr>
            <p:sp>
              <p:nvSpPr>
                <p:cNvPr id="132" name="Freeform 105"/>
                <p:cNvSpPr>
                  <a:spLocks/>
                </p:cNvSpPr>
                <p:nvPr/>
              </p:nvSpPr>
              <p:spPr bwMode="auto">
                <a:xfrm>
                  <a:off x="2591" y="7200"/>
                  <a:ext cx="724" cy="576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33" name="Line 106"/>
                <p:cNvSpPr>
                  <a:spLocks noChangeShapeType="1"/>
                </p:cNvSpPr>
                <p:nvPr/>
              </p:nvSpPr>
              <p:spPr bwMode="auto">
                <a:xfrm>
                  <a:off x="3313" y="7488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34" name="Line 107"/>
                <p:cNvSpPr>
                  <a:spLocks noChangeShapeType="1"/>
                </p:cNvSpPr>
                <p:nvPr/>
              </p:nvSpPr>
              <p:spPr bwMode="auto">
                <a:xfrm>
                  <a:off x="2304" y="7345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35" name="Line 108"/>
                <p:cNvSpPr>
                  <a:spLocks noChangeShapeType="1"/>
                </p:cNvSpPr>
                <p:nvPr/>
              </p:nvSpPr>
              <p:spPr bwMode="auto">
                <a:xfrm>
                  <a:off x="2304" y="7633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10" name="Rectangle 109"/>
              <p:cNvSpPr>
                <a:spLocks noChangeArrowheads="1"/>
              </p:cNvSpPr>
              <p:nvPr/>
            </p:nvSpPr>
            <p:spPr bwMode="auto">
              <a:xfrm>
                <a:off x="3456" y="1748"/>
                <a:ext cx="519" cy="34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29990" name="Group 110"/>
              <p:cNvGrpSpPr>
                <a:grpSpLocks/>
              </p:cNvGrpSpPr>
              <p:nvPr/>
            </p:nvGrpSpPr>
            <p:grpSpPr bwMode="auto">
              <a:xfrm>
                <a:off x="3456" y="1806"/>
                <a:ext cx="519" cy="230"/>
                <a:chOff x="2304" y="7200"/>
                <a:chExt cx="1296" cy="576"/>
              </a:xfrm>
            </p:grpSpPr>
            <p:sp>
              <p:nvSpPr>
                <p:cNvPr id="128" name="Freeform 111"/>
                <p:cNvSpPr>
                  <a:spLocks/>
                </p:cNvSpPr>
                <p:nvPr/>
              </p:nvSpPr>
              <p:spPr bwMode="auto">
                <a:xfrm>
                  <a:off x="2591" y="7200"/>
                  <a:ext cx="724" cy="576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29" name="Line 112"/>
                <p:cNvSpPr>
                  <a:spLocks noChangeShapeType="1"/>
                </p:cNvSpPr>
                <p:nvPr/>
              </p:nvSpPr>
              <p:spPr bwMode="auto">
                <a:xfrm>
                  <a:off x="3313" y="7488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30" name="Line 113"/>
                <p:cNvSpPr>
                  <a:spLocks noChangeShapeType="1"/>
                </p:cNvSpPr>
                <p:nvPr/>
              </p:nvSpPr>
              <p:spPr bwMode="auto">
                <a:xfrm>
                  <a:off x="2304" y="7345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31" name="Line 114"/>
                <p:cNvSpPr>
                  <a:spLocks noChangeShapeType="1"/>
                </p:cNvSpPr>
                <p:nvPr/>
              </p:nvSpPr>
              <p:spPr bwMode="auto">
                <a:xfrm>
                  <a:off x="2304" y="7633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9991" name="Group 115"/>
              <p:cNvGrpSpPr>
                <a:grpSpLocks/>
              </p:cNvGrpSpPr>
              <p:nvPr/>
            </p:nvGrpSpPr>
            <p:grpSpPr bwMode="auto">
              <a:xfrm>
                <a:off x="3120" y="1134"/>
                <a:ext cx="346" cy="116"/>
                <a:chOff x="7920" y="4176"/>
                <a:chExt cx="864" cy="288"/>
              </a:xfrm>
            </p:grpSpPr>
            <p:sp>
              <p:nvSpPr>
                <p:cNvPr id="124" name="Freeform 116"/>
                <p:cNvSpPr>
                  <a:spLocks/>
                </p:cNvSpPr>
                <p:nvPr/>
              </p:nvSpPr>
              <p:spPr bwMode="auto">
                <a:xfrm>
                  <a:off x="8207" y="4176"/>
                  <a:ext cx="290" cy="288"/>
                </a:xfrm>
                <a:custGeom>
                  <a:avLst/>
                  <a:gdLst>
                    <a:gd name="T0" fmla="*/ 288 w 288"/>
                    <a:gd name="T1" fmla="*/ 144 h 288"/>
                    <a:gd name="T2" fmla="*/ 0 w 288"/>
                    <a:gd name="T3" fmla="*/ 0 h 288"/>
                    <a:gd name="T4" fmla="*/ 0 w 288"/>
                    <a:gd name="T5" fmla="*/ 288 h 288"/>
                    <a:gd name="T6" fmla="*/ 288 w 288"/>
                    <a:gd name="T7" fmla="*/ 144 h 2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288"/>
                    <a:gd name="T14" fmla="*/ 288 w 288"/>
                    <a:gd name="T15" fmla="*/ 288 h 2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288">
                      <a:moveTo>
                        <a:pt x="288" y="144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288" y="1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25" name="Line 117"/>
                <p:cNvSpPr>
                  <a:spLocks noChangeShapeType="1"/>
                </p:cNvSpPr>
                <p:nvPr/>
              </p:nvSpPr>
              <p:spPr bwMode="auto">
                <a:xfrm flipH="1">
                  <a:off x="7920" y="4320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26" name="Line 118"/>
                <p:cNvSpPr>
                  <a:spLocks noChangeShapeType="1"/>
                </p:cNvSpPr>
                <p:nvPr/>
              </p:nvSpPr>
              <p:spPr bwMode="auto">
                <a:xfrm flipH="1">
                  <a:off x="8497" y="4320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27" name="Oval 119"/>
                <p:cNvSpPr>
                  <a:spLocks noChangeArrowheads="1"/>
                </p:cNvSpPr>
                <p:nvPr/>
              </p:nvSpPr>
              <p:spPr bwMode="auto">
                <a:xfrm>
                  <a:off x="8497" y="4248"/>
                  <a:ext cx="142" cy="144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13" name="Line 120"/>
              <p:cNvSpPr>
                <a:spLocks noChangeShapeType="1"/>
              </p:cNvSpPr>
              <p:nvPr/>
            </p:nvSpPr>
            <p:spPr bwMode="auto">
              <a:xfrm>
                <a:off x="3466" y="1307"/>
                <a:ext cx="0" cy="2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4" name="Line 121"/>
              <p:cNvSpPr>
                <a:spLocks noChangeShapeType="1"/>
              </p:cNvSpPr>
              <p:nvPr/>
            </p:nvSpPr>
            <p:spPr bwMode="auto">
              <a:xfrm>
                <a:off x="3456" y="1642"/>
                <a:ext cx="0" cy="2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5" name="Line 122"/>
              <p:cNvSpPr>
                <a:spLocks noChangeShapeType="1"/>
              </p:cNvSpPr>
              <p:nvPr/>
            </p:nvSpPr>
            <p:spPr bwMode="auto">
              <a:xfrm flipH="1">
                <a:off x="3024" y="119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6" name="Line 123"/>
              <p:cNvSpPr>
                <a:spLocks noChangeShapeType="1"/>
              </p:cNvSpPr>
              <p:nvPr/>
            </p:nvSpPr>
            <p:spPr bwMode="auto">
              <a:xfrm flipH="1">
                <a:off x="3024" y="1412"/>
                <a:ext cx="44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7" name="Line 124"/>
              <p:cNvSpPr>
                <a:spLocks noChangeShapeType="1"/>
              </p:cNvSpPr>
              <p:nvPr/>
            </p:nvSpPr>
            <p:spPr bwMode="auto">
              <a:xfrm flipH="1">
                <a:off x="3024" y="1748"/>
                <a:ext cx="44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8" name="Line 125"/>
              <p:cNvSpPr>
                <a:spLocks noChangeShapeType="1"/>
              </p:cNvSpPr>
              <p:nvPr/>
            </p:nvSpPr>
            <p:spPr bwMode="auto">
              <a:xfrm>
                <a:off x="3120" y="1192"/>
                <a:ext cx="0" cy="7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9" name="Line 126"/>
              <p:cNvSpPr>
                <a:spLocks noChangeShapeType="1"/>
              </p:cNvSpPr>
              <p:nvPr/>
            </p:nvSpPr>
            <p:spPr bwMode="auto">
              <a:xfrm flipH="1">
                <a:off x="3120" y="1979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0" name="Line 127"/>
              <p:cNvSpPr>
                <a:spLocks noChangeShapeType="1"/>
              </p:cNvSpPr>
              <p:nvPr/>
            </p:nvSpPr>
            <p:spPr bwMode="auto">
              <a:xfrm>
                <a:off x="3975" y="1249"/>
                <a:ext cx="0" cy="2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1" name="Line 128"/>
              <p:cNvSpPr>
                <a:spLocks noChangeShapeType="1"/>
              </p:cNvSpPr>
              <p:nvPr/>
            </p:nvSpPr>
            <p:spPr bwMode="auto">
              <a:xfrm>
                <a:off x="3975" y="1644"/>
                <a:ext cx="0" cy="2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2" name="Line 129"/>
              <p:cNvSpPr>
                <a:spLocks noChangeShapeType="1"/>
              </p:cNvSpPr>
              <p:nvPr/>
            </p:nvSpPr>
            <p:spPr bwMode="auto">
              <a:xfrm flipV="1">
                <a:off x="3975" y="1584"/>
                <a:ext cx="16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3" name="Line 130"/>
              <p:cNvSpPr>
                <a:spLocks noChangeShapeType="1"/>
              </p:cNvSpPr>
              <p:nvPr/>
            </p:nvSpPr>
            <p:spPr bwMode="auto">
              <a:xfrm>
                <a:off x="4493" y="1585"/>
                <a:ext cx="10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9970" name="Group 131"/>
            <p:cNvGrpSpPr>
              <a:grpSpLocks/>
            </p:cNvGrpSpPr>
            <p:nvPr/>
          </p:nvGrpSpPr>
          <p:grpSpPr bwMode="auto">
            <a:xfrm>
              <a:off x="4252" y="1220"/>
              <a:ext cx="278" cy="730"/>
              <a:chOff x="3860" y="1220"/>
              <a:chExt cx="278" cy="730"/>
            </a:xfrm>
          </p:grpSpPr>
          <p:grpSp>
            <p:nvGrpSpPr>
              <p:cNvPr id="29976" name="Group 132"/>
              <p:cNvGrpSpPr>
                <a:grpSpLocks/>
              </p:cNvGrpSpPr>
              <p:nvPr/>
            </p:nvGrpSpPr>
            <p:grpSpPr bwMode="auto">
              <a:xfrm>
                <a:off x="4080" y="1499"/>
                <a:ext cx="57" cy="172"/>
                <a:chOff x="5760" y="4608"/>
                <a:chExt cx="144" cy="432"/>
              </a:xfrm>
            </p:grpSpPr>
            <p:sp>
              <p:nvSpPr>
                <p:cNvPr id="102" name="Oval 133"/>
                <p:cNvSpPr>
                  <a:spLocks noChangeArrowheads="1"/>
                </p:cNvSpPr>
                <p:nvPr/>
              </p:nvSpPr>
              <p:spPr bwMode="auto">
                <a:xfrm>
                  <a:off x="5760" y="4608"/>
                  <a:ext cx="144" cy="143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03" name="Oval 134"/>
                <p:cNvSpPr>
                  <a:spLocks noChangeArrowheads="1"/>
                </p:cNvSpPr>
                <p:nvPr/>
              </p:nvSpPr>
              <p:spPr bwMode="auto">
                <a:xfrm>
                  <a:off x="5760" y="4897"/>
                  <a:ext cx="144" cy="143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98" name="Oval 135"/>
              <p:cNvSpPr>
                <a:spLocks noChangeArrowheads="1"/>
              </p:cNvSpPr>
              <p:nvPr/>
            </p:nvSpPr>
            <p:spPr bwMode="auto">
              <a:xfrm>
                <a:off x="3860" y="1220"/>
                <a:ext cx="57" cy="5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9" name="Oval 136"/>
              <p:cNvSpPr>
                <a:spLocks noChangeArrowheads="1"/>
              </p:cNvSpPr>
              <p:nvPr/>
            </p:nvSpPr>
            <p:spPr bwMode="auto">
              <a:xfrm>
                <a:off x="3860" y="1556"/>
                <a:ext cx="57" cy="5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0" name="Oval 137"/>
              <p:cNvSpPr>
                <a:spLocks noChangeArrowheads="1"/>
              </p:cNvSpPr>
              <p:nvPr/>
            </p:nvSpPr>
            <p:spPr bwMode="auto">
              <a:xfrm>
                <a:off x="3860" y="1892"/>
                <a:ext cx="57" cy="5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Oval 138"/>
              <p:cNvSpPr>
                <a:spLocks noChangeArrowheads="1"/>
              </p:cNvSpPr>
              <p:nvPr/>
            </p:nvSpPr>
            <p:spPr bwMode="auto">
              <a:xfrm>
                <a:off x="4080" y="1555"/>
                <a:ext cx="58" cy="5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2" name="Text Box 139"/>
            <p:cNvSpPr txBox="1">
              <a:spLocks noChangeArrowheads="1"/>
            </p:cNvSpPr>
            <p:nvPr/>
          </p:nvSpPr>
          <p:spPr bwMode="auto">
            <a:xfrm>
              <a:off x="3329" y="1008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C</a:t>
              </a:r>
            </a:p>
          </p:txBody>
        </p:sp>
        <p:sp>
          <p:nvSpPr>
            <p:cNvPr id="93" name="Text Box 140"/>
            <p:cNvSpPr txBox="1">
              <a:spLocks noChangeArrowheads="1"/>
            </p:cNvSpPr>
            <p:nvPr/>
          </p:nvSpPr>
          <p:spPr bwMode="auto">
            <a:xfrm>
              <a:off x="3329" y="1248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A</a:t>
              </a:r>
            </a:p>
          </p:txBody>
        </p:sp>
        <p:sp>
          <p:nvSpPr>
            <p:cNvPr id="94" name="Text Box 141"/>
            <p:cNvSpPr txBox="1">
              <a:spLocks noChangeArrowheads="1"/>
            </p:cNvSpPr>
            <p:nvPr/>
          </p:nvSpPr>
          <p:spPr bwMode="auto">
            <a:xfrm>
              <a:off x="3329" y="1582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B</a:t>
              </a:r>
            </a:p>
          </p:txBody>
        </p:sp>
        <p:sp>
          <p:nvSpPr>
            <p:cNvPr id="95" name="Text Box 142"/>
            <p:cNvSpPr txBox="1">
              <a:spLocks noChangeArrowheads="1"/>
            </p:cNvSpPr>
            <p:nvPr/>
          </p:nvSpPr>
          <p:spPr bwMode="auto">
            <a:xfrm>
              <a:off x="4894" y="1392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Y</a:t>
              </a:r>
            </a:p>
          </p:txBody>
        </p:sp>
        <p:graphicFrame>
          <p:nvGraphicFramePr>
            <p:cNvPr id="29975" name="Object 3"/>
            <p:cNvGraphicFramePr>
              <a:graphicFrameLocks noChangeAspect="1"/>
            </p:cNvGraphicFramePr>
            <p:nvPr/>
          </p:nvGraphicFramePr>
          <p:xfrm>
            <a:off x="3899" y="2147"/>
            <a:ext cx="1010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927100" imgH="215900" progId="Equation.3">
                    <p:embed/>
                  </p:oleObj>
                </mc:Choice>
                <mc:Fallback>
                  <p:oleObj name="Equation" r:id="rId3" imgW="927100" imgH="2159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9" y="2147"/>
                          <a:ext cx="1010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4" name="Group 144"/>
          <p:cNvGrpSpPr>
            <a:grpSpLocks/>
          </p:cNvGrpSpPr>
          <p:nvPr/>
        </p:nvGrpSpPr>
        <p:grpSpPr bwMode="auto">
          <a:xfrm>
            <a:off x="4419600" y="4075113"/>
            <a:ext cx="4184650" cy="2082800"/>
            <a:chOff x="2784" y="2567"/>
            <a:chExt cx="2636" cy="1312"/>
          </a:xfrm>
        </p:grpSpPr>
        <p:sp>
          <p:nvSpPr>
            <p:cNvPr id="145" name="Line 145"/>
            <p:cNvSpPr>
              <a:spLocks noChangeShapeType="1"/>
            </p:cNvSpPr>
            <p:nvPr/>
          </p:nvSpPr>
          <p:spPr bwMode="auto">
            <a:xfrm>
              <a:off x="3958" y="2866"/>
              <a:ext cx="0" cy="2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6" name="Line 146"/>
            <p:cNvSpPr>
              <a:spLocks noChangeShapeType="1"/>
            </p:cNvSpPr>
            <p:nvPr/>
          </p:nvSpPr>
          <p:spPr bwMode="auto">
            <a:xfrm>
              <a:off x="3953" y="3201"/>
              <a:ext cx="0" cy="2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7" name="Freeform 147"/>
            <p:cNvSpPr>
              <a:spLocks/>
            </p:cNvSpPr>
            <p:nvPr/>
          </p:nvSpPr>
          <p:spPr bwMode="auto">
            <a:xfrm>
              <a:off x="3720" y="2908"/>
              <a:ext cx="116" cy="116"/>
            </a:xfrm>
            <a:custGeom>
              <a:avLst/>
              <a:gdLst>
                <a:gd name="T0" fmla="*/ 0 w 288"/>
                <a:gd name="T1" fmla="*/ 0 h 288"/>
                <a:gd name="T2" fmla="*/ 0 w 288"/>
                <a:gd name="T3" fmla="*/ 0 h 288"/>
                <a:gd name="T4" fmla="*/ 0 w 288"/>
                <a:gd name="T5" fmla="*/ 0 h 288"/>
                <a:gd name="T6" fmla="*/ 0 w 288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88"/>
                <a:gd name="T14" fmla="*/ 288 w 288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88">
                  <a:moveTo>
                    <a:pt x="288" y="144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8" name="Line 148"/>
            <p:cNvSpPr>
              <a:spLocks noChangeShapeType="1"/>
            </p:cNvSpPr>
            <p:nvPr/>
          </p:nvSpPr>
          <p:spPr bwMode="auto">
            <a:xfrm flipH="1">
              <a:off x="3605" y="2966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9" name="Line 149"/>
            <p:cNvSpPr>
              <a:spLocks noChangeShapeType="1"/>
            </p:cNvSpPr>
            <p:nvPr/>
          </p:nvSpPr>
          <p:spPr bwMode="auto">
            <a:xfrm flipH="1">
              <a:off x="3836" y="2966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0" name="Line 150"/>
            <p:cNvSpPr>
              <a:spLocks noChangeShapeType="1"/>
            </p:cNvSpPr>
            <p:nvPr/>
          </p:nvSpPr>
          <p:spPr bwMode="auto">
            <a:xfrm flipH="1">
              <a:off x="3509" y="296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1" name="Line 151"/>
            <p:cNvSpPr>
              <a:spLocks noChangeShapeType="1"/>
            </p:cNvSpPr>
            <p:nvPr/>
          </p:nvSpPr>
          <p:spPr bwMode="auto">
            <a:xfrm flipH="1">
              <a:off x="3506" y="2751"/>
              <a:ext cx="4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" name="Line 152"/>
            <p:cNvSpPr>
              <a:spLocks noChangeShapeType="1"/>
            </p:cNvSpPr>
            <p:nvPr/>
          </p:nvSpPr>
          <p:spPr bwMode="auto">
            <a:xfrm>
              <a:off x="3612" y="2751"/>
              <a:ext cx="0" cy="7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3" name="Line 153"/>
            <p:cNvSpPr>
              <a:spLocks noChangeShapeType="1"/>
            </p:cNvSpPr>
            <p:nvPr/>
          </p:nvSpPr>
          <p:spPr bwMode="auto">
            <a:xfrm>
              <a:off x="4467" y="2808"/>
              <a:ext cx="0" cy="2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4" name="Line 154"/>
            <p:cNvSpPr>
              <a:spLocks noChangeShapeType="1"/>
            </p:cNvSpPr>
            <p:nvPr/>
          </p:nvSpPr>
          <p:spPr bwMode="auto">
            <a:xfrm>
              <a:off x="4467" y="3199"/>
              <a:ext cx="0" cy="2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5" name="Line 155"/>
            <p:cNvSpPr>
              <a:spLocks noChangeShapeType="1"/>
            </p:cNvSpPr>
            <p:nvPr/>
          </p:nvSpPr>
          <p:spPr bwMode="auto">
            <a:xfrm>
              <a:off x="4467" y="3144"/>
              <a:ext cx="1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6" name="Freeform 156"/>
            <p:cNvSpPr>
              <a:spLocks/>
            </p:cNvSpPr>
            <p:nvPr/>
          </p:nvSpPr>
          <p:spPr bwMode="auto">
            <a:xfrm>
              <a:off x="3720" y="3249"/>
              <a:ext cx="116" cy="116"/>
            </a:xfrm>
            <a:custGeom>
              <a:avLst/>
              <a:gdLst>
                <a:gd name="T0" fmla="*/ 0 w 288"/>
                <a:gd name="T1" fmla="*/ 0 h 288"/>
                <a:gd name="T2" fmla="*/ 0 w 288"/>
                <a:gd name="T3" fmla="*/ 0 h 288"/>
                <a:gd name="T4" fmla="*/ 0 w 288"/>
                <a:gd name="T5" fmla="*/ 0 h 288"/>
                <a:gd name="T6" fmla="*/ 0 w 288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88"/>
                <a:gd name="T14" fmla="*/ 288 w 288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88">
                  <a:moveTo>
                    <a:pt x="288" y="144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7" name="Line 157"/>
            <p:cNvSpPr>
              <a:spLocks noChangeShapeType="1"/>
            </p:cNvSpPr>
            <p:nvPr/>
          </p:nvSpPr>
          <p:spPr bwMode="auto">
            <a:xfrm flipH="1">
              <a:off x="3605" y="3307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8" name="Line 158"/>
            <p:cNvSpPr>
              <a:spLocks noChangeShapeType="1"/>
            </p:cNvSpPr>
            <p:nvPr/>
          </p:nvSpPr>
          <p:spPr bwMode="auto">
            <a:xfrm flipH="1">
              <a:off x="3836" y="3307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9" name="Line 159"/>
            <p:cNvSpPr>
              <a:spLocks noChangeShapeType="1"/>
            </p:cNvSpPr>
            <p:nvPr/>
          </p:nvSpPr>
          <p:spPr bwMode="auto">
            <a:xfrm flipH="1">
              <a:off x="3509" y="3307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9927" name="Group 160"/>
            <p:cNvGrpSpPr>
              <a:grpSpLocks/>
            </p:cNvGrpSpPr>
            <p:nvPr/>
          </p:nvGrpSpPr>
          <p:grpSpPr bwMode="auto">
            <a:xfrm>
              <a:off x="4469" y="3029"/>
              <a:ext cx="518" cy="231"/>
              <a:chOff x="3744" y="7632"/>
              <a:chExt cx="1296" cy="576"/>
            </a:xfrm>
          </p:grpSpPr>
          <p:sp>
            <p:nvSpPr>
              <p:cNvPr id="197" name="Freeform 161"/>
              <p:cNvSpPr>
                <a:spLocks/>
              </p:cNvSpPr>
              <p:nvPr/>
            </p:nvSpPr>
            <p:spPr bwMode="auto">
              <a:xfrm>
                <a:off x="4032" y="7632"/>
                <a:ext cx="748" cy="576"/>
              </a:xfrm>
              <a:custGeom>
                <a:avLst/>
                <a:gdLst>
                  <a:gd name="T0" fmla="*/ 0 w 747"/>
                  <a:gd name="T1" fmla="*/ 0 h 576"/>
                  <a:gd name="T2" fmla="*/ 432 w 747"/>
                  <a:gd name="T3" fmla="*/ 0 h 576"/>
                  <a:gd name="T4" fmla="*/ 495 w 747"/>
                  <a:gd name="T5" fmla="*/ 9 h 576"/>
                  <a:gd name="T6" fmla="*/ 555 w 747"/>
                  <a:gd name="T7" fmla="*/ 27 h 576"/>
                  <a:gd name="T8" fmla="*/ 639 w 747"/>
                  <a:gd name="T9" fmla="*/ 99 h 576"/>
                  <a:gd name="T10" fmla="*/ 699 w 747"/>
                  <a:gd name="T11" fmla="*/ 189 h 576"/>
                  <a:gd name="T12" fmla="*/ 747 w 747"/>
                  <a:gd name="T13" fmla="*/ 291 h 576"/>
                  <a:gd name="T14" fmla="*/ 699 w 747"/>
                  <a:gd name="T15" fmla="*/ 393 h 576"/>
                  <a:gd name="T16" fmla="*/ 633 w 747"/>
                  <a:gd name="T17" fmla="*/ 477 h 576"/>
                  <a:gd name="T18" fmla="*/ 549 w 747"/>
                  <a:gd name="T19" fmla="*/ 549 h 576"/>
                  <a:gd name="T20" fmla="*/ 495 w 747"/>
                  <a:gd name="T21" fmla="*/ 567 h 576"/>
                  <a:gd name="T22" fmla="*/ 432 w 747"/>
                  <a:gd name="T23" fmla="*/ 576 h 576"/>
                  <a:gd name="T24" fmla="*/ 0 w 747"/>
                  <a:gd name="T25" fmla="*/ 576 h 576"/>
                  <a:gd name="T26" fmla="*/ 39 w 747"/>
                  <a:gd name="T27" fmla="*/ 561 h 576"/>
                  <a:gd name="T28" fmla="*/ 69 w 747"/>
                  <a:gd name="T29" fmla="*/ 537 h 576"/>
                  <a:gd name="T30" fmla="*/ 111 w 747"/>
                  <a:gd name="T31" fmla="*/ 483 h 576"/>
                  <a:gd name="T32" fmla="*/ 135 w 747"/>
                  <a:gd name="T33" fmla="*/ 381 h 576"/>
                  <a:gd name="T34" fmla="*/ 144 w 747"/>
                  <a:gd name="T35" fmla="*/ 288 h 576"/>
                  <a:gd name="T36" fmla="*/ 135 w 747"/>
                  <a:gd name="T37" fmla="*/ 183 h 576"/>
                  <a:gd name="T38" fmla="*/ 111 w 747"/>
                  <a:gd name="T39" fmla="*/ 99 h 576"/>
                  <a:gd name="T40" fmla="*/ 69 w 747"/>
                  <a:gd name="T41" fmla="*/ 33 h 576"/>
                  <a:gd name="T42" fmla="*/ 39 w 747"/>
                  <a:gd name="T43" fmla="*/ 9 h 576"/>
                  <a:gd name="T44" fmla="*/ 0 w 747"/>
                  <a:gd name="T45" fmla="*/ 0 h 57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747"/>
                  <a:gd name="T70" fmla="*/ 0 h 576"/>
                  <a:gd name="T71" fmla="*/ 747 w 747"/>
                  <a:gd name="T72" fmla="*/ 576 h 57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747" h="576">
                    <a:moveTo>
                      <a:pt x="0" y="0"/>
                    </a:moveTo>
                    <a:lnTo>
                      <a:pt x="432" y="0"/>
                    </a:lnTo>
                    <a:lnTo>
                      <a:pt x="495" y="9"/>
                    </a:lnTo>
                    <a:lnTo>
                      <a:pt x="555" y="27"/>
                    </a:lnTo>
                    <a:lnTo>
                      <a:pt x="639" y="99"/>
                    </a:lnTo>
                    <a:lnTo>
                      <a:pt x="699" y="189"/>
                    </a:lnTo>
                    <a:lnTo>
                      <a:pt x="747" y="291"/>
                    </a:lnTo>
                    <a:lnTo>
                      <a:pt x="699" y="393"/>
                    </a:lnTo>
                    <a:lnTo>
                      <a:pt x="633" y="477"/>
                    </a:lnTo>
                    <a:lnTo>
                      <a:pt x="549" y="549"/>
                    </a:lnTo>
                    <a:lnTo>
                      <a:pt x="495" y="567"/>
                    </a:lnTo>
                    <a:lnTo>
                      <a:pt x="432" y="576"/>
                    </a:lnTo>
                    <a:lnTo>
                      <a:pt x="0" y="576"/>
                    </a:lnTo>
                    <a:lnTo>
                      <a:pt x="39" y="561"/>
                    </a:lnTo>
                    <a:lnTo>
                      <a:pt x="69" y="537"/>
                    </a:lnTo>
                    <a:lnTo>
                      <a:pt x="111" y="483"/>
                    </a:lnTo>
                    <a:lnTo>
                      <a:pt x="135" y="381"/>
                    </a:lnTo>
                    <a:lnTo>
                      <a:pt x="144" y="288"/>
                    </a:lnTo>
                    <a:lnTo>
                      <a:pt x="135" y="183"/>
                    </a:lnTo>
                    <a:lnTo>
                      <a:pt x="111" y="99"/>
                    </a:lnTo>
                    <a:lnTo>
                      <a:pt x="69" y="33"/>
                    </a:lnTo>
                    <a:lnTo>
                      <a:pt x="39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8" name="Line 162"/>
              <p:cNvSpPr>
                <a:spLocks noChangeShapeType="1"/>
              </p:cNvSpPr>
              <p:nvPr/>
            </p:nvSpPr>
            <p:spPr bwMode="auto">
              <a:xfrm>
                <a:off x="3744" y="8063"/>
                <a:ext cx="40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9" name="Line 163"/>
              <p:cNvSpPr>
                <a:spLocks noChangeShapeType="1"/>
              </p:cNvSpPr>
              <p:nvPr/>
            </p:nvSpPr>
            <p:spPr bwMode="auto">
              <a:xfrm flipH="1">
                <a:off x="4782" y="7921"/>
                <a:ext cx="25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0" name="Line 164"/>
              <p:cNvSpPr>
                <a:spLocks noChangeShapeType="1"/>
              </p:cNvSpPr>
              <p:nvPr/>
            </p:nvSpPr>
            <p:spPr bwMode="auto">
              <a:xfrm>
                <a:off x="3744" y="7777"/>
                <a:ext cx="41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61" name="Freeform 165"/>
            <p:cNvSpPr>
              <a:spLocks/>
            </p:cNvSpPr>
            <p:nvPr/>
          </p:nvSpPr>
          <p:spPr bwMode="auto">
            <a:xfrm>
              <a:off x="5097" y="3088"/>
              <a:ext cx="116" cy="116"/>
            </a:xfrm>
            <a:custGeom>
              <a:avLst/>
              <a:gdLst>
                <a:gd name="T0" fmla="*/ 0 w 288"/>
                <a:gd name="T1" fmla="*/ 0 h 288"/>
                <a:gd name="T2" fmla="*/ 0 w 288"/>
                <a:gd name="T3" fmla="*/ 0 h 288"/>
                <a:gd name="T4" fmla="*/ 0 w 288"/>
                <a:gd name="T5" fmla="*/ 0 h 288"/>
                <a:gd name="T6" fmla="*/ 0 w 288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88"/>
                <a:gd name="T14" fmla="*/ 288 w 288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88">
                  <a:moveTo>
                    <a:pt x="288" y="144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2" name="Line 166"/>
            <p:cNvSpPr>
              <a:spLocks noChangeShapeType="1"/>
            </p:cNvSpPr>
            <p:nvPr/>
          </p:nvSpPr>
          <p:spPr bwMode="auto">
            <a:xfrm flipH="1">
              <a:off x="4982" y="3146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3" name="Line 167"/>
            <p:cNvSpPr>
              <a:spLocks noChangeShapeType="1"/>
            </p:cNvSpPr>
            <p:nvPr/>
          </p:nvSpPr>
          <p:spPr bwMode="auto">
            <a:xfrm flipH="1">
              <a:off x="5213" y="3146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4" name="Text Box 168"/>
            <p:cNvSpPr txBox="1">
              <a:spLocks noChangeArrowheads="1"/>
            </p:cNvSpPr>
            <p:nvPr/>
          </p:nvSpPr>
          <p:spPr bwMode="auto">
            <a:xfrm>
              <a:off x="2784" y="2828"/>
              <a:ext cx="601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6000" b="0">
                  <a:latin typeface="+mj-lt"/>
                  <a:sym typeface="Symbol" charset="0"/>
                </a:rPr>
                <a:t>≡</a:t>
              </a:r>
              <a:endParaRPr lang="en-US" sz="6000" b="0">
                <a:latin typeface="+mj-lt"/>
              </a:endParaRPr>
            </a:p>
          </p:txBody>
        </p:sp>
        <p:sp>
          <p:nvSpPr>
            <p:cNvPr id="165" name="Freeform 169"/>
            <p:cNvSpPr>
              <a:spLocks/>
            </p:cNvSpPr>
            <p:nvPr/>
          </p:nvSpPr>
          <p:spPr bwMode="auto">
            <a:xfrm>
              <a:off x="4068" y="2693"/>
              <a:ext cx="290" cy="230"/>
            </a:xfrm>
            <a:custGeom>
              <a:avLst/>
              <a:gdLst>
                <a:gd name="T0" fmla="*/ 0 w 723"/>
                <a:gd name="T1" fmla="*/ 0 h 576"/>
                <a:gd name="T2" fmla="*/ 0 w 723"/>
                <a:gd name="T3" fmla="*/ 0 h 576"/>
                <a:gd name="T4" fmla="*/ 0 w 723"/>
                <a:gd name="T5" fmla="*/ 0 h 576"/>
                <a:gd name="T6" fmla="*/ 0 w 723"/>
                <a:gd name="T7" fmla="*/ 0 h 576"/>
                <a:gd name="T8" fmla="*/ 0 w 723"/>
                <a:gd name="T9" fmla="*/ 0 h 576"/>
                <a:gd name="T10" fmla="*/ 0 w 723"/>
                <a:gd name="T11" fmla="*/ 0 h 576"/>
                <a:gd name="T12" fmla="*/ 0 w 723"/>
                <a:gd name="T13" fmla="*/ 0 h 576"/>
                <a:gd name="T14" fmla="*/ 0 w 723"/>
                <a:gd name="T15" fmla="*/ 0 h 576"/>
                <a:gd name="T16" fmla="*/ 0 w 723"/>
                <a:gd name="T17" fmla="*/ 0 h 576"/>
                <a:gd name="T18" fmla="*/ 0 w 723"/>
                <a:gd name="T19" fmla="*/ 0 h 576"/>
                <a:gd name="T20" fmla="*/ 0 w 723"/>
                <a:gd name="T21" fmla="*/ 0 h 576"/>
                <a:gd name="T22" fmla="*/ 0 w 723"/>
                <a:gd name="T23" fmla="*/ 0 h 576"/>
                <a:gd name="T24" fmla="*/ 0 w 723"/>
                <a:gd name="T25" fmla="*/ 0 h 576"/>
                <a:gd name="T26" fmla="*/ 0 w 723"/>
                <a:gd name="T27" fmla="*/ 0 h 576"/>
                <a:gd name="T28" fmla="*/ 0 w 723"/>
                <a:gd name="T29" fmla="*/ 0 h 576"/>
                <a:gd name="T30" fmla="*/ 0 w 723"/>
                <a:gd name="T31" fmla="*/ 0 h 576"/>
                <a:gd name="T32" fmla="*/ 0 w 723"/>
                <a:gd name="T33" fmla="*/ 0 h 576"/>
                <a:gd name="T34" fmla="*/ 0 w 723"/>
                <a:gd name="T35" fmla="*/ 0 h 576"/>
                <a:gd name="T36" fmla="*/ 0 w 723"/>
                <a:gd name="T37" fmla="*/ 0 h 5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3"/>
                <a:gd name="T58" fmla="*/ 0 h 576"/>
                <a:gd name="T59" fmla="*/ 723 w 723"/>
                <a:gd name="T60" fmla="*/ 576 h 5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3" h="576">
                  <a:moveTo>
                    <a:pt x="0" y="0"/>
                  </a:moveTo>
                  <a:lnTo>
                    <a:pt x="0" y="576"/>
                  </a:lnTo>
                  <a:lnTo>
                    <a:pt x="432" y="576"/>
                  </a:lnTo>
                  <a:lnTo>
                    <a:pt x="489" y="573"/>
                  </a:lnTo>
                  <a:lnTo>
                    <a:pt x="555" y="549"/>
                  </a:lnTo>
                  <a:lnTo>
                    <a:pt x="591" y="525"/>
                  </a:lnTo>
                  <a:lnTo>
                    <a:pt x="627" y="501"/>
                  </a:lnTo>
                  <a:lnTo>
                    <a:pt x="681" y="435"/>
                  </a:lnTo>
                  <a:lnTo>
                    <a:pt x="711" y="363"/>
                  </a:lnTo>
                  <a:lnTo>
                    <a:pt x="723" y="285"/>
                  </a:lnTo>
                  <a:lnTo>
                    <a:pt x="711" y="213"/>
                  </a:lnTo>
                  <a:lnTo>
                    <a:pt x="687" y="147"/>
                  </a:lnTo>
                  <a:lnTo>
                    <a:pt x="639" y="87"/>
                  </a:lnTo>
                  <a:lnTo>
                    <a:pt x="585" y="45"/>
                  </a:lnTo>
                  <a:lnTo>
                    <a:pt x="549" y="27"/>
                  </a:lnTo>
                  <a:lnTo>
                    <a:pt x="513" y="15"/>
                  </a:lnTo>
                  <a:lnTo>
                    <a:pt x="477" y="3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6" name="Line 170"/>
            <p:cNvSpPr>
              <a:spLocks noChangeShapeType="1"/>
            </p:cNvSpPr>
            <p:nvPr/>
          </p:nvSpPr>
          <p:spPr bwMode="auto">
            <a:xfrm>
              <a:off x="4357" y="2808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7" name="Line 171"/>
            <p:cNvSpPr>
              <a:spLocks noChangeShapeType="1"/>
            </p:cNvSpPr>
            <p:nvPr/>
          </p:nvSpPr>
          <p:spPr bwMode="auto">
            <a:xfrm>
              <a:off x="3953" y="2751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8" name="Line 172"/>
            <p:cNvSpPr>
              <a:spLocks noChangeShapeType="1"/>
            </p:cNvSpPr>
            <p:nvPr/>
          </p:nvSpPr>
          <p:spPr bwMode="auto">
            <a:xfrm>
              <a:off x="3953" y="2866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9" name="Oval 173"/>
            <p:cNvSpPr>
              <a:spLocks noChangeArrowheads="1"/>
            </p:cNvSpPr>
            <p:nvPr/>
          </p:nvSpPr>
          <p:spPr bwMode="auto">
            <a:xfrm>
              <a:off x="4011" y="2722"/>
              <a:ext cx="57" cy="5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0" name="Freeform 174"/>
            <p:cNvSpPr>
              <a:spLocks/>
            </p:cNvSpPr>
            <p:nvPr/>
          </p:nvSpPr>
          <p:spPr bwMode="auto">
            <a:xfrm>
              <a:off x="4066" y="3029"/>
              <a:ext cx="290" cy="230"/>
            </a:xfrm>
            <a:custGeom>
              <a:avLst/>
              <a:gdLst>
                <a:gd name="T0" fmla="*/ 0 w 723"/>
                <a:gd name="T1" fmla="*/ 0 h 576"/>
                <a:gd name="T2" fmla="*/ 0 w 723"/>
                <a:gd name="T3" fmla="*/ 0 h 576"/>
                <a:gd name="T4" fmla="*/ 0 w 723"/>
                <a:gd name="T5" fmla="*/ 0 h 576"/>
                <a:gd name="T6" fmla="*/ 0 w 723"/>
                <a:gd name="T7" fmla="*/ 0 h 576"/>
                <a:gd name="T8" fmla="*/ 0 w 723"/>
                <a:gd name="T9" fmla="*/ 0 h 576"/>
                <a:gd name="T10" fmla="*/ 0 w 723"/>
                <a:gd name="T11" fmla="*/ 0 h 576"/>
                <a:gd name="T12" fmla="*/ 0 w 723"/>
                <a:gd name="T13" fmla="*/ 0 h 576"/>
                <a:gd name="T14" fmla="*/ 0 w 723"/>
                <a:gd name="T15" fmla="*/ 0 h 576"/>
                <a:gd name="T16" fmla="*/ 0 w 723"/>
                <a:gd name="T17" fmla="*/ 0 h 576"/>
                <a:gd name="T18" fmla="*/ 0 w 723"/>
                <a:gd name="T19" fmla="*/ 0 h 576"/>
                <a:gd name="T20" fmla="*/ 0 w 723"/>
                <a:gd name="T21" fmla="*/ 0 h 576"/>
                <a:gd name="T22" fmla="*/ 0 w 723"/>
                <a:gd name="T23" fmla="*/ 0 h 576"/>
                <a:gd name="T24" fmla="*/ 0 w 723"/>
                <a:gd name="T25" fmla="*/ 0 h 576"/>
                <a:gd name="T26" fmla="*/ 0 w 723"/>
                <a:gd name="T27" fmla="*/ 0 h 576"/>
                <a:gd name="T28" fmla="*/ 0 w 723"/>
                <a:gd name="T29" fmla="*/ 0 h 576"/>
                <a:gd name="T30" fmla="*/ 0 w 723"/>
                <a:gd name="T31" fmla="*/ 0 h 576"/>
                <a:gd name="T32" fmla="*/ 0 w 723"/>
                <a:gd name="T33" fmla="*/ 0 h 576"/>
                <a:gd name="T34" fmla="*/ 0 w 723"/>
                <a:gd name="T35" fmla="*/ 0 h 576"/>
                <a:gd name="T36" fmla="*/ 0 w 723"/>
                <a:gd name="T37" fmla="*/ 0 h 5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3"/>
                <a:gd name="T58" fmla="*/ 0 h 576"/>
                <a:gd name="T59" fmla="*/ 723 w 723"/>
                <a:gd name="T60" fmla="*/ 576 h 5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3" h="576">
                  <a:moveTo>
                    <a:pt x="0" y="0"/>
                  </a:moveTo>
                  <a:lnTo>
                    <a:pt x="0" y="576"/>
                  </a:lnTo>
                  <a:lnTo>
                    <a:pt x="432" y="576"/>
                  </a:lnTo>
                  <a:lnTo>
                    <a:pt x="489" y="573"/>
                  </a:lnTo>
                  <a:lnTo>
                    <a:pt x="555" y="549"/>
                  </a:lnTo>
                  <a:lnTo>
                    <a:pt x="591" y="525"/>
                  </a:lnTo>
                  <a:lnTo>
                    <a:pt x="627" y="501"/>
                  </a:lnTo>
                  <a:lnTo>
                    <a:pt x="681" y="435"/>
                  </a:lnTo>
                  <a:lnTo>
                    <a:pt x="711" y="363"/>
                  </a:lnTo>
                  <a:lnTo>
                    <a:pt x="723" y="285"/>
                  </a:lnTo>
                  <a:lnTo>
                    <a:pt x="711" y="213"/>
                  </a:lnTo>
                  <a:lnTo>
                    <a:pt x="687" y="147"/>
                  </a:lnTo>
                  <a:lnTo>
                    <a:pt x="639" y="87"/>
                  </a:lnTo>
                  <a:lnTo>
                    <a:pt x="585" y="45"/>
                  </a:lnTo>
                  <a:lnTo>
                    <a:pt x="549" y="27"/>
                  </a:lnTo>
                  <a:lnTo>
                    <a:pt x="513" y="15"/>
                  </a:lnTo>
                  <a:lnTo>
                    <a:pt x="477" y="3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1" name="Line 175"/>
            <p:cNvSpPr>
              <a:spLocks noChangeShapeType="1"/>
            </p:cNvSpPr>
            <p:nvPr/>
          </p:nvSpPr>
          <p:spPr bwMode="auto">
            <a:xfrm>
              <a:off x="4355" y="3144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2" name="Line 176"/>
            <p:cNvSpPr>
              <a:spLocks noChangeShapeType="1"/>
            </p:cNvSpPr>
            <p:nvPr/>
          </p:nvSpPr>
          <p:spPr bwMode="auto">
            <a:xfrm>
              <a:off x="3951" y="3087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3" name="Line 177"/>
            <p:cNvSpPr>
              <a:spLocks noChangeShapeType="1"/>
            </p:cNvSpPr>
            <p:nvPr/>
          </p:nvSpPr>
          <p:spPr bwMode="auto">
            <a:xfrm>
              <a:off x="3951" y="3202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" name="Freeform 178"/>
            <p:cNvSpPr>
              <a:spLocks/>
            </p:cNvSpPr>
            <p:nvPr/>
          </p:nvSpPr>
          <p:spPr bwMode="auto">
            <a:xfrm>
              <a:off x="4063" y="3368"/>
              <a:ext cx="290" cy="230"/>
            </a:xfrm>
            <a:custGeom>
              <a:avLst/>
              <a:gdLst>
                <a:gd name="T0" fmla="*/ 0 w 723"/>
                <a:gd name="T1" fmla="*/ 0 h 576"/>
                <a:gd name="T2" fmla="*/ 0 w 723"/>
                <a:gd name="T3" fmla="*/ 0 h 576"/>
                <a:gd name="T4" fmla="*/ 0 w 723"/>
                <a:gd name="T5" fmla="*/ 0 h 576"/>
                <a:gd name="T6" fmla="*/ 0 w 723"/>
                <a:gd name="T7" fmla="*/ 0 h 576"/>
                <a:gd name="T8" fmla="*/ 0 w 723"/>
                <a:gd name="T9" fmla="*/ 0 h 576"/>
                <a:gd name="T10" fmla="*/ 0 w 723"/>
                <a:gd name="T11" fmla="*/ 0 h 576"/>
                <a:gd name="T12" fmla="*/ 0 w 723"/>
                <a:gd name="T13" fmla="*/ 0 h 576"/>
                <a:gd name="T14" fmla="*/ 0 w 723"/>
                <a:gd name="T15" fmla="*/ 0 h 576"/>
                <a:gd name="T16" fmla="*/ 0 w 723"/>
                <a:gd name="T17" fmla="*/ 0 h 576"/>
                <a:gd name="T18" fmla="*/ 0 w 723"/>
                <a:gd name="T19" fmla="*/ 0 h 576"/>
                <a:gd name="T20" fmla="*/ 0 w 723"/>
                <a:gd name="T21" fmla="*/ 0 h 576"/>
                <a:gd name="T22" fmla="*/ 0 w 723"/>
                <a:gd name="T23" fmla="*/ 0 h 576"/>
                <a:gd name="T24" fmla="*/ 0 w 723"/>
                <a:gd name="T25" fmla="*/ 0 h 576"/>
                <a:gd name="T26" fmla="*/ 0 w 723"/>
                <a:gd name="T27" fmla="*/ 0 h 576"/>
                <a:gd name="T28" fmla="*/ 0 w 723"/>
                <a:gd name="T29" fmla="*/ 0 h 576"/>
                <a:gd name="T30" fmla="*/ 0 w 723"/>
                <a:gd name="T31" fmla="*/ 0 h 576"/>
                <a:gd name="T32" fmla="*/ 0 w 723"/>
                <a:gd name="T33" fmla="*/ 0 h 576"/>
                <a:gd name="T34" fmla="*/ 0 w 723"/>
                <a:gd name="T35" fmla="*/ 0 h 576"/>
                <a:gd name="T36" fmla="*/ 0 w 723"/>
                <a:gd name="T37" fmla="*/ 0 h 5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3"/>
                <a:gd name="T58" fmla="*/ 0 h 576"/>
                <a:gd name="T59" fmla="*/ 723 w 723"/>
                <a:gd name="T60" fmla="*/ 576 h 5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3" h="576">
                  <a:moveTo>
                    <a:pt x="0" y="0"/>
                  </a:moveTo>
                  <a:lnTo>
                    <a:pt x="0" y="576"/>
                  </a:lnTo>
                  <a:lnTo>
                    <a:pt x="432" y="576"/>
                  </a:lnTo>
                  <a:lnTo>
                    <a:pt x="489" y="573"/>
                  </a:lnTo>
                  <a:lnTo>
                    <a:pt x="555" y="549"/>
                  </a:lnTo>
                  <a:lnTo>
                    <a:pt x="591" y="525"/>
                  </a:lnTo>
                  <a:lnTo>
                    <a:pt x="627" y="501"/>
                  </a:lnTo>
                  <a:lnTo>
                    <a:pt x="681" y="435"/>
                  </a:lnTo>
                  <a:lnTo>
                    <a:pt x="711" y="363"/>
                  </a:lnTo>
                  <a:lnTo>
                    <a:pt x="723" y="285"/>
                  </a:lnTo>
                  <a:lnTo>
                    <a:pt x="711" y="213"/>
                  </a:lnTo>
                  <a:lnTo>
                    <a:pt x="687" y="147"/>
                  </a:lnTo>
                  <a:lnTo>
                    <a:pt x="639" y="87"/>
                  </a:lnTo>
                  <a:lnTo>
                    <a:pt x="585" y="45"/>
                  </a:lnTo>
                  <a:lnTo>
                    <a:pt x="549" y="27"/>
                  </a:lnTo>
                  <a:lnTo>
                    <a:pt x="513" y="15"/>
                  </a:lnTo>
                  <a:lnTo>
                    <a:pt x="477" y="3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5" name="Line 179"/>
            <p:cNvSpPr>
              <a:spLocks noChangeShapeType="1"/>
            </p:cNvSpPr>
            <p:nvPr/>
          </p:nvSpPr>
          <p:spPr bwMode="auto">
            <a:xfrm>
              <a:off x="4352" y="3483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6" name="Line 180"/>
            <p:cNvSpPr>
              <a:spLocks noChangeShapeType="1"/>
            </p:cNvSpPr>
            <p:nvPr/>
          </p:nvSpPr>
          <p:spPr bwMode="auto">
            <a:xfrm>
              <a:off x="3948" y="3426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7" name="Line 181"/>
            <p:cNvSpPr>
              <a:spLocks noChangeShapeType="1"/>
            </p:cNvSpPr>
            <p:nvPr/>
          </p:nvSpPr>
          <p:spPr bwMode="auto">
            <a:xfrm>
              <a:off x="3948" y="3541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8" name="Freeform 182"/>
            <p:cNvSpPr>
              <a:spLocks/>
            </p:cNvSpPr>
            <p:nvPr/>
          </p:nvSpPr>
          <p:spPr bwMode="auto">
            <a:xfrm>
              <a:off x="3728" y="3484"/>
              <a:ext cx="116" cy="116"/>
            </a:xfrm>
            <a:custGeom>
              <a:avLst/>
              <a:gdLst>
                <a:gd name="T0" fmla="*/ 0 w 288"/>
                <a:gd name="T1" fmla="*/ 0 h 288"/>
                <a:gd name="T2" fmla="*/ 0 w 288"/>
                <a:gd name="T3" fmla="*/ 0 h 288"/>
                <a:gd name="T4" fmla="*/ 0 w 288"/>
                <a:gd name="T5" fmla="*/ 0 h 288"/>
                <a:gd name="T6" fmla="*/ 0 w 288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88"/>
                <a:gd name="T14" fmla="*/ 288 w 288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88">
                  <a:moveTo>
                    <a:pt x="288" y="144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9" name="Line 183"/>
            <p:cNvSpPr>
              <a:spLocks noChangeShapeType="1"/>
            </p:cNvSpPr>
            <p:nvPr/>
          </p:nvSpPr>
          <p:spPr bwMode="auto">
            <a:xfrm flipH="1">
              <a:off x="3613" y="3542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0" name="Line 184"/>
            <p:cNvSpPr>
              <a:spLocks noChangeShapeType="1"/>
            </p:cNvSpPr>
            <p:nvPr/>
          </p:nvSpPr>
          <p:spPr bwMode="auto">
            <a:xfrm flipH="1">
              <a:off x="3844" y="3542"/>
              <a:ext cx="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9948" name="Group 185"/>
            <p:cNvGrpSpPr>
              <a:grpSpLocks/>
            </p:cNvGrpSpPr>
            <p:nvPr/>
          </p:nvGrpSpPr>
          <p:grpSpPr bwMode="auto">
            <a:xfrm>
              <a:off x="3836" y="2837"/>
              <a:ext cx="1251" cy="734"/>
              <a:chOff x="3836" y="2837"/>
              <a:chExt cx="1251" cy="734"/>
            </a:xfrm>
          </p:grpSpPr>
          <p:sp>
            <p:nvSpPr>
              <p:cNvPr id="187" name="Oval 186"/>
              <p:cNvSpPr>
                <a:spLocks noChangeArrowheads="1"/>
              </p:cNvSpPr>
              <p:nvPr/>
            </p:nvSpPr>
            <p:spPr bwMode="auto">
              <a:xfrm>
                <a:off x="3836" y="2937"/>
                <a:ext cx="57" cy="5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8" name="Oval 187"/>
              <p:cNvSpPr>
                <a:spLocks noChangeArrowheads="1"/>
              </p:cNvSpPr>
              <p:nvPr/>
            </p:nvSpPr>
            <p:spPr bwMode="auto">
              <a:xfrm>
                <a:off x="3836" y="3278"/>
                <a:ext cx="57" cy="5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9" name="Oval 188"/>
              <p:cNvSpPr>
                <a:spLocks noChangeArrowheads="1"/>
              </p:cNvSpPr>
              <p:nvPr/>
            </p:nvSpPr>
            <p:spPr bwMode="auto">
              <a:xfrm>
                <a:off x="4872" y="3116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0" name="Oval 189"/>
              <p:cNvSpPr>
                <a:spLocks noChangeArrowheads="1"/>
              </p:cNvSpPr>
              <p:nvPr/>
            </p:nvSpPr>
            <p:spPr bwMode="auto">
              <a:xfrm>
                <a:off x="5030" y="3117"/>
                <a:ext cx="57" cy="5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1" name="Oval 190"/>
              <p:cNvSpPr>
                <a:spLocks noChangeArrowheads="1"/>
              </p:cNvSpPr>
              <p:nvPr/>
            </p:nvSpPr>
            <p:spPr bwMode="auto">
              <a:xfrm>
                <a:off x="4011" y="2837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2" name="Oval 191"/>
              <p:cNvSpPr>
                <a:spLocks noChangeArrowheads="1"/>
              </p:cNvSpPr>
              <p:nvPr/>
            </p:nvSpPr>
            <p:spPr bwMode="auto">
              <a:xfrm>
                <a:off x="4009" y="3173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3" name="Oval 192"/>
              <p:cNvSpPr>
                <a:spLocks noChangeArrowheads="1"/>
              </p:cNvSpPr>
              <p:nvPr/>
            </p:nvSpPr>
            <p:spPr bwMode="auto">
              <a:xfrm>
                <a:off x="4009" y="3058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4" name="Oval 193"/>
              <p:cNvSpPr>
                <a:spLocks noChangeArrowheads="1"/>
              </p:cNvSpPr>
              <p:nvPr/>
            </p:nvSpPr>
            <p:spPr bwMode="auto">
              <a:xfrm>
                <a:off x="4006" y="3512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5" name="Oval 194"/>
              <p:cNvSpPr>
                <a:spLocks noChangeArrowheads="1"/>
              </p:cNvSpPr>
              <p:nvPr/>
            </p:nvSpPr>
            <p:spPr bwMode="auto">
              <a:xfrm>
                <a:off x="4006" y="3397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6" name="Oval 195"/>
              <p:cNvSpPr>
                <a:spLocks noChangeArrowheads="1"/>
              </p:cNvSpPr>
              <p:nvPr/>
            </p:nvSpPr>
            <p:spPr bwMode="auto">
              <a:xfrm>
                <a:off x="3844" y="3513"/>
                <a:ext cx="57" cy="5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82" name="Text Box 196"/>
            <p:cNvSpPr txBox="1">
              <a:spLocks noChangeArrowheads="1"/>
            </p:cNvSpPr>
            <p:nvPr/>
          </p:nvSpPr>
          <p:spPr bwMode="auto">
            <a:xfrm>
              <a:off x="3413" y="2567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C</a:t>
              </a:r>
            </a:p>
          </p:txBody>
        </p:sp>
        <p:sp>
          <p:nvSpPr>
            <p:cNvPr id="183" name="Text Box 197"/>
            <p:cNvSpPr txBox="1">
              <a:spLocks noChangeArrowheads="1"/>
            </p:cNvSpPr>
            <p:nvPr/>
          </p:nvSpPr>
          <p:spPr bwMode="auto">
            <a:xfrm>
              <a:off x="3413" y="2807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A</a:t>
              </a:r>
            </a:p>
          </p:txBody>
        </p:sp>
        <p:sp>
          <p:nvSpPr>
            <p:cNvPr id="184" name="Text Box 198"/>
            <p:cNvSpPr txBox="1">
              <a:spLocks noChangeArrowheads="1"/>
            </p:cNvSpPr>
            <p:nvPr/>
          </p:nvSpPr>
          <p:spPr bwMode="auto">
            <a:xfrm>
              <a:off x="3413" y="3141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B</a:t>
              </a:r>
            </a:p>
          </p:txBody>
        </p:sp>
        <p:sp>
          <p:nvSpPr>
            <p:cNvPr id="185" name="Text Box 199"/>
            <p:cNvSpPr txBox="1">
              <a:spLocks noChangeArrowheads="1"/>
            </p:cNvSpPr>
            <p:nvPr/>
          </p:nvSpPr>
          <p:spPr bwMode="auto">
            <a:xfrm>
              <a:off x="5235" y="2966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Y</a:t>
              </a:r>
            </a:p>
          </p:txBody>
        </p:sp>
        <p:graphicFrame>
          <p:nvGraphicFramePr>
            <p:cNvPr id="29953" name="Object 2"/>
            <p:cNvGraphicFramePr>
              <a:graphicFrameLocks noChangeAspect="1"/>
            </p:cNvGraphicFramePr>
            <p:nvPr/>
          </p:nvGraphicFramePr>
          <p:xfrm>
            <a:off x="3923" y="3641"/>
            <a:ext cx="101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927100" imgH="215900" progId="Equation.3">
                    <p:embed/>
                  </p:oleObj>
                </mc:Choice>
                <mc:Fallback>
                  <p:oleObj name="Equation" r:id="rId5" imgW="927100" imgH="2159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3641"/>
                          <a:ext cx="1018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1" name="Group 201"/>
          <p:cNvGrpSpPr>
            <a:grpSpLocks/>
          </p:cNvGrpSpPr>
          <p:nvPr/>
        </p:nvGrpSpPr>
        <p:grpSpPr bwMode="auto">
          <a:xfrm>
            <a:off x="5284788" y="1592263"/>
            <a:ext cx="2778125" cy="1731962"/>
            <a:chOff x="3329" y="1003"/>
            <a:chExt cx="1750" cy="1091"/>
          </a:xfrm>
        </p:grpSpPr>
        <p:sp>
          <p:nvSpPr>
            <p:cNvPr id="202" name="Rectangle 202"/>
            <p:cNvSpPr>
              <a:spLocks noChangeArrowheads="1"/>
            </p:cNvSpPr>
            <p:nvPr/>
          </p:nvSpPr>
          <p:spPr bwMode="auto">
            <a:xfrm>
              <a:off x="3329" y="1003"/>
              <a:ext cx="1750" cy="10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9866" name="Group 203"/>
            <p:cNvGrpSpPr>
              <a:grpSpLocks/>
            </p:cNvGrpSpPr>
            <p:nvPr/>
          </p:nvGrpSpPr>
          <p:grpSpPr bwMode="auto">
            <a:xfrm>
              <a:off x="3329" y="1003"/>
              <a:ext cx="1750" cy="1086"/>
              <a:chOff x="5125" y="295"/>
              <a:chExt cx="1750" cy="1086"/>
            </a:xfrm>
          </p:grpSpPr>
          <p:grpSp>
            <p:nvGrpSpPr>
              <p:cNvPr id="29867" name="Group 204"/>
              <p:cNvGrpSpPr>
                <a:grpSpLocks/>
              </p:cNvGrpSpPr>
              <p:nvPr/>
            </p:nvGrpSpPr>
            <p:grpSpPr bwMode="auto">
              <a:xfrm>
                <a:off x="5214" y="363"/>
                <a:ext cx="1574" cy="1018"/>
                <a:chOff x="3024" y="1076"/>
                <a:chExt cx="1574" cy="1018"/>
              </a:xfrm>
            </p:grpSpPr>
            <p:sp>
              <p:nvSpPr>
                <p:cNvPr id="209" name="Rectangle 205"/>
                <p:cNvSpPr>
                  <a:spLocks noChangeArrowheads="1"/>
                </p:cNvSpPr>
                <p:nvPr/>
              </p:nvSpPr>
              <p:spPr bwMode="auto">
                <a:xfrm>
                  <a:off x="3974" y="1412"/>
                  <a:ext cx="518" cy="34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29873" name="Group 206"/>
                <p:cNvGrpSpPr>
                  <a:grpSpLocks/>
                </p:cNvGrpSpPr>
                <p:nvPr/>
              </p:nvGrpSpPr>
              <p:grpSpPr bwMode="auto">
                <a:xfrm>
                  <a:off x="3974" y="1470"/>
                  <a:ext cx="518" cy="230"/>
                  <a:chOff x="3744" y="7632"/>
                  <a:chExt cx="1296" cy="576"/>
                </a:xfrm>
              </p:grpSpPr>
              <p:sp>
                <p:nvSpPr>
                  <p:cNvPr id="245" name="Freeform 207"/>
                  <p:cNvSpPr>
                    <a:spLocks/>
                  </p:cNvSpPr>
                  <p:nvPr/>
                </p:nvSpPr>
                <p:spPr bwMode="auto">
                  <a:xfrm>
                    <a:off x="4032" y="7632"/>
                    <a:ext cx="748" cy="576"/>
                  </a:xfrm>
                  <a:custGeom>
                    <a:avLst/>
                    <a:gdLst>
                      <a:gd name="T0" fmla="*/ 0 w 747"/>
                      <a:gd name="T1" fmla="*/ 0 h 576"/>
                      <a:gd name="T2" fmla="*/ 432 w 747"/>
                      <a:gd name="T3" fmla="*/ 0 h 576"/>
                      <a:gd name="T4" fmla="*/ 495 w 747"/>
                      <a:gd name="T5" fmla="*/ 9 h 576"/>
                      <a:gd name="T6" fmla="*/ 555 w 747"/>
                      <a:gd name="T7" fmla="*/ 27 h 576"/>
                      <a:gd name="T8" fmla="*/ 639 w 747"/>
                      <a:gd name="T9" fmla="*/ 99 h 576"/>
                      <a:gd name="T10" fmla="*/ 699 w 747"/>
                      <a:gd name="T11" fmla="*/ 189 h 576"/>
                      <a:gd name="T12" fmla="*/ 747 w 747"/>
                      <a:gd name="T13" fmla="*/ 291 h 576"/>
                      <a:gd name="T14" fmla="*/ 699 w 747"/>
                      <a:gd name="T15" fmla="*/ 393 h 576"/>
                      <a:gd name="T16" fmla="*/ 633 w 747"/>
                      <a:gd name="T17" fmla="*/ 477 h 576"/>
                      <a:gd name="T18" fmla="*/ 549 w 747"/>
                      <a:gd name="T19" fmla="*/ 549 h 576"/>
                      <a:gd name="T20" fmla="*/ 495 w 747"/>
                      <a:gd name="T21" fmla="*/ 567 h 576"/>
                      <a:gd name="T22" fmla="*/ 432 w 747"/>
                      <a:gd name="T23" fmla="*/ 576 h 576"/>
                      <a:gd name="T24" fmla="*/ 0 w 747"/>
                      <a:gd name="T25" fmla="*/ 576 h 576"/>
                      <a:gd name="T26" fmla="*/ 39 w 747"/>
                      <a:gd name="T27" fmla="*/ 561 h 576"/>
                      <a:gd name="T28" fmla="*/ 69 w 747"/>
                      <a:gd name="T29" fmla="*/ 537 h 576"/>
                      <a:gd name="T30" fmla="*/ 111 w 747"/>
                      <a:gd name="T31" fmla="*/ 483 h 576"/>
                      <a:gd name="T32" fmla="*/ 135 w 747"/>
                      <a:gd name="T33" fmla="*/ 381 h 576"/>
                      <a:gd name="T34" fmla="*/ 144 w 747"/>
                      <a:gd name="T35" fmla="*/ 288 h 576"/>
                      <a:gd name="T36" fmla="*/ 135 w 747"/>
                      <a:gd name="T37" fmla="*/ 183 h 576"/>
                      <a:gd name="T38" fmla="*/ 111 w 747"/>
                      <a:gd name="T39" fmla="*/ 99 h 576"/>
                      <a:gd name="T40" fmla="*/ 69 w 747"/>
                      <a:gd name="T41" fmla="*/ 33 h 576"/>
                      <a:gd name="T42" fmla="*/ 39 w 747"/>
                      <a:gd name="T43" fmla="*/ 9 h 576"/>
                      <a:gd name="T44" fmla="*/ 0 w 747"/>
                      <a:gd name="T45" fmla="*/ 0 h 57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747"/>
                      <a:gd name="T70" fmla="*/ 0 h 576"/>
                      <a:gd name="T71" fmla="*/ 747 w 747"/>
                      <a:gd name="T72" fmla="*/ 576 h 57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747" h="576">
                        <a:moveTo>
                          <a:pt x="0" y="0"/>
                        </a:moveTo>
                        <a:lnTo>
                          <a:pt x="432" y="0"/>
                        </a:lnTo>
                        <a:lnTo>
                          <a:pt x="495" y="9"/>
                        </a:lnTo>
                        <a:lnTo>
                          <a:pt x="555" y="27"/>
                        </a:lnTo>
                        <a:lnTo>
                          <a:pt x="639" y="99"/>
                        </a:lnTo>
                        <a:lnTo>
                          <a:pt x="699" y="189"/>
                        </a:lnTo>
                        <a:lnTo>
                          <a:pt x="747" y="291"/>
                        </a:lnTo>
                        <a:lnTo>
                          <a:pt x="699" y="393"/>
                        </a:lnTo>
                        <a:lnTo>
                          <a:pt x="633" y="477"/>
                        </a:lnTo>
                        <a:lnTo>
                          <a:pt x="549" y="549"/>
                        </a:lnTo>
                        <a:lnTo>
                          <a:pt x="495" y="567"/>
                        </a:lnTo>
                        <a:lnTo>
                          <a:pt x="432" y="576"/>
                        </a:lnTo>
                        <a:lnTo>
                          <a:pt x="0" y="576"/>
                        </a:lnTo>
                        <a:lnTo>
                          <a:pt x="39" y="561"/>
                        </a:lnTo>
                        <a:lnTo>
                          <a:pt x="69" y="537"/>
                        </a:lnTo>
                        <a:lnTo>
                          <a:pt x="111" y="483"/>
                        </a:lnTo>
                        <a:lnTo>
                          <a:pt x="135" y="381"/>
                        </a:lnTo>
                        <a:lnTo>
                          <a:pt x="144" y="288"/>
                        </a:lnTo>
                        <a:lnTo>
                          <a:pt x="135" y="183"/>
                        </a:lnTo>
                        <a:lnTo>
                          <a:pt x="111" y="99"/>
                        </a:lnTo>
                        <a:lnTo>
                          <a:pt x="69" y="33"/>
                        </a:lnTo>
                        <a:lnTo>
                          <a:pt x="39" y="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46" name="Line 208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8065"/>
                    <a:ext cx="40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47" name="Line 20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82" y="7920"/>
                    <a:ext cx="25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48" name="Line 210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7777"/>
                    <a:ext cx="413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sp>
              <p:nvSpPr>
                <p:cNvPr id="211" name="Rectangle 211"/>
                <p:cNvSpPr>
                  <a:spLocks noChangeArrowheads="1"/>
                </p:cNvSpPr>
                <p:nvPr/>
              </p:nvSpPr>
              <p:spPr bwMode="auto">
                <a:xfrm>
                  <a:off x="3456" y="1076"/>
                  <a:ext cx="519" cy="34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29875" name="Group 212"/>
                <p:cNvGrpSpPr>
                  <a:grpSpLocks/>
                </p:cNvGrpSpPr>
                <p:nvPr/>
              </p:nvGrpSpPr>
              <p:grpSpPr bwMode="auto">
                <a:xfrm>
                  <a:off x="3456" y="1134"/>
                  <a:ext cx="519" cy="230"/>
                  <a:chOff x="2304" y="7200"/>
                  <a:chExt cx="1296" cy="576"/>
                </a:xfrm>
              </p:grpSpPr>
              <p:sp>
                <p:nvSpPr>
                  <p:cNvPr id="241" name="Freeform 213"/>
                  <p:cNvSpPr>
                    <a:spLocks/>
                  </p:cNvSpPr>
                  <p:nvPr/>
                </p:nvSpPr>
                <p:spPr bwMode="auto">
                  <a:xfrm>
                    <a:off x="2591" y="7200"/>
                    <a:ext cx="724" cy="576"/>
                  </a:xfrm>
                  <a:custGeom>
                    <a:avLst/>
                    <a:gdLst>
                      <a:gd name="T0" fmla="*/ 0 w 723"/>
                      <a:gd name="T1" fmla="*/ 0 h 576"/>
                      <a:gd name="T2" fmla="*/ 0 w 723"/>
                      <a:gd name="T3" fmla="*/ 576 h 576"/>
                      <a:gd name="T4" fmla="*/ 432 w 723"/>
                      <a:gd name="T5" fmla="*/ 576 h 576"/>
                      <a:gd name="T6" fmla="*/ 489 w 723"/>
                      <a:gd name="T7" fmla="*/ 573 h 576"/>
                      <a:gd name="T8" fmla="*/ 555 w 723"/>
                      <a:gd name="T9" fmla="*/ 549 h 576"/>
                      <a:gd name="T10" fmla="*/ 591 w 723"/>
                      <a:gd name="T11" fmla="*/ 525 h 576"/>
                      <a:gd name="T12" fmla="*/ 627 w 723"/>
                      <a:gd name="T13" fmla="*/ 501 h 576"/>
                      <a:gd name="T14" fmla="*/ 681 w 723"/>
                      <a:gd name="T15" fmla="*/ 435 h 576"/>
                      <a:gd name="T16" fmla="*/ 711 w 723"/>
                      <a:gd name="T17" fmla="*/ 363 h 576"/>
                      <a:gd name="T18" fmla="*/ 723 w 723"/>
                      <a:gd name="T19" fmla="*/ 285 h 576"/>
                      <a:gd name="T20" fmla="*/ 711 w 723"/>
                      <a:gd name="T21" fmla="*/ 213 h 576"/>
                      <a:gd name="T22" fmla="*/ 687 w 723"/>
                      <a:gd name="T23" fmla="*/ 147 h 576"/>
                      <a:gd name="T24" fmla="*/ 639 w 723"/>
                      <a:gd name="T25" fmla="*/ 87 h 576"/>
                      <a:gd name="T26" fmla="*/ 585 w 723"/>
                      <a:gd name="T27" fmla="*/ 45 h 576"/>
                      <a:gd name="T28" fmla="*/ 549 w 723"/>
                      <a:gd name="T29" fmla="*/ 27 h 576"/>
                      <a:gd name="T30" fmla="*/ 513 w 723"/>
                      <a:gd name="T31" fmla="*/ 15 h 576"/>
                      <a:gd name="T32" fmla="*/ 477 w 723"/>
                      <a:gd name="T33" fmla="*/ 3 h 576"/>
                      <a:gd name="T34" fmla="*/ 432 w 723"/>
                      <a:gd name="T35" fmla="*/ 0 h 576"/>
                      <a:gd name="T36" fmla="*/ 0 w 723"/>
                      <a:gd name="T37" fmla="*/ 0 h 57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723"/>
                      <a:gd name="T58" fmla="*/ 0 h 576"/>
                      <a:gd name="T59" fmla="*/ 723 w 723"/>
                      <a:gd name="T60" fmla="*/ 576 h 57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723" h="576">
                        <a:moveTo>
                          <a:pt x="0" y="0"/>
                        </a:moveTo>
                        <a:lnTo>
                          <a:pt x="0" y="576"/>
                        </a:lnTo>
                        <a:lnTo>
                          <a:pt x="432" y="576"/>
                        </a:lnTo>
                        <a:lnTo>
                          <a:pt x="489" y="573"/>
                        </a:lnTo>
                        <a:lnTo>
                          <a:pt x="555" y="549"/>
                        </a:lnTo>
                        <a:lnTo>
                          <a:pt x="591" y="525"/>
                        </a:lnTo>
                        <a:lnTo>
                          <a:pt x="627" y="501"/>
                        </a:lnTo>
                        <a:lnTo>
                          <a:pt x="681" y="435"/>
                        </a:lnTo>
                        <a:lnTo>
                          <a:pt x="711" y="363"/>
                        </a:lnTo>
                        <a:lnTo>
                          <a:pt x="723" y="285"/>
                        </a:lnTo>
                        <a:lnTo>
                          <a:pt x="711" y="213"/>
                        </a:lnTo>
                        <a:lnTo>
                          <a:pt x="687" y="147"/>
                        </a:lnTo>
                        <a:lnTo>
                          <a:pt x="639" y="87"/>
                        </a:lnTo>
                        <a:lnTo>
                          <a:pt x="585" y="45"/>
                        </a:lnTo>
                        <a:lnTo>
                          <a:pt x="549" y="27"/>
                        </a:lnTo>
                        <a:lnTo>
                          <a:pt x="513" y="15"/>
                        </a:lnTo>
                        <a:lnTo>
                          <a:pt x="477" y="3"/>
                        </a:lnTo>
                        <a:lnTo>
                          <a:pt x="4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42" name="Line 214"/>
                  <p:cNvSpPr>
                    <a:spLocks noChangeShapeType="1"/>
                  </p:cNvSpPr>
                  <p:nvPr/>
                </p:nvSpPr>
                <p:spPr bwMode="auto">
                  <a:xfrm>
                    <a:off x="3313" y="7488"/>
                    <a:ext cx="28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43" name="Line 215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7345"/>
                    <a:ext cx="28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44" name="Line 216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7633"/>
                    <a:ext cx="28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sp>
              <p:nvSpPr>
                <p:cNvPr id="213" name="Rectangle 217"/>
                <p:cNvSpPr>
                  <a:spLocks noChangeArrowheads="1"/>
                </p:cNvSpPr>
                <p:nvPr/>
              </p:nvSpPr>
              <p:spPr bwMode="auto">
                <a:xfrm>
                  <a:off x="3456" y="1412"/>
                  <a:ext cx="519" cy="34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29877" name="Group 218"/>
                <p:cNvGrpSpPr>
                  <a:grpSpLocks/>
                </p:cNvGrpSpPr>
                <p:nvPr/>
              </p:nvGrpSpPr>
              <p:grpSpPr bwMode="auto">
                <a:xfrm>
                  <a:off x="3456" y="1470"/>
                  <a:ext cx="519" cy="230"/>
                  <a:chOff x="2304" y="7200"/>
                  <a:chExt cx="1296" cy="576"/>
                </a:xfrm>
              </p:grpSpPr>
              <p:sp>
                <p:nvSpPr>
                  <p:cNvPr id="237" name="Freeform 219"/>
                  <p:cNvSpPr>
                    <a:spLocks/>
                  </p:cNvSpPr>
                  <p:nvPr/>
                </p:nvSpPr>
                <p:spPr bwMode="auto">
                  <a:xfrm>
                    <a:off x="2591" y="7200"/>
                    <a:ext cx="724" cy="576"/>
                  </a:xfrm>
                  <a:custGeom>
                    <a:avLst/>
                    <a:gdLst>
                      <a:gd name="T0" fmla="*/ 0 w 723"/>
                      <a:gd name="T1" fmla="*/ 0 h 576"/>
                      <a:gd name="T2" fmla="*/ 0 w 723"/>
                      <a:gd name="T3" fmla="*/ 576 h 576"/>
                      <a:gd name="T4" fmla="*/ 432 w 723"/>
                      <a:gd name="T5" fmla="*/ 576 h 576"/>
                      <a:gd name="T6" fmla="*/ 489 w 723"/>
                      <a:gd name="T7" fmla="*/ 573 h 576"/>
                      <a:gd name="T8" fmla="*/ 555 w 723"/>
                      <a:gd name="T9" fmla="*/ 549 h 576"/>
                      <a:gd name="T10" fmla="*/ 591 w 723"/>
                      <a:gd name="T11" fmla="*/ 525 h 576"/>
                      <a:gd name="T12" fmla="*/ 627 w 723"/>
                      <a:gd name="T13" fmla="*/ 501 h 576"/>
                      <a:gd name="T14" fmla="*/ 681 w 723"/>
                      <a:gd name="T15" fmla="*/ 435 h 576"/>
                      <a:gd name="T16" fmla="*/ 711 w 723"/>
                      <a:gd name="T17" fmla="*/ 363 h 576"/>
                      <a:gd name="T18" fmla="*/ 723 w 723"/>
                      <a:gd name="T19" fmla="*/ 285 h 576"/>
                      <a:gd name="T20" fmla="*/ 711 w 723"/>
                      <a:gd name="T21" fmla="*/ 213 h 576"/>
                      <a:gd name="T22" fmla="*/ 687 w 723"/>
                      <a:gd name="T23" fmla="*/ 147 h 576"/>
                      <a:gd name="T24" fmla="*/ 639 w 723"/>
                      <a:gd name="T25" fmla="*/ 87 h 576"/>
                      <a:gd name="T26" fmla="*/ 585 w 723"/>
                      <a:gd name="T27" fmla="*/ 45 h 576"/>
                      <a:gd name="T28" fmla="*/ 549 w 723"/>
                      <a:gd name="T29" fmla="*/ 27 h 576"/>
                      <a:gd name="T30" fmla="*/ 513 w 723"/>
                      <a:gd name="T31" fmla="*/ 15 h 576"/>
                      <a:gd name="T32" fmla="*/ 477 w 723"/>
                      <a:gd name="T33" fmla="*/ 3 h 576"/>
                      <a:gd name="T34" fmla="*/ 432 w 723"/>
                      <a:gd name="T35" fmla="*/ 0 h 576"/>
                      <a:gd name="T36" fmla="*/ 0 w 723"/>
                      <a:gd name="T37" fmla="*/ 0 h 57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723"/>
                      <a:gd name="T58" fmla="*/ 0 h 576"/>
                      <a:gd name="T59" fmla="*/ 723 w 723"/>
                      <a:gd name="T60" fmla="*/ 576 h 57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723" h="576">
                        <a:moveTo>
                          <a:pt x="0" y="0"/>
                        </a:moveTo>
                        <a:lnTo>
                          <a:pt x="0" y="576"/>
                        </a:lnTo>
                        <a:lnTo>
                          <a:pt x="432" y="576"/>
                        </a:lnTo>
                        <a:lnTo>
                          <a:pt x="489" y="573"/>
                        </a:lnTo>
                        <a:lnTo>
                          <a:pt x="555" y="549"/>
                        </a:lnTo>
                        <a:lnTo>
                          <a:pt x="591" y="525"/>
                        </a:lnTo>
                        <a:lnTo>
                          <a:pt x="627" y="501"/>
                        </a:lnTo>
                        <a:lnTo>
                          <a:pt x="681" y="435"/>
                        </a:lnTo>
                        <a:lnTo>
                          <a:pt x="711" y="363"/>
                        </a:lnTo>
                        <a:lnTo>
                          <a:pt x="723" y="285"/>
                        </a:lnTo>
                        <a:lnTo>
                          <a:pt x="711" y="213"/>
                        </a:lnTo>
                        <a:lnTo>
                          <a:pt x="687" y="147"/>
                        </a:lnTo>
                        <a:lnTo>
                          <a:pt x="639" y="87"/>
                        </a:lnTo>
                        <a:lnTo>
                          <a:pt x="585" y="45"/>
                        </a:lnTo>
                        <a:lnTo>
                          <a:pt x="549" y="27"/>
                        </a:lnTo>
                        <a:lnTo>
                          <a:pt x="513" y="15"/>
                        </a:lnTo>
                        <a:lnTo>
                          <a:pt x="477" y="3"/>
                        </a:lnTo>
                        <a:lnTo>
                          <a:pt x="4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38" name="Line 220"/>
                  <p:cNvSpPr>
                    <a:spLocks noChangeShapeType="1"/>
                  </p:cNvSpPr>
                  <p:nvPr/>
                </p:nvSpPr>
                <p:spPr bwMode="auto">
                  <a:xfrm>
                    <a:off x="3313" y="7488"/>
                    <a:ext cx="28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39" name="Line 221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7345"/>
                    <a:ext cx="28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40" name="Line 222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7633"/>
                    <a:ext cx="28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sp>
              <p:nvSpPr>
                <p:cNvPr id="215" name="Rectangle 223"/>
                <p:cNvSpPr>
                  <a:spLocks noChangeArrowheads="1"/>
                </p:cNvSpPr>
                <p:nvPr/>
              </p:nvSpPr>
              <p:spPr bwMode="auto">
                <a:xfrm>
                  <a:off x="3456" y="1748"/>
                  <a:ext cx="519" cy="34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29879" name="Group 224"/>
                <p:cNvGrpSpPr>
                  <a:grpSpLocks/>
                </p:cNvGrpSpPr>
                <p:nvPr/>
              </p:nvGrpSpPr>
              <p:grpSpPr bwMode="auto">
                <a:xfrm>
                  <a:off x="3456" y="1806"/>
                  <a:ext cx="519" cy="230"/>
                  <a:chOff x="2304" y="7200"/>
                  <a:chExt cx="1296" cy="576"/>
                </a:xfrm>
              </p:grpSpPr>
              <p:sp>
                <p:nvSpPr>
                  <p:cNvPr id="233" name="Freeform 225"/>
                  <p:cNvSpPr>
                    <a:spLocks/>
                  </p:cNvSpPr>
                  <p:nvPr/>
                </p:nvSpPr>
                <p:spPr bwMode="auto">
                  <a:xfrm>
                    <a:off x="2591" y="7200"/>
                    <a:ext cx="724" cy="576"/>
                  </a:xfrm>
                  <a:custGeom>
                    <a:avLst/>
                    <a:gdLst>
                      <a:gd name="T0" fmla="*/ 0 w 723"/>
                      <a:gd name="T1" fmla="*/ 0 h 576"/>
                      <a:gd name="T2" fmla="*/ 0 w 723"/>
                      <a:gd name="T3" fmla="*/ 576 h 576"/>
                      <a:gd name="T4" fmla="*/ 432 w 723"/>
                      <a:gd name="T5" fmla="*/ 576 h 576"/>
                      <a:gd name="T6" fmla="*/ 489 w 723"/>
                      <a:gd name="T7" fmla="*/ 573 h 576"/>
                      <a:gd name="T8" fmla="*/ 555 w 723"/>
                      <a:gd name="T9" fmla="*/ 549 h 576"/>
                      <a:gd name="T10" fmla="*/ 591 w 723"/>
                      <a:gd name="T11" fmla="*/ 525 h 576"/>
                      <a:gd name="T12" fmla="*/ 627 w 723"/>
                      <a:gd name="T13" fmla="*/ 501 h 576"/>
                      <a:gd name="T14" fmla="*/ 681 w 723"/>
                      <a:gd name="T15" fmla="*/ 435 h 576"/>
                      <a:gd name="T16" fmla="*/ 711 w 723"/>
                      <a:gd name="T17" fmla="*/ 363 h 576"/>
                      <a:gd name="T18" fmla="*/ 723 w 723"/>
                      <a:gd name="T19" fmla="*/ 285 h 576"/>
                      <a:gd name="T20" fmla="*/ 711 w 723"/>
                      <a:gd name="T21" fmla="*/ 213 h 576"/>
                      <a:gd name="T22" fmla="*/ 687 w 723"/>
                      <a:gd name="T23" fmla="*/ 147 h 576"/>
                      <a:gd name="T24" fmla="*/ 639 w 723"/>
                      <a:gd name="T25" fmla="*/ 87 h 576"/>
                      <a:gd name="T26" fmla="*/ 585 w 723"/>
                      <a:gd name="T27" fmla="*/ 45 h 576"/>
                      <a:gd name="T28" fmla="*/ 549 w 723"/>
                      <a:gd name="T29" fmla="*/ 27 h 576"/>
                      <a:gd name="T30" fmla="*/ 513 w 723"/>
                      <a:gd name="T31" fmla="*/ 15 h 576"/>
                      <a:gd name="T32" fmla="*/ 477 w 723"/>
                      <a:gd name="T33" fmla="*/ 3 h 576"/>
                      <a:gd name="T34" fmla="*/ 432 w 723"/>
                      <a:gd name="T35" fmla="*/ 0 h 576"/>
                      <a:gd name="T36" fmla="*/ 0 w 723"/>
                      <a:gd name="T37" fmla="*/ 0 h 57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723"/>
                      <a:gd name="T58" fmla="*/ 0 h 576"/>
                      <a:gd name="T59" fmla="*/ 723 w 723"/>
                      <a:gd name="T60" fmla="*/ 576 h 57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723" h="576">
                        <a:moveTo>
                          <a:pt x="0" y="0"/>
                        </a:moveTo>
                        <a:lnTo>
                          <a:pt x="0" y="576"/>
                        </a:lnTo>
                        <a:lnTo>
                          <a:pt x="432" y="576"/>
                        </a:lnTo>
                        <a:lnTo>
                          <a:pt x="489" y="573"/>
                        </a:lnTo>
                        <a:lnTo>
                          <a:pt x="555" y="549"/>
                        </a:lnTo>
                        <a:lnTo>
                          <a:pt x="591" y="525"/>
                        </a:lnTo>
                        <a:lnTo>
                          <a:pt x="627" y="501"/>
                        </a:lnTo>
                        <a:lnTo>
                          <a:pt x="681" y="435"/>
                        </a:lnTo>
                        <a:lnTo>
                          <a:pt x="711" y="363"/>
                        </a:lnTo>
                        <a:lnTo>
                          <a:pt x="723" y="285"/>
                        </a:lnTo>
                        <a:lnTo>
                          <a:pt x="711" y="213"/>
                        </a:lnTo>
                        <a:lnTo>
                          <a:pt x="687" y="147"/>
                        </a:lnTo>
                        <a:lnTo>
                          <a:pt x="639" y="87"/>
                        </a:lnTo>
                        <a:lnTo>
                          <a:pt x="585" y="45"/>
                        </a:lnTo>
                        <a:lnTo>
                          <a:pt x="549" y="27"/>
                        </a:lnTo>
                        <a:lnTo>
                          <a:pt x="513" y="15"/>
                        </a:lnTo>
                        <a:lnTo>
                          <a:pt x="477" y="3"/>
                        </a:lnTo>
                        <a:lnTo>
                          <a:pt x="4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34" name="Line 226"/>
                  <p:cNvSpPr>
                    <a:spLocks noChangeShapeType="1"/>
                  </p:cNvSpPr>
                  <p:nvPr/>
                </p:nvSpPr>
                <p:spPr bwMode="auto">
                  <a:xfrm>
                    <a:off x="3313" y="7488"/>
                    <a:ext cx="28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35" name="Line 22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7345"/>
                    <a:ext cx="28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36" name="Line 22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7633"/>
                    <a:ext cx="28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29880" name="Group 229"/>
                <p:cNvGrpSpPr>
                  <a:grpSpLocks/>
                </p:cNvGrpSpPr>
                <p:nvPr/>
              </p:nvGrpSpPr>
              <p:grpSpPr bwMode="auto">
                <a:xfrm>
                  <a:off x="3120" y="1134"/>
                  <a:ext cx="346" cy="116"/>
                  <a:chOff x="7920" y="4176"/>
                  <a:chExt cx="864" cy="288"/>
                </a:xfrm>
              </p:grpSpPr>
              <p:sp>
                <p:nvSpPr>
                  <p:cNvPr id="229" name="Freeform 230"/>
                  <p:cNvSpPr>
                    <a:spLocks/>
                  </p:cNvSpPr>
                  <p:nvPr/>
                </p:nvSpPr>
                <p:spPr bwMode="auto">
                  <a:xfrm>
                    <a:off x="8207" y="4176"/>
                    <a:ext cx="290" cy="288"/>
                  </a:xfrm>
                  <a:custGeom>
                    <a:avLst/>
                    <a:gdLst>
                      <a:gd name="T0" fmla="*/ 288 w 288"/>
                      <a:gd name="T1" fmla="*/ 144 h 288"/>
                      <a:gd name="T2" fmla="*/ 0 w 288"/>
                      <a:gd name="T3" fmla="*/ 0 h 288"/>
                      <a:gd name="T4" fmla="*/ 0 w 288"/>
                      <a:gd name="T5" fmla="*/ 288 h 288"/>
                      <a:gd name="T6" fmla="*/ 288 w 288"/>
                      <a:gd name="T7" fmla="*/ 144 h 28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8"/>
                      <a:gd name="T13" fmla="*/ 0 h 288"/>
                      <a:gd name="T14" fmla="*/ 288 w 288"/>
                      <a:gd name="T15" fmla="*/ 288 h 28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8" h="288">
                        <a:moveTo>
                          <a:pt x="288" y="144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288" y="14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30" name="Line 23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920" y="4320"/>
                    <a:ext cx="28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31" name="Line 2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497" y="4320"/>
                    <a:ext cx="28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32" name="Oval 233"/>
                  <p:cNvSpPr>
                    <a:spLocks noChangeArrowheads="1"/>
                  </p:cNvSpPr>
                  <p:nvPr/>
                </p:nvSpPr>
                <p:spPr bwMode="auto">
                  <a:xfrm>
                    <a:off x="8497" y="4248"/>
                    <a:ext cx="142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sp>
              <p:nvSpPr>
                <p:cNvPr id="218" name="Line 234"/>
                <p:cNvSpPr>
                  <a:spLocks noChangeShapeType="1"/>
                </p:cNvSpPr>
                <p:nvPr/>
              </p:nvSpPr>
              <p:spPr bwMode="auto">
                <a:xfrm>
                  <a:off x="3466" y="1307"/>
                  <a:ext cx="0" cy="2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19" name="Line 235"/>
                <p:cNvSpPr>
                  <a:spLocks noChangeShapeType="1"/>
                </p:cNvSpPr>
                <p:nvPr/>
              </p:nvSpPr>
              <p:spPr bwMode="auto">
                <a:xfrm>
                  <a:off x="3456" y="1642"/>
                  <a:ext cx="0" cy="2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20" name="Line 236"/>
                <p:cNvSpPr>
                  <a:spLocks noChangeShapeType="1"/>
                </p:cNvSpPr>
                <p:nvPr/>
              </p:nvSpPr>
              <p:spPr bwMode="auto">
                <a:xfrm flipH="1">
                  <a:off x="3024" y="119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21" name="Line 237"/>
                <p:cNvSpPr>
                  <a:spLocks noChangeShapeType="1"/>
                </p:cNvSpPr>
                <p:nvPr/>
              </p:nvSpPr>
              <p:spPr bwMode="auto">
                <a:xfrm flipH="1">
                  <a:off x="3024" y="1412"/>
                  <a:ext cx="44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22" name="Line 238"/>
                <p:cNvSpPr>
                  <a:spLocks noChangeShapeType="1"/>
                </p:cNvSpPr>
                <p:nvPr/>
              </p:nvSpPr>
              <p:spPr bwMode="auto">
                <a:xfrm flipH="1">
                  <a:off x="3024" y="1748"/>
                  <a:ext cx="44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23" name="Line 239"/>
                <p:cNvSpPr>
                  <a:spLocks noChangeShapeType="1"/>
                </p:cNvSpPr>
                <p:nvPr/>
              </p:nvSpPr>
              <p:spPr bwMode="auto">
                <a:xfrm>
                  <a:off x="3120" y="1192"/>
                  <a:ext cx="0" cy="78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24" name="Line 240"/>
                <p:cNvSpPr>
                  <a:spLocks noChangeShapeType="1"/>
                </p:cNvSpPr>
                <p:nvPr/>
              </p:nvSpPr>
              <p:spPr bwMode="auto">
                <a:xfrm flipH="1">
                  <a:off x="3120" y="1979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25" name="Line 241"/>
                <p:cNvSpPr>
                  <a:spLocks noChangeShapeType="1"/>
                </p:cNvSpPr>
                <p:nvPr/>
              </p:nvSpPr>
              <p:spPr bwMode="auto">
                <a:xfrm>
                  <a:off x="3975" y="1249"/>
                  <a:ext cx="0" cy="27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26" name="Line 242"/>
                <p:cNvSpPr>
                  <a:spLocks noChangeShapeType="1"/>
                </p:cNvSpPr>
                <p:nvPr/>
              </p:nvSpPr>
              <p:spPr bwMode="auto">
                <a:xfrm>
                  <a:off x="3975" y="1644"/>
                  <a:ext cx="0" cy="27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27" name="Line 243"/>
                <p:cNvSpPr>
                  <a:spLocks noChangeShapeType="1"/>
                </p:cNvSpPr>
                <p:nvPr/>
              </p:nvSpPr>
              <p:spPr bwMode="auto">
                <a:xfrm flipV="1">
                  <a:off x="3975" y="1584"/>
                  <a:ext cx="164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28" name="Line 244"/>
                <p:cNvSpPr>
                  <a:spLocks noChangeShapeType="1"/>
                </p:cNvSpPr>
                <p:nvPr/>
              </p:nvSpPr>
              <p:spPr bwMode="auto">
                <a:xfrm>
                  <a:off x="4493" y="1585"/>
                  <a:ext cx="10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205" name="Text Box 245"/>
              <p:cNvSpPr txBox="1">
                <a:spLocks noChangeArrowheads="1"/>
              </p:cNvSpPr>
              <p:nvPr/>
            </p:nvSpPr>
            <p:spPr bwMode="auto">
              <a:xfrm>
                <a:off x="5125" y="295"/>
                <a:ext cx="18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>
                    <a:latin typeface="+mj-lt"/>
                  </a:rPr>
                  <a:t>C</a:t>
                </a:r>
              </a:p>
            </p:txBody>
          </p:sp>
          <p:sp>
            <p:nvSpPr>
              <p:cNvPr id="206" name="Text Box 246"/>
              <p:cNvSpPr txBox="1">
                <a:spLocks noChangeArrowheads="1"/>
              </p:cNvSpPr>
              <p:nvPr/>
            </p:nvSpPr>
            <p:spPr bwMode="auto">
              <a:xfrm>
                <a:off x="5125" y="535"/>
                <a:ext cx="18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>
                    <a:latin typeface="+mj-lt"/>
                  </a:rPr>
                  <a:t>A</a:t>
                </a:r>
              </a:p>
            </p:txBody>
          </p:sp>
          <p:sp>
            <p:nvSpPr>
              <p:cNvPr id="207" name="Text Box 247"/>
              <p:cNvSpPr txBox="1">
                <a:spLocks noChangeArrowheads="1"/>
              </p:cNvSpPr>
              <p:nvPr/>
            </p:nvSpPr>
            <p:spPr bwMode="auto">
              <a:xfrm>
                <a:off x="5125" y="869"/>
                <a:ext cx="18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>
                    <a:latin typeface="+mj-lt"/>
                  </a:rPr>
                  <a:t>B</a:t>
                </a:r>
              </a:p>
            </p:txBody>
          </p:sp>
          <p:sp>
            <p:nvSpPr>
              <p:cNvPr id="208" name="Text Box 248"/>
              <p:cNvSpPr txBox="1">
                <a:spLocks noChangeArrowheads="1"/>
              </p:cNvSpPr>
              <p:nvPr/>
            </p:nvSpPr>
            <p:spPr bwMode="auto">
              <a:xfrm>
                <a:off x="6690" y="679"/>
                <a:ext cx="18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>
                    <a:latin typeface="+mj-lt"/>
                  </a:rPr>
                  <a:t>Y</a:t>
                </a:r>
              </a:p>
            </p:txBody>
          </p:sp>
        </p:grpSp>
      </p:grpSp>
      <p:grpSp>
        <p:nvGrpSpPr>
          <p:cNvPr id="249" name="Group 249"/>
          <p:cNvGrpSpPr>
            <a:grpSpLocks/>
          </p:cNvGrpSpPr>
          <p:nvPr/>
        </p:nvGrpSpPr>
        <p:grpSpPr bwMode="auto">
          <a:xfrm>
            <a:off x="5414963" y="4078288"/>
            <a:ext cx="3186112" cy="1639887"/>
            <a:chOff x="2192" y="-62"/>
            <a:chExt cx="2007" cy="1033"/>
          </a:xfrm>
        </p:grpSpPr>
        <p:sp>
          <p:nvSpPr>
            <p:cNvPr id="250" name="Rectangle 250"/>
            <p:cNvSpPr>
              <a:spLocks noChangeArrowheads="1"/>
            </p:cNvSpPr>
            <p:nvPr/>
          </p:nvSpPr>
          <p:spPr bwMode="auto">
            <a:xfrm>
              <a:off x="2192" y="-62"/>
              <a:ext cx="2007" cy="1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9821" name="Group 251"/>
            <p:cNvGrpSpPr>
              <a:grpSpLocks/>
            </p:cNvGrpSpPr>
            <p:nvPr/>
          </p:nvGrpSpPr>
          <p:grpSpPr bwMode="auto">
            <a:xfrm>
              <a:off x="2192" y="-62"/>
              <a:ext cx="2007" cy="1033"/>
              <a:chOff x="2192" y="-62"/>
              <a:chExt cx="2007" cy="1033"/>
            </a:xfrm>
          </p:grpSpPr>
          <p:sp>
            <p:nvSpPr>
              <p:cNvPr id="252" name="Line 252"/>
              <p:cNvSpPr>
                <a:spLocks noChangeShapeType="1"/>
              </p:cNvSpPr>
              <p:nvPr/>
            </p:nvSpPr>
            <p:spPr bwMode="auto">
              <a:xfrm>
                <a:off x="2737" y="237"/>
                <a:ext cx="0" cy="2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3" name="Line 253"/>
              <p:cNvSpPr>
                <a:spLocks noChangeShapeType="1"/>
              </p:cNvSpPr>
              <p:nvPr/>
            </p:nvSpPr>
            <p:spPr bwMode="auto">
              <a:xfrm>
                <a:off x="2732" y="572"/>
                <a:ext cx="0" cy="2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4" name="Freeform 254"/>
              <p:cNvSpPr>
                <a:spLocks/>
              </p:cNvSpPr>
              <p:nvPr/>
            </p:nvSpPr>
            <p:spPr bwMode="auto">
              <a:xfrm>
                <a:off x="2499" y="279"/>
                <a:ext cx="116" cy="116"/>
              </a:xfrm>
              <a:custGeom>
                <a:avLst/>
                <a:gdLst>
                  <a:gd name="T0" fmla="*/ 0 w 288"/>
                  <a:gd name="T1" fmla="*/ 0 h 288"/>
                  <a:gd name="T2" fmla="*/ 0 w 288"/>
                  <a:gd name="T3" fmla="*/ 0 h 288"/>
                  <a:gd name="T4" fmla="*/ 0 w 288"/>
                  <a:gd name="T5" fmla="*/ 0 h 288"/>
                  <a:gd name="T6" fmla="*/ 0 w 288"/>
                  <a:gd name="T7" fmla="*/ 0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88"/>
                  <a:gd name="T14" fmla="*/ 288 w 288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88">
                    <a:moveTo>
                      <a:pt x="288" y="144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288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5" name="Line 255"/>
              <p:cNvSpPr>
                <a:spLocks noChangeShapeType="1"/>
              </p:cNvSpPr>
              <p:nvPr/>
            </p:nvSpPr>
            <p:spPr bwMode="auto">
              <a:xfrm flipH="1">
                <a:off x="2384" y="337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6" name="Line 256"/>
              <p:cNvSpPr>
                <a:spLocks noChangeShapeType="1"/>
              </p:cNvSpPr>
              <p:nvPr/>
            </p:nvSpPr>
            <p:spPr bwMode="auto">
              <a:xfrm flipH="1">
                <a:off x="2615" y="337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7" name="Line 257"/>
              <p:cNvSpPr>
                <a:spLocks noChangeShapeType="1"/>
              </p:cNvSpPr>
              <p:nvPr/>
            </p:nvSpPr>
            <p:spPr bwMode="auto">
              <a:xfrm flipH="1">
                <a:off x="2288" y="337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8" name="Line 258"/>
              <p:cNvSpPr>
                <a:spLocks noChangeShapeType="1"/>
              </p:cNvSpPr>
              <p:nvPr/>
            </p:nvSpPr>
            <p:spPr bwMode="auto">
              <a:xfrm flipH="1">
                <a:off x="2285" y="122"/>
                <a:ext cx="44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9" name="Line 259"/>
              <p:cNvSpPr>
                <a:spLocks noChangeShapeType="1"/>
              </p:cNvSpPr>
              <p:nvPr/>
            </p:nvSpPr>
            <p:spPr bwMode="auto">
              <a:xfrm>
                <a:off x="2391" y="122"/>
                <a:ext cx="0" cy="7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0" name="Line 260"/>
              <p:cNvSpPr>
                <a:spLocks noChangeShapeType="1"/>
              </p:cNvSpPr>
              <p:nvPr/>
            </p:nvSpPr>
            <p:spPr bwMode="auto">
              <a:xfrm>
                <a:off x="3246" y="179"/>
                <a:ext cx="0" cy="2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1" name="Line 261"/>
              <p:cNvSpPr>
                <a:spLocks noChangeShapeType="1"/>
              </p:cNvSpPr>
              <p:nvPr/>
            </p:nvSpPr>
            <p:spPr bwMode="auto">
              <a:xfrm>
                <a:off x="3246" y="570"/>
                <a:ext cx="0" cy="2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2" name="Line 262"/>
              <p:cNvSpPr>
                <a:spLocks noChangeShapeType="1"/>
              </p:cNvSpPr>
              <p:nvPr/>
            </p:nvSpPr>
            <p:spPr bwMode="auto">
              <a:xfrm>
                <a:off x="3246" y="515"/>
                <a:ext cx="16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3" name="Freeform 263"/>
              <p:cNvSpPr>
                <a:spLocks/>
              </p:cNvSpPr>
              <p:nvPr/>
            </p:nvSpPr>
            <p:spPr bwMode="auto">
              <a:xfrm>
                <a:off x="2499" y="620"/>
                <a:ext cx="116" cy="116"/>
              </a:xfrm>
              <a:custGeom>
                <a:avLst/>
                <a:gdLst>
                  <a:gd name="T0" fmla="*/ 0 w 288"/>
                  <a:gd name="T1" fmla="*/ 0 h 288"/>
                  <a:gd name="T2" fmla="*/ 0 w 288"/>
                  <a:gd name="T3" fmla="*/ 0 h 288"/>
                  <a:gd name="T4" fmla="*/ 0 w 288"/>
                  <a:gd name="T5" fmla="*/ 0 h 288"/>
                  <a:gd name="T6" fmla="*/ 0 w 288"/>
                  <a:gd name="T7" fmla="*/ 0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88"/>
                  <a:gd name="T14" fmla="*/ 288 w 288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88">
                    <a:moveTo>
                      <a:pt x="288" y="144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288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4" name="Line 264"/>
              <p:cNvSpPr>
                <a:spLocks noChangeShapeType="1"/>
              </p:cNvSpPr>
              <p:nvPr/>
            </p:nvSpPr>
            <p:spPr bwMode="auto">
              <a:xfrm flipH="1">
                <a:off x="2384" y="678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5" name="Line 265"/>
              <p:cNvSpPr>
                <a:spLocks noChangeShapeType="1"/>
              </p:cNvSpPr>
              <p:nvPr/>
            </p:nvSpPr>
            <p:spPr bwMode="auto">
              <a:xfrm flipH="1">
                <a:off x="2615" y="678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6" name="Line 266"/>
              <p:cNvSpPr>
                <a:spLocks noChangeShapeType="1"/>
              </p:cNvSpPr>
              <p:nvPr/>
            </p:nvSpPr>
            <p:spPr bwMode="auto">
              <a:xfrm flipH="1">
                <a:off x="2288" y="67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29837" name="Group 267"/>
              <p:cNvGrpSpPr>
                <a:grpSpLocks/>
              </p:cNvGrpSpPr>
              <p:nvPr/>
            </p:nvGrpSpPr>
            <p:grpSpPr bwMode="auto">
              <a:xfrm>
                <a:off x="3248" y="400"/>
                <a:ext cx="518" cy="231"/>
                <a:chOff x="3744" y="7632"/>
                <a:chExt cx="1296" cy="576"/>
              </a:xfrm>
            </p:grpSpPr>
            <p:sp>
              <p:nvSpPr>
                <p:cNvPr id="291" name="Freeform 268"/>
                <p:cNvSpPr>
                  <a:spLocks/>
                </p:cNvSpPr>
                <p:nvPr/>
              </p:nvSpPr>
              <p:spPr bwMode="auto">
                <a:xfrm>
                  <a:off x="4032" y="7632"/>
                  <a:ext cx="748" cy="576"/>
                </a:xfrm>
                <a:custGeom>
                  <a:avLst/>
                  <a:gdLst>
                    <a:gd name="T0" fmla="*/ 0 w 747"/>
                    <a:gd name="T1" fmla="*/ 0 h 576"/>
                    <a:gd name="T2" fmla="*/ 432 w 747"/>
                    <a:gd name="T3" fmla="*/ 0 h 576"/>
                    <a:gd name="T4" fmla="*/ 495 w 747"/>
                    <a:gd name="T5" fmla="*/ 9 h 576"/>
                    <a:gd name="T6" fmla="*/ 555 w 747"/>
                    <a:gd name="T7" fmla="*/ 27 h 576"/>
                    <a:gd name="T8" fmla="*/ 639 w 747"/>
                    <a:gd name="T9" fmla="*/ 99 h 576"/>
                    <a:gd name="T10" fmla="*/ 699 w 747"/>
                    <a:gd name="T11" fmla="*/ 189 h 576"/>
                    <a:gd name="T12" fmla="*/ 747 w 747"/>
                    <a:gd name="T13" fmla="*/ 291 h 576"/>
                    <a:gd name="T14" fmla="*/ 699 w 747"/>
                    <a:gd name="T15" fmla="*/ 393 h 576"/>
                    <a:gd name="T16" fmla="*/ 633 w 747"/>
                    <a:gd name="T17" fmla="*/ 477 h 576"/>
                    <a:gd name="T18" fmla="*/ 549 w 747"/>
                    <a:gd name="T19" fmla="*/ 549 h 576"/>
                    <a:gd name="T20" fmla="*/ 495 w 747"/>
                    <a:gd name="T21" fmla="*/ 567 h 576"/>
                    <a:gd name="T22" fmla="*/ 432 w 747"/>
                    <a:gd name="T23" fmla="*/ 576 h 576"/>
                    <a:gd name="T24" fmla="*/ 0 w 747"/>
                    <a:gd name="T25" fmla="*/ 576 h 576"/>
                    <a:gd name="T26" fmla="*/ 39 w 747"/>
                    <a:gd name="T27" fmla="*/ 561 h 576"/>
                    <a:gd name="T28" fmla="*/ 69 w 747"/>
                    <a:gd name="T29" fmla="*/ 537 h 576"/>
                    <a:gd name="T30" fmla="*/ 111 w 747"/>
                    <a:gd name="T31" fmla="*/ 483 h 576"/>
                    <a:gd name="T32" fmla="*/ 135 w 747"/>
                    <a:gd name="T33" fmla="*/ 381 h 576"/>
                    <a:gd name="T34" fmla="*/ 144 w 747"/>
                    <a:gd name="T35" fmla="*/ 288 h 576"/>
                    <a:gd name="T36" fmla="*/ 135 w 747"/>
                    <a:gd name="T37" fmla="*/ 183 h 576"/>
                    <a:gd name="T38" fmla="*/ 111 w 747"/>
                    <a:gd name="T39" fmla="*/ 99 h 576"/>
                    <a:gd name="T40" fmla="*/ 69 w 747"/>
                    <a:gd name="T41" fmla="*/ 33 h 576"/>
                    <a:gd name="T42" fmla="*/ 39 w 747"/>
                    <a:gd name="T43" fmla="*/ 9 h 576"/>
                    <a:gd name="T44" fmla="*/ 0 w 747"/>
                    <a:gd name="T45" fmla="*/ 0 h 57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747"/>
                    <a:gd name="T70" fmla="*/ 0 h 576"/>
                    <a:gd name="T71" fmla="*/ 747 w 747"/>
                    <a:gd name="T72" fmla="*/ 576 h 57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747" h="576">
                      <a:moveTo>
                        <a:pt x="0" y="0"/>
                      </a:moveTo>
                      <a:lnTo>
                        <a:pt x="432" y="0"/>
                      </a:lnTo>
                      <a:lnTo>
                        <a:pt x="495" y="9"/>
                      </a:lnTo>
                      <a:lnTo>
                        <a:pt x="555" y="27"/>
                      </a:lnTo>
                      <a:lnTo>
                        <a:pt x="639" y="99"/>
                      </a:lnTo>
                      <a:lnTo>
                        <a:pt x="699" y="189"/>
                      </a:lnTo>
                      <a:lnTo>
                        <a:pt x="747" y="291"/>
                      </a:lnTo>
                      <a:lnTo>
                        <a:pt x="699" y="393"/>
                      </a:lnTo>
                      <a:lnTo>
                        <a:pt x="633" y="477"/>
                      </a:lnTo>
                      <a:lnTo>
                        <a:pt x="549" y="549"/>
                      </a:lnTo>
                      <a:lnTo>
                        <a:pt x="495" y="567"/>
                      </a:lnTo>
                      <a:lnTo>
                        <a:pt x="432" y="576"/>
                      </a:lnTo>
                      <a:lnTo>
                        <a:pt x="0" y="576"/>
                      </a:lnTo>
                      <a:lnTo>
                        <a:pt x="39" y="561"/>
                      </a:lnTo>
                      <a:lnTo>
                        <a:pt x="69" y="537"/>
                      </a:lnTo>
                      <a:lnTo>
                        <a:pt x="111" y="483"/>
                      </a:lnTo>
                      <a:lnTo>
                        <a:pt x="135" y="381"/>
                      </a:lnTo>
                      <a:lnTo>
                        <a:pt x="144" y="288"/>
                      </a:lnTo>
                      <a:lnTo>
                        <a:pt x="135" y="183"/>
                      </a:lnTo>
                      <a:lnTo>
                        <a:pt x="111" y="99"/>
                      </a:lnTo>
                      <a:lnTo>
                        <a:pt x="69" y="33"/>
                      </a:lnTo>
                      <a:lnTo>
                        <a:pt x="39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92" name="Line 269"/>
                <p:cNvSpPr>
                  <a:spLocks noChangeShapeType="1"/>
                </p:cNvSpPr>
                <p:nvPr/>
              </p:nvSpPr>
              <p:spPr bwMode="auto">
                <a:xfrm>
                  <a:off x="3744" y="8063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9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4782" y="7921"/>
                  <a:ext cx="25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94" name="Line 271"/>
                <p:cNvSpPr>
                  <a:spLocks noChangeShapeType="1"/>
                </p:cNvSpPr>
                <p:nvPr/>
              </p:nvSpPr>
              <p:spPr bwMode="auto">
                <a:xfrm>
                  <a:off x="3744" y="7777"/>
                  <a:ext cx="41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268" name="Freeform 272"/>
              <p:cNvSpPr>
                <a:spLocks/>
              </p:cNvSpPr>
              <p:nvPr/>
            </p:nvSpPr>
            <p:spPr bwMode="auto">
              <a:xfrm>
                <a:off x="3876" y="459"/>
                <a:ext cx="116" cy="116"/>
              </a:xfrm>
              <a:custGeom>
                <a:avLst/>
                <a:gdLst>
                  <a:gd name="T0" fmla="*/ 0 w 288"/>
                  <a:gd name="T1" fmla="*/ 0 h 288"/>
                  <a:gd name="T2" fmla="*/ 0 w 288"/>
                  <a:gd name="T3" fmla="*/ 0 h 288"/>
                  <a:gd name="T4" fmla="*/ 0 w 288"/>
                  <a:gd name="T5" fmla="*/ 0 h 288"/>
                  <a:gd name="T6" fmla="*/ 0 w 288"/>
                  <a:gd name="T7" fmla="*/ 0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88"/>
                  <a:gd name="T14" fmla="*/ 288 w 288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88">
                    <a:moveTo>
                      <a:pt x="288" y="144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288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9" name="Line 273"/>
              <p:cNvSpPr>
                <a:spLocks noChangeShapeType="1"/>
              </p:cNvSpPr>
              <p:nvPr/>
            </p:nvSpPr>
            <p:spPr bwMode="auto">
              <a:xfrm flipH="1">
                <a:off x="3761" y="517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0" name="Line 274"/>
              <p:cNvSpPr>
                <a:spLocks noChangeShapeType="1"/>
              </p:cNvSpPr>
              <p:nvPr/>
            </p:nvSpPr>
            <p:spPr bwMode="auto">
              <a:xfrm flipH="1">
                <a:off x="3992" y="517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1" name="Freeform 275"/>
              <p:cNvSpPr>
                <a:spLocks/>
              </p:cNvSpPr>
              <p:nvPr/>
            </p:nvSpPr>
            <p:spPr bwMode="auto">
              <a:xfrm>
                <a:off x="2847" y="64"/>
                <a:ext cx="290" cy="230"/>
              </a:xfrm>
              <a:custGeom>
                <a:avLst/>
                <a:gdLst>
                  <a:gd name="T0" fmla="*/ 0 w 723"/>
                  <a:gd name="T1" fmla="*/ 0 h 576"/>
                  <a:gd name="T2" fmla="*/ 0 w 723"/>
                  <a:gd name="T3" fmla="*/ 0 h 576"/>
                  <a:gd name="T4" fmla="*/ 0 w 723"/>
                  <a:gd name="T5" fmla="*/ 0 h 576"/>
                  <a:gd name="T6" fmla="*/ 0 w 723"/>
                  <a:gd name="T7" fmla="*/ 0 h 576"/>
                  <a:gd name="T8" fmla="*/ 0 w 723"/>
                  <a:gd name="T9" fmla="*/ 0 h 576"/>
                  <a:gd name="T10" fmla="*/ 0 w 723"/>
                  <a:gd name="T11" fmla="*/ 0 h 576"/>
                  <a:gd name="T12" fmla="*/ 0 w 723"/>
                  <a:gd name="T13" fmla="*/ 0 h 576"/>
                  <a:gd name="T14" fmla="*/ 0 w 723"/>
                  <a:gd name="T15" fmla="*/ 0 h 576"/>
                  <a:gd name="T16" fmla="*/ 0 w 723"/>
                  <a:gd name="T17" fmla="*/ 0 h 576"/>
                  <a:gd name="T18" fmla="*/ 0 w 723"/>
                  <a:gd name="T19" fmla="*/ 0 h 576"/>
                  <a:gd name="T20" fmla="*/ 0 w 723"/>
                  <a:gd name="T21" fmla="*/ 0 h 576"/>
                  <a:gd name="T22" fmla="*/ 0 w 723"/>
                  <a:gd name="T23" fmla="*/ 0 h 576"/>
                  <a:gd name="T24" fmla="*/ 0 w 723"/>
                  <a:gd name="T25" fmla="*/ 0 h 576"/>
                  <a:gd name="T26" fmla="*/ 0 w 723"/>
                  <a:gd name="T27" fmla="*/ 0 h 576"/>
                  <a:gd name="T28" fmla="*/ 0 w 723"/>
                  <a:gd name="T29" fmla="*/ 0 h 576"/>
                  <a:gd name="T30" fmla="*/ 0 w 723"/>
                  <a:gd name="T31" fmla="*/ 0 h 576"/>
                  <a:gd name="T32" fmla="*/ 0 w 723"/>
                  <a:gd name="T33" fmla="*/ 0 h 576"/>
                  <a:gd name="T34" fmla="*/ 0 w 723"/>
                  <a:gd name="T35" fmla="*/ 0 h 576"/>
                  <a:gd name="T36" fmla="*/ 0 w 723"/>
                  <a:gd name="T37" fmla="*/ 0 h 57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23"/>
                  <a:gd name="T58" fmla="*/ 0 h 576"/>
                  <a:gd name="T59" fmla="*/ 723 w 723"/>
                  <a:gd name="T60" fmla="*/ 576 h 57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23" h="576">
                    <a:moveTo>
                      <a:pt x="0" y="0"/>
                    </a:moveTo>
                    <a:lnTo>
                      <a:pt x="0" y="576"/>
                    </a:lnTo>
                    <a:lnTo>
                      <a:pt x="432" y="576"/>
                    </a:lnTo>
                    <a:lnTo>
                      <a:pt x="489" y="573"/>
                    </a:lnTo>
                    <a:lnTo>
                      <a:pt x="555" y="549"/>
                    </a:lnTo>
                    <a:lnTo>
                      <a:pt x="591" y="525"/>
                    </a:lnTo>
                    <a:lnTo>
                      <a:pt x="627" y="501"/>
                    </a:lnTo>
                    <a:lnTo>
                      <a:pt x="681" y="435"/>
                    </a:lnTo>
                    <a:lnTo>
                      <a:pt x="711" y="363"/>
                    </a:lnTo>
                    <a:lnTo>
                      <a:pt x="723" y="285"/>
                    </a:lnTo>
                    <a:lnTo>
                      <a:pt x="711" y="213"/>
                    </a:lnTo>
                    <a:lnTo>
                      <a:pt x="687" y="147"/>
                    </a:lnTo>
                    <a:lnTo>
                      <a:pt x="639" y="87"/>
                    </a:lnTo>
                    <a:lnTo>
                      <a:pt x="585" y="45"/>
                    </a:lnTo>
                    <a:lnTo>
                      <a:pt x="549" y="27"/>
                    </a:lnTo>
                    <a:lnTo>
                      <a:pt x="513" y="15"/>
                    </a:lnTo>
                    <a:lnTo>
                      <a:pt x="477" y="3"/>
                    </a:lnTo>
                    <a:lnTo>
                      <a:pt x="432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2" name="Line 276"/>
              <p:cNvSpPr>
                <a:spLocks noChangeShapeType="1"/>
              </p:cNvSpPr>
              <p:nvPr/>
            </p:nvSpPr>
            <p:spPr bwMode="auto">
              <a:xfrm>
                <a:off x="3136" y="179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3" name="Line 277"/>
              <p:cNvSpPr>
                <a:spLocks noChangeShapeType="1"/>
              </p:cNvSpPr>
              <p:nvPr/>
            </p:nvSpPr>
            <p:spPr bwMode="auto">
              <a:xfrm>
                <a:off x="2732" y="122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4" name="Line 278"/>
              <p:cNvSpPr>
                <a:spLocks noChangeShapeType="1"/>
              </p:cNvSpPr>
              <p:nvPr/>
            </p:nvSpPr>
            <p:spPr bwMode="auto">
              <a:xfrm>
                <a:off x="2732" y="237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5" name="Oval 279"/>
              <p:cNvSpPr>
                <a:spLocks noChangeArrowheads="1"/>
              </p:cNvSpPr>
              <p:nvPr/>
            </p:nvSpPr>
            <p:spPr bwMode="auto">
              <a:xfrm>
                <a:off x="2790" y="93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6" name="Freeform 280"/>
              <p:cNvSpPr>
                <a:spLocks/>
              </p:cNvSpPr>
              <p:nvPr/>
            </p:nvSpPr>
            <p:spPr bwMode="auto">
              <a:xfrm>
                <a:off x="2845" y="400"/>
                <a:ext cx="290" cy="230"/>
              </a:xfrm>
              <a:custGeom>
                <a:avLst/>
                <a:gdLst>
                  <a:gd name="T0" fmla="*/ 0 w 723"/>
                  <a:gd name="T1" fmla="*/ 0 h 576"/>
                  <a:gd name="T2" fmla="*/ 0 w 723"/>
                  <a:gd name="T3" fmla="*/ 0 h 576"/>
                  <a:gd name="T4" fmla="*/ 0 w 723"/>
                  <a:gd name="T5" fmla="*/ 0 h 576"/>
                  <a:gd name="T6" fmla="*/ 0 w 723"/>
                  <a:gd name="T7" fmla="*/ 0 h 576"/>
                  <a:gd name="T8" fmla="*/ 0 w 723"/>
                  <a:gd name="T9" fmla="*/ 0 h 576"/>
                  <a:gd name="T10" fmla="*/ 0 w 723"/>
                  <a:gd name="T11" fmla="*/ 0 h 576"/>
                  <a:gd name="T12" fmla="*/ 0 w 723"/>
                  <a:gd name="T13" fmla="*/ 0 h 576"/>
                  <a:gd name="T14" fmla="*/ 0 w 723"/>
                  <a:gd name="T15" fmla="*/ 0 h 576"/>
                  <a:gd name="T16" fmla="*/ 0 w 723"/>
                  <a:gd name="T17" fmla="*/ 0 h 576"/>
                  <a:gd name="T18" fmla="*/ 0 w 723"/>
                  <a:gd name="T19" fmla="*/ 0 h 576"/>
                  <a:gd name="T20" fmla="*/ 0 w 723"/>
                  <a:gd name="T21" fmla="*/ 0 h 576"/>
                  <a:gd name="T22" fmla="*/ 0 w 723"/>
                  <a:gd name="T23" fmla="*/ 0 h 576"/>
                  <a:gd name="T24" fmla="*/ 0 w 723"/>
                  <a:gd name="T25" fmla="*/ 0 h 576"/>
                  <a:gd name="T26" fmla="*/ 0 w 723"/>
                  <a:gd name="T27" fmla="*/ 0 h 576"/>
                  <a:gd name="T28" fmla="*/ 0 w 723"/>
                  <a:gd name="T29" fmla="*/ 0 h 576"/>
                  <a:gd name="T30" fmla="*/ 0 w 723"/>
                  <a:gd name="T31" fmla="*/ 0 h 576"/>
                  <a:gd name="T32" fmla="*/ 0 w 723"/>
                  <a:gd name="T33" fmla="*/ 0 h 576"/>
                  <a:gd name="T34" fmla="*/ 0 w 723"/>
                  <a:gd name="T35" fmla="*/ 0 h 576"/>
                  <a:gd name="T36" fmla="*/ 0 w 723"/>
                  <a:gd name="T37" fmla="*/ 0 h 57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23"/>
                  <a:gd name="T58" fmla="*/ 0 h 576"/>
                  <a:gd name="T59" fmla="*/ 723 w 723"/>
                  <a:gd name="T60" fmla="*/ 576 h 57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23" h="576">
                    <a:moveTo>
                      <a:pt x="0" y="0"/>
                    </a:moveTo>
                    <a:lnTo>
                      <a:pt x="0" y="576"/>
                    </a:lnTo>
                    <a:lnTo>
                      <a:pt x="432" y="576"/>
                    </a:lnTo>
                    <a:lnTo>
                      <a:pt x="489" y="573"/>
                    </a:lnTo>
                    <a:lnTo>
                      <a:pt x="555" y="549"/>
                    </a:lnTo>
                    <a:lnTo>
                      <a:pt x="591" y="525"/>
                    </a:lnTo>
                    <a:lnTo>
                      <a:pt x="627" y="501"/>
                    </a:lnTo>
                    <a:lnTo>
                      <a:pt x="681" y="435"/>
                    </a:lnTo>
                    <a:lnTo>
                      <a:pt x="711" y="363"/>
                    </a:lnTo>
                    <a:lnTo>
                      <a:pt x="723" y="285"/>
                    </a:lnTo>
                    <a:lnTo>
                      <a:pt x="711" y="213"/>
                    </a:lnTo>
                    <a:lnTo>
                      <a:pt x="687" y="147"/>
                    </a:lnTo>
                    <a:lnTo>
                      <a:pt x="639" y="87"/>
                    </a:lnTo>
                    <a:lnTo>
                      <a:pt x="585" y="45"/>
                    </a:lnTo>
                    <a:lnTo>
                      <a:pt x="549" y="27"/>
                    </a:lnTo>
                    <a:lnTo>
                      <a:pt x="513" y="15"/>
                    </a:lnTo>
                    <a:lnTo>
                      <a:pt x="477" y="3"/>
                    </a:lnTo>
                    <a:lnTo>
                      <a:pt x="432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7" name="Line 281"/>
              <p:cNvSpPr>
                <a:spLocks noChangeShapeType="1"/>
              </p:cNvSpPr>
              <p:nvPr/>
            </p:nvSpPr>
            <p:spPr bwMode="auto">
              <a:xfrm>
                <a:off x="3134" y="515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8" name="Line 282"/>
              <p:cNvSpPr>
                <a:spLocks noChangeShapeType="1"/>
              </p:cNvSpPr>
              <p:nvPr/>
            </p:nvSpPr>
            <p:spPr bwMode="auto">
              <a:xfrm>
                <a:off x="2730" y="458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9" name="Line 283"/>
              <p:cNvSpPr>
                <a:spLocks noChangeShapeType="1"/>
              </p:cNvSpPr>
              <p:nvPr/>
            </p:nvSpPr>
            <p:spPr bwMode="auto">
              <a:xfrm>
                <a:off x="2730" y="573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0" name="Freeform 284"/>
              <p:cNvSpPr>
                <a:spLocks/>
              </p:cNvSpPr>
              <p:nvPr/>
            </p:nvSpPr>
            <p:spPr bwMode="auto">
              <a:xfrm>
                <a:off x="2842" y="739"/>
                <a:ext cx="290" cy="230"/>
              </a:xfrm>
              <a:custGeom>
                <a:avLst/>
                <a:gdLst>
                  <a:gd name="T0" fmla="*/ 0 w 723"/>
                  <a:gd name="T1" fmla="*/ 0 h 576"/>
                  <a:gd name="T2" fmla="*/ 0 w 723"/>
                  <a:gd name="T3" fmla="*/ 0 h 576"/>
                  <a:gd name="T4" fmla="*/ 0 w 723"/>
                  <a:gd name="T5" fmla="*/ 0 h 576"/>
                  <a:gd name="T6" fmla="*/ 0 w 723"/>
                  <a:gd name="T7" fmla="*/ 0 h 576"/>
                  <a:gd name="T8" fmla="*/ 0 w 723"/>
                  <a:gd name="T9" fmla="*/ 0 h 576"/>
                  <a:gd name="T10" fmla="*/ 0 w 723"/>
                  <a:gd name="T11" fmla="*/ 0 h 576"/>
                  <a:gd name="T12" fmla="*/ 0 w 723"/>
                  <a:gd name="T13" fmla="*/ 0 h 576"/>
                  <a:gd name="T14" fmla="*/ 0 w 723"/>
                  <a:gd name="T15" fmla="*/ 0 h 576"/>
                  <a:gd name="T16" fmla="*/ 0 w 723"/>
                  <a:gd name="T17" fmla="*/ 0 h 576"/>
                  <a:gd name="T18" fmla="*/ 0 w 723"/>
                  <a:gd name="T19" fmla="*/ 0 h 576"/>
                  <a:gd name="T20" fmla="*/ 0 w 723"/>
                  <a:gd name="T21" fmla="*/ 0 h 576"/>
                  <a:gd name="T22" fmla="*/ 0 w 723"/>
                  <a:gd name="T23" fmla="*/ 0 h 576"/>
                  <a:gd name="T24" fmla="*/ 0 w 723"/>
                  <a:gd name="T25" fmla="*/ 0 h 576"/>
                  <a:gd name="T26" fmla="*/ 0 w 723"/>
                  <a:gd name="T27" fmla="*/ 0 h 576"/>
                  <a:gd name="T28" fmla="*/ 0 w 723"/>
                  <a:gd name="T29" fmla="*/ 0 h 576"/>
                  <a:gd name="T30" fmla="*/ 0 w 723"/>
                  <a:gd name="T31" fmla="*/ 0 h 576"/>
                  <a:gd name="T32" fmla="*/ 0 w 723"/>
                  <a:gd name="T33" fmla="*/ 0 h 576"/>
                  <a:gd name="T34" fmla="*/ 0 w 723"/>
                  <a:gd name="T35" fmla="*/ 0 h 576"/>
                  <a:gd name="T36" fmla="*/ 0 w 723"/>
                  <a:gd name="T37" fmla="*/ 0 h 57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23"/>
                  <a:gd name="T58" fmla="*/ 0 h 576"/>
                  <a:gd name="T59" fmla="*/ 723 w 723"/>
                  <a:gd name="T60" fmla="*/ 576 h 57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23" h="576">
                    <a:moveTo>
                      <a:pt x="0" y="0"/>
                    </a:moveTo>
                    <a:lnTo>
                      <a:pt x="0" y="576"/>
                    </a:lnTo>
                    <a:lnTo>
                      <a:pt x="432" y="576"/>
                    </a:lnTo>
                    <a:lnTo>
                      <a:pt x="489" y="573"/>
                    </a:lnTo>
                    <a:lnTo>
                      <a:pt x="555" y="549"/>
                    </a:lnTo>
                    <a:lnTo>
                      <a:pt x="591" y="525"/>
                    </a:lnTo>
                    <a:lnTo>
                      <a:pt x="627" y="501"/>
                    </a:lnTo>
                    <a:lnTo>
                      <a:pt x="681" y="435"/>
                    </a:lnTo>
                    <a:lnTo>
                      <a:pt x="711" y="363"/>
                    </a:lnTo>
                    <a:lnTo>
                      <a:pt x="723" y="285"/>
                    </a:lnTo>
                    <a:lnTo>
                      <a:pt x="711" y="213"/>
                    </a:lnTo>
                    <a:lnTo>
                      <a:pt x="687" y="147"/>
                    </a:lnTo>
                    <a:lnTo>
                      <a:pt x="639" y="87"/>
                    </a:lnTo>
                    <a:lnTo>
                      <a:pt x="585" y="45"/>
                    </a:lnTo>
                    <a:lnTo>
                      <a:pt x="549" y="27"/>
                    </a:lnTo>
                    <a:lnTo>
                      <a:pt x="513" y="15"/>
                    </a:lnTo>
                    <a:lnTo>
                      <a:pt x="477" y="3"/>
                    </a:lnTo>
                    <a:lnTo>
                      <a:pt x="432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1" name="Line 285"/>
              <p:cNvSpPr>
                <a:spLocks noChangeShapeType="1"/>
              </p:cNvSpPr>
              <p:nvPr/>
            </p:nvSpPr>
            <p:spPr bwMode="auto">
              <a:xfrm>
                <a:off x="3131" y="854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2" name="Line 286"/>
              <p:cNvSpPr>
                <a:spLocks noChangeShapeType="1"/>
              </p:cNvSpPr>
              <p:nvPr/>
            </p:nvSpPr>
            <p:spPr bwMode="auto">
              <a:xfrm>
                <a:off x="2727" y="797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3" name="Line 287"/>
              <p:cNvSpPr>
                <a:spLocks noChangeShapeType="1"/>
              </p:cNvSpPr>
              <p:nvPr/>
            </p:nvSpPr>
            <p:spPr bwMode="auto">
              <a:xfrm>
                <a:off x="2727" y="912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4" name="Freeform 288"/>
              <p:cNvSpPr>
                <a:spLocks/>
              </p:cNvSpPr>
              <p:nvPr/>
            </p:nvSpPr>
            <p:spPr bwMode="auto">
              <a:xfrm>
                <a:off x="2507" y="855"/>
                <a:ext cx="116" cy="116"/>
              </a:xfrm>
              <a:custGeom>
                <a:avLst/>
                <a:gdLst>
                  <a:gd name="T0" fmla="*/ 0 w 288"/>
                  <a:gd name="T1" fmla="*/ 0 h 288"/>
                  <a:gd name="T2" fmla="*/ 0 w 288"/>
                  <a:gd name="T3" fmla="*/ 0 h 288"/>
                  <a:gd name="T4" fmla="*/ 0 w 288"/>
                  <a:gd name="T5" fmla="*/ 0 h 288"/>
                  <a:gd name="T6" fmla="*/ 0 w 288"/>
                  <a:gd name="T7" fmla="*/ 0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88"/>
                  <a:gd name="T14" fmla="*/ 288 w 288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88">
                    <a:moveTo>
                      <a:pt x="288" y="144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288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5" name="Line 289"/>
              <p:cNvSpPr>
                <a:spLocks noChangeShapeType="1"/>
              </p:cNvSpPr>
              <p:nvPr/>
            </p:nvSpPr>
            <p:spPr bwMode="auto">
              <a:xfrm flipH="1">
                <a:off x="2392" y="913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6" name="Line 290"/>
              <p:cNvSpPr>
                <a:spLocks noChangeShapeType="1"/>
              </p:cNvSpPr>
              <p:nvPr/>
            </p:nvSpPr>
            <p:spPr bwMode="auto">
              <a:xfrm flipH="1">
                <a:off x="2623" y="913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7" name="Text Box 291"/>
              <p:cNvSpPr txBox="1">
                <a:spLocks noChangeArrowheads="1"/>
              </p:cNvSpPr>
              <p:nvPr/>
            </p:nvSpPr>
            <p:spPr bwMode="auto">
              <a:xfrm>
                <a:off x="2192" y="-62"/>
                <a:ext cx="18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>
                    <a:latin typeface="+mj-lt"/>
                  </a:rPr>
                  <a:t>C</a:t>
                </a:r>
              </a:p>
            </p:txBody>
          </p:sp>
          <p:sp>
            <p:nvSpPr>
              <p:cNvPr id="288" name="Text Box 292"/>
              <p:cNvSpPr txBox="1">
                <a:spLocks noChangeArrowheads="1"/>
              </p:cNvSpPr>
              <p:nvPr/>
            </p:nvSpPr>
            <p:spPr bwMode="auto">
              <a:xfrm>
                <a:off x="2192" y="178"/>
                <a:ext cx="18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>
                    <a:latin typeface="+mj-lt"/>
                  </a:rPr>
                  <a:t>A</a:t>
                </a:r>
              </a:p>
            </p:txBody>
          </p:sp>
          <p:sp>
            <p:nvSpPr>
              <p:cNvPr id="289" name="Text Box 293"/>
              <p:cNvSpPr txBox="1">
                <a:spLocks noChangeArrowheads="1"/>
              </p:cNvSpPr>
              <p:nvPr/>
            </p:nvSpPr>
            <p:spPr bwMode="auto">
              <a:xfrm>
                <a:off x="2192" y="512"/>
                <a:ext cx="18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>
                    <a:latin typeface="+mj-lt"/>
                  </a:rPr>
                  <a:t>B</a:t>
                </a:r>
              </a:p>
            </p:txBody>
          </p:sp>
          <p:sp>
            <p:nvSpPr>
              <p:cNvPr id="290" name="Text Box 294"/>
              <p:cNvSpPr txBox="1">
                <a:spLocks noChangeArrowheads="1"/>
              </p:cNvSpPr>
              <p:nvPr/>
            </p:nvSpPr>
            <p:spPr bwMode="auto">
              <a:xfrm>
                <a:off x="4014" y="337"/>
                <a:ext cx="18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>
                    <a:latin typeface="+mj-lt"/>
                  </a:rPr>
                  <a:t>Y</a:t>
                </a:r>
              </a:p>
            </p:txBody>
          </p:sp>
        </p:grpSp>
      </p:grpSp>
      <p:grpSp>
        <p:nvGrpSpPr>
          <p:cNvPr id="295" name="Group 295"/>
          <p:cNvGrpSpPr>
            <a:grpSpLocks/>
          </p:cNvGrpSpPr>
          <p:nvPr/>
        </p:nvGrpSpPr>
        <p:grpSpPr bwMode="auto">
          <a:xfrm>
            <a:off x="3581400" y="1060450"/>
            <a:ext cx="1831975" cy="1087438"/>
            <a:chOff x="4420" y="2544"/>
            <a:chExt cx="1154" cy="685"/>
          </a:xfrm>
        </p:grpSpPr>
        <p:grpSp>
          <p:nvGrpSpPr>
            <p:cNvPr id="29806" name="Group 296"/>
            <p:cNvGrpSpPr>
              <a:grpSpLocks/>
            </p:cNvGrpSpPr>
            <p:nvPr/>
          </p:nvGrpSpPr>
          <p:grpSpPr bwMode="auto">
            <a:xfrm>
              <a:off x="4420" y="2544"/>
              <a:ext cx="1154" cy="288"/>
              <a:chOff x="4420" y="2423"/>
              <a:chExt cx="1154" cy="288"/>
            </a:xfrm>
          </p:grpSpPr>
          <p:sp>
            <p:nvSpPr>
              <p:cNvPr id="306" name="Text Box 297"/>
              <p:cNvSpPr txBox="1">
                <a:spLocks noChangeArrowheads="1"/>
              </p:cNvSpPr>
              <p:nvPr/>
            </p:nvSpPr>
            <p:spPr bwMode="auto">
              <a:xfrm>
                <a:off x="4420" y="2423"/>
                <a:ext cx="115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b="0">
                    <a:latin typeface="+mj-lt"/>
                  </a:rPr>
                  <a:t>AB=A+B</a:t>
                </a:r>
              </a:p>
            </p:txBody>
          </p:sp>
          <p:sp>
            <p:nvSpPr>
              <p:cNvPr id="307" name="Line 298"/>
              <p:cNvSpPr>
                <a:spLocks noChangeShapeType="1"/>
              </p:cNvSpPr>
              <p:nvPr/>
            </p:nvSpPr>
            <p:spPr bwMode="auto">
              <a:xfrm>
                <a:off x="5050" y="2464"/>
                <a:ext cx="8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8" name="Line 299"/>
              <p:cNvSpPr>
                <a:spLocks noChangeShapeType="1"/>
              </p:cNvSpPr>
              <p:nvPr/>
            </p:nvSpPr>
            <p:spPr bwMode="auto">
              <a:xfrm>
                <a:off x="5270" y="2464"/>
                <a:ext cx="8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9" name="Line 300"/>
              <p:cNvSpPr>
                <a:spLocks noChangeShapeType="1"/>
              </p:cNvSpPr>
              <p:nvPr/>
            </p:nvSpPr>
            <p:spPr bwMode="auto">
              <a:xfrm>
                <a:off x="4656" y="2463"/>
                <a:ext cx="20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9807" name="Group 301"/>
            <p:cNvGrpSpPr>
              <a:grpSpLocks/>
            </p:cNvGrpSpPr>
            <p:nvPr/>
          </p:nvGrpSpPr>
          <p:grpSpPr bwMode="auto">
            <a:xfrm>
              <a:off x="4738" y="2884"/>
              <a:ext cx="519" cy="345"/>
              <a:chOff x="7056" y="4464"/>
              <a:chExt cx="1296" cy="864"/>
            </a:xfrm>
          </p:grpSpPr>
          <p:sp>
            <p:nvSpPr>
              <p:cNvPr id="298" name="Rectangle 302"/>
              <p:cNvSpPr>
                <a:spLocks noChangeArrowheads="1"/>
              </p:cNvSpPr>
              <p:nvPr/>
            </p:nvSpPr>
            <p:spPr bwMode="auto">
              <a:xfrm>
                <a:off x="7056" y="4464"/>
                <a:ext cx="1296" cy="8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29809" name="Group 303"/>
              <p:cNvGrpSpPr>
                <a:grpSpLocks/>
              </p:cNvGrpSpPr>
              <p:nvPr/>
            </p:nvGrpSpPr>
            <p:grpSpPr bwMode="auto">
              <a:xfrm>
                <a:off x="7056" y="4608"/>
                <a:ext cx="1296" cy="576"/>
                <a:chOff x="5616" y="4896"/>
                <a:chExt cx="1296" cy="576"/>
              </a:xfrm>
            </p:grpSpPr>
            <p:grpSp>
              <p:nvGrpSpPr>
                <p:cNvPr id="29810" name="Group 304"/>
                <p:cNvGrpSpPr>
                  <a:grpSpLocks/>
                </p:cNvGrpSpPr>
                <p:nvPr/>
              </p:nvGrpSpPr>
              <p:grpSpPr bwMode="auto">
                <a:xfrm>
                  <a:off x="5616" y="4896"/>
                  <a:ext cx="1296" cy="576"/>
                  <a:chOff x="2304" y="7200"/>
                  <a:chExt cx="1296" cy="576"/>
                </a:xfrm>
              </p:grpSpPr>
              <p:sp>
                <p:nvSpPr>
                  <p:cNvPr id="302" name="Freeform 305"/>
                  <p:cNvSpPr>
                    <a:spLocks/>
                  </p:cNvSpPr>
                  <p:nvPr/>
                </p:nvSpPr>
                <p:spPr bwMode="auto">
                  <a:xfrm>
                    <a:off x="2591" y="7201"/>
                    <a:ext cx="724" cy="576"/>
                  </a:xfrm>
                  <a:custGeom>
                    <a:avLst/>
                    <a:gdLst>
                      <a:gd name="T0" fmla="*/ 0 w 723"/>
                      <a:gd name="T1" fmla="*/ 0 h 576"/>
                      <a:gd name="T2" fmla="*/ 0 w 723"/>
                      <a:gd name="T3" fmla="*/ 576 h 576"/>
                      <a:gd name="T4" fmla="*/ 432 w 723"/>
                      <a:gd name="T5" fmla="*/ 576 h 576"/>
                      <a:gd name="T6" fmla="*/ 489 w 723"/>
                      <a:gd name="T7" fmla="*/ 573 h 576"/>
                      <a:gd name="T8" fmla="*/ 555 w 723"/>
                      <a:gd name="T9" fmla="*/ 549 h 576"/>
                      <a:gd name="T10" fmla="*/ 591 w 723"/>
                      <a:gd name="T11" fmla="*/ 525 h 576"/>
                      <a:gd name="T12" fmla="*/ 627 w 723"/>
                      <a:gd name="T13" fmla="*/ 501 h 576"/>
                      <a:gd name="T14" fmla="*/ 681 w 723"/>
                      <a:gd name="T15" fmla="*/ 435 h 576"/>
                      <a:gd name="T16" fmla="*/ 711 w 723"/>
                      <a:gd name="T17" fmla="*/ 363 h 576"/>
                      <a:gd name="T18" fmla="*/ 723 w 723"/>
                      <a:gd name="T19" fmla="*/ 285 h 576"/>
                      <a:gd name="T20" fmla="*/ 711 w 723"/>
                      <a:gd name="T21" fmla="*/ 213 h 576"/>
                      <a:gd name="T22" fmla="*/ 687 w 723"/>
                      <a:gd name="T23" fmla="*/ 147 h 576"/>
                      <a:gd name="T24" fmla="*/ 639 w 723"/>
                      <a:gd name="T25" fmla="*/ 87 h 576"/>
                      <a:gd name="T26" fmla="*/ 585 w 723"/>
                      <a:gd name="T27" fmla="*/ 45 h 576"/>
                      <a:gd name="T28" fmla="*/ 549 w 723"/>
                      <a:gd name="T29" fmla="*/ 27 h 576"/>
                      <a:gd name="T30" fmla="*/ 513 w 723"/>
                      <a:gd name="T31" fmla="*/ 15 h 576"/>
                      <a:gd name="T32" fmla="*/ 477 w 723"/>
                      <a:gd name="T33" fmla="*/ 3 h 576"/>
                      <a:gd name="T34" fmla="*/ 432 w 723"/>
                      <a:gd name="T35" fmla="*/ 0 h 576"/>
                      <a:gd name="T36" fmla="*/ 0 w 723"/>
                      <a:gd name="T37" fmla="*/ 0 h 57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w 723"/>
                      <a:gd name="T58" fmla="*/ 0 h 576"/>
                      <a:gd name="T59" fmla="*/ 723 w 723"/>
                      <a:gd name="T60" fmla="*/ 576 h 57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T57" t="T58" r="T59" b="T60"/>
                    <a:pathLst>
                      <a:path w="723" h="576">
                        <a:moveTo>
                          <a:pt x="0" y="0"/>
                        </a:moveTo>
                        <a:lnTo>
                          <a:pt x="0" y="576"/>
                        </a:lnTo>
                        <a:lnTo>
                          <a:pt x="432" y="576"/>
                        </a:lnTo>
                        <a:lnTo>
                          <a:pt x="489" y="573"/>
                        </a:lnTo>
                        <a:lnTo>
                          <a:pt x="555" y="549"/>
                        </a:lnTo>
                        <a:lnTo>
                          <a:pt x="591" y="525"/>
                        </a:lnTo>
                        <a:lnTo>
                          <a:pt x="627" y="501"/>
                        </a:lnTo>
                        <a:lnTo>
                          <a:pt x="681" y="435"/>
                        </a:lnTo>
                        <a:lnTo>
                          <a:pt x="711" y="363"/>
                        </a:lnTo>
                        <a:lnTo>
                          <a:pt x="723" y="285"/>
                        </a:lnTo>
                        <a:lnTo>
                          <a:pt x="711" y="213"/>
                        </a:lnTo>
                        <a:lnTo>
                          <a:pt x="687" y="147"/>
                        </a:lnTo>
                        <a:lnTo>
                          <a:pt x="639" y="87"/>
                        </a:lnTo>
                        <a:lnTo>
                          <a:pt x="585" y="45"/>
                        </a:lnTo>
                        <a:lnTo>
                          <a:pt x="549" y="27"/>
                        </a:lnTo>
                        <a:lnTo>
                          <a:pt x="513" y="15"/>
                        </a:lnTo>
                        <a:lnTo>
                          <a:pt x="477" y="3"/>
                        </a:lnTo>
                        <a:lnTo>
                          <a:pt x="4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303" name="Line 306"/>
                  <p:cNvSpPr>
                    <a:spLocks noChangeShapeType="1"/>
                  </p:cNvSpPr>
                  <p:nvPr/>
                </p:nvSpPr>
                <p:spPr bwMode="auto">
                  <a:xfrm>
                    <a:off x="3313" y="7489"/>
                    <a:ext cx="28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304" name="Line 30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7349"/>
                    <a:ext cx="28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305" name="Line 30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7637"/>
                    <a:ext cx="287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sp>
              <p:nvSpPr>
                <p:cNvPr id="301" name="Oval 309"/>
                <p:cNvSpPr>
                  <a:spLocks noChangeArrowheads="1"/>
                </p:cNvSpPr>
                <p:nvPr/>
              </p:nvSpPr>
              <p:spPr bwMode="auto">
                <a:xfrm>
                  <a:off x="6625" y="5115"/>
                  <a:ext cx="142" cy="145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</p:grpSp>
      <p:grpSp>
        <p:nvGrpSpPr>
          <p:cNvPr id="310" name="Group 310"/>
          <p:cNvGrpSpPr>
            <a:grpSpLocks/>
          </p:cNvGrpSpPr>
          <p:nvPr/>
        </p:nvGrpSpPr>
        <p:grpSpPr bwMode="auto">
          <a:xfrm>
            <a:off x="4038600" y="1600200"/>
            <a:ext cx="822325" cy="547688"/>
            <a:chOff x="5472" y="4464"/>
            <a:chExt cx="1296" cy="864"/>
          </a:xfrm>
        </p:grpSpPr>
        <p:sp>
          <p:nvSpPr>
            <p:cNvPr id="311" name="Rectangle 311"/>
            <p:cNvSpPr>
              <a:spLocks noChangeArrowheads="1"/>
            </p:cNvSpPr>
            <p:nvPr/>
          </p:nvSpPr>
          <p:spPr bwMode="auto">
            <a:xfrm>
              <a:off x="5472" y="4464"/>
              <a:ext cx="1296" cy="8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9797" name="Group 312"/>
            <p:cNvGrpSpPr>
              <a:grpSpLocks/>
            </p:cNvGrpSpPr>
            <p:nvPr/>
          </p:nvGrpSpPr>
          <p:grpSpPr bwMode="auto">
            <a:xfrm>
              <a:off x="5472" y="4608"/>
              <a:ext cx="1296" cy="576"/>
              <a:chOff x="5472" y="4608"/>
              <a:chExt cx="1296" cy="576"/>
            </a:xfrm>
          </p:grpSpPr>
          <p:grpSp>
            <p:nvGrpSpPr>
              <p:cNvPr id="29798" name="Group 313"/>
              <p:cNvGrpSpPr>
                <a:grpSpLocks/>
              </p:cNvGrpSpPr>
              <p:nvPr/>
            </p:nvGrpSpPr>
            <p:grpSpPr bwMode="auto">
              <a:xfrm>
                <a:off x="5472" y="4608"/>
                <a:ext cx="1296" cy="576"/>
                <a:chOff x="3744" y="7632"/>
                <a:chExt cx="1296" cy="576"/>
              </a:xfrm>
            </p:grpSpPr>
            <p:sp>
              <p:nvSpPr>
                <p:cNvPr id="317" name="Freeform 314"/>
                <p:cNvSpPr>
                  <a:spLocks/>
                </p:cNvSpPr>
                <p:nvPr/>
              </p:nvSpPr>
              <p:spPr bwMode="auto">
                <a:xfrm>
                  <a:off x="4032" y="7633"/>
                  <a:ext cx="748" cy="576"/>
                </a:xfrm>
                <a:custGeom>
                  <a:avLst/>
                  <a:gdLst>
                    <a:gd name="T0" fmla="*/ 0 w 747"/>
                    <a:gd name="T1" fmla="*/ 0 h 576"/>
                    <a:gd name="T2" fmla="*/ 432 w 747"/>
                    <a:gd name="T3" fmla="*/ 0 h 576"/>
                    <a:gd name="T4" fmla="*/ 495 w 747"/>
                    <a:gd name="T5" fmla="*/ 9 h 576"/>
                    <a:gd name="T6" fmla="*/ 555 w 747"/>
                    <a:gd name="T7" fmla="*/ 27 h 576"/>
                    <a:gd name="T8" fmla="*/ 639 w 747"/>
                    <a:gd name="T9" fmla="*/ 99 h 576"/>
                    <a:gd name="T10" fmla="*/ 699 w 747"/>
                    <a:gd name="T11" fmla="*/ 189 h 576"/>
                    <a:gd name="T12" fmla="*/ 747 w 747"/>
                    <a:gd name="T13" fmla="*/ 291 h 576"/>
                    <a:gd name="T14" fmla="*/ 699 w 747"/>
                    <a:gd name="T15" fmla="*/ 393 h 576"/>
                    <a:gd name="T16" fmla="*/ 633 w 747"/>
                    <a:gd name="T17" fmla="*/ 477 h 576"/>
                    <a:gd name="T18" fmla="*/ 549 w 747"/>
                    <a:gd name="T19" fmla="*/ 549 h 576"/>
                    <a:gd name="T20" fmla="*/ 495 w 747"/>
                    <a:gd name="T21" fmla="*/ 567 h 576"/>
                    <a:gd name="T22" fmla="*/ 432 w 747"/>
                    <a:gd name="T23" fmla="*/ 576 h 576"/>
                    <a:gd name="T24" fmla="*/ 0 w 747"/>
                    <a:gd name="T25" fmla="*/ 576 h 576"/>
                    <a:gd name="T26" fmla="*/ 39 w 747"/>
                    <a:gd name="T27" fmla="*/ 561 h 576"/>
                    <a:gd name="T28" fmla="*/ 69 w 747"/>
                    <a:gd name="T29" fmla="*/ 537 h 576"/>
                    <a:gd name="T30" fmla="*/ 111 w 747"/>
                    <a:gd name="T31" fmla="*/ 483 h 576"/>
                    <a:gd name="T32" fmla="*/ 135 w 747"/>
                    <a:gd name="T33" fmla="*/ 381 h 576"/>
                    <a:gd name="T34" fmla="*/ 144 w 747"/>
                    <a:gd name="T35" fmla="*/ 288 h 576"/>
                    <a:gd name="T36" fmla="*/ 135 w 747"/>
                    <a:gd name="T37" fmla="*/ 183 h 576"/>
                    <a:gd name="T38" fmla="*/ 111 w 747"/>
                    <a:gd name="T39" fmla="*/ 99 h 576"/>
                    <a:gd name="T40" fmla="*/ 69 w 747"/>
                    <a:gd name="T41" fmla="*/ 33 h 576"/>
                    <a:gd name="T42" fmla="*/ 39 w 747"/>
                    <a:gd name="T43" fmla="*/ 9 h 576"/>
                    <a:gd name="T44" fmla="*/ 0 w 747"/>
                    <a:gd name="T45" fmla="*/ 0 h 57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747"/>
                    <a:gd name="T70" fmla="*/ 0 h 576"/>
                    <a:gd name="T71" fmla="*/ 747 w 747"/>
                    <a:gd name="T72" fmla="*/ 576 h 57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747" h="576">
                      <a:moveTo>
                        <a:pt x="0" y="0"/>
                      </a:moveTo>
                      <a:lnTo>
                        <a:pt x="432" y="0"/>
                      </a:lnTo>
                      <a:lnTo>
                        <a:pt x="495" y="9"/>
                      </a:lnTo>
                      <a:lnTo>
                        <a:pt x="555" y="27"/>
                      </a:lnTo>
                      <a:lnTo>
                        <a:pt x="639" y="99"/>
                      </a:lnTo>
                      <a:lnTo>
                        <a:pt x="699" y="189"/>
                      </a:lnTo>
                      <a:lnTo>
                        <a:pt x="747" y="291"/>
                      </a:lnTo>
                      <a:lnTo>
                        <a:pt x="699" y="393"/>
                      </a:lnTo>
                      <a:lnTo>
                        <a:pt x="633" y="477"/>
                      </a:lnTo>
                      <a:lnTo>
                        <a:pt x="549" y="549"/>
                      </a:lnTo>
                      <a:lnTo>
                        <a:pt x="495" y="567"/>
                      </a:lnTo>
                      <a:lnTo>
                        <a:pt x="432" y="576"/>
                      </a:lnTo>
                      <a:lnTo>
                        <a:pt x="0" y="576"/>
                      </a:lnTo>
                      <a:lnTo>
                        <a:pt x="39" y="561"/>
                      </a:lnTo>
                      <a:lnTo>
                        <a:pt x="69" y="537"/>
                      </a:lnTo>
                      <a:lnTo>
                        <a:pt x="111" y="483"/>
                      </a:lnTo>
                      <a:lnTo>
                        <a:pt x="135" y="381"/>
                      </a:lnTo>
                      <a:lnTo>
                        <a:pt x="144" y="288"/>
                      </a:lnTo>
                      <a:lnTo>
                        <a:pt x="135" y="183"/>
                      </a:lnTo>
                      <a:lnTo>
                        <a:pt x="111" y="99"/>
                      </a:lnTo>
                      <a:lnTo>
                        <a:pt x="69" y="33"/>
                      </a:lnTo>
                      <a:lnTo>
                        <a:pt x="39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18" name="Line 315"/>
                <p:cNvSpPr>
                  <a:spLocks noChangeShapeType="1"/>
                </p:cNvSpPr>
                <p:nvPr/>
              </p:nvSpPr>
              <p:spPr bwMode="auto">
                <a:xfrm>
                  <a:off x="3744" y="8069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19" name="Line 316"/>
                <p:cNvSpPr>
                  <a:spLocks noChangeShapeType="1"/>
                </p:cNvSpPr>
                <p:nvPr/>
              </p:nvSpPr>
              <p:spPr bwMode="auto">
                <a:xfrm flipH="1">
                  <a:off x="4782" y="7921"/>
                  <a:ext cx="25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20" name="Line 317"/>
                <p:cNvSpPr>
                  <a:spLocks noChangeShapeType="1"/>
                </p:cNvSpPr>
                <p:nvPr/>
              </p:nvSpPr>
              <p:spPr bwMode="auto">
                <a:xfrm>
                  <a:off x="3744" y="7781"/>
                  <a:ext cx="41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9799" name="Group 318"/>
              <p:cNvGrpSpPr>
                <a:grpSpLocks/>
              </p:cNvGrpSpPr>
              <p:nvPr/>
            </p:nvGrpSpPr>
            <p:grpSpPr bwMode="auto">
              <a:xfrm>
                <a:off x="5736" y="4680"/>
                <a:ext cx="144" cy="432"/>
                <a:chOff x="5760" y="4608"/>
                <a:chExt cx="144" cy="432"/>
              </a:xfrm>
            </p:grpSpPr>
            <p:sp>
              <p:nvSpPr>
                <p:cNvPr id="315" name="Oval 319"/>
                <p:cNvSpPr>
                  <a:spLocks noChangeArrowheads="1"/>
                </p:cNvSpPr>
                <p:nvPr/>
              </p:nvSpPr>
              <p:spPr bwMode="auto">
                <a:xfrm>
                  <a:off x="5761" y="4637"/>
                  <a:ext cx="143" cy="138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16" name="Oval 320"/>
                <p:cNvSpPr>
                  <a:spLocks noChangeArrowheads="1"/>
                </p:cNvSpPr>
                <p:nvPr/>
              </p:nvSpPr>
              <p:spPr bwMode="auto">
                <a:xfrm>
                  <a:off x="5761" y="4898"/>
                  <a:ext cx="143" cy="143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</p:grpSp>
      <p:sp>
        <p:nvSpPr>
          <p:cNvPr id="321" name="Text Box 321"/>
          <p:cNvSpPr txBox="1">
            <a:spLocks noChangeArrowheads="1"/>
          </p:cNvSpPr>
          <p:nvPr/>
        </p:nvSpPr>
        <p:spPr bwMode="auto">
          <a:xfrm>
            <a:off x="5827713" y="977900"/>
            <a:ext cx="2133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600">
                <a:latin typeface="Bookman Old Style" charset="0"/>
              </a:rPr>
              <a:t>“</a:t>
            </a:r>
            <a:r>
              <a:rPr lang="en-US" altLang="ja-JP" sz="1600">
                <a:latin typeface="Bookman Old Style" charset="0"/>
              </a:rPr>
              <a:t>Pushing Bubbles</a:t>
            </a:r>
            <a:r>
              <a:rPr lang="ja-JP" altLang="en-US" sz="1600">
                <a:latin typeface="Bookman Old Style" charset="0"/>
              </a:rPr>
              <a:t>”</a:t>
            </a:r>
            <a:endParaRPr lang="en-US" altLang="x-none" sz="1600">
              <a:latin typeface="Bookman Old Style" charset="0"/>
            </a:endParaRPr>
          </a:p>
        </p:txBody>
      </p:sp>
      <p:grpSp>
        <p:nvGrpSpPr>
          <p:cNvPr id="29709" name="Group 322"/>
          <p:cNvGrpSpPr>
            <a:grpSpLocks/>
          </p:cNvGrpSpPr>
          <p:nvPr/>
        </p:nvGrpSpPr>
        <p:grpSpPr bwMode="auto">
          <a:xfrm>
            <a:off x="990600" y="4038600"/>
            <a:ext cx="3170238" cy="1639888"/>
            <a:chOff x="624" y="2544"/>
            <a:chExt cx="1997" cy="1033"/>
          </a:xfrm>
        </p:grpSpPr>
        <p:sp>
          <p:nvSpPr>
            <p:cNvPr id="323" name="Line 323"/>
            <p:cNvSpPr>
              <a:spLocks noChangeShapeType="1"/>
            </p:cNvSpPr>
            <p:nvPr/>
          </p:nvSpPr>
          <p:spPr bwMode="auto">
            <a:xfrm>
              <a:off x="1159" y="2848"/>
              <a:ext cx="0" cy="2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4" name="Line 324"/>
            <p:cNvSpPr>
              <a:spLocks noChangeShapeType="1"/>
            </p:cNvSpPr>
            <p:nvPr/>
          </p:nvSpPr>
          <p:spPr bwMode="auto">
            <a:xfrm>
              <a:off x="1154" y="3183"/>
              <a:ext cx="0" cy="2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9735" name="Group 325"/>
            <p:cNvGrpSpPr>
              <a:grpSpLocks/>
            </p:cNvGrpSpPr>
            <p:nvPr/>
          </p:nvGrpSpPr>
          <p:grpSpPr bwMode="auto">
            <a:xfrm>
              <a:off x="710" y="2890"/>
              <a:ext cx="442" cy="116"/>
              <a:chOff x="1101" y="2913"/>
              <a:chExt cx="442" cy="116"/>
            </a:xfrm>
          </p:grpSpPr>
          <p:grpSp>
            <p:nvGrpSpPr>
              <p:cNvPr id="29790" name="Group 326"/>
              <p:cNvGrpSpPr>
                <a:grpSpLocks/>
              </p:cNvGrpSpPr>
              <p:nvPr/>
            </p:nvGrpSpPr>
            <p:grpSpPr bwMode="auto">
              <a:xfrm>
                <a:off x="1197" y="2913"/>
                <a:ext cx="346" cy="116"/>
                <a:chOff x="7920" y="4176"/>
                <a:chExt cx="864" cy="288"/>
              </a:xfrm>
            </p:grpSpPr>
            <p:sp>
              <p:nvSpPr>
                <p:cNvPr id="382" name="Freeform 327"/>
                <p:cNvSpPr>
                  <a:spLocks/>
                </p:cNvSpPr>
                <p:nvPr/>
              </p:nvSpPr>
              <p:spPr bwMode="auto">
                <a:xfrm>
                  <a:off x="8207" y="4176"/>
                  <a:ext cx="290" cy="288"/>
                </a:xfrm>
                <a:custGeom>
                  <a:avLst/>
                  <a:gdLst>
                    <a:gd name="T0" fmla="*/ 288 w 288"/>
                    <a:gd name="T1" fmla="*/ 144 h 288"/>
                    <a:gd name="T2" fmla="*/ 0 w 288"/>
                    <a:gd name="T3" fmla="*/ 0 h 288"/>
                    <a:gd name="T4" fmla="*/ 0 w 288"/>
                    <a:gd name="T5" fmla="*/ 288 h 288"/>
                    <a:gd name="T6" fmla="*/ 288 w 288"/>
                    <a:gd name="T7" fmla="*/ 144 h 2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288"/>
                    <a:gd name="T14" fmla="*/ 288 w 288"/>
                    <a:gd name="T15" fmla="*/ 288 h 2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288">
                      <a:moveTo>
                        <a:pt x="288" y="144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288" y="1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83" name="Line 328"/>
                <p:cNvSpPr>
                  <a:spLocks noChangeShapeType="1"/>
                </p:cNvSpPr>
                <p:nvPr/>
              </p:nvSpPr>
              <p:spPr bwMode="auto">
                <a:xfrm flipH="1">
                  <a:off x="7920" y="4320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84" name="Line 329"/>
                <p:cNvSpPr>
                  <a:spLocks noChangeShapeType="1"/>
                </p:cNvSpPr>
                <p:nvPr/>
              </p:nvSpPr>
              <p:spPr bwMode="auto">
                <a:xfrm flipH="1">
                  <a:off x="8497" y="4320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85" name="Oval 330"/>
                <p:cNvSpPr>
                  <a:spLocks noChangeArrowheads="1"/>
                </p:cNvSpPr>
                <p:nvPr/>
              </p:nvSpPr>
              <p:spPr bwMode="auto">
                <a:xfrm>
                  <a:off x="8497" y="4248"/>
                  <a:ext cx="142" cy="144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81" name="Line 331"/>
              <p:cNvSpPr>
                <a:spLocks noChangeShapeType="1"/>
              </p:cNvSpPr>
              <p:nvPr/>
            </p:nvSpPr>
            <p:spPr bwMode="auto">
              <a:xfrm flipH="1">
                <a:off x="1101" y="2971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26" name="Line 332"/>
            <p:cNvSpPr>
              <a:spLocks noChangeShapeType="1"/>
            </p:cNvSpPr>
            <p:nvPr/>
          </p:nvSpPr>
          <p:spPr bwMode="auto">
            <a:xfrm flipH="1">
              <a:off x="707" y="2733"/>
              <a:ext cx="4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7" name="Line 333"/>
            <p:cNvSpPr>
              <a:spLocks noChangeShapeType="1"/>
            </p:cNvSpPr>
            <p:nvPr/>
          </p:nvSpPr>
          <p:spPr bwMode="auto">
            <a:xfrm>
              <a:off x="813" y="2733"/>
              <a:ext cx="0" cy="7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8" name="Line 334"/>
            <p:cNvSpPr>
              <a:spLocks noChangeShapeType="1"/>
            </p:cNvSpPr>
            <p:nvPr/>
          </p:nvSpPr>
          <p:spPr bwMode="auto">
            <a:xfrm>
              <a:off x="1668" y="2790"/>
              <a:ext cx="0" cy="2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9" name="Line 335"/>
            <p:cNvSpPr>
              <a:spLocks noChangeShapeType="1"/>
            </p:cNvSpPr>
            <p:nvPr/>
          </p:nvSpPr>
          <p:spPr bwMode="auto">
            <a:xfrm>
              <a:off x="1668" y="3181"/>
              <a:ext cx="0" cy="2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0" name="Line 336"/>
            <p:cNvSpPr>
              <a:spLocks noChangeShapeType="1"/>
            </p:cNvSpPr>
            <p:nvPr/>
          </p:nvSpPr>
          <p:spPr bwMode="auto">
            <a:xfrm>
              <a:off x="1668" y="3126"/>
              <a:ext cx="1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9741" name="Group 337"/>
            <p:cNvGrpSpPr>
              <a:grpSpLocks/>
            </p:cNvGrpSpPr>
            <p:nvPr/>
          </p:nvGrpSpPr>
          <p:grpSpPr bwMode="auto">
            <a:xfrm>
              <a:off x="710" y="3231"/>
              <a:ext cx="442" cy="116"/>
              <a:chOff x="1101" y="2913"/>
              <a:chExt cx="442" cy="116"/>
            </a:xfrm>
          </p:grpSpPr>
          <p:grpSp>
            <p:nvGrpSpPr>
              <p:cNvPr id="29784" name="Group 338"/>
              <p:cNvGrpSpPr>
                <a:grpSpLocks/>
              </p:cNvGrpSpPr>
              <p:nvPr/>
            </p:nvGrpSpPr>
            <p:grpSpPr bwMode="auto">
              <a:xfrm>
                <a:off x="1197" y="2913"/>
                <a:ext cx="346" cy="116"/>
                <a:chOff x="7920" y="4176"/>
                <a:chExt cx="864" cy="288"/>
              </a:xfrm>
            </p:grpSpPr>
            <p:sp>
              <p:nvSpPr>
                <p:cNvPr id="376" name="Freeform 339"/>
                <p:cNvSpPr>
                  <a:spLocks/>
                </p:cNvSpPr>
                <p:nvPr/>
              </p:nvSpPr>
              <p:spPr bwMode="auto">
                <a:xfrm>
                  <a:off x="8207" y="4176"/>
                  <a:ext cx="290" cy="288"/>
                </a:xfrm>
                <a:custGeom>
                  <a:avLst/>
                  <a:gdLst>
                    <a:gd name="T0" fmla="*/ 288 w 288"/>
                    <a:gd name="T1" fmla="*/ 144 h 288"/>
                    <a:gd name="T2" fmla="*/ 0 w 288"/>
                    <a:gd name="T3" fmla="*/ 0 h 288"/>
                    <a:gd name="T4" fmla="*/ 0 w 288"/>
                    <a:gd name="T5" fmla="*/ 288 h 288"/>
                    <a:gd name="T6" fmla="*/ 288 w 288"/>
                    <a:gd name="T7" fmla="*/ 144 h 2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288"/>
                    <a:gd name="T14" fmla="*/ 288 w 288"/>
                    <a:gd name="T15" fmla="*/ 288 h 2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288">
                      <a:moveTo>
                        <a:pt x="288" y="144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288" y="1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77" name="Line 340"/>
                <p:cNvSpPr>
                  <a:spLocks noChangeShapeType="1"/>
                </p:cNvSpPr>
                <p:nvPr/>
              </p:nvSpPr>
              <p:spPr bwMode="auto">
                <a:xfrm flipH="1">
                  <a:off x="7920" y="4320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78" name="Line 341"/>
                <p:cNvSpPr>
                  <a:spLocks noChangeShapeType="1"/>
                </p:cNvSpPr>
                <p:nvPr/>
              </p:nvSpPr>
              <p:spPr bwMode="auto">
                <a:xfrm flipH="1">
                  <a:off x="8497" y="4320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79" name="Oval 342"/>
                <p:cNvSpPr>
                  <a:spLocks noChangeArrowheads="1"/>
                </p:cNvSpPr>
                <p:nvPr/>
              </p:nvSpPr>
              <p:spPr bwMode="auto">
                <a:xfrm>
                  <a:off x="8497" y="4248"/>
                  <a:ext cx="142" cy="144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75" name="Line 343"/>
              <p:cNvSpPr>
                <a:spLocks noChangeShapeType="1"/>
              </p:cNvSpPr>
              <p:nvPr/>
            </p:nvSpPr>
            <p:spPr bwMode="auto">
              <a:xfrm flipH="1">
                <a:off x="1101" y="2971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9742" name="Group 344"/>
            <p:cNvGrpSpPr>
              <a:grpSpLocks/>
            </p:cNvGrpSpPr>
            <p:nvPr/>
          </p:nvGrpSpPr>
          <p:grpSpPr bwMode="auto">
            <a:xfrm>
              <a:off x="1147" y="2679"/>
              <a:ext cx="518" cy="231"/>
              <a:chOff x="5616" y="4176"/>
              <a:chExt cx="1296" cy="576"/>
            </a:xfrm>
          </p:grpSpPr>
          <p:grpSp>
            <p:nvGrpSpPr>
              <p:cNvPr id="29778" name="Group 345"/>
              <p:cNvGrpSpPr>
                <a:grpSpLocks/>
              </p:cNvGrpSpPr>
              <p:nvPr/>
            </p:nvGrpSpPr>
            <p:grpSpPr bwMode="auto">
              <a:xfrm>
                <a:off x="5616" y="4176"/>
                <a:ext cx="1296" cy="576"/>
                <a:chOff x="3744" y="7632"/>
                <a:chExt cx="1296" cy="576"/>
              </a:xfrm>
            </p:grpSpPr>
            <p:sp>
              <p:nvSpPr>
                <p:cNvPr id="370" name="Freeform 346"/>
                <p:cNvSpPr>
                  <a:spLocks/>
                </p:cNvSpPr>
                <p:nvPr/>
              </p:nvSpPr>
              <p:spPr bwMode="auto">
                <a:xfrm>
                  <a:off x="4032" y="7632"/>
                  <a:ext cx="748" cy="576"/>
                </a:xfrm>
                <a:custGeom>
                  <a:avLst/>
                  <a:gdLst>
                    <a:gd name="T0" fmla="*/ 0 w 747"/>
                    <a:gd name="T1" fmla="*/ 0 h 576"/>
                    <a:gd name="T2" fmla="*/ 432 w 747"/>
                    <a:gd name="T3" fmla="*/ 0 h 576"/>
                    <a:gd name="T4" fmla="*/ 495 w 747"/>
                    <a:gd name="T5" fmla="*/ 9 h 576"/>
                    <a:gd name="T6" fmla="*/ 555 w 747"/>
                    <a:gd name="T7" fmla="*/ 27 h 576"/>
                    <a:gd name="T8" fmla="*/ 639 w 747"/>
                    <a:gd name="T9" fmla="*/ 99 h 576"/>
                    <a:gd name="T10" fmla="*/ 699 w 747"/>
                    <a:gd name="T11" fmla="*/ 189 h 576"/>
                    <a:gd name="T12" fmla="*/ 747 w 747"/>
                    <a:gd name="T13" fmla="*/ 291 h 576"/>
                    <a:gd name="T14" fmla="*/ 699 w 747"/>
                    <a:gd name="T15" fmla="*/ 393 h 576"/>
                    <a:gd name="T16" fmla="*/ 633 w 747"/>
                    <a:gd name="T17" fmla="*/ 477 h 576"/>
                    <a:gd name="T18" fmla="*/ 549 w 747"/>
                    <a:gd name="T19" fmla="*/ 549 h 576"/>
                    <a:gd name="T20" fmla="*/ 495 w 747"/>
                    <a:gd name="T21" fmla="*/ 567 h 576"/>
                    <a:gd name="T22" fmla="*/ 432 w 747"/>
                    <a:gd name="T23" fmla="*/ 576 h 576"/>
                    <a:gd name="T24" fmla="*/ 0 w 747"/>
                    <a:gd name="T25" fmla="*/ 576 h 576"/>
                    <a:gd name="T26" fmla="*/ 39 w 747"/>
                    <a:gd name="T27" fmla="*/ 561 h 576"/>
                    <a:gd name="T28" fmla="*/ 69 w 747"/>
                    <a:gd name="T29" fmla="*/ 537 h 576"/>
                    <a:gd name="T30" fmla="*/ 111 w 747"/>
                    <a:gd name="T31" fmla="*/ 483 h 576"/>
                    <a:gd name="T32" fmla="*/ 135 w 747"/>
                    <a:gd name="T33" fmla="*/ 381 h 576"/>
                    <a:gd name="T34" fmla="*/ 144 w 747"/>
                    <a:gd name="T35" fmla="*/ 288 h 576"/>
                    <a:gd name="T36" fmla="*/ 135 w 747"/>
                    <a:gd name="T37" fmla="*/ 183 h 576"/>
                    <a:gd name="T38" fmla="*/ 111 w 747"/>
                    <a:gd name="T39" fmla="*/ 99 h 576"/>
                    <a:gd name="T40" fmla="*/ 69 w 747"/>
                    <a:gd name="T41" fmla="*/ 33 h 576"/>
                    <a:gd name="T42" fmla="*/ 39 w 747"/>
                    <a:gd name="T43" fmla="*/ 9 h 576"/>
                    <a:gd name="T44" fmla="*/ 0 w 747"/>
                    <a:gd name="T45" fmla="*/ 0 h 57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747"/>
                    <a:gd name="T70" fmla="*/ 0 h 576"/>
                    <a:gd name="T71" fmla="*/ 747 w 747"/>
                    <a:gd name="T72" fmla="*/ 576 h 57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747" h="576">
                      <a:moveTo>
                        <a:pt x="0" y="0"/>
                      </a:moveTo>
                      <a:lnTo>
                        <a:pt x="432" y="0"/>
                      </a:lnTo>
                      <a:lnTo>
                        <a:pt x="495" y="9"/>
                      </a:lnTo>
                      <a:lnTo>
                        <a:pt x="555" y="27"/>
                      </a:lnTo>
                      <a:lnTo>
                        <a:pt x="639" y="99"/>
                      </a:lnTo>
                      <a:lnTo>
                        <a:pt x="699" y="189"/>
                      </a:lnTo>
                      <a:lnTo>
                        <a:pt x="747" y="291"/>
                      </a:lnTo>
                      <a:lnTo>
                        <a:pt x="699" y="393"/>
                      </a:lnTo>
                      <a:lnTo>
                        <a:pt x="633" y="477"/>
                      </a:lnTo>
                      <a:lnTo>
                        <a:pt x="549" y="549"/>
                      </a:lnTo>
                      <a:lnTo>
                        <a:pt x="495" y="567"/>
                      </a:lnTo>
                      <a:lnTo>
                        <a:pt x="432" y="576"/>
                      </a:lnTo>
                      <a:lnTo>
                        <a:pt x="0" y="576"/>
                      </a:lnTo>
                      <a:lnTo>
                        <a:pt x="39" y="561"/>
                      </a:lnTo>
                      <a:lnTo>
                        <a:pt x="69" y="537"/>
                      </a:lnTo>
                      <a:lnTo>
                        <a:pt x="111" y="483"/>
                      </a:lnTo>
                      <a:lnTo>
                        <a:pt x="135" y="381"/>
                      </a:lnTo>
                      <a:lnTo>
                        <a:pt x="144" y="288"/>
                      </a:lnTo>
                      <a:lnTo>
                        <a:pt x="135" y="183"/>
                      </a:lnTo>
                      <a:lnTo>
                        <a:pt x="111" y="99"/>
                      </a:lnTo>
                      <a:lnTo>
                        <a:pt x="69" y="33"/>
                      </a:lnTo>
                      <a:lnTo>
                        <a:pt x="39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71" name="Line 347"/>
                <p:cNvSpPr>
                  <a:spLocks noChangeShapeType="1"/>
                </p:cNvSpPr>
                <p:nvPr/>
              </p:nvSpPr>
              <p:spPr bwMode="auto">
                <a:xfrm>
                  <a:off x="3744" y="8063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72" name="Line 348"/>
                <p:cNvSpPr>
                  <a:spLocks noChangeShapeType="1"/>
                </p:cNvSpPr>
                <p:nvPr/>
              </p:nvSpPr>
              <p:spPr bwMode="auto">
                <a:xfrm flipH="1">
                  <a:off x="4782" y="7921"/>
                  <a:ext cx="25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73" name="Line 349"/>
                <p:cNvSpPr>
                  <a:spLocks noChangeShapeType="1"/>
                </p:cNvSpPr>
                <p:nvPr/>
              </p:nvSpPr>
              <p:spPr bwMode="auto">
                <a:xfrm>
                  <a:off x="3744" y="7777"/>
                  <a:ext cx="41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69" name="Oval 350"/>
              <p:cNvSpPr>
                <a:spLocks noChangeArrowheads="1"/>
              </p:cNvSpPr>
              <p:nvPr/>
            </p:nvSpPr>
            <p:spPr bwMode="auto">
              <a:xfrm>
                <a:off x="6624" y="4393"/>
                <a:ext cx="143" cy="14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9743" name="Group 351"/>
            <p:cNvGrpSpPr>
              <a:grpSpLocks/>
            </p:cNvGrpSpPr>
            <p:nvPr/>
          </p:nvGrpSpPr>
          <p:grpSpPr bwMode="auto">
            <a:xfrm>
              <a:off x="1152" y="3010"/>
              <a:ext cx="518" cy="231"/>
              <a:chOff x="5616" y="4176"/>
              <a:chExt cx="1296" cy="576"/>
            </a:xfrm>
          </p:grpSpPr>
          <p:grpSp>
            <p:nvGrpSpPr>
              <p:cNvPr id="29772" name="Group 352"/>
              <p:cNvGrpSpPr>
                <a:grpSpLocks/>
              </p:cNvGrpSpPr>
              <p:nvPr/>
            </p:nvGrpSpPr>
            <p:grpSpPr bwMode="auto">
              <a:xfrm>
                <a:off x="5616" y="4176"/>
                <a:ext cx="1296" cy="576"/>
                <a:chOff x="3744" y="7632"/>
                <a:chExt cx="1296" cy="576"/>
              </a:xfrm>
            </p:grpSpPr>
            <p:sp>
              <p:nvSpPr>
                <p:cNvPr id="364" name="Freeform 353"/>
                <p:cNvSpPr>
                  <a:spLocks/>
                </p:cNvSpPr>
                <p:nvPr/>
              </p:nvSpPr>
              <p:spPr bwMode="auto">
                <a:xfrm>
                  <a:off x="4032" y="7632"/>
                  <a:ext cx="748" cy="576"/>
                </a:xfrm>
                <a:custGeom>
                  <a:avLst/>
                  <a:gdLst>
                    <a:gd name="T0" fmla="*/ 0 w 747"/>
                    <a:gd name="T1" fmla="*/ 0 h 576"/>
                    <a:gd name="T2" fmla="*/ 432 w 747"/>
                    <a:gd name="T3" fmla="*/ 0 h 576"/>
                    <a:gd name="T4" fmla="*/ 495 w 747"/>
                    <a:gd name="T5" fmla="*/ 9 h 576"/>
                    <a:gd name="T6" fmla="*/ 555 w 747"/>
                    <a:gd name="T7" fmla="*/ 27 h 576"/>
                    <a:gd name="T8" fmla="*/ 639 w 747"/>
                    <a:gd name="T9" fmla="*/ 99 h 576"/>
                    <a:gd name="T10" fmla="*/ 699 w 747"/>
                    <a:gd name="T11" fmla="*/ 189 h 576"/>
                    <a:gd name="T12" fmla="*/ 747 w 747"/>
                    <a:gd name="T13" fmla="*/ 291 h 576"/>
                    <a:gd name="T14" fmla="*/ 699 w 747"/>
                    <a:gd name="T15" fmla="*/ 393 h 576"/>
                    <a:gd name="T16" fmla="*/ 633 w 747"/>
                    <a:gd name="T17" fmla="*/ 477 h 576"/>
                    <a:gd name="T18" fmla="*/ 549 w 747"/>
                    <a:gd name="T19" fmla="*/ 549 h 576"/>
                    <a:gd name="T20" fmla="*/ 495 w 747"/>
                    <a:gd name="T21" fmla="*/ 567 h 576"/>
                    <a:gd name="T22" fmla="*/ 432 w 747"/>
                    <a:gd name="T23" fmla="*/ 576 h 576"/>
                    <a:gd name="T24" fmla="*/ 0 w 747"/>
                    <a:gd name="T25" fmla="*/ 576 h 576"/>
                    <a:gd name="T26" fmla="*/ 39 w 747"/>
                    <a:gd name="T27" fmla="*/ 561 h 576"/>
                    <a:gd name="T28" fmla="*/ 69 w 747"/>
                    <a:gd name="T29" fmla="*/ 537 h 576"/>
                    <a:gd name="T30" fmla="*/ 111 w 747"/>
                    <a:gd name="T31" fmla="*/ 483 h 576"/>
                    <a:gd name="T32" fmla="*/ 135 w 747"/>
                    <a:gd name="T33" fmla="*/ 381 h 576"/>
                    <a:gd name="T34" fmla="*/ 144 w 747"/>
                    <a:gd name="T35" fmla="*/ 288 h 576"/>
                    <a:gd name="T36" fmla="*/ 135 w 747"/>
                    <a:gd name="T37" fmla="*/ 183 h 576"/>
                    <a:gd name="T38" fmla="*/ 111 w 747"/>
                    <a:gd name="T39" fmla="*/ 99 h 576"/>
                    <a:gd name="T40" fmla="*/ 69 w 747"/>
                    <a:gd name="T41" fmla="*/ 33 h 576"/>
                    <a:gd name="T42" fmla="*/ 39 w 747"/>
                    <a:gd name="T43" fmla="*/ 9 h 576"/>
                    <a:gd name="T44" fmla="*/ 0 w 747"/>
                    <a:gd name="T45" fmla="*/ 0 h 57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747"/>
                    <a:gd name="T70" fmla="*/ 0 h 576"/>
                    <a:gd name="T71" fmla="*/ 747 w 747"/>
                    <a:gd name="T72" fmla="*/ 576 h 57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747" h="576">
                      <a:moveTo>
                        <a:pt x="0" y="0"/>
                      </a:moveTo>
                      <a:lnTo>
                        <a:pt x="432" y="0"/>
                      </a:lnTo>
                      <a:lnTo>
                        <a:pt x="495" y="9"/>
                      </a:lnTo>
                      <a:lnTo>
                        <a:pt x="555" y="27"/>
                      </a:lnTo>
                      <a:lnTo>
                        <a:pt x="639" y="99"/>
                      </a:lnTo>
                      <a:lnTo>
                        <a:pt x="699" y="189"/>
                      </a:lnTo>
                      <a:lnTo>
                        <a:pt x="747" y="291"/>
                      </a:lnTo>
                      <a:lnTo>
                        <a:pt x="699" y="393"/>
                      </a:lnTo>
                      <a:lnTo>
                        <a:pt x="633" y="477"/>
                      </a:lnTo>
                      <a:lnTo>
                        <a:pt x="549" y="549"/>
                      </a:lnTo>
                      <a:lnTo>
                        <a:pt x="495" y="567"/>
                      </a:lnTo>
                      <a:lnTo>
                        <a:pt x="432" y="576"/>
                      </a:lnTo>
                      <a:lnTo>
                        <a:pt x="0" y="576"/>
                      </a:lnTo>
                      <a:lnTo>
                        <a:pt x="39" y="561"/>
                      </a:lnTo>
                      <a:lnTo>
                        <a:pt x="69" y="537"/>
                      </a:lnTo>
                      <a:lnTo>
                        <a:pt x="111" y="483"/>
                      </a:lnTo>
                      <a:lnTo>
                        <a:pt x="135" y="381"/>
                      </a:lnTo>
                      <a:lnTo>
                        <a:pt x="144" y="288"/>
                      </a:lnTo>
                      <a:lnTo>
                        <a:pt x="135" y="183"/>
                      </a:lnTo>
                      <a:lnTo>
                        <a:pt x="111" y="99"/>
                      </a:lnTo>
                      <a:lnTo>
                        <a:pt x="69" y="33"/>
                      </a:lnTo>
                      <a:lnTo>
                        <a:pt x="39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65" name="Line 354"/>
                <p:cNvSpPr>
                  <a:spLocks noChangeShapeType="1"/>
                </p:cNvSpPr>
                <p:nvPr/>
              </p:nvSpPr>
              <p:spPr bwMode="auto">
                <a:xfrm>
                  <a:off x="3744" y="8063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66" name="Line 355"/>
                <p:cNvSpPr>
                  <a:spLocks noChangeShapeType="1"/>
                </p:cNvSpPr>
                <p:nvPr/>
              </p:nvSpPr>
              <p:spPr bwMode="auto">
                <a:xfrm flipH="1">
                  <a:off x="4782" y="7921"/>
                  <a:ext cx="25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67" name="Line 356"/>
                <p:cNvSpPr>
                  <a:spLocks noChangeShapeType="1"/>
                </p:cNvSpPr>
                <p:nvPr/>
              </p:nvSpPr>
              <p:spPr bwMode="auto">
                <a:xfrm>
                  <a:off x="3744" y="7777"/>
                  <a:ext cx="41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63" name="Oval 357"/>
              <p:cNvSpPr>
                <a:spLocks noChangeArrowheads="1"/>
              </p:cNvSpPr>
              <p:nvPr/>
            </p:nvSpPr>
            <p:spPr bwMode="auto">
              <a:xfrm>
                <a:off x="6624" y="4393"/>
                <a:ext cx="143" cy="14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9744" name="Group 358"/>
            <p:cNvGrpSpPr>
              <a:grpSpLocks/>
            </p:cNvGrpSpPr>
            <p:nvPr/>
          </p:nvGrpSpPr>
          <p:grpSpPr bwMode="auto">
            <a:xfrm>
              <a:off x="1152" y="3346"/>
              <a:ext cx="518" cy="231"/>
              <a:chOff x="5616" y="4176"/>
              <a:chExt cx="1296" cy="576"/>
            </a:xfrm>
          </p:grpSpPr>
          <p:grpSp>
            <p:nvGrpSpPr>
              <p:cNvPr id="29766" name="Group 359"/>
              <p:cNvGrpSpPr>
                <a:grpSpLocks/>
              </p:cNvGrpSpPr>
              <p:nvPr/>
            </p:nvGrpSpPr>
            <p:grpSpPr bwMode="auto">
              <a:xfrm>
                <a:off x="5616" y="4176"/>
                <a:ext cx="1296" cy="576"/>
                <a:chOff x="3744" y="7632"/>
                <a:chExt cx="1296" cy="576"/>
              </a:xfrm>
            </p:grpSpPr>
            <p:sp>
              <p:nvSpPr>
                <p:cNvPr id="358" name="Freeform 360"/>
                <p:cNvSpPr>
                  <a:spLocks/>
                </p:cNvSpPr>
                <p:nvPr/>
              </p:nvSpPr>
              <p:spPr bwMode="auto">
                <a:xfrm>
                  <a:off x="4032" y="7632"/>
                  <a:ext cx="748" cy="576"/>
                </a:xfrm>
                <a:custGeom>
                  <a:avLst/>
                  <a:gdLst>
                    <a:gd name="T0" fmla="*/ 0 w 747"/>
                    <a:gd name="T1" fmla="*/ 0 h 576"/>
                    <a:gd name="T2" fmla="*/ 432 w 747"/>
                    <a:gd name="T3" fmla="*/ 0 h 576"/>
                    <a:gd name="T4" fmla="*/ 495 w 747"/>
                    <a:gd name="T5" fmla="*/ 9 h 576"/>
                    <a:gd name="T6" fmla="*/ 555 w 747"/>
                    <a:gd name="T7" fmla="*/ 27 h 576"/>
                    <a:gd name="T8" fmla="*/ 639 w 747"/>
                    <a:gd name="T9" fmla="*/ 99 h 576"/>
                    <a:gd name="T10" fmla="*/ 699 w 747"/>
                    <a:gd name="T11" fmla="*/ 189 h 576"/>
                    <a:gd name="T12" fmla="*/ 747 w 747"/>
                    <a:gd name="T13" fmla="*/ 291 h 576"/>
                    <a:gd name="T14" fmla="*/ 699 w 747"/>
                    <a:gd name="T15" fmla="*/ 393 h 576"/>
                    <a:gd name="T16" fmla="*/ 633 w 747"/>
                    <a:gd name="T17" fmla="*/ 477 h 576"/>
                    <a:gd name="T18" fmla="*/ 549 w 747"/>
                    <a:gd name="T19" fmla="*/ 549 h 576"/>
                    <a:gd name="T20" fmla="*/ 495 w 747"/>
                    <a:gd name="T21" fmla="*/ 567 h 576"/>
                    <a:gd name="T22" fmla="*/ 432 w 747"/>
                    <a:gd name="T23" fmla="*/ 576 h 576"/>
                    <a:gd name="T24" fmla="*/ 0 w 747"/>
                    <a:gd name="T25" fmla="*/ 576 h 576"/>
                    <a:gd name="T26" fmla="*/ 39 w 747"/>
                    <a:gd name="T27" fmla="*/ 561 h 576"/>
                    <a:gd name="T28" fmla="*/ 69 w 747"/>
                    <a:gd name="T29" fmla="*/ 537 h 576"/>
                    <a:gd name="T30" fmla="*/ 111 w 747"/>
                    <a:gd name="T31" fmla="*/ 483 h 576"/>
                    <a:gd name="T32" fmla="*/ 135 w 747"/>
                    <a:gd name="T33" fmla="*/ 381 h 576"/>
                    <a:gd name="T34" fmla="*/ 144 w 747"/>
                    <a:gd name="T35" fmla="*/ 288 h 576"/>
                    <a:gd name="T36" fmla="*/ 135 w 747"/>
                    <a:gd name="T37" fmla="*/ 183 h 576"/>
                    <a:gd name="T38" fmla="*/ 111 w 747"/>
                    <a:gd name="T39" fmla="*/ 99 h 576"/>
                    <a:gd name="T40" fmla="*/ 69 w 747"/>
                    <a:gd name="T41" fmla="*/ 33 h 576"/>
                    <a:gd name="T42" fmla="*/ 39 w 747"/>
                    <a:gd name="T43" fmla="*/ 9 h 576"/>
                    <a:gd name="T44" fmla="*/ 0 w 747"/>
                    <a:gd name="T45" fmla="*/ 0 h 57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747"/>
                    <a:gd name="T70" fmla="*/ 0 h 576"/>
                    <a:gd name="T71" fmla="*/ 747 w 747"/>
                    <a:gd name="T72" fmla="*/ 576 h 57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747" h="576">
                      <a:moveTo>
                        <a:pt x="0" y="0"/>
                      </a:moveTo>
                      <a:lnTo>
                        <a:pt x="432" y="0"/>
                      </a:lnTo>
                      <a:lnTo>
                        <a:pt x="495" y="9"/>
                      </a:lnTo>
                      <a:lnTo>
                        <a:pt x="555" y="27"/>
                      </a:lnTo>
                      <a:lnTo>
                        <a:pt x="639" y="99"/>
                      </a:lnTo>
                      <a:lnTo>
                        <a:pt x="699" y="189"/>
                      </a:lnTo>
                      <a:lnTo>
                        <a:pt x="747" y="291"/>
                      </a:lnTo>
                      <a:lnTo>
                        <a:pt x="699" y="393"/>
                      </a:lnTo>
                      <a:lnTo>
                        <a:pt x="633" y="477"/>
                      </a:lnTo>
                      <a:lnTo>
                        <a:pt x="549" y="549"/>
                      </a:lnTo>
                      <a:lnTo>
                        <a:pt x="495" y="567"/>
                      </a:lnTo>
                      <a:lnTo>
                        <a:pt x="432" y="576"/>
                      </a:lnTo>
                      <a:lnTo>
                        <a:pt x="0" y="576"/>
                      </a:lnTo>
                      <a:lnTo>
                        <a:pt x="39" y="561"/>
                      </a:lnTo>
                      <a:lnTo>
                        <a:pt x="69" y="537"/>
                      </a:lnTo>
                      <a:lnTo>
                        <a:pt x="111" y="483"/>
                      </a:lnTo>
                      <a:lnTo>
                        <a:pt x="135" y="381"/>
                      </a:lnTo>
                      <a:lnTo>
                        <a:pt x="144" y="288"/>
                      </a:lnTo>
                      <a:lnTo>
                        <a:pt x="135" y="183"/>
                      </a:lnTo>
                      <a:lnTo>
                        <a:pt x="111" y="99"/>
                      </a:lnTo>
                      <a:lnTo>
                        <a:pt x="69" y="33"/>
                      </a:lnTo>
                      <a:lnTo>
                        <a:pt x="39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59" name="Line 361"/>
                <p:cNvSpPr>
                  <a:spLocks noChangeShapeType="1"/>
                </p:cNvSpPr>
                <p:nvPr/>
              </p:nvSpPr>
              <p:spPr bwMode="auto">
                <a:xfrm>
                  <a:off x="3744" y="8063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60" name="Line 362"/>
                <p:cNvSpPr>
                  <a:spLocks noChangeShapeType="1"/>
                </p:cNvSpPr>
                <p:nvPr/>
              </p:nvSpPr>
              <p:spPr bwMode="auto">
                <a:xfrm flipH="1">
                  <a:off x="4782" y="7921"/>
                  <a:ext cx="25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61" name="Line 363"/>
                <p:cNvSpPr>
                  <a:spLocks noChangeShapeType="1"/>
                </p:cNvSpPr>
                <p:nvPr/>
              </p:nvSpPr>
              <p:spPr bwMode="auto">
                <a:xfrm>
                  <a:off x="3744" y="7777"/>
                  <a:ext cx="41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57" name="Oval 364"/>
              <p:cNvSpPr>
                <a:spLocks noChangeArrowheads="1"/>
              </p:cNvSpPr>
              <p:nvPr/>
            </p:nvSpPr>
            <p:spPr bwMode="auto">
              <a:xfrm>
                <a:off x="6624" y="4393"/>
                <a:ext cx="143" cy="14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9745" name="Group 365"/>
            <p:cNvGrpSpPr>
              <a:grpSpLocks/>
            </p:cNvGrpSpPr>
            <p:nvPr/>
          </p:nvGrpSpPr>
          <p:grpSpPr bwMode="auto">
            <a:xfrm>
              <a:off x="1670" y="3011"/>
              <a:ext cx="518" cy="231"/>
              <a:chOff x="5616" y="4176"/>
              <a:chExt cx="1296" cy="576"/>
            </a:xfrm>
          </p:grpSpPr>
          <p:grpSp>
            <p:nvGrpSpPr>
              <p:cNvPr id="29760" name="Group 366"/>
              <p:cNvGrpSpPr>
                <a:grpSpLocks/>
              </p:cNvGrpSpPr>
              <p:nvPr/>
            </p:nvGrpSpPr>
            <p:grpSpPr bwMode="auto">
              <a:xfrm>
                <a:off x="5616" y="4176"/>
                <a:ext cx="1296" cy="576"/>
                <a:chOff x="3744" y="7632"/>
                <a:chExt cx="1296" cy="576"/>
              </a:xfrm>
            </p:grpSpPr>
            <p:sp>
              <p:nvSpPr>
                <p:cNvPr id="352" name="Freeform 367"/>
                <p:cNvSpPr>
                  <a:spLocks/>
                </p:cNvSpPr>
                <p:nvPr/>
              </p:nvSpPr>
              <p:spPr bwMode="auto">
                <a:xfrm>
                  <a:off x="4032" y="7632"/>
                  <a:ext cx="748" cy="576"/>
                </a:xfrm>
                <a:custGeom>
                  <a:avLst/>
                  <a:gdLst>
                    <a:gd name="T0" fmla="*/ 0 w 747"/>
                    <a:gd name="T1" fmla="*/ 0 h 576"/>
                    <a:gd name="T2" fmla="*/ 432 w 747"/>
                    <a:gd name="T3" fmla="*/ 0 h 576"/>
                    <a:gd name="T4" fmla="*/ 495 w 747"/>
                    <a:gd name="T5" fmla="*/ 9 h 576"/>
                    <a:gd name="T6" fmla="*/ 555 w 747"/>
                    <a:gd name="T7" fmla="*/ 27 h 576"/>
                    <a:gd name="T8" fmla="*/ 639 w 747"/>
                    <a:gd name="T9" fmla="*/ 99 h 576"/>
                    <a:gd name="T10" fmla="*/ 699 w 747"/>
                    <a:gd name="T11" fmla="*/ 189 h 576"/>
                    <a:gd name="T12" fmla="*/ 747 w 747"/>
                    <a:gd name="T13" fmla="*/ 291 h 576"/>
                    <a:gd name="T14" fmla="*/ 699 w 747"/>
                    <a:gd name="T15" fmla="*/ 393 h 576"/>
                    <a:gd name="T16" fmla="*/ 633 w 747"/>
                    <a:gd name="T17" fmla="*/ 477 h 576"/>
                    <a:gd name="T18" fmla="*/ 549 w 747"/>
                    <a:gd name="T19" fmla="*/ 549 h 576"/>
                    <a:gd name="T20" fmla="*/ 495 w 747"/>
                    <a:gd name="T21" fmla="*/ 567 h 576"/>
                    <a:gd name="T22" fmla="*/ 432 w 747"/>
                    <a:gd name="T23" fmla="*/ 576 h 576"/>
                    <a:gd name="T24" fmla="*/ 0 w 747"/>
                    <a:gd name="T25" fmla="*/ 576 h 576"/>
                    <a:gd name="T26" fmla="*/ 39 w 747"/>
                    <a:gd name="T27" fmla="*/ 561 h 576"/>
                    <a:gd name="T28" fmla="*/ 69 w 747"/>
                    <a:gd name="T29" fmla="*/ 537 h 576"/>
                    <a:gd name="T30" fmla="*/ 111 w 747"/>
                    <a:gd name="T31" fmla="*/ 483 h 576"/>
                    <a:gd name="T32" fmla="*/ 135 w 747"/>
                    <a:gd name="T33" fmla="*/ 381 h 576"/>
                    <a:gd name="T34" fmla="*/ 144 w 747"/>
                    <a:gd name="T35" fmla="*/ 288 h 576"/>
                    <a:gd name="T36" fmla="*/ 135 w 747"/>
                    <a:gd name="T37" fmla="*/ 183 h 576"/>
                    <a:gd name="T38" fmla="*/ 111 w 747"/>
                    <a:gd name="T39" fmla="*/ 99 h 576"/>
                    <a:gd name="T40" fmla="*/ 69 w 747"/>
                    <a:gd name="T41" fmla="*/ 33 h 576"/>
                    <a:gd name="T42" fmla="*/ 39 w 747"/>
                    <a:gd name="T43" fmla="*/ 9 h 576"/>
                    <a:gd name="T44" fmla="*/ 0 w 747"/>
                    <a:gd name="T45" fmla="*/ 0 h 57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747"/>
                    <a:gd name="T70" fmla="*/ 0 h 576"/>
                    <a:gd name="T71" fmla="*/ 747 w 747"/>
                    <a:gd name="T72" fmla="*/ 576 h 57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747" h="576">
                      <a:moveTo>
                        <a:pt x="0" y="0"/>
                      </a:moveTo>
                      <a:lnTo>
                        <a:pt x="432" y="0"/>
                      </a:lnTo>
                      <a:lnTo>
                        <a:pt x="495" y="9"/>
                      </a:lnTo>
                      <a:lnTo>
                        <a:pt x="555" y="27"/>
                      </a:lnTo>
                      <a:lnTo>
                        <a:pt x="639" y="99"/>
                      </a:lnTo>
                      <a:lnTo>
                        <a:pt x="699" y="189"/>
                      </a:lnTo>
                      <a:lnTo>
                        <a:pt x="747" y="291"/>
                      </a:lnTo>
                      <a:lnTo>
                        <a:pt x="699" y="393"/>
                      </a:lnTo>
                      <a:lnTo>
                        <a:pt x="633" y="477"/>
                      </a:lnTo>
                      <a:lnTo>
                        <a:pt x="549" y="549"/>
                      </a:lnTo>
                      <a:lnTo>
                        <a:pt x="495" y="567"/>
                      </a:lnTo>
                      <a:lnTo>
                        <a:pt x="432" y="576"/>
                      </a:lnTo>
                      <a:lnTo>
                        <a:pt x="0" y="576"/>
                      </a:lnTo>
                      <a:lnTo>
                        <a:pt x="39" y="561"/>
                      </a:lnTo>
                      <a:lnTo>
                        <a:pt x="69" y="537"/>
                      </a:lnTo>
                      <a:lnTo>
                        <a:pt x="111" y="483"/>
                      </a:lnTo>
                      <a:lnTo>
                        <a:pt x="135" y="381"/>
                      </a:lnTo>
                      <a:lnTo>
                        <a:pt x="144" y="288"/>
                      </a:lnTo>
                      <a:lnTo>
                        <a:pt x="135" y="183"/>
                      </a:lnTo>
                      <a:lnTo>
                        <a:pt x="111" y="99"/>
                      </a:lnTo>
                      <a:lnTo>
                        <a:pt x="69" y="33"/>
                      </a:lnTo>
                      <a:lnTo>
                        <a:pt x="39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53" name="Line 368"/>
                <p:cNvSpPr>
                  <a:spLocks noChangeShapeType="1"/>
                </p:cNvSpPr>
                <p:nvPr/>
              </p:nvSpPr>
              <p:spPr bwMode="auto">
                <a:xfrm>
                  <a:off x="3744" y="8063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54" name="Line 369"/>
                <p:cNvSpPr>
                  <a:spLocks noChangeShapeType="1"/>
                </p:cNvSpPr>
                <p:nvPr/>
              </p:nvSpPr>
              <p:spPr bwMode="auto">
                <a:xfrm flipH="1">
                  <a:off x="4782" y="7921"/>
                  <a:ext cx="25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55" name="Line 370"/>
                <p:cNvSpPr>
                  <a:spLocks noChangeShapeType="1"/>
                </p:cNvSpPr>
                <p:nvPr/>
              </p:nvSpPr>
              <p:spPr bwMode="auto">
                <a:xfrm>
                  <a:off x="3744" y="7777"/>
                  <a:ext cx="413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51" name="Oval 371"/>
              <p:cNvSpPr>
                <a:spLocks noChangeArrowheads="1"/>
              </p:cNvSpPr>
              <p:nvPr/>
            </p:nvSpPr>
            <p:spPr bwMode="auto">
              <a:xfrm>
                <a:off x="6624" y="4393"/>
                <a:ext cx="143" cy="14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9746" name="Group 372"/>
            <p:cNvGrpSpPr>
              <a:grpSpLocks/>
            </p:cNvGrpSpPr>
            <p:nvPr/>
          </p:nvGrpSpPr>
          <p:grpSpPr bwMode="auto">
            <a:xfrm>
              <a:off x="2183" y="3070"/>
              <a:ext cx="346" cy="116"/>
              <a:chOff x="7920" y="4176"/>
              <a:chExt cx="864" cy="288"/>
            </a:xfrm>
          </p:grpSpPr>
          <p:sp>
            <p:nvSpPr>
              <p:cNvPr id="346" name="Freeform 373"/>
              <p:cNvSpPr>
                <a:spLocks/>
              </p:cNvSpPr>
              <p:nvPr/>
            </p:nvSpPr>
            <p:spPr bwMode="auto">
              <a:xfrm>
                <a:off x="8207" y="4176"/>
                <a:ext cx="290" cy="288"/>
              </a:xfrm>
              <a:custGeom>
                <a:avLst/>
                <a:gdLst>
                  <a:gd name="T0" fmla="*/ 288 w 288"/>
                  <a:gd name="T1" fmla="*/ 144 h 288"/>
                  <a:gd name="T2" fmla="*/ 0 w 288"/>
                  <a:gd name="T3" fmla="*/ 0 h 288"/>
                  <a:gd name="T4" fmla="*/ 0 w 288"/>
                  <a:gd name="T5" fmla="*/ 288 h 288"/>
                  <a:gd name="T6" fmla="*/ 288 w 288"/>
                  <a:gd name="T7" fmla="*/ 144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88"/>
                  <a:gd name="T14" fmla="*/ 288 w 288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88">
                    <a:moveTo>
                      <a:pt x="288" y="144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288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7" name="Line 374"/>
              <p:cNvSpPr>
                <a:spLocks noChangeShapeType="1"/>
              </p:cNvSpPr>
              <p:nvPr/>
            </p:nvSpPr>
            <p:spPr bwMode="auto">
              <a:xfrm flipH="1">
                <a:off x="7920" y="4320"/>
                <a:ext cx="28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8" name="Line 375"/>
              <p:cNvSpPr>
                <a:spLocks noChangeShapeType="1"/>
              </p:cNvSpPr>
              <p:nvPr/>
            </p:nvSpPr>
            <p:spPr bwMode="auto">
              <a:xfrm flipH="1">
                <a:off x="8497" y="4320"/>
                <a:ext cx="28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9" name="Oval 376"/>
              <p:cNvSpPr>
                <a:spLocks noChangeArrowheads="1"/>
              </p:cNvSpPr>
              <p:nvPr/>
            </p:nvSpPr>
            <p:spPr bwMode="auto">
              <a:xfrm>
                <a:off x="8497" y="4248"/>
                <a:ext cx="142" cy="14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9747" name="Group 377"/>
            <p:cNvGrpSpPr>
              <a:grpSpLocks/>
            </p:cNvGrpSpPr>
            <p:nvPr/>
          </p:nvGrpSpPr>
          <p:grpSpPr bwMode="auto">
            <a:xfrm>
              <a:off x="811" y="3458"/>
              <a:ext cx="346" cy="116"/>
              <a:chOff x="7920" y="4176"/>
              <a:chExt cx="864" cy="288"/>
            </a:xfrm>
          </p:grpSpPr>
          <p:sp>
            <p:nvSpPr>
              <p:cNvPr id="342" name="Freeform 378"/>
              <p:cNvSpPr>
                <a:spLocks/>
              </p:cNvSpPr>
              <p:nvPr/>
            </p:nvSpPr>
            <p:spPr bwMode="auto">
              <a:xfrm>
                <a:off x="8207" y="4176"/>
                <a:ext cx="290" cy="288"/>
              </a:xfrm>
              <a:custGeom>
                <a:avLst/>
                <a:gdLst>
                  <a:gd name="T0" fmla="*/ 288 w 288"/>
                  <a:gd name="T1" fmla="*/ 144 h 288"/>
                  <a:gd name="T2" fmla="*/ 0 w 288"/>
                  <a:gd name="T3" fmla="*/ 0 h 288"/>
                  <a:gd name="T4" fmla="*/ 0 w 288"/>
                  <a:gd name="T5" fmla="*/ 288 h 288"/>
                  <a:gd name="T6" fmla="*/ 288 w 288"/>
                  <a:gd name="T7" fmla="*/ 144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88"/>
                  <a:gd name="T14" fmla="*/ 288 w 288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88">
                    <a:moveTo>
                      <a:pt x="288" y="144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288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3" name="Line 379"/>
              <p:cNvSpPr>
                <a:spLocks noChangeShapeType="1"/>
              </p:cNvSpPr>
              <p:nvPr/>
            </p:nvSpPr>
            <p:spPr bwMode="auto">
              <a:xfrm flipH="1">
                <a:off x="7920" y="4320"/>
                <a:ext cx="28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4" name="Line 380"/>
              <p:cNvSpPr>
                <a:spLocks noChangeShapeType="1"/>
              </p:cNvSpPr>
              <p:nvPr/>
            </p:nvSpPr>
            <p:spPr bwMode="auto">
              <a:xfrm flipH="1">
                <a:off x="8497" y="4320"/>
                <a:ext cx="28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5" name="Oval 381"/>
              <p:cNvSpPr>
                <a:spLocks noChangeArrowheads="1"/>
              </p:cNvSpPr>
              <p:nvPr/>
            </p:nvSpPr>
            <p:spPr bwMode="auto">
              <a:xfrm>
                <a:off x="8497" y="4248"/>
                <a:ext cx="142" cy="14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38" name="Text Box 382"/>
            <p:cNvSpPr txBox="1">
              <a:spLocks noChangeArrowheads="1"/>
            </p:cNvSpPr>
            <p:nvPr/>
          </p:nvSpPr>
          <p:spPr bwMode="auto">
            <a:xfrm>
              <a:off x="624" y="2544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C</a:t>
              </a:r>
            </a:p>
          </p:txBody>
        </p:sp>
        <p:sp>
          <p:nvSpPr>
            <p:cNvPr id="339" name="Text Box 383"/>
            <p:cNvSpPr txBox="1">
              <a:spLocks noChangeArrowheads="1"/>
            </p:cNvSpPr>
            <p:nvPr/>
          </p:nvSpPr>
          <p:spPr bwMode="auto">
            <a:xfrm>
              <a:off x="624" y="2784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A</a:t>
              </a:r>
            </a:p>
          </p:txBody>
        </p:sp>
        <p:sp>
          <p:nvSpPr>
            <p:cNvPr id="340" name="Text Box 384"/>
            <p:cNvSpPr txBox="1">
              <a:spLocks noChangeArrowheads="1"/>
            </p:cNvSpPr>
            <p:nvPr/>
          </p:nvSpPr>
          <p:spPr bwMode="auto">
            <a:xfrm>
              <a:off x="624" y="3118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B</a:t>
              </a:r>
            </a:p>
          </p:txBody>
        </p:sp>
        <p:sp>
          <p:nvSpPr>
            <p:cNvPr id="341" name="Text Box 385"/>
            <p:cNvSpPr txBox="1">
              <a:spLocks noChangeArrowheads="1"/>
            </p:cNvSpPr>
            <p:nvPr/>
          </p:nvSpPr>
          <p:spPr bwMode="auto">
            <a:xfrm>
              <a:off x="2436" y="2953"/>
              <a:ext cx="1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Y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04800" y="5181600"/>
            <a:ext cx="3987800" cy="1404938"/>
            <a:chOff x="304800" y="5181600"/>
            <a:chExt cx="3987246" cy="1404579"/>
          </a:xfrm>
        </p:grpSpPr>
        <p:sp>
          <p:nvSpPr>
            <p:cNvPr id="29711" name="Text Box 394"/>
            <p:cNvSpPr txBox="1">
              <a:spLocks noChangeArrowheads="1"/>
            </p:cNvSpPr>
            <p:nvPr/>
          </p:nvSpPr>
          <p:spPr bwMode="auto">
            <a:xfrm>
              <a:off x="304800" y="5830888"/>
              <a:ext cx="32004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200" i="1">
                  <a:solidFill>
                    <a:srgbClr val="3366FF"/>
                  </a:solidFill>
                  <a:latin typeface="Comic Sans MS" charset="0"/>
                </a:rPr>
                <a:t>You might think all these  extra inverters would make this structure less attractive. However, quite the opposite is true.</a:t>
              </a:r>
            </a:p>
          </p:txBody>
        </p:sp>
        <p:sp>
          <p:nvSpPr>
            <p:cNvPr id="389" name="Line 395"/>
            <p:cNvSpPr>
              <a:spLocks noChangeShapeType="1"/>
            </p:cNvSpPr>
            <p:nvPr/>
          </p:nvSpPr>
          <p:spPr bwMode="auto">
            <a:xfrm flipV="1">
              <a:off x="3449201" y="5729148"/>
              <a:ext cx="307932" cy="268218"/>
            </a:xfrm>
            <a:prstGeom prst="line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9713" name="Group 395"/>
            <p:cNvGrpSpPr>
              <a:grpSpLocks/>
            </p:cNvGrpSpPr>
            <p:nvPr/>
          </p:nvGrpSpPr>
          <p:grpSpPr bwMode="auto">
            <a:xfrm flipH="1">
              <a:off x="3657600" y="5181600"/>
              <a:ext cx="634446" cy="1404579"/>
              <a:chOff x="4313593" y="3009422"/>
              <a:chExt cx="999529" cy="2212823"/>
            </a:xfrm>
          </p:grpSpPr>
          <p:cxnSp>
            <p:nvCxnSpPr>
              <p:cNvPr id="397" name="Straight Connector 396"/>
              <p:cNvCxnSpPr/>
              <p:nvPr/>
            </p:nvCxnSpPr>
            <p:spPr>
              <a:xfrm>
                <a:off x="4641178" y="3682021"/>
                <a:ext cx="160042" cy="67259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/>
              <p:cNvCxnSpPr/>
              <p:nvPr/>
            </p:nvCxnSpPr>
            <p:spPr>
              <a:xfrm>
                <a:off x="4801220" y="4354618"/>
                <a:ext cx="277574" cy="817620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/>
              <p:cNvCxnSpPr/>
              <p:nvPr/>
            </p:nvCxnSpPr>
            <p:spPr>
              <a:xfrm flipH="1">
                <a:off x="4586164" y="4354618"/>
                <a:ext cx="215057" cy="817620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717" name="Group 399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414" name="Straight Connector 413"/>
                <p:cNvCxnSpPr/>
                <p:nvPr/>
              </p:nvCxnSpPr>
              <p:spPr>
                <a:xfrm>
                  <a:off x="5002446" y="2691985"/>
                  <a:ext cx="242564" cy="12503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5" name="Freeform 414"/>
                <p:cNvSpPr/>
                <p:nvPr/>
              </p:nvSpPr>
              <p:spPr>
                <a:xfrm>
                  <a:off x="5012448" y="2581969"/>
                  <a:ext cx="225059" cy="125018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9718" name="Group 400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412" name="Straight Connector 411"/>
                <p:cNvCxnSpPr/>
                <p:nvPr/>
              </p:nvCxnSpPr>
              <p:spPr>
                <a:xfrm flipH="1">
                  <a:off x="4292259" y="2674483"/>
                  <a:ext cx="235062" cy="40006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3" name="Freeform 412"/>
                <p:cNvSpPr/>
                <p:nvPr/>
              </p:nvSpPr>
              <p:spPr>
                <a:xfrm>
                  <a:off x="4274756" y="2574469"/>
                  <a:ext cx="250065" cy="137519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402" name="Straight Connector 401"/>
              <p:cNvCxnSpPr/>
              <p:nvPr/>
            </p:nvCxnSpPr>
            <p:spPr>
              <a:xfrm flipV="1">
                <a:off x="4676188" y="3529498"/>
                <a:ext cx="352594" cy="227534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/>
              <p:cNvCxnSpPr/>
              <p:nvPr/>
            </p:nvCxnSpPr>
            <p:spPr>
              <a:xfrm flipV="1">
                <a:off x="5041284" y="3191949"/>
                <a:ext cx="137537" cy="332548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/>
              <p:cNvCxnSpPr/>
              <p:nvPr/>
            </p:nvCxnSpPr>
            <p:spPr>
              <a:xfrm flipH="1">
                <a:off x="4598668" y="3752031"/>
                <a:ext cx="42510" cy="295043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>
                <a:off x="4596167" y="4047074"/>
                <a:ext cx="172546" cy="290042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6" name="Freeform 405"/>
              <p:cNvSpPr/>
              <p:nvPr/>
            </p:nvSpPr>
            <p:spPr>
              <a:xfrm rot="19139357">
                <a:off x="5126306" y="3009422"/>
                <a:ext cx="160042" cy="130019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7" name="Freeform 406"/>
              <p:cNvSpPr/>
              <p:nvPr/>
            </p:nvSpPr>
            <p:spPr>
              <a:xfrm rot="18043755">
                <a:off x="4583676" y="4332109"/>
                <a:ext cx="205030" cy="115030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9725" name="Group 407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409" name="Oval 408"/>
                <p:cNvSpPr/>
                <p:nvPr/>
              </p:nvSpPr>
              <p:spPr>
                <a:xfrm>
                  <a:off x="4576643" y="726285"/>
                  <a:ext cx="352592" cy="402558"/>
                </a:xfrm>
                <a:prstGeom prst="ellipse">
                  <a:avLst/>
                </a:prstGeom>
                <a:noFill/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10" name="Freeform 409"/>
                <p:cNvSpPr/>
                <p:nvPr/>
              </p:nvSpPr>
              <p:spPr>
                <a:xfrm>
                  <a:off x="4584143" y="751143"/>
                  <a:ext cx="502631" cy="222532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11" name="Freeform 410"/>
                <p:cNvSpPr/>
                <p:nvPr/>
              </p:nvSpPr>
              <p:spPr>
                <a:xfrm>
                  <a:off x="4561642" y="723614"/>
                  <a:ext cx="312583" cy="222533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28575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1588">
              <a:buFontTx/>
              <a:buNone/>
            </a:pPr>
            <a:r>
              <a:rPr lang="en-US" altLang="x-none" sz="2000">
                <a:latin typeface="Bookman Old Style" charset="0"/>
              </a:rPr>
              <a:t>Can we implement the same function with fewer gates? Before trying we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ja-JP" sz="2000">
                <a:latin typeface="Bookman Old Style" charset="0"/>
              </a:rPr>
              <a:t>ll add a few more tricks in our bag.</a:t>
            </a:r>
          </a:p>
          <a:p>
            <a:pPr marL="0" indent="1588">
              <a:buFontTx/>
              <a:buNone/>
            </a:pPr>
            <a:r>
              <a:rPr lang="en-US" altLang="x-none" sz="2000">
                <a:latin typeface="Bookman Old Style" charset="0"/>
              </a:rPr>
              <a:t>BOOLEAN ALGEBRA:</a:t>
            </a:r>
          </a:p>
          <a:p>
            <a:pPr marL="0" indent="1588">
              <a:lnSpc>
                <a:spcPct val="150000"/>
              </a:lnSpc>
              <a:buFontTx/>
              <a:buNone/>
            </a:pPr>
            <a:r>
              <a:rPr lang="en-US" altLang="x-none" sz="2000">
                <a:latin typeface="Bookman Old Style" charset="0"/>
              </a:rPr>
              <a:t>	OR rules:			a + 1 = 1,  a + 0 = a,  a + a = a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</a:rPr>
              <a:t>AND rules:			a1 = a,  a0 = 0,  aa = a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</a:rPr>
              <a:t>Commutative:		a + b = b + a,  ab = ba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</a:rPr>
              <a:t>Associative:			(a + b) + c = a + (b + c),  (ab)c = a(bc)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</a:rPr>
              <a:t>Distributive:		a(b+c) = ab + ac,  a + bc = (a+b)(a+c)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</a:rPr>
              <a:t>Complements: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</a:rPr>
              <a:t>Absorption:</a:t>
            </a:r>
          </a:p>
          <a:p>
            <a:pPr marL="0" indent="1588">
              <a:lnSpc>
                <a:spcPct val="150000"/>
              </a:lnSpc>
              <a:buFontTx/>
              <a:buNone/>
            </a:pPr>
            <a:r>
              <a:rPr lang="en-US" altLang="x-none" sz="2000">
                <a:latin typeface="Bookman Old Style" charset="0"/>
              </a:rPr>
              <a:t>    Reduction: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</a:rPr>
              <a:t>DeMorgan</a:t>
            </a:r>
            <a:r>
              <a:rPr lang="ja-JP" altLang="en-US" sz="2000">
                <a:latin typeface="Bookman Old Style" charset="0"/>
              </a:rPr>
              <a:t>’</a:t>
            </a:r>
            <a:r>
              <a:rPr lang="en-US" altLang="ja-JP" sz="2000">
                <a:latin typeface="Bookman Old Style" charset="0"/>
              </a:rPr>
              <a:t>s Law:</a:t>
            </a:r>
            <a:endParaRPr lang="en-US" altLang="x-none" sz="2000">
              <a:latin typeface="Bookman Old Style" charset="0"/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3171825" y="4510088"/>
          <a:ext cx="224948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70000" imgH="292100" progId="Equation.3">
                  <p:embed/>
                </p:oleObj>
              </mc:Choice>
              <mc:Fallback>
                <p:oleObj name="Equation" r:id="rId3" imgW="1270000" imgH="292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5" y="4510088"/>
                        <a:ext cx="2249488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3217863" y="4989513"/>
          <a:ext cx="2709862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00200" imgH="203200" progId="Equation.3">
                  <p:embed/>
                </p:oleObj>
              </mc:Choice>
              <mc:Fallback>
                <p:oleObj name="Equation" r:id="rId5" imgW="16002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863" y="4989513"/>
                        <a:ext cx="2709862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6205538" y="4953000"/>
          <a:ext cx="2786062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89100" imgH="203200" progId="Equation.3">
                  <p:embed/>
                </p:oleObj>
              </mc:Choice>
              <mc:Fallback>
                <p:oleObj name="Equation" r:id="rId7" imgW="16891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5538" y="4953000"/>
                        <a:ext cx="2786062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3240088" y="5541963"/>
          <a:ext cx="3735387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892300" imgH="203200" progId="Equation.3">
                  <p:embed/>
                </p:oleObj>
              </mc:Choice>
              <mc:Fallback>
                <p:oleObj name="Equation" r:id="rId9" imgW="18923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5541963"/>
                        <a:ext cx="3735387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3294063" y="5943600"/>
          <a:ext cx="27225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435100" imgH="241300" progId="Equation.3">
                  <p:embed/>
                </p:oleObj>
              </mc:Choice>
              <mc:Fallback>
                <p:oleObj name="Equation" r:id="rId11" imgW="14351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063" y="5943600"/>
                        <a:ext cx="272256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09" name="AutoShape 9"/>
          <p:cNvSpPr>
            <a:spLocks noChangeArrowheads="1"/>
          </p:cNvSpPr>
          <p:nvPr/>
        </p:nvSpPr>
        <p:spPr bwMode="auto">
          <a:xfrm>
            <a:off x="3200400" y="5503863"/>
            <a:ext cx="1524000" cy="43973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17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Logic Simplification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828800" y="5295900"/>
            <a:ext cx="2413000" cy="806450"/>
            <a:chOff x="1152" y="3336"/>
            <a:chExt cx="1520" cy="508"/>
          </a:xfrm>
        </p:grpSpPr>
        <p:sp>
          <p:nvSpPr>
            <p:cNvPr id="32801" name="Oval 3"/>
            <p:cNvSpPr>
              <a:spLocks noChangeArrowheads="1"/>
            </p:cNvSpPr>
            <p:nvPr/>
          </p:nvSpPr>
          <p:spPr bwMode="auto">
            <a:xfrm>
              <a:off x="1152" y="3336"/>
              <a:ext cx="688" cy="352"/>
            </a:xfrm>
            <a:prstGeom prst="ellipse">
              <a:avLst/>
            </a:prstGeom>
            <a:gradFill rotWithShape="0">
              <a:gsLst>
                <a:gs pos="0">
                  <a:srgbClr val="00FF99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802" name="Line 4"/>
            <p:cNvSpPr>
              <a:spLocks noChangeShapeType="1"/>
            </p:cNvSpPr>
            <p:nvPr/>
          </p:nvSpPr>
          <p:spPr bwMode="auto">
            <a:xfrm>
              <a:off x="1488" y="3532"/>
              <a:ext cx="240" cy="312"/>
            </a:xfrm>
            <a:prstGeom prst="lin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803" name="Oval 5"/>
            <p:cNvSpPr>
              <a:spLocks noChangeArrowheads="1"/>
            </p:cNvSpPr>
            <p:nvPr/>
          </p:nvSpPr>
          <p:spPr bwMode="auto">
            <a:xfrm>
              <a:off x="1984" y="3336"/>
              <a:ext cx="688" cy="352"/>
            </a:xfrm>
            <a:prstGeom prst="ellipse">
              <a:avLst/>
            </a:prstGeom>
            <a:gradFill rotWithShape="0">
              <a:gsLst>
                <a:gs pos="0">
                  <a:srgbClr val="00FF99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804" name="Line 6"/>
            <p:cNvSpPr>
              <a:spLocks noChangeShapeType="1"/>
            </p:cNvSpPr>
            <p:nvPr/>
          </p:nvSpPr>
          <p:spPr bwMode="auto">
            <a:xfrm flipH="1">
              <a:off x="1728" y="3532"/>
              <a:ext cx="519" cy="312"/>
            </a:xfrm>
            <a:prstGeom prst="lin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095500" y="4686300"/>
            <a:ext cx="1784350" cy="758825"/>
            <a:chOff x="1464" y="2496"/>
            <a:chExt cx="1124" cy="478"/>
          </a:xfrm>
        </p:grpSpPr>
        <p:sp>
          <p:nvSpPr>
            <p:cNvPr id="32799" name="Oval 8"/>
            <p:cNvSpPr>
              <a:spLocks noChangeArrowheads="1"/>
            </p:cNvSpPr>
            <p:nvPr/>
          </p:nvSpPr>
          <p:spPr bwMode="auto">
            <a:xfrm>
              <a:off x="1464" y="2496"/>
              <a:ext cx="1124" cy="384"/>
            </a:xfrm>
            <a:prstGeom prst="ellipse">
              <a:avLst/>
            </a:prstGeom>
            <a:gradFill rotWithShape="0">
              <a:gsLst>
                <a:gs pos="0">
                  <a:srgbClr val="33CCFF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800" name="Line 9"/>
            <p:cNvSpPr>
              <a:spLocks noChangeShapeType="1"/>
            </p:cNvSpPr>
            <p:nvPr/>
          </p:nvSpPr>
          <p:spPr bwMode="auto">
            <a:xfrm>
              <a:off x="1993" y="2776"/>
              <a:ext cx="0" cy="198"/>
            </a:xfrm>
            <a:prstGeom prst="line">
              <a:avLst/>
            </a:prstGeom>
            <a:noFill/>
            <a:ln w="38100">
              <a:solidFill>
                <a:srgbClr val="33CC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aphicFrame>
        <p:nvGraphicFramePr>
          <p:cNvPr id="33795" name="Object 2"/>
          <p:cNvGraphicFramePr>
            <a:graphicFrameLocks noChangeAspect="1"/>
          </p:cNvGraphicFramePr>
          <p:nvPr/>
        </p:nvGraphicFramePr>
        <p:xfrm>
          <a:off x="1447800" y="2292350"/>
          <a:ext cx="3098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98800" imgH="292100" progId="Equation.3">
                  <p:embed/>
                </p:oleObj>
              </mc:Choice>
              <mc:Fallback>
                <p:oleObj name="Equation" r:id="rId3" imgW="3098800" imgH="292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92350"/>
                        <a:ext cx="30988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 Box 12"/>
          <p:cNvSpPr txBox="1">
            <a:spLocks noChangeArrowheads="1"/>
          </p:cNvSpPr>
          <p:nvPr/>
        </p:nvSpPr>
        <p:spPr bwMode="auto">
          <a:xfrm>
            <a:off x="609600" y="1676400"/>
            <a:ext cx="3352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Bookman Old Style" charset="0"/>
              </a:rPr>
              <a:t>Let</a:t>
            </a:r>
            <a:r>
              <a:rPr lang="en-US" altLang="en-US">
                <a:latin typeface="Bookman Old Style" charset="0"/>
              </a:rPr>
              <a:t>’</a:t>
            </a:r>
            <a:r>
              <a:rPr lang="en-US" altLang="x-none">
                <a:latin typeface="Bookman Old Style" charset="0"/>
              </a:rPr>
              <a:t>s (again!) simplify</a:t>
            </a:r>
          </a:p>
        </p:txBody>
      </p:sp>
      <p:sp>
        <p:nvSpPr>
          <p:cNvPr id="32774" name="Text Box 13"/>
          <p:cNvSpPr txBox="1">
            <a:spLocks noChangeArrowheads="1"/>
          </p:cNvSpPr>
          <p:nvPr/>
        </p:nvSpPr>
        <p:spPr bwMode="auto">
          <a:xfrm>
            <a:off x="609600" y="2895600"/>
            <a:ext cx="2865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0" dirty="0">
                <a:latin typeface="+mj-lt"/>
              </a:rPr>
              <a:t>Using the identity</a:t>
            </a:r>
          </a:p>
        </p:txBody>
      </p:sp>
      <p:graphicFrame>
        <p:nvGraphicFramePr>
          <p:cNvPr id="33798" name="Object 3"/>
          <p:cNvGraphicFramePr>
            <a:graphicFrameLocks noChangeAspect="1"/>
          </p:cNvGraphicFramePr>
          <p:nvPr/>
        </p:nvGraphicFramePr>
        <p:xfrm>
          <a:off x="1447800" y="3505200"/>
          <a:ext cx="31448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66900" imgH="241300" progId="Equation.3">
                  <p:embed/>
                </p:oleObj>
              </mc:Choice>
              <mc:Fallback>
                <p:oleObj name="Equation" r:id="rId5" imgW="18669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05200"/>
                        <a:ext cx="314483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63" name="Object 4"/>
          <p:cNvGraphicFramePr>
            <a:graphicFrameLocks noChangeAspect="1"/>
          </p:cNvGraphicFramePr>
          <p:nvPr/>
        </p:nvGraphicFramePr>
        <p:xfrm>
          <a:off x="1219200" y="4838700"/>
          <a:ext cx="3098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98800" imgH="292100" progId="Equation.3">
                  <p:embed/>
                </p:oleObj>
              </mc:Choice>
              <mc:Fallback>
                <p:oleObj name="Equation" r:id="rId7" imgW="3098800" imgH="292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838700"/>
                        <a:ext cx="30988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64" name="Object 5"/>
          <p:cNvGraphicFramePr>
            <a:graphicFrameLocks noChangeAspect="1"/>
          </p:cNvGraphicFramePr>
          <p:nvPr/>
        </p:nvGraphicFramePr>
        <p:xfrm>
          <a:off x="2095500" y="6102350"/>
          <a:ext cx="1346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46200" imgH="292100" progId="Equation.3">
                  <p:embed/>
                </p:oleObj>
              </mc:Choice>
              <mc:Fallback>
                <p:oleObj name="Equation" r:id="rId9" imgW="1346200" imgH="292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6102350"/>
                        <a:ext cx="13462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65" name="Object 6"/>
          <p:cNvGraphicFramePr>
            <a:graphicFrameLocks noChangeAspect="1"/>
          </p:cNvGraphicFramePr>
          <p:nvPr/>
        </p:nvGraphicFramePr>
        <p:xfrm>
          <a:off x="1657350" y="5429250"/>
          <a:ext cx="2222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222500" imgH="292100" progId="Equation.3">
                  <p:embed/>
                </p:oleObj>
              </mc:Choice>
              <mc:Fallback>
                <p:oleObj name="Equation" r:id="rId11" imgW="2222500" imgH="292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5429250"/>
                        <a:ext cx="22225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0" name="Line 25"/>
          <p:cNvSpPr>
            <a:spLocks noChangeShapeType="1"/>
          </p:cNvSpPr>
          <p:nvPr/>
        </p:nvSpPr>
        <p:spPr bwMode="auto">
          <a:xfrm flipV="1">
            <a:off x="6997700" y="1836738"/>
            <a:ext cx="544513" cy="352425"/>
          </a:xfrm>
          <a:prstGeom prst="line">
            <a:avLst/>
          </a:prstGeom>
          <a:noFill/>
          <a:ln w="9525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3803" name="Text Box 26"/>
          <p:cNvSpPr txBox="1">
            <a:spLocks noChangeArrowheads="1"/>
          </p:cNvSpPr>
          <p:nvPr/>
        </p:nvSpPr>
        <p:spPr bwMode="auto">
          <a:xfrm>
            <a:off x="6554788" y="1219200"/>
            <a:ext cx="24812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600" i="1">
                <a:solidFill>
                  <a:srgbClr val="3366FF"/>
                </a:solidFill>
                <a:latin typeface="Comic Sans MS" charset="0"/>
              </a:rPr>
              <a:t>Can</a:t>
            </a:r>
            <a:r>
              <a:rPr lang="en-US" altLang="en-US" sz="1600" i="1">
                <a:solidFill>
                  <a:srgbClr val="3366FF"/>
                </a:solidFill>
                <a:latin typeface="Comic Sans MS" charset="0"/>
              </a:rPr>
              <a:t>’</a:t>
            </a:r>
            <a:r>
              <a:rPr lang="en-US" altLang="ja-JP" sz="1600" i="1">
                <a:solidFill>
                  <a:srgbClr val="3366FF"/>
                </a:solidFill>
                <a:latin typeface="Comic Sans MS" charset="0"/>
              </a:rPr>
              <a:t>t he come up</a:t>
            </a:r>
          </a:p>
          <a:p>
            <a:pPr algn="ctr" eaLnBrk="1" hangingPunct="1"/>
            <a:r>
              <a:rPr lang="en-US" altLang="x-none" sz="1600" i="1">
                <a:solidFill>
                  <a:srgbClr val="3366FF"/>
                </a:solidFill>
                <a:latin typeface="Comic Sans MS" charset="0"/>
              </a:rPr>
              <a:t>with a </a:t>
            </a:r>
            <a:r>
              <a:rPr lang="en-US" altLang="x-none" sz="1600" i="1" u="sng">
                <a:solidFill>
                  <a:srgbClr val="3366FF"/>
                </a:solidFill>
                <a:latin typeface="Comic Sans MS" charset="0"/>
              </a:rPr>
              <a:t>new</a:t>
            </a:r>
            <a:r>
              <a:rPr lang="en-US" altLang="x-none" sz="1600" i="1">
                <a:solidFill>
                  <a:srgbClr val="3366FF"/>
                </a:solidFill>
                <a:latin typeface="Comic Sans MS" charset="0"/>
              </a:rPr>
              <a:t> example???</a:t>
            </a:r>
          </a:p>
        </p:txBody>
      </p:sp>
      <p:sp>
        <p:nvSpPr>
          <p:cNvPr id="32782" name="Text Box 27"/>
          <p:cNvSpPr txBox="1">
            <a:spLocks noChangeArrowheads="1"/>
          </p:cNvSpPr>
          <p:nvPr/>
        </p:nvSpPr>
        <p:spPr bwMode="auto">
          <a:xfrm>
            <a:off x="609600" y="3886200"/>
            <a:ext cx="5915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Bookman Old Style" charset="0"/>
              </a:rPr>
              <a:t>For any expression </a:t>
            </a:r>
            <a:r>
              <a:rPr lang="en-US" altLang="x-none" sz="3200">
                <a:latin typeface="Bookman Old Style" charset="0"/>
              </a:rPr>
              <a:t>α</a:t>
            </a:r>
            <a:r>
              <a:rPr lang="en-US" altLang="x-none">
                <a:latin typeface="Bookman Old Style" charset="0"/>
              </a:rPr>
              <a:t> and variable A:</a:t>
            </a:r>
          </a:p>
        </p:txBody>
      </p:sp>
      <p:sp>
        <p:nvSpPr>
          <p:cNvPr id="3380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Boolean Minimization</a:t>
            </a:r>
          </a:p>
        </p:txBody>
      </p:sp>
      <p:grpSp>
        <p:nvGrpSpPr>
          <p:cNvPr id="33806" name="Group 37"/>
          <p:cNvGrpSpPr>
            <a:grpSpLocks/>
          </p:cNvGrpSpPr>
          <p:nvPr/>
        </p:nvGrpSpPr>
        <p:grpSpPr bwMode="auto">
          <a:xfrm>
            <a:off x="6172200" y="2133600"/>
            <a:ext cx="657225" cy="1344613"/>
            <a:chOff x="5740840" y="729676"/>
            <a:chExt cx="970286" cy="1984813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6200202" y="1139762"/>
              <a:ext cx="0" cy="707690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200202" y="1847452"/>
              <a:ext cx="274212" cy="817826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5982240" y="1847452"/>
              <a:ext cx="217962" cy="817826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833" name="Group 41"/>
            <p:cNvGrpSpPr>
              <a:grpSpLocks/>
            </p:cNvGrpSpPr>
            <p:nvPr/>
          </p:nvGrpSpPr>
          <p:grpSpPr bwMode="auto">
            <a:xfrm>
              <a:off x="6468045" y="2583125"/>
              <a:ext cx="243081" cy="123489"/>
              <a:chOff x="3566095" y="2583125"/>
              <a:chExt cx="243081" cy="123489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3565432" y="2691056"/>
                <a:ext cx="243744" cy="14060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Freeform 56"/>
              <p:cNvSpPr/>
              <p:nvPr/>
            </p:nvSpPr>
            <p:spPr>
              <a:xfrm>
                <a:off x="3574807" y="2583262"/>
                <a:ext cx="227339" cy="124196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33834" name="Group 42"/>
            <p:cNvGrpSpPr>
              <a:grpSpLocks/>
            </p:cNvGrpSpPr>
            <p:nvPr/>
          </p:nvGrpSpPr>
          <p:grpSpPr bwMode="auto">
            <a:xfrm>
              <a:off x="5740840" y="2574272"/>
              <a:ext cx="252852" cy="140217"/>
              <a:chOff x="2838890" y="2574272"/>
              <a:chExt cx="252852" cy="140217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 flipH="1">
                <a:off x="2855297" y="2674651"/>
                <a:ext cx="236711" cy="39838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Freeform 54"/>
              <p:cNvSpPr/>
              <p:nvPr/>
            </p:nvSpPr>
            <p:spPr>
              <a:xfrm>
                <a:off x="2838890" y="2573888"/>
                <a:ext cx="250775" cy="138257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44" name="Straight Connector 43"/>
            <p:cNvCxnSpPr/>
            <p:nvPr/>
          </p:nvCxnSpPr>
          <p:spPr>
            <a:xfrm>
              <a:off x="6207234" y="1217092"/>
              <a:ext cx="307022" cy="229648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6254108" y="1460799"/>
              <a:ext cx="260148" cy="367906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5949429" y="1228809"/>
              <a:ext cx="241399" cy="239021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956459" y="1460799"/>
              <a:ext cx="208589" cy="367906"/>
            </a:xfrm>
            <a:prstGeom prst="line">
              <a:avLst/>
            </a:pr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 47"/>
            <p:cNvSpPr/>
            <p:nvPr/>
          </p:nvSpPr>
          <p:spPr>
            <a:xfrm rot="5400000">
              <a:off x="6224823" y="1822837"/>
              <a:ext cx="159347" cy="128902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 rot="18043755">
              <a:off x="5981083" y="1825181"/>
              <a:ext cx="206214" cy="114841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28575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3841" name="Group 49"/>
            <p:cNvGrpSpPr>
              <a:grpSpLocks/>
            </p:cNvGrpSpPr>
            <p:nvPr/>
          </p:nvGrpSpPr>
          <p:grpSpPr bwMode="auto">
            <a:xfrm>
              <a:off x="6022747" y="729676"/>
              <a:ext cx="527419" cy="407801"/>
              <a:chOff x="3120797" y="729676"/>
              <a:chExt cx="527419" cy="407801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3131852" y="732020"/>
                <a:ext cx="353896" cy="405398"/>
              </a:xfrm>
              <a:prstGeom prst="ellipse">
                <a:avLst/>
              </a:pr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" name="Freeform 51"/>
              <p:cNvSpPr/>
              <p:nvPr/>
            </p:nvSpPr>
            <p:spPr>
              <a:xfrm>
                <a:off x="3143570" y="750767"/>
                <a:ext cx="503894" cy="224961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3120133" y="729676"/>
                <a:ext cx="309367" cy="222618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28575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334000" y="4572000"/>
            <a:ext cx="3224213" cy="1743075"/>
            <a:chOff x="5334000" y="4572000"/>
            <a:chExt cx="3224417" cy="1742939"/>
          </a:xfrm>
        </p:grpSpPr>
        <p:grpSp>
          <p:nvGrpSpPr>
            <p:cNvPr id="33808" name="Group 57"/>
            <p:cNvGrpSpPr>
              <a:grpSpLocks/>
            </p:cNvGrpSpPr>
            <p:nvPr/>
          </p:nvGrpSpPr>
          <p:grpSpPr bwMode="auto">
            <a:xfrm flipH="1">
              <a:off x="5334000" y="4953000"/>
              <a:ext cx="784505" cy="1361939"/>
              <a:chOff x="4273990" y="641365"/>
              <a:chExt cx="1146015" cy="2073124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4733525" y="1139073"/>
                <a:ext cx="0" cy="707971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733525" y="1847045"/>
                <a:ext cx="273664" cy="816703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4515522" y="1847045"/>
                <a:ext cx="218004" cy="816703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814" name="Group 61"/>
              <p:cNvGrpSpPr>
                <a:grpSpLocks/>
              </p:cNvGrpSpPr>
              <p:nvPr/>
            </p:nvGrpSpPr>
            <p:grpSpPr bwMode="auto">
              <a:xfrm>
                <a:off x="5001195" y="2583125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76" name="Straight Connector 75"/>
                <p:cNvCxnSpPr/>
                <p:nvPr/>
              </p:nvCxnSpPr>
              <p:spPr>
                <a:xfrm>
                  <a:off x="5000232" y="2692743"/>
                  <a:ext cx="243515" cy="12081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Freeform 76"/>
                <p:cNvSpPr/>
                <p:nvPr/>
              </p:nvSpPr>
              <p:spPr>
                <a:xfrm>
                  <a:off x="5009509" y="2584009"/>
                  <a:ext cx="227280" cy="123232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3815" name="Group 62"/>
              <p:cNvGrpSpPr>
                <a:grpSpLocks/>
              </p:cNvGrpSpPr>
              <p:nvPr/>
            </p:nvGrpSpPr>
            <p:grpSpPr bwMode="auto">
              <a:xfrm>
                <a:off x="4273990" y="2574272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 flipH="1">
                  <a:off x="4290560" y="2675829"/>
                  <a:ext cx="236557" cy="38660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Freeform 74"/>
                <p:cNvSpPr/>
                <p:nvPr/>
              </p:nvSpPr>
              <p:spPr>
                <a:xfrm>
                  <a:off x="4274326" y="2574345"/>
                  <a:ext cx="250472" cy="137728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64" name="Straight Connector 63"/>
              <p:cNvCxnSpPr/>
              <p:nvPr/>
            </p:nvCxnSpPr>
            <p:spPr>
              <a:xfrm flipV="1">
                <a:off x="4740482" y="1129408"/>
                <a:ext cx="440646" cy="86986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V="1">
                <a:off x="5181128" y="798378"/>
                <a:ext cx="139151" cy="331030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4529437" y="1228477"/>
                <a:ext cx="194812" cy="311700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527117" y="1540176"/>
                <a:ext cx="171620" cy="287538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Freeform 67"/>
              <p:cNvSpPr/>
              <p:nvPr/>
            </p:nvSpPr>
            <p:spPr>
              <a:xfrm rot="19139357">
                <a:off x="5259980" y="641319"/>
                <a:ext cx="160025" cy="130479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 rot="18043755">
                <a:off x="4514874" y="1824101"/>
                <a:ext cx="205383" cy="115959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3822" name="Group 69"/>
              <p:cNvGrpSpPr>
                <a:grpSpLocks/>
              </p:cNvGrpSpPr>
              <p:nvPr/>
            </p:nvGrpSpPr>
            <p:grpSpPr bwMode="auto">
              <a:xfrm>
                <a:off x="4555897" y="729676"/>
                <a:ext cx="527419" cy="407801"/>
                <a:chOff x="4555897" y="729676"/>
                <a:chExt cx="527419" cy="407801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4592054" y="733139"/>
                  <a:ext cx="329325" cy="403519"/>
                </a:xfrm>
                <a:prstGeom prst="ellipse">
                  <a:avLst/>
                </a:prstGeom>
                <a:noFill/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72" name="Freeform 71"/>
                <p:cNvSpPr/>
                <p:nvPr/>
              </p:nvSpPr>
              <p:spPr>
                <a:xfrm>
                  <a:off x="4601331" y="752469"/>
                  <a:ext cx="482391" cy="222298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73" name="Freeform 72"/>
                <p:cNvSpPr/>
                <p:nvPr/>
              </p:nvSpPr>
              <p:spPr>
                <a:xfrm>
                  <a:off x="4578139" y="730723"/>
                  <a:ext cx="287579" cy="222298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28575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  <p:sp>
          <p:nvSpPr>
            <p:cNvPr id="78" name="Line 25"/>
            <p:cNvSpPr>
              <a:spLocks noChangeShapeType="1"/>
            </p:cNvSpPr>
            <p:nvPr/>
          </p:nvSpPr>
          <p:spPr bwMode="auto">
            <a:xfrm flipV="1">
              <a:off x="6096048" y="4876776"/>
              <a:ext cx="304819" cy="200009"/>
            </a:xfrm>
            <a:prstGeom prst="line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810" name="Text Box 26"/>
            <p:cNvSpPr txBox="1">
              <a:spLocks noChangeArrowheads="1"/>
            </p:cNvSpPr>
            <p:nvPr/>
          </p:nvSpPr>
          <p:spPr bwMode="auto">
            <a:xfrm>
              <a:off x="6477000" y="4572000"/>
              <a:ext cx="208141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 i="1">
                  <a:solidFill>
                    <a:srgbClr val="3366FF"/>
                  </a:solidFill>
                  <a:latin typeface="Comic Sans MS" charset="0"/>
                </a:rPr>
                <a:t>Hey… I could write a program to do that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7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9956" name="Group 4"/>
          <p:cNvGraphicFramePr>
            <a:graphicFrameLocks noGrp="1"/>
          </p:cNvGraphicFramePr>
          <p:nvPr/>
        </p:nvGraphicFramePr>
        <p:xfrm>
          <a:off x="609600" y="2606675"/>
          <a:ext cx="1577975" cy="3565548"/>
        </p:xfrm>
        <a:graphic>
          <a:graphicData uri="http://schemas.openxmlformats.org/drawingml/2006/table">
            <a:tbl>
              <a:tblPr/>
              <a:tblGrid>
                <a:gridCol w="394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 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marL="91398" marR="91398"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marT="45686" marB="4568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marT="45686" marB="456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5880" name="Object 2"/>
          <p:cNvGraphicFramePr>
            <a:graphicFrameLocks noChangeAspect="1"/>
          </p:cNvGraphicFramePr>
          <p:nvPr/>
        </p:nvGraphicFramePr>
        <p:xfrm>
          <a:off x="5216525" y="3581400"/>
          <a:ext cx="49530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8600" imgH="165100" progId="Equation.3">
                  <p:embed/>
                </p:oleObj>
              </mc:Choice>
              <mc:Fallback>
                <p:oleObj name="Equation" r:id="rId3" imgW="228600" imgH="165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525" y="3581400"/>
                        <a:ext cx="495300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81" name="Object 3"/>
          <p:cNvGraphicFramePr>
            <a:graphicFrameLocks noChangeAspect="1"/>
          </p:cNvGraphicFramePr>
          <p:nvPr/>
        </p:nvGraphicFramePr>
        <p:xfrm>
          <a:off x="5219700" y="4618038"/>
          <a:ext cx="49530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8600" imgH="127000" progId="Equation.3">
                  <p:embed/>
                </p:oleObj>
              </mc:Choice>
              <mc:Fallback>
                <p:oleObj name="Equation" r:id="rId5" imgW="228600" imgH="127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618038"/>
                        <a:ext cx="495300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82" name="Object 4"/>
          <p:cNvGraphicFramePr>
            <a:graphicFrameLocks noChangeAspect="1"/>
          </p:cNvGraphicFramePr>
          <p:nvPr/>
        </p:nvGraphicFramePr>
        <p:xfrm>
          <a:off x="5216525" y="5553075"/>
          <a:ext cx="49530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8600" imgH="127000" progId="Equation.3">
                  <p:embed/>
                </p:oleObj>
              </mc:Choice>
              <mc:Fallback>
                <p:oleObj name="Equation" r:id="rId7" imgW="228600" imgH="127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525" y="5553075"/>
                        <a:ext cx="495300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0099" name="Group 147"/>
          <p:cNvGraphicFramePr>
            <a:graphicFrameLocks noGrp="1"/>
          </p:cNvGraphicFramePr>
          <p:nvPr/>
        </p:nvGraphicFramePr>
        <p:xfrm>
          <a:off x="3184525" y="2590800"/>
          <a:ext cx="1577976" cy="3276602"/>
        </p:xfrm>
        <a:graphic>
          <a:graphicData uri="http://schemas.openxmlformats.org/drawingml/2006/table">
            <a:tbl>
              <a:tblPr/>
              <a:tblGrid>
                <a:gridCol w="394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 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marL="91398" marR="91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X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X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X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X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X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1398" marR="91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X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1398" marR="91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939" name="Line 148"/>
          <p:cNvSpPr>
            <a:spLocks noChangeShapeType="1"/>
          </p:cNvSpPr>
          <p:nvPr/>
        </p:nvSpPr>
        <p:spPr bwMode="auto">
          <a:xfrm>
            <a:off x="4859338" y="3765550"/>
            <a:ext cx="374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940" name="Line 149"/>
          <p:cNvSpPr>
            <a:spLocks noChangeShapeType="1"/>
          </p:cNvSpPr>
          <p:nvPr/>
        </p:nvSpPr>
        <p:spPr bwMode="auto">
          <a:xfrm>
            <a:off x="4859338" y="4749800"/>
            <a:ext cx="374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941" name="Line 150"/>
          <p:cNvSpPr>
            <a:spLocks noChangeShapeType="1"/>
          </p:cNvSpPr>
          <p:nvPr/>
        </p:nvSpPr>
        <p:spPr bwMode="auto">
          <a:xfrm>
            <a:off x="4852988" y="5656263"/>
            <a:ext cx="374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942" name="AutoShape 151"/>
          <p:cNvSpPr>
            <a:spLocks noChangeArrowheads="1"/>
          </p:cNvSpPr>
          <p:nvPr/>
        </p:nvSpPr>
        <p:spPr bwMode="auto">
          <a:xfrm>
            <a:off x="2362200" y="3937000"/>
            <a:ext cx="593725" cy="449263"/>
          </a:xfrm>
          <a:prstGeom prst="rightArrow">
            <a:avLst>
              <a:gd name="adj1" fmla="val 50000"/>
              <a:gd name="adj2" fmla="val 517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943" name="Text Box 152"/>
          <p:cNvSpPr txBox="1">
            <a:spLocks noChangeArrowheads="1"/>
          </p:cNvSpPr>
          <p:nvPr/>
        </p:nvSpPr>
        <p:spPr bwMode="auto">
          <a:xfrm>
            <a:off x="512763" y="1163638"/>
            <a:ext cx="82502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One way to reveal the opportunities for a more compact implementation is to rewrite the truth table using </a:t>
            </a:r>
            <a:r>
              <a:rPr lang="en-US" altLang="en-US" sz="2000">
                <a:latin typeface="Bookman Old Style" charset="0"/>
              </a:rPr>
              <a:t>“</a:t>
            </a:r>
            <a:r>
              <a:rPr lang="en-US" altLang="ja-JP" sz="2000">
                <a:latin typeface="Bookman Old Style" charset="0"/>
              </a:rPr>
              <a:t>don’t cares” (-- or X) to indicate when the value of a particular input is irrelevant in determining the value of the output.</a:t>
            </a:r>
            <a:endParaRPr lang="en-US" altLang="x-none" sz="2000">
              <a:latin typeface="Bookman Old Style" charset="0"/>
            </a:endParaRPr>
          </a:p>
        </p:txBody>
      </p:sp>
      <p:sp>
        <p:nvSpPr>
          <p:cNvPr id="359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Truth Tables with </a:t>
            </a:r>
            <a:r>
              <a:rPr lang="en-US" altLang="en-US">
                <a:latin typeface="Trebuchet MS" charset="0"/>
              </a:rPr>
              <a:t>“</a:t>
            </a:r>
            <a:r>
              <a:rPr lang="en-US" altLang="x-none">
                <a:latin typeface="Trebuchet MS" charset="0"/>
              </a:rPr>
              <a:t>Don</a:t>
            </a:r>
            <a:r>
              <a:rPr lang="en-US" altLang="en-US">
                <a:latin typeface="Trebuchet MS" charset="0"/>
              </a:rPr>
              <a:t>’</a:t>
            </a:r>
            <a:r>
              <a:rPr lang="en-US" altLang="x-none">
                <a:latin typeface="Trebuchet MS" charset="0"/>
              </a:rPr>
              <a:t>t Cares</a:t>
            </a:r>
            <a:r>
              <a:rPr lang="en-US" altLang="en-US">
                <a:latin typeface="Trebuchet MS" charset="0"/>
              </a:rPr>
              <a:t>”</a:t>
            </a:r>
            <a:endParaRPr lang="en-US" altLang="x-none">
              <a:latin typeface="Trebuchet M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19800" y="2976563"/>
            <a:ext cx="2738438" cy="258603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Bookman Old Style" charset="0"/>
              </a:rPr>
              <a:t>Note: Some input combinations (e.g., 000) are matched by more than one row in the </a:t>
            </a:r>
            <a:r>
              <a:rPr lang="en-US" altLang="en-US" sz="1800">
                <a:latin typeface="Bookman Old Style" charset="0"/>
              </a:rPr>
              <a:t>“</a:t>
            </a:r>
            <a:r>
              <a:rPr lang="en-US" altLang="x-none" sz="1800">
                <a:latin typeface="Bookman Old Style" charset="0"/>
              </a:rPr>
              <a:t>don</a:t>
            </a:r>
            <a:r>
              <a:rPr lang="en-US" altLang="en-US" sz="1800">
                <a:latin typeface="Bookman Old Style" charset="0"/>
              </a:rPr>
              <a:t>’</a:t>
            </a:r>
            <a:r>
              <a:rPr lang="en-US" altLang="x-none" sz="1800">
                <a:latin typeface="Bookman Old Style" charset="0"/>
              </a:rPr>
              <a:t>t care</a:t>
            </a:r>
            <a:r>
              <a:rPr lang="en-US" altLang="en-US" sz="1800">
                <a:latin typeface="Bookman Old Style" charset="0"/>
              </a:rPr>
              <a:t>”</a:t>
            </a:r>
            <a:r>
              <a:rPr lang="en-US" altLang="x-none" sz="1800">
                <a:latin typeface="Bookman Old Style" charset="0"/>
              </a:rPr>
              <a:t> table.  It would be a bug if all the matching rows didn</a:t>
            </a:r>
            <a:r>
              <a:rPr lang="en-US" altLang="en-US" sz="1800">
                <a:latin typeface="Bookman Old Style" charset="0"/>
              </a:rPr>
              <a:t>’</a:t>
            </a:r>
            <a:r>
              <a:rPr lang="en-US" altLang="x-none" sz="1800">
                <a:latin typeface="Bookman Old Style" charset="0"/>
              </a:rPr>
              <a:t>t specify the same output value!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4"/>
          <p:cNvGrpSpPr>
            <a:grpSpLocks/>
          </p:cNvGrpSpPr>
          <p:nvPr/>
        </p:nvGrpSpPr>
        <p:grpSpPr bwMode="auto">
          <a:xfrm>
            <a:off x="2901950" y="4432300"/>
            <a:ext cx="3856038" cy="2090738"/>
            <a:chOff x="1828" y="2792"/>
            <a:chExt cx="2429" cy="1317"/>
          </a:xfrm>
        </p:grpSpPr>
        <p:graphicFrame>
          <p:nvGraphicFramePr>
            <p:cNvPr id="38055" name="Object 6"/>
            <p:cNvGraphicFramePr>
              <a:graphicFrameLocks noChangeAspect="1"/>
            </p:cNvGraphicFramePr>
            <p:nvPr/>
          </p:nvGraphicFramePr>
          <p:xfrm>
            <a:off x="3037" y="3890"/>
            <a:ext cx="1220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130300" imgH="203200" progId="Equation.3">
                    <p:embed/>
                  </p:oleObj>
                </mc:Choice>
                <mc:Fallback>
                  <p:oleObj name="Equation" r:id="rId3" imgW="1130300" imgH="203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7" y="3890"/>
                          <a:ext cx="1220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961" name="Freeform 44"/>
            <p:cNvSpPr>
              <a:spLocks noChangeAspect="1"/>
            </p:cNvSpPr>
            <p:nvPr/>
          </p:nvSpPr>
          <p:spPr bwMode="auto">
            <a:xfrm>
              <a:off x="3377" y="3307"/>
              <a:ext cx="395" cy="304"/>
            </a:xfrm>
            <a:custGeom>
              <a:avLst/>
              <a:gdLst>
                <a:gd name="T0" fmla="*/ 0 w 747"/>
                <a:gd name="T1" fmla="*/ 0 h 576"/>
                <a:gd name="T2" fmla="*/ 1 w 747"/>
                <a:gd name="T3" fmla="*/ 0 h 576"/>
                <a:gd name="T4" fmla="*/ 1 w 747"/>
                <a:gd name="T5" fmla="*/ 1 h 576"/>
                <a:gd name="T6" fmla="*/ 1 w 747"/>
                <a:gd name="T7" fmla="*/ 1 h 576"/>
                <a:gd name="T8" fmla="*/ 1 w 747"/>
                <a:gd name="T9" fmla="*/ 1 h 576"/>
                <a:gd name="T10" fmla="*/ 1 w 747"/>
                <a:gd name="T11" fmla="*/ 1 h 576"/>
                <a:gd name="T12" fmla="*/ 1 w 747"/>
                <a:gd name="T13" fmla="*/ 1 h 576"/>
                <a:gd name="T14" fmla="*/ 1 w 747"/>
                <a:gd name="T15" fmla="*/ 1 h 576"/>
                <a:gd name="T16" fmla="*/ 1 w 747"/>
                <a:gd name="T17" fmla="*/ 1 h 576"/>
                <a:gd name="T18" fmla="*/ 1 w 747"/>
                <a:gd name="T19" fmla="*/ 1 h 576"/>
                <a:gd name="T20" fmla="*/ 1 w 747"/>
                <a:gd name="T21" fmla="*/ 1 h 576"/>
                <a:gd name="T22" fmla="*/ 1 w 747"/>
                <a:gd name="T23" fmla="*/ 1 h 576"/>
                <a:gd name="T24" fmla="*/ 0 w 747"/>
                <a:gd name="T25" fmla="*/ 1 h 576"/>
                <a:gd name="T26" fmla="*/ 1 w 747"/>
                <a:gd name="T27" fmla="*/ 1 h 576"/>
                <a:gd name="T28" fmla="*/ 1 w 747"/>
                <a:gd name="T29" fmla="*/ 1 h 576"/>
                <a:gd name="T30" fmla="*/ 1 w 747"/>
                <a:gd name="T31" fmla="*/ 1 h 576"/>
                <a:gd name="T32" fmla="*/ 1 w 747"/>
                <a:gd name="T33" fmla="*/ 1 h 576"/>
                <a:gd name="T34" fmla="*/ 1 w 747"/>
                <a:gd name="T35" fmla="*/ 1 h 576"/>
                <a:gd name="T36" fmla="*/ 1 w 747"/>
                <a:gd name="T37" fmla="*/ 1 h 576"/>
                <a:gd name="T38" fmla="*/ 1 w 747"/>
                <a:gd name="T39" fmla="*/ 1 h 576"/>
                <a:gd name="T40" fmla="*/ 1 w 747"/>
                <a:gd name="T41" fmla="*/ 1 h 576"/>
                <a:gd name="T42" fmla="*/ 1 w 747"/>
                <a:gd name="T43" fmla="*/ 1 h 576"/>
                <a:gd name="T44" fmla="*/ 0 w 747"/>
                <a:gd name="T45" fmla="*/ 0 h 57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747"/>
                <a:gd name="T70" fmla="*/ 0 h 576"/>
                <a:gd name="T71" fmla="*/ 747 w 747"/>
                <a:gd name="T72" fmla="*/ 576 h 57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747" h="576">
                  <a:moveTo>
                    <a:pt x="0" y="0"/>
                  </a:moveTo>
                  <a:lnTo>
                    <a:pt x="432" y="0"/>
                  </a:lnTo>
                  <a:lnTo>
                    <a:pt x="495" y="9"/>
                  </a:lnTo>
                  <a:lnTo>
                    <a:pt x="555" y="27"/>
                  </a:lnTo>
                  <a:lnTo>
                    <a:pt x="639" y="99"/>
                  </a:lnTo>
                  <a:lnTo>
                    <a:pt x="699" y="189"/>
                  </a:lnTo>
                  <a:lnTo>
                    <a:pt x="747" y="291"/>
                  </a:lnTo>
                  <a:lnTo>
                    <a:pt x="699" y="393"/>
                  </a:lnTo>
                  <a:lnTo>
                    <a:pt x="633" y="477"/>
                  </a:lnTo>
                  <a:lnTo>
                    <a:pt x="549" y="549"/>
                  </a:lnTo>
                  <a:lnTo>
                    <a:pt x="495" y="567"/>
                  </a:lnTo>
                  <a:lnTo>
                    <a:pt x="432" y="576"/>
                  </a:lnTo>
                  <a:lnTo>
                    <a:pt x="0" y="576"/>
                  </a:lnTo>
                  <a:lnTo>
                    <a:pt x="39" y="561"/>
                  </a:lnTo>
                  <a:lnTo>
                    <a:pt x="69" y="537"/>
                  </a:lnTo>
                  <a:lnTo>
                    <a:pt x="111" y="483"/>
                  </a:lnTo>
                  <a:lnTo>
                    <a:pt x="135" y="381"/>
                  </a:lnTo>
                  <a:lnTo>
                    <a:pt x="144" y="288"/>
                  </a:lnTo>
                  <a:lnTo>
                    <a:pt x="135" y="183"/>
                  </a:lnTo>
                  <a:lnTo>
                    <a:pt x="111" y="99"/>
                  </a:lnTo>
                  <a:lnTo>
                    <a:pt x="69" y="33"/>
                  </a:lnTo>
                  <a:lnTo>
                    <a:pt x="39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62" name="Line 45"/>
            <p:cNvSpPr>
              <a:spLocks noChangeAspect="1" noChangeShapeType="1"/>
            </p:cNvSpPr>
            <p:nvPr/>
          </p:nvSpPr>
          <p:spPr bwMode="auto">
            <a:xfrm>
              <a:off x="3225" y="3535"/>
              <a:ext cx="21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63" name="Line 46"/>
            <p:cNvSpPr>
              <a:spLocks noChangeAspect="1" noChangeShapeType="1"/>
            </p:cNvSpPr>
            <p:nvPr/>
          </p:nvSpPr>
          <p:spPr bwMode="auto">
            <a:xfrm flipH="1">
              <a:off x="3774" y="3459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64" name="Line 47"/>
            <p:cNvSpPr>
              <a:spLocks noChangeAspect="1" noChangeShapeType="1"/>
            </p:cNvSpPr>
            <p:nvPr/>
          </p:nvSpPr>
          <p:spPr bwMode="auto">
            <a:xfrm>
              <a:off x="3225" y="3383"/>
              <a:ext cx="219" cy="0"/>
            </a:xfrm>
            <a:prstGeom prst="line">
              <a:avLst/>
            </a:prstGeom>
            <a:noFill/>
            <a:ln w="28575">
              <a:solidFill>
                <a:srgbClr val="33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65" name="Line 48"/>
            <p:cNvSpPr>
              <a:spLocks noChangeShapeType="1"/>
            </p:cNvSpPr>
            <p:nvPr/>
          </p:nvSpPr>
          <p:spPr bwMode="auto">
            <a:xfrm>
              <a:off x="2108" y="3117"/>
              <a:ext cx="0" cy="69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8061" name="Group 49"/>
            <p:cNvGrpSpPr>
              <a:grpSpLocks noChangeAspect="1"/>
            </p:cNvGrpSpPr>
            <p:nvPr/>
          </p:nvGrpSpPr>
          <p:grpSpPr bwMode="auto">
            <a:xfrm>
              <a:off x="2074" y="3034"/>
              <a:ext cx="466" cy="156"/>
              <a:chOff x="7920" y="4176"/>
              <a:chExt cx="864" cy="288"/>
            </a:xfrm>
          </p:grpSpPr>
          <p:sp>
            <p:nvSpPr>
              <p:cNvPr id="4" name="Freeform 50"/>
              <p:cNvSpPr>
                <a:spLocks noChangeAspect="1"/>
              </p:cNvSpPr>
              <p:nvPr/>
            </p:nvSpPr>
            <p:spPr bwMode="auto">
              <a:xfrm>
                <a:off x="8207" y="4176"/>
                <a:ext cx="289" cy="288"/>
              </a:xfrm>
              <a:custGeom>
                <a:avLst/>
                <a:gdLst>
                  <a:gd name="T0" fmla="*/ 288 w 288"/>
                  <a:gd name="T1" fmla="*/ 144 h 288"/>
                  <a:gd name="T2" fmla="*/ 0 w 288"/>
                  <a:gd name="T3" fmla="*/ 0 h 288"/>
                  <a:gd name="T4" fmla="*/ 0 w 288"/>
                  <a:gd name="T5" fmla="*/ 288 h 288"/>
                  <a:gd name="T6" fmla="*/ 288 w 288"/>
                  <a:gd name="T7" fmla="*/ 144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88"/>
                  <a:gd name="T14" fmla="*/ 288 w 288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88">
                    <a:moveTo>
                      <a:pt x="288" y="144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288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33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" name="Line 51"/>
              <p:cNvSpPr>
                <a:spLocks noChangeAspect="1" noChangeShapeType="1"/>
              </p:cNvSpPr>
              <p:nvPr/>
            </p:nvSpPr>
            <p:spPr bwMode="auto">
              <a:xfrm flipH="1">
                <a:off x="7920" y="4320"/>
                <a:ext cx="287" cy="0"/>
              </a:xfrm>
              <a:prstGeom prst="line">
                <a:avLst/>
              </a:prstGeom>
              <a:noFill/>
              <a:ln w="28575">
                <a:solidFill>
                  <a:srgbClr val="33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5001" name="Line 52"/>
              <p:cNvSpPr>
                <a:spLocks noChangeAspect="1" noChangeShapeType="1"/>
              </p:cNvSpPr>
              <p:nvPr/>
            </p:nvSpPr>
            <p:spPr bwMode="auto">
              <a:xfrm flipH="1">
                <a:off x="8497" y="4320"/>
                <a:ext cx="287" cy="0"/>
              </a:xfrm>
              <a:prstGeom prst="line">
                <a:avLst/>
              </a:prstGeom>
              <a:noFill/>
              <a:ln w="28575">
                <a:solidFill>
                  <a:srgbClr val="33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5002" name="Oval 53"/>
              <p:cNvSpPr>
                <a:spLocks noChangeAspect="1" noChangeArrowheads="1"/>
              </p:cNvSpPr>
              <p:nvPr/>
            </p:nvSpPr>
            <p:spPr bwMode="auto">
              <a:xfrm>
                <a:off x="8497" y="4248"/>
                <a:ext cx="143" cy="14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33CC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8062" name="Group 54"/>
            <p:cNvGrpSpPr>
              <a:grpSpLocks noChangeAspect="1"/>
            </p:cNvGrpSpPr>
            <p:nvPr/>
          </p:nvGrpSpPr>
          <p:grpSpPr bwMode="auto">
            <a:xfrm>
              <a:off x="2540" y="2886"/>
              <a:ext cx="685" cy="305"/>
              <a:chOff x="2304" y="7200"/>
              <a:chExt cx="1296" cy="576"/>
            </a:xfrm>
          </p:grpSpPr>
          <p:sp>
            <p:nvSpPr>
              <p:cNvPr id="34995" name="Freeform 55"/>
              <p:cNvSpPr>
                <a:spLocks noChangeAspect="1"/>
              </p:cNvSpPr>
              <p:nvPr/>
            </p:nvSpPr>
            <p:spPr bwMode="auto">
              <a:xfrm>
                <a:off x="2592" y="7200"/>
                <a:ext cx="723" cy="576"/>
              </a:xfrm>
              <a:custGeom>
                <a:avLst/>
                <a:gdLst>
                  <a:gd name="T0" fmla="*/ 0 w 723"/>
                  <a:gd name="T1" fmla="*/ 0 h 576"/>
                  <a:gd name="T2" fmla="*/ 0 w 723"/>
                  <a:gd name="T3" fmla="*/ 576 h 576"/>
                  <a:gd name="T4" fmla="*/ 432 w 723"/>
                  <a:gd name="T5" fmla="*/ 576 h 576"/>
                  <a:gd name="T6" fmla="*/ 489 w 723"/>
                  <a:gd name="T7" fmla="*/ 573 h 576"/>
                  <a:gd name="T8" fmla="*/ 555 w 723"/>
                  <a:gd name="T9" fmla="*/ 549 h 576"/>
                  <a:gd name="T10" fmla="*/ 591 w 723"/>
                  <a:gd name="T11" fmla="*/ 525 h 576"/>
                  <a:gd name="T12" fmla="*/ 627 w 723"/>
                  <a:gd name="T13" fmla="*/ 501 h 576"/>
                  <a:gd name="T14" fmla="*/ 681 w 723"/>
                  <a:gd name="T15" fmla="*/ 435 h 576"/>
                  <a:gd name="T16" fmla="*/ 711 w 723"/>
                  <a:gd name="T17" fmla="*/ 363 h 576"/>
                  <a:gd name="T18" fmla="*/ 723 w 723"/>
                  <a:gd name="T19" fmla="*/ 285 h 576"/>
                  <a:gd name="T20" fmla="*/ 711 w 723"/>
                  <a:gd name="T21" fmla="*/ 213 h 576"/>
                  <a:gd name="T22" fmla="*/ 687 w 723"/>
                  <a:gd name="T23" fmla="*/ 147 h 576"/>
                  <a:gd name="T24" fmla="*/ 639 w 723"/>
                  <a:gd name="T25" fmla="*/ 87 h 576"/>
                  <a:gd name="T26" fmla="*/ 585 w 723"/>
                  <a:gd name="T27" fmla="*/ 45 h 576"/>
                  <a:gd name="T28" fmla="*/ 549 w 723"/>
                  <a:gd name="T29" fmla="*/ 27 h 576"/>
                  <a:gd name="T30" fmla="*/ 513 w 723"/>
                  <a:gd name="T31" fmla="*/ 15 h 576"/>
                  <a:gd name="T32" fmla="*/ 477 w 723"/>
                  <a:gd name="T33" fmla="*/ 3 h 576"/>
                  <a:gd name="T34" fmla="*/ 432 w 723"/>
                  <a:gd name="T35" fmla="*/ 0 h 576"/>
                  <a:gd name="T36" fmla="*/ 0 w 723"/>
                  <a:gd name="T37" fmla="*/ 0 h 57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23"/>
                  <a:gd name="T58" fmla="*/ 0 h 576"/>
                  <a:gd name="T59" fmla="*/ 723 w 723"/>
                  <a:gd name="T60" fmla="*/ 576 h 57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23" h="576">
                    <a:moveTo>
                      <a:pt x="0" y="0"/>
                    </a:moveTo>
                    <a:lnTo>
                      <a:pt x="0" y="576"/>
                    </a:lnTo>
                    <a:lnTo>
                      <a:pt x="432" y="576"/>
                    </a:lnTo>
                    <a:lnTo>
                      <a:pt x="489" y="573"/>
                    </a:lnTo>
                    <a:lnTo>
                      <a:pt x="555" y="549"/>
                    </a:lnTo>
                    <a:lnTo>
                      <a:pt x="591" y="525"/>
                    </a:lnTo>
                    <a:lnTo>
                      <a:pt x="627" y="501"/>
                    </a:lnTo>
                    <a:lnTo>
                      <a:pt x="681" y="435"/>
                    </a:lnTo>
                    <a:lnTo>
                      <a:pt x="711" y="363"/>
                    </a:lnTo>
                    <a:lnTo>
                      <a:pt x="723" y="285"/>
                    </a:lnTo>
                    <a:lnTo>
                      <a:pt x="711" y="213"/>
                    </a:lnTo>
                    <a:lnTo>
                      <a:pt x="687" y="147"/>
                    </a:lnTo>
                    <a:lnTo>
                      <a:pt x="639" y="87"/>
                    </a:lnTo>
                    <a:lnTo>
                      <a:pt x="585" y="45"/>
                    </a:lnTo>
                    <a:lnTo>
                      <a:pt x="549" y="27"/>
                    </a:lnTo>
                    <a:lnTo>
                      <a:pt x="513" y="15"/>
                    </a:lnTo>
                    <a:lnTo>
                      <a:pt x="477" y="3"/>
                    </a:lnTo>
                    <a:lnTo>
                      <a:pt x="432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rgbClr val="33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996" name="Line 56"/>
              <p:cNvSpPr>
                <a:spLocks noChangeAspect="1" noChangeShapeType="1"/>
              </p:cNvSpPr>
              <p:nvPr/>
            </p:nvSpPr>
            <p:spPr bwMode="auto">
              <a:xfrm>
                <a:off x="3312" y="7489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33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997" name="Line 57"/>
              <p:cNvSpPr>
                <a:spLocks noChangeAspect="1" noChangeShapeType="1"/>
              </p:cNvSpPr>
              <p:nvPr/>
            </p:nvSpPr>
            <p:spPr bwMode="auto">
              <a:xfrm>
                <a:off x="2304" y="7344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33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" name="Line 58"/>
              <p:cNvSpPr>
                <a:spLocks noChangeAspect="1" noChangeShapeType="1"/>
              </p:cNvSpPr>
              <p:nvPr/>
            </p:nvSpPr>
            <p:spPr bwMode="auto">
              <a:xfrm>
                <a:off x="2304" y="7632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33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4968" name="Line 59"/>
            <p:cNvSpPr>
              <a:spLocks noChangeShapeType="1"/>
            </p:cNvSpPr>
            <p:nvPr/>
          </p:nvSpPr>
          <p:spPr bwMode="auto">
            <a:xfrm>
              <a:off x="3230" y="3039"/>
              <a:ext cx="0" cy="344"/>
            </a:xfrm>
            <a:prstGeom prst="line">
              <a:avLst/>
            </a:prstGeom>
            <a:noFill/>
            <a:ln w="28575">
              <a:solidFill>
                <a:srgbClr val="33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69" name="Line 60"/>
            <p:cNvSpPr>
              <a:spLocks noChangeShapeType="1"/>
            </p:cNvSpPr>
            <p:nvPr/>
          </p:nvSpPr>
          <p:spPr bwMode="auto">
            <a:xfrm flipH="1">
              <a:off x="1930" y="3112"/>
              <a:ext cx="144" cy="0"/>
            </a:xfrm>
            <a:prstGeom prst="line">
              <a:avLst/>
            </a:prstGeom>
            <a:noFill/>
            <a:ln w="28575">
              <a:solidFill>
                <a:srgbClr val="33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70" name="Line 61"/>
            <p:cNvSpPr>
              <a:spLocks noChangeShapeType="1"/>
            </p:cNvSpPr>
            <p:nvPr/>
          </p:nvSpPr>
          <p:spPr bwMode="auto">
            <a:xfrm flipH="1">
              <a:off x="1930" y="2962"/>
              <a:ext cx="610" cy="0"/>
            </a:xfrm>
            <a:prstGeom prst="line">
              <a:avLst/>
            </a:prstGeom>
            <a:noFill/>
            <a:ln w="28575">
              <a:solidFill>
                <a:srgbClr val="33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71" name="Text Box 62"/>
            <p:cNvSpPr txBox="1">
              <a:spLocks noChangeArrowheads="1"/>
            </p:cNvSpPr>
            <p:nvPr/>
          </p:nvSpPr>
          <p:spPr bwMode="auto">
            <a:xfrm>
              <a:off x="1828" y="2792"/>
              <a:ext cx="20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A</a:t>
              </a:r>
            </a:p>
          </p:txBody>
        </p:sp>
        <p:sp>
          <p:nvSpPr>
            <p:cNvPr id="34972" name="Text Box 63"/>
            <p:cNvSpPr txBox="1">
              <a:spLocks noChangeArrowheads="1"/>
            </p:cNvSpPr>
            <p:nvPr/>
          </p:nvSpPr>
          <p:spPr bwMode="auto">
            <a:xfrm>
              <a:off x="1828" y="2946"/>
              <a:ext cx="21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C</a:t>
              </a:r>
            </a:p>
          </p:txBody>
        </p:sp>
        <p:sp>
          <p:nvSpPr>
            <p:cNvPr id="34973" name="Text Box 64"/>
            <p:cNvSpPr txBox="1">
              <a:spLocks noChangeArrowheads="1"/>
            </p:cNvSpPr>
            <p:nvPr/>
          </p:nvSpPr>
          <p:spPr bwMode="auto">
            <a:xfrm>
              <a:off x="1828" y="3786"/>
              <a:ext cx="21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B</a:t>
              </a:r>
            </a:p>
          </p:txBody>
        </p:sp>
        <p:sp>
          <p:nvSpPr>
            <p:cNvPr id="34974" name="Text Box 65"/>
            <p:cNvSpPr txBox="1">
              <a:spLocks noChangeArrowheads="1"/>
            </p:cNvSpPr>
            <p:nvPr/>
          </p:nvSpPr>
          <p:spPr bwMode="auto">
            <a:xfrm>
              <a:off x="3817" y="3272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Y</a:t>
              </a:r>
            </a:p>
          </p:txBody>
        </p:sp>
        <p:grpSp>
          <p:nvGrpSpPr>
            <p:cNvPr id="38070" name="Group 66"/>
            <p:cNvGrpSpPr>
              <a:grpSpLocks/>
            </p:cNvGrpSpPr>
            <p:nvPr/>
          </p:nvGrpSpPr>
          <p:grpSpPr bwMode="auto">
            <a:xfrm>
              <a:off x="1930" y="3454"/>
              <a:ext cx="1520" cy="584"/>
              <a:chOff x="1964" y="3496"/>
              <a:chExt cx="1520" cy="584"/>
            </a:xfrm>
          </p:grpSpPr>
          <p:grpSp>
            <p:nvGrpSpPr>
              <p:cNvPr id="38081" name="Group 67"/>
              <p:cNvGrpSpPr>
                <a:grpSpLocks noChangeAspect="1"/>
              </p:cNvGrpSpPr>
              <p:nvPr/>
            </p:nvGrpSpPr>
            <p:grpSpPr bwMode="auto">
              <a:xfrm>
                <a:off x="2574" y="3775"/>
                <a:ext cx="685" cy="305"/>
                <a:chOff x="2304" y="7200"/>
                <a:chExt cx="1296" cy="576"/>
              </a:xfrm>
            </p:grpSpPr>
            <p:sp>
              <p:nvSpPr>
                <p:cNvPr id="34991" name="Freeform 68"/>
                <p:cNvSpPr>
                  <a:spLocks noChangeAspect="1"/>
                </p:cNvSpPr>
                <p:nvPr/>
              </p:nvSpPr>
              <p:spPr bwMode="auto">
                <a:xfrm>
                  <a:off x="2592" y="7200"/>
                  <a:ext cx="723" cy="576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4992" name="Line 69"/>
                <p:cNvSpPr>
                  <a:spLocks noChangeAspect="1" noChangeShapeType="1"/>
                </p:cNvSpPr>
                <p:nvPr/>
              </p:nvSpPr>
              <p:spPr bwMode="auto">
                <a:xfrm>
                  <a:off x="3312" y="7489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4993" name="Line 70"/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7344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4994" name="Line 71"/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763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4987" name="Line 72"/>
              <p:cNvSpPr>
                <a:spLocks noChangeShapeType="1"/>
              </p:cNvSpPr>
              <p:nvPr/>
            </p:nvSpPr>
            <p:spPr bwMode="auto">
              <a:xfrm>
                <a:off x="3257" y="3577"/>
                <a:ext cx="0" cy="355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988" name="Line 73"/>
              <p:cNvSpPr>
                <a:spLocks noChangeShapeType="1"/>
              </p:cNvSpPr>
              <p:nvPr/>
            </p:nvSpPr>
            <p:spPr bwMode="auto">
              <a:xfrm flipH="1">
                <a:off x="2142" y="3851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" name="Line 74"/>
              <p:cNvSpPr>
                <a:spLocks noChangeShapeType="1"/>
              </p:cNvSpPr>
              <p:nvPr/>
            </p:nvSpPr>
            <p:spPr bwMode="auto">
              <a:xfrm flipH="1">
                <a:off x="1964" y="4000"/>
                <a:ext cx="61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Line 75"/>
              <p:cNvSpPr>
                <a:spLocks noChangeShapeType="1"/>
              </p:cNvSpPr>
              <p:nvPr/>
            </p:nvSpPr>
            <p:spPr bwMode="auto">
              <a:xfrm flipH="1">
                <a:off x="3257" y="3496"/>
                <a:ext cx="227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8071" name="Group 76"/>
            <p:cNvGrpSpPr>
              <a:grpSpLocks/>
            </p:cNvGrpSpPr>
            <p:nvPr/>
          </p:nvGrpSpPr>
          <p:grpSpPr bwMode="auto">
            <a:xfrm>
              <a:off x="2022" y="2962"/>
              <a:ext cx="1208" cy="1001"/>
              <a:chOff x="2056" y="3004"/>
              <a:chExt cx="1208" cy="1001"/>
            </a:xfrm>
          </p:grpSpPr>
          <p:grpSp>
            <p:nvGrpSpPr>
              <p:cNvPr id="38072" name="Group 77"/>
              <p:cNvGrpSpPr>
                <a:grpSpLocks noChangeAspect="1"/>
              </p:cNvGrpSpPr>
              <p:nvPr/>
            </p:nvGrpSpPr>
            <p:grpSpPr bwMode="auto">
              <a:xfrm>
                <a:off x="2579" y="3343"/>
                <a:ext cx="685" cy="305"/>
                <a:chOff x="2304" y="7200"/>
                <a:chExt cx="1296" cy="576"/>
              </a:xfrm>
            </p:grpSpPr>
            <p:sp>
              <p:nvSpPr>
                <p:cNvPr id="34982" name="Freeform 78"/>
                <p:cNvSpPr>
                  <a:spLocks noChangeAspect="1"/>
                </p:cNvSpPr>
                <p:nvPr/>
              </p:nvSpPr>
              <p:spPr bwMode="auto">
                <a:xfrm>
                  <a:off x="2592" y="7200"/>
                  <a:ext cx="723" cy="576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2" name="Line 79"/>
                <p:cNvSpPr>
                  <a:spLocks noChangeAspect="1" noChangeShapeType="1"/>
                </p:cNvSpPr>
                <p:nvPr/>
              </p:nvSpPr>
              <p:spPr bwMode="auto">
                <a:xfrm>
                  <a:off x="3312" y="7489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4984" name="Line 80"/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7344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4985" name="Line 81"/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763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4978" name="Line 82"/>
              <p:cNvSpPr>
                <a:spLocks noChangeShapeType="1"/>
              </p:cNvSpPr>
              <p:nvPr/>
            </p:nvSpPr>
            <p:spPr bwMode="auto">
              <a:xfrm flipH="1">
                <a:off x="2056" y="3572"/>
                <a:ext cx="523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979" name="Line 83"/>
              <p:cNvSpPr>
                <a:spLocks noChangeShapeType="1"/>
              </p:cNvSpPr>
              <p:nvPr/>
            </p:nvSpPr>
            <p:spPr bwMode="auto">
              <a:xfrm flipH="1">
                <a:off x="2059" y="3418"/>
                <a:ext cx="523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980" name="Line 84"/>
              <p:cNvSpPr>
                <a:spLocks noChangeShapeType="1"/>
              </p:cNvSpPr>
              <p:nvPr/>
            </p:nvSpPr>
            <p:spPr bwMode="auto">
              <a:xfrm>
                <a:off x="2056" y="3572"/>
                <a:ext cx="0" cy="433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981" name="Line 85"/>
              <p:cNvSpPr>
                <a:spLocks noChangeShapeType="1"/>
              </p:cNvSpPr>
              <p:nvPr/>
            </p:nvSpPr>
            <p:spPr bwMode="auto">
              <a:xfrm>
                <a:off x="2059" y="3004"/>
                <a:ext cx="0" cy="415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469106" name="Text Box 114"/>
          <p:cNvSpPr txBox="1">
            <a:spLocks noChangeArrowheads="1"/>
          </p:cNvSpPr>
          <p:nvPr/>
        </p:nvSpPr>
        <p:spPr bwMode="auto">
          <a:xfrm>
            <a:off x="3116263" y="3249613"/>
            <a:ext cx="3124200" cy="107791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j-lt"/>
                <a:ea typeface="+mn-ea"/>
              </a:rPr>
              <a:t>NOTE: The steady state behavior of these circuits is identical. They differ in their transient behavior.</a:t>
            </a:r>
          </a:p>
        </p:txBody>
      </p:sp>
      <p:grpSp>
        <p:nvGrpSpPr>
          <p:cNvPr id="9" name="Group 337"/>
          <p:cNvGrpSpPr>
            <a:grpSpLocks/>
          </p:cNvGrpSpPr>
          <p:nvPr/>
        </p:nvGrpSpPr>
        <p:grpSpPr bwMode="auto">
          <a:xfrm>
            <a:off x="2640013" y="1044575"/>
            <a:ext cx="3724275" cy="1798638"/>
            <a:chOff x="1663" y="658"/>
            <a:chExt cx="2346" cy="1133"/>
          </a:xfrm>
        </p:grpSpPr>
        <p:sp>
          <p:nvSpPr>
            <p:cNvPr id="34928" name="Text Box 37"/>
            <p:cNvSpPr txBox="1">
              <a:spLocks noChangeArrowheads="1"/>
            </p:cNvSpPr>
            <p:nvPr/>
          </p:nvSpPr>
          <p:spPr bwMode="auto">
            <a:xfrm>
              <a:off x="3652" y="962"/>
              <a:ext cx="35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Y(1)</a:t>
              </a:r>
            </a:p>
          </p:txBody>
        </p:sp>
        <p:sp>
          <p:nvSpPr>
            <p:cNvPr id="34929" name="Text Box 2"/>
            <p:cNvSpPr txBox="1">
              <a:spLocks noChangeArrowheads="1"/>
            </p:cNvSpPr>
            <p:nvPr/>
          </p:nvSpPr>
          <p:spPr bwMode="auto">
            <a:xfrm>
              <a:off x="1663" y="812"/>
              <a:ext cx="380" cy="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C(1)</a:t>
              </a:r>
            </a:p>
          </p:txBody>
        </p:sp>
        <p:graphicFrame>
          <p:nvGraphicFramePr>
            <p:cNvPr id="38026" name="Object 5"/>
            <p:cNvGraphicFramePr>
              <a:graphicFrameLocks noChangeAspect="1"/>
            </p:cNvGraphicFramePr>
            <p:nvPr/>
          </p:nvGraphicFramePr>
          <p:xfrm>
            <a:off x="2087" y="1612"/>
            <a:ext cx="945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812800" imgH="152400" progId="Equation.3">
                    <p:embed/>
                  </p:oleObj>
                </mc:Choice>
                <mc:Fallback>
                  <p:oleObj name="Equation" r:id="rId5" imgW="812800" imgH="1524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7" y="1612"/>
                          <a:ext cx="945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Freeform 9"/>
            <p:cNvSpPr>
              <a:spLocks noChangeAspect="1"/>
            </p:cNvSpPr>
            <p:nvPr/>
          </p:nvSpPr>
          <p:spPr bwMode="auto">
            <a:xfrm>
              <a:off x="3212" y="997"/>
              <a:ext cx="395" cy="304"/>
            </a:xfrm>
            <a:custGeom>
              <a:avLst/>
              <a:gdLst>
                <a:gd name="T0" fmla="*/ 0 w 747"/>
                <a:gd name="T1" fmla="*/ 0 h 576"/>
                <a:gd name="T2" fmla="*/ 1 w 747"/>
                <a:gd name="T3" fmla="*/ 0 h 576"/>
                <a:gd name="T4" fmla="*/ 1 w 747"/>
                <a:gd name="T5" fmla="*/ 1 h 576"/>
                <a:gd name="T6" fmla="*/ 1 w 747"/>
                <a:gd name="T7" fmla="*/ 1 h 576"/>
                <a:gd name="T8" fmla="*/ 1 w 747"/>
                <a:gd name="T9" fmla="*/ 1 h 576"/>
                <a:gd name="T10" fmla="*/ 1 w 747"/>
                <a:gd name="T11" fmla="*/ 1 h 576"/>
                <a:gd name="T12" fmla="*/ 1 w 747"/>
                <a:gd name="T13" fmla="*/ 1 h 576"/>
                <a:gd name="T14" fmla="*/ 1 w 747"/>
                <a:gd name="T15" fmla="*/ 1 h 576"/>
                <a:gd name="T16" fmla="*/ 1 w 747"/>
                <a:gd name="T17" fmla="*/ 1 h 576"/>
                <a:gd name="T18" fmla="*/ 1 w 747"/>
                <a:gd name="T19" fmla="*/ 1 h 576"/>
                <a:gd name="T20" fmla="*/ 1 w 747"/>
                <a:gd name="T21" fmla="*/ 1 h 576"/>
                <a:gd name="T22" fmla="*/ 1 w 747"/>
                <a:gd name="T23" fmla="*/ 1 h 576"/>
                <a:gd name="T24" fmla="*/ 0 w 747"/>
                <a:gd name="T25" fmla="*/ 1 h 576"/>
                <a:gd name="T26" fmla="*/ 1 w 747"/>
                <a:gd name="T27" fmla="*/ 1 h 576"/>
                <a:gd name="T28" fmla="*/ 1 w 747"/>
                <a:gd name="T29" fmla="*/ 1 h 576"/>
                <a:gd name="T30" fmla="*/ 1 w 747"/>
                <a:gd name="T31" fmla="*/ 1 h 576"/>
                <a:gd name="T32" fmla="*/ 1 w 747"/>
                <a:gd name="T33" fmla="*/ 1 h 576"/>
                <a:gd name="T34" fmla="*/ 1 w 747"/>
                <a:gd name="T35" fmla="*/ 1 h 576"/>
                <a:gd name="T36" fmla="*/ 1 w 747"/>
                <a:gd name="T37" fmla="*/ 1 h 576"/>
                <a:gd name="T38" fmla="*/ 1 w 747"/>
                <a:gd name="T39" fmla="*/ 1 h 576"/>
                <a:gd name="T40" fmla="*/ 1 w 747"/>
                <a:gd name="T41" fmla="*/ 1 h 576"/>
                <a:gd name="T42" fmla="*/ 1 w 747"/>
                <a:gd name="T43" fmla="*/ 1 h 576"/>
                <a:gd name="T44" fmla="*/ 0 w 747"/>
                <a:gd name="T45" fmla="*/ 0 h 57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747"/>
                <a:gd name="T70" fmla="*/ 0 h 576"/>
                <a:gd name="T71" fmla="*/ 747 w 747"/>
                <a:gd name="T72" fmla="*/ 576 h 57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747" h="576">
                  <a:moveTo>
                    <a:pt x="0" y="0"/>
                  </a:moveTo>
                  <a:lnTo>
                    <a:pt x="432" y="0"/>
                  </a:lnTo>
                  <a:lnTo>
                    <a:pt x="495" y="9"/>
                  </a:lnTo>
                  <a:lnTo>
                    <a:pt x="555" y="27"/>
                  </a:lnTo>
                  <a:lnTo>
                    <a:pt x="639" y="99"/>
                  </a:lnTo>
                  <a:lnTo>
                    <a:pt x="699" y="189"/>
                  </a:lnTo>
                  <a:lnTo>
                    <a:pt x="747" y="291"/>
                  </a:lnTo>
                  <a:lnTo>
                    <a:pt x="699" y="393"/>
                  </a:lnTo>
                  <a:lnTo>
                    <a:pt x="633" y="477"/>
                  </a:lnTo>
                  <a:lnTo>
                    <a:pt x="549" y="549"/>
                  </a:lnTo>
                  <a:lnTo>
                    <a:pt x="495" y="567"/>
                  </a:lnTo>
                  <a:lnTo>
                    <a:pt x="432" y="576"/>
                  </a:lnTo>
                  <a:lnTo>
                    <a:pt x="0" y="576"/>
                  </a:lnTo>
                  <a:lnTo>
                    <a:pt x="39" y="561"/>
                  </a:lnTo>
                  <a:lnTo>
                    <a:pt x="69" y="537"/>
                  </a:lnTo>
                  <a:lnTo>
                    <a:pt x="111" y="483"/>
                  </a:lnTo>
                  <a:lnTo>
                    <a:pt x="135" y="381"/>
                  </a:lnTo>
                  <a:lnTo>
                    <a:pt x="144" y="288"/>
                  </a:lnTo>
                  <a:lnTo>
                    <a:pt x="135" y="183"/>
                  </a:lnTo>
                  <a:lnTo>
                    <a:pt x="111" y="99"/>
                  </a:lnTo>
                  <a:lnTo>
                    <a:pt x="69" y="33"/>
                  </a:lnTo>
                  <a:lnTo>
                    <a:pt x="39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Line 10"/>
            <p:cNvSpPr>
              <a:spLocks noChangeAspect="1" noChangeShapeType="1"/>
            </p:cNvSpPr>
            <p:nvPr/>
          </p:nvSpPr>
          <p:spPr bwMode="auto">
            <a:xfrm>
              <a:off x="3060" y="1225"/>
              <a:ext cx="21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33" name="Line 11"/>
            <p:cNvSpPr>
              <a:spLocks noChangeAspect="1" noChangeShapeType="1"/>
            </p:cNvSpPr>
            <p:nvPr/>
          </p:nvSpPr>
          <p:spPr bwMode="auto">
            <a:xfrm flipH="1">
              <a:off x="3609" y="1149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34" name="Line 12"/>
            <p:cNvSpPr>
              <a:spLocks noChangeAspect="1" noChangeShapeType="1"/>
            </p:cNvSpPr>
            <p:nvPr/>
          </p:nvSpPr>
          <p:spPr bwMode="auto">
            <a:xfrm>
              <a:off x="3060" y="1073"/>
              <a:ext cx="21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35" name="Freeform 14"/>
            <p:cNvSpPr>
              <a:spLocks noChangeAspect="1"/>
            </p:cNvSpPr>
            <p:nvPr/>
          </p:nvSpPr>
          <p:spPr bwMode="auto">
            <a:xfrm>
              <a:off x="2064" y="921"/>
              <a:ext cx="156" cy="156"/>
            </a:xfrm>
            <a:custGeom>
              <a:avLst/>
              <a:gdLst>
                <a:gd name="T0" fmla="*/ 1 w 288"/>
                <a:gd name="T1" fmla="*/ 1 h 288"/>
                <a:gd name="T2" fmla="*/ 0 w 288"/>
                <a:gd name="T3" fmla="*/ 0 h 288"/>
                <a:gd name="T4" fmla="*/ 0 w 288"/>
                <a:gd name="T5" fmla="*/ 1 h 288"/>
                <a:gd name="T6" fmla="*/ 1 w 288"/>
                <a:gd name="T7" fmla="*/ 1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88"/>
                <a:gd name="T14" fmla="*/ 288 w 288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88">
                  <a:moveTo>
                    <a:pt x="288" y="144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36" name="Line 15"/>
            <p:cNvSpPr>
              <a:spLocks noChangeAspect="1" noChangeShapeType="1"/>
            </p:cNvSpPr>
            <p:nvPr/>
          </p:nvSpPr>
          <p:spPr bwMode="auto">
            <a:xfrm flipH="1">
              <a:off x="1909" y="999"/>
              <a:ext cx="15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37" name="Line 16"/>
            <p:cNvSpPr>
              <a:spLocks noChangeAspect="1" noChangeShapeType="1"/>
            </p:cNvSpPr>
            <p:nvPr/>
          </p:nvSpPr>
          <p:spPr bwMode="auto">
            <a:xfrm flipH="1">
              <a:off x="2220" y="999"/>
              <a:ext cx="15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38" name="Oval 17"/>
            <p:cNvSpPr>
              <a:spLocks noChangeAspect="1" noChangeArrowheads="1"/>
            </p:cNvSpPr>
            <p:nvPr/>
          </p:nvSpPr>
          <p:spPr bwMode="auto">
            <a:xfrm>
              <a:off x="2220" y="960"/>
              <a:ext cx="77" cy="7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Freeform 19"/>
            <p:cNvSpPr>
              <a:spLocks noChangeAspect="1"/>
            </p:cNvSpPr>
            <p:nvPr/>
          </p:nvSpPr>
          <p:spPr bwMode="auto">
            <a:xfrm>
              <a:off x="2527" y="768"/>
              <a:ext cx="382" cy="305"/>
            </a:xfrm>
            <a:custGeom>
              <a:avLst/>
              <a:gdLst>
                <a:gd name="T0" fmla="*/ 0 w 723"/>
                <a:gd name="T1" fmla="*/ 0 h 576"/>
                <a:gd name="T2" fmla="*/ 0 w 723"/>
                <a:gd name="T3" fmla="*/ 1 h 576"/>
                <a:gd name="T4" fmla="*/ 1 w 723"/>
                <a:gd name="T5" fmla="*/ 1 h 576"/>
                <a:gd name="T6" fmla="*/ 1 w 723"/>
                <a:gd name="T7" fmla="*/ 1 h 576"/>
                <a:gd name="T8" fmla="*/ 1 w 723"/>
                <a:gd name="T9" fmla="*/ 1 h 576"/>
                <a:gd name="T10" fmla="*/ 1 w 723"/>
                <a:gd name="T11" fmla="*/ 1 h 576"/>
                <a:gd name="T12" fmla="*/ 1 w 723"/>
                <a:gd name="T13" fmla="*/ 1 h 576"/>
                <a:gd name="T14" fmla="*/ 1 w 723"/>
                <a:gd name="T15" fmla="*/ 1 h 576"/>
                <a:gd name="T16" fmla="*/ 1 w 723"/>
                <a:gd name="T17" fmla="*/ 1 h 576"/>
                <a:gd name="T18" fmla="*/ 1 w 723"/>
                <a:gd name="T19" fmla="*/ 1 h 576"/>
                <a:gd name="T20" fmla="*/ 1 w 723"/>
                <a:gd name="T21" fmla="*/ 1 h 576"/>
                <a:gd name="T22" fmla="*/ 1 w 723"/>
                <a:gd name="T23" fmla="*/ 1 h 576"/>
                <a:gd name="T24" fmla="*/ 1 w 723"/>
                <a:gd name="T25" fmla="*/ 1 h 576"/>
                <a:gd name="T26" fmla="*/ 1 w 723"/>
                <a:gd name="T27" fmla="*/ 1 h 576"/>
                <a:gd name="T28" fmla="*/ 1 w 723"/>
                <a:gd name="T29" fmla="*/ 1 h 576"/>
                <a:gd name="T30" fmla="*/ 1 w 723"/>
                <a:gd name="T31" fmla="*/ 1 h 576"/>
                <a:gd name="T32" fmla="*/ 1 w 723"/>
                <a:gd name="T33" fmla="*/ 1 h 576"/>
                <a:gd name="T34" fmla="*/ 1 w 723"/>
                <a:gd name="T35" fmla="*/ 0 h 576"/>
                <a:gd name="T36" fmla="*/ 0 w 723"/>
                <a:gd name="T37" fmla="*/ 0 h 5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3"/>
                <a:gd name="T58" fmla="*/ 0 h 576"/>
                <a:gd name="T59" fmla="*/ 723 w 723"/>
                <a:gd name="T60" fmla="*/ 576 h 5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3" h="576">
                  <a:moveTo>
                    <a:pt x="0" y="0"/>
                  </a:moveTo>
                  <a:lnTo>
                    <a:pt x="0" y="576"/>
                  </a:lnTo>
                  <a:lnTo>
                    <a:pt x="432" y="576"/>
                  </a:lnTo>
                  <a:lnTo>
                    <a:pt x="489" y="573"/>
                  </a:lnTo>
                  <a:lnTo>
                    <a:pt x="555" y="549"/>
                  </a:lnTo>
                  <a:lnTo>
                    <a:pt x="591" y="525"/>
                  </a:lnTo>
                  <a:lnTo>
                    <a:pt x="627" y="501"/>
                  </a:lnTo>
                  <a:lnTo>
                    <a:pt x="681" y="435"/>
                  </a:lnTo>
                  <a:lnTo>
                    <a:pt x="711" y="363"/>
                  </a:lnTo>
                  <a:lnTo>
                    <a:pt x="723" y="285"/>
                  </a:lnTo>
                  <a:lnTo>
                    <a:pt x="711" y="213"/>
                  </a:lnTo>
                  <a:lnTo>
                    <a:pt x="687" y="147"/>
                  </a:lnTo>
                  <a:lnTo>
                    <a:pt x="639" y="87"/>
                  </a:lnTo>
                  <a:lnTo>
                    <a:pt x="585" y="45"/>
                  </a:lnTo>
                  <a:lnTo>
                    <a:pt x="549" y="27"/>
                  </a:lnTo>
                  <a:lnTo>
                    <a:pt x="513" y="15"/>
                  </a:lnTo>
                  <a:lnTo>
                    <a:pt x="477" y="3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40" name="Line 20"/>
            <p:cNvSpPr>
              <a:spLocks noChangeAspect="1" noChangeShapeType="1"/>
            </p:cNvSpPr>
            <p:nvPr/>
          </p:nvSpPr>
          <p:spPr bwMode="auto">
            <a:xfrm>
              <a:off x="2908" y="921"/>
              <a:ext cx="1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41" name="Line 21"/>
            <p:cNvSpPr>
              <a:spLocks noChangeAspect="1" noChangeShapeType="1"/>
            </p:cNvSpPr>
            <p:nvPr/>
          </p:nvSpPr>
          <p:spPr bwMode="auto">
            <a:xfrm>
              <a:off x="2375" y="844"/>
              <a:ext cx="1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42" name="Line 22"/>
            <p:cNvSpPr>
              <a:spLocks noChangeAspect="1" noChangeShapeType="1"/>
            </p:cNvSpPr>
            <p:nvPr/>
          </p:nvSpPr>
          <p:spPr bwMode="auto">
            <a:xfrm>
              <a:off x="2375" y="997"/>
              <a:ext cx="1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43" name="Freeform 24"/>
            <p:cNvSpPr>
              <a:spLocks noChangeAspect="1"/>
            </p:cNvSpPr>
            <p:nvPr/>
          </p:nvSpPr>
          <p:spPr bwMode="auto">
            <a:xfrm>
              <a:off x="2527" y="1225"/>
              <a:ext cx="382" cy="305"/>
            </a:xfrm>
            <a:custGeom>
              <a:avLst/>
              <a:gdLst>
                <a:gd name="T0" fmla="*/ 0 w 723"/>
                <a:gd name="T1" fmla="*/ 0 h 576"/>
                <a:gd name="T2" fmla="*/ 0 w 723"/>
                <a:gd name="T3" fmla="*/ 1 h 576"/>
                <a:gd name="T4" fmla="*/ 1 w 723"/>
                <a:gd name="T5" fmla="*/ 1 h 576"/>
                <a:gd name="T6" fmla="*/ 1 w 723"/>
                <a:gd name="T7" fmla="*/ 1 h 576"/>
                <a:gd name="T8" fmla="*/ 1 w 723"/>
                <a:gd name="T9" fmla="*/ 1 h 576"/>
                <a:gd name="T10" fmla="*/ 1 w 723"/>
                <a:gd name="T11" fmla="*/ 1 h 576"/>
                <a:gd name="T12" fmla="*/ 1 w 723"/>
                <a:gd name="T13" fmla="*/ 1 h 576"/>
                <a:gd name="T14" fmla="*/ 1 w 723"/>
                <a:gd name="T15" fmla="*/ 1 h 576"/>
                <a:gd name="T16" fmla="*/ 1 w 723"/>
                <a:gd name="T17" fmla="*/ 1 h 576"/>
                <a:gd name="T18" fmla="*/ 1 w 723"/>
                <a:gd name="T19" fmla="*/ 1 h 576"/>
                <a:gd name="T20" fmla="*/ 1 w 723"/>
                <a:gd name="T21" fmla="*/ 1 h 576"/>
                <a:gd name="T22" fmla="*/ 1 w 723"/>
                <a:gd name="T23" fmla="*/ 1 h 576"/>
                <a:gd name="T24" fmla="*/ 1 w 723"/>
                <a:gd name="T25" fmla="*/ 1 h 576"/>
                <a:gd name="T26" fmla="*/ 1 w 723"/>
                <a:gd name="T27" fmla="*/ 1 h 576"/>
                <a:gd name="T28" fmla="*/ 1 w 723"/>
                <a:gd name="T29" fmla="*/ 1 h 576"/>
                <a:gd name="T30" fmla="*/ 1 w 723"/>
                <a:gd name="T31" fmla="*/ 1 h 576"/>
                <a:gd name="T32" fmla="*/ 1 w 723"/>
                <a:gd name="T33" fmla="*/ 1 h 576"/>
                <a:gd name="T34" fmla="*/ 1 w 723"/>
                <a:gd name="T35" fmla="*/ 0 h 576"/>
                <a:gd name="T36" fmla="*/ 0 w 723"/>
                <a:gd name="T37" fmla="*/ 0 h 5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3"/>
                <a:gd name="T58" fmla="*/ 0 h 576"/>
                <a:gd name="T59" fmla="*/ 723 w 723"/>
                <a:gd name="T60" fmla="*/ 576 h 5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3" h="576">
                  <a:moveTo>
                    <a:pt x="0" y="0"/>
                  </a:moveTo>
                  <a:lnTo>
                    <a:pt x="0" y="576"/>
                  </a:lnTo>
                  <a:lnTo>
                    <a:pt x="432" y="576"/>
                  </a:lnTo>
                  <a:lnTo>
                    <a:pt x="489" y="573"/>
                  </a:lnTo>
                  <a:lnTo>
                    <a:pt x="555" y="549"/>
                  </a:lnTo>
                  <a:lnTo>
                    <a:pt x="591" y="525"/>
                  </a:lnTo>
                  <a:lnTo>
                    <a:pt x="627" y="501"/>
                  </a:lnTo>
                  <a:lnTo>
                    <a:pt x="681" y="435"/>
                  </a:lnTo>
                  <a:lnTo>
                    <a:pt x="711" y="363"/>
                  </a:lnTo>
                  <a:lnTo>
                    <a:pt x="723" y="285"/>
                  </a:lnTo>
                  <a:lnTo>
                    <a:pt x="711" y="213"/>
                  </a:lnTo>
                  <a:lnTo>
                    <a:pt x="687" y="147"/>
                  </a:lnTo>
                  <a:lnTo>
                    <a:pt x="639" y="87"/>
                  </a:lnTo>
                  <a:lnTo>
                    <a:pt x="585" y="45"/>
                  </a:lnTo>
                  <a:lnTo>
                    <a:pt x="549" y="27"/>
                  </a:lnTo>
                  <a:lnTo>
                    <a:pt x="513" y="15"/>
                  </a:lnTo>
                  <a:lnTo>
                    <a:pt x="477" y="3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44" name="Line 25"/>
            <p:cNvSpPr>
              <a:spLocks noChangeAspect="1" noChangeShapeType="1"/>
            </p:cNvSpPr>
            <p:nvPr/>
          </p:nvSpPr>
          <p:spPr bwMode="auto">
            <a:xfrm>
              <a:off x="2908" y="1378"/>
              <a:ext cx="1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45" name="Line 26"/>
            <p:cNvSpPr>
              <a:spLocks noChangeAspect="1" noChangeShapeType="1"/>
            </p:cNvSpPr>
            <p:nvPr/>
          </p:nvSpPr>
          <p:spPr bwMode="auto">
            <a:xfrm>
              <a:off x="2375" y="1301"/>
              <a:ext cx="1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46" name="Line 27"/>
            <p:cNvSpPr>
              <a:spLocks noChangeAspect="1" noChangeShapeType="1"/>
            </p:cNvSpPr>
            <p:nvPr/>
          </p:nvSpPr>
          <p:spPr bwMode="auto">
            <a:xfrm>
              <a:off x="2375" y="1454"/>
              <a:ext cx="1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47" name="Line 28"/>
            <p:cNvSpPr>
              <a:spLocks noChangeShapeType="1"/>
            </p:cNvSpPr>
            <p:nvPr/>
          </p:nvSpPr>
          <p:spPr bwMode="auto">
            <a:xfrm>
              <a:off x="3060" y="921"/>
              <a:ext cx="0" cy="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48" name="Line 29"/>
            <p:cNvSpPr>
              <a:spLocks noChangeShapeType="1"/>
            </p:cNvSpPr>
            <p:nvPr/>
          </p:nvSpPr>
          <p:spPr bwMode="auto">
            <a:xfrm>
              <a:off x="3058" y="1230"/>
              <a:ext cx="0" cy="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Line 30"/>
            <p:cNvSpPr>
              <a:spLocks noChangeShapeType="1"/>
            </p:cNvSpPr>
            <p:nvPr/>
          </p:nvSpPr>
          <p:spPr bwMode="auto">
            <a:xfrm>
              <a:off x="1943" y="999"/>
              <a:ext cx="0" cy="3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Line 31"/>
            <p:cNvSpPr>
              <a:spLocks noChangeShapeType="1"/>
            </p:cNvSpPr>
            <p:nvPr/>
          </p:nvSpPr>
          <p:spPr bwMode="auto">
            <a:xfrm flipH="1">
              <a:off x="1943" y="1301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1765" y="997"/>
              <a:ext cx="144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52" name="Line 33"/>
            <p:cNvSpPr>
              <a:spLocks noChangeShapeType="1"/>
            </p:cNvSpPr>
            <p:nvPr/>
          </p:nvSpPr>
          <p:spPr bwMode="auto">
            <a:xfrm flipH="1">
              <a:off x="1765" y="844"/>
              <a:ext cx="6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53" name="Line 34"/>
            <p:cNvSpPr>
              <a:spLocks noChangeShapeType="1"/>
            </p:cNvSpPr>
            <p:nvPr/>
          </p:nvSpPr>
          <p:spPr bwMode="auto">
            <a:xfrm flipH="1">
              <a:off x="1765" y="1450"/>
              <a:ext cx="6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Text Box 35"/>
            <p:cNvSpPr txBox="1">
              <a:spLocks noChangeArrowheads="1"/>
            </p:cNvSpPr>
            <p:nvPr/>
          </p:nvSpPr>
          <p:spPr bwMode="auto">
            <a:xfrm>
              <a:off x="1663" y="658"/>
              <a:ext cx="36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A(1)</a:t>
              </a:r>
            </a:p>
          </p:txBody>
        </p:sp>
        <p:sp>
          <p:nvSpPr>
            <p:cNvPr id="34955" name="Text Box 36"/>
            <p:cNvSpPr txBox="1">
              <a:spLocks noChangeArrowheads="1"/>
            </p:cNvSpPr>
            <p:nvPr/>
          </p:nvSpPr>
          <p:spPr bwMode="auto">
            <a:xfrm>
              <a:off x="1663" y="1262"/>
              <a:ext cx="37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B(1)</a:t>
              </a:r>
            </a:p>
          </p:txBody>
        </p:sp>
        <p:sp>
          <p:nvSpPr>
            <p:cNvPr id="34957" name="Text Box 115"/>
            <p:cNvSpPr txBox="1">
              <a:spLocks noChangeArrowheads="1"/>
            </p:cNvSpPr>
            <p:nvPr/>
          </p:nvSpPr>
          <p:spPr bwMode="auto">
            <a:xfrm>
              <a:off x="2340" y="828"/>
              <a:ext cx="2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0</a:t>
              </a:r>
            </a:p>
          </p:txBody>
        </p:sp>
        <p:sp>
          <p:nvSpPr>
            <p:cNvPr id="34958" name="Text Box 116"/>
            <p:cNvSpPr txBox="1">
              <a:spLocks noChangeArrowheads="1"/>
            </p:cNvSpPr>
            <p:nvPr/>
          </p:nvSpPr>
          <p:spPr bwMode="auto">
            <a:xfrm>
              <a:off x="2908" y="750"/>
              <a:ext cx="2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0</a:t>
              </a:r>
            </a:p>
          </p:txBody>
        </p:sp>
        <p:sp>
          <p:nvSpPr>
            <p:cNvPr id="34959" name="Text Box 117"/>
            <p:cNvSpPr txBox="1">
              <a:spLocks noChangeArrowheads="1"/>
            </p:cNvSpPr>
            <p:nvPr/>
          </p:nvSpPr>
          <p:spPr bwMode="auto">
            <a:xfrm>
              <a:off x="2915" y="1189"/>
              <a:ext cx="2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1</a:t>
              </a:r>
            </a:p>
          </p:txBody>
        </p:sp>
      </p:grpSp>
      <p:graphicFrame>
        <p:nvGraphicFramePr>
          <p:cNvPr id="469272" name="Group 280"/>
          <p:cNvGraphicFramePr>
            <a:graphicFrameLocks noGrp="1"/>
          </p:cNvGraphicFramePr>
          <p:nvPr/>
        </p:nvGraphicFramePr>
        <p:xfrm>
          <a:off x="390525" y="1408113"/>
          <a:ext cx="1503363" cy="4329108"/>
        </p:xfrm>
        <a:graphic>
          <a:graphicData uri="http://schemas.openxmlformats.org/drawingml/2006/table">
            <a:tbl>
              <a:tblPr/>
              <a:tblGrid>
                <a:gridCol w="37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0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0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0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7931" name="Object 2"/>
          <p:cNvGraphicFramePr>
            <a:graphicFrameLocks noChangeAspect="1"/>
          </p:cNvGraphicFramePr>
          <p:nvPr/>
        </p:nvGraphicFramePr>
        <p:xfrm>
          <a:off x="2168525" y="2857500"/>
          <a:ext cx="471488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8600" imgH="165100" progId="Equation.3">
                  <p:embed/>
                </p:oleObj>
              </mc:Choice>
              <mc:Fallback>
                <p:oleObj name="Equation" r:id="rId7" imgW="228600" imgH="165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2857500"/>
                        <a:ext cx="471488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32" name="Object 3"/>
          <p:cNvGraphicFramePr>
            <a:graphicFrameLocks noChangeAspect="1"/>
          </p:cNvGraphicFramePr>
          <p:nvPr/>
        </p:nvGraphicFramePr>
        <p:xfrm>
          <a:off x="2195513" y="5057775"/>
          <a:ext cx="471487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8600" imgH="127000" progId="Equation.3">
                  <p:embed/>
                </p:oleObj>
              </mc:Choice>
              <mc:Fallback>
                <p:oleObj name="Equation" r:id="rId9" imgW="228600" imgH="127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057775"/>
                        <a:ext cx="471487" cy="26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63" name="Line 284"/>
          <p:cNvSpPr>
            <a:spLocks noChangeShapeType="1"/>
          </p:cNvSpPr>
          <p:nvPr/>
        </p:nvSpPr>
        <p:spPr bwMode="auto">
          <a:xfrm>
            <a:off x="1893888" y="2614613"/>
            <a:ext cx="274637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4864" name="Line 285"/>
          <p:cNvSpPr>
            <a:spLocks noChangeShapeType="1"/>
          </p:cNvSpPr>
          <p:nvPr/>
        </p:nvSpPr>
        <p:spPr bwMode="auto">
          <a:xfrm flipV="1">
            <a:off x="1893888" y="3217863"/>
            <a:ext cx="274637" cy="166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4865" name="Line 286"/>
          <p:cNvSpPr>
            <a:spLocks noChangeShapeType="1"/>
          </p:cNvSpPr>
          <p:nvPr/>
        </p:nvSpPr>
        <p:spPr bwMode="auto">
          <a:xfrm>
            <a:off x="1893888" y="5018088"/>
            <a:ext cx="274637" cy="109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4866" name="Line 287"/>
          <p:cNvSpPr>
            <a:spLocks noChangeShapeType="1"/>
          </p:cNvSpPr>
          <p:nvPr/>
        </p:nvSpPr>
        <p:spPr bwMode="auto">
          <a:xfrm flipV="1">
            <a:off x="1893888" y="5251450"/>
            <a:ext cx="274637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" name="Group 293"/>
          <p:cNvGrpSpPr>
            <a:grpSpLocks/>
          </p:cNvGrpSpPr>
          <p:nvPr/>
        </p:nvGrpSpPr>
        <p:grpSpPr bwMode="auto">
          <a:xfrm>
            <a:off x="152400" y="3595688"/>
            <a:ext cx="1933575" cy="2705100"/>
            <a:chOff x="96" y="1957"/>
            <a:chExt cx="1218" cy="1704"/>
          </a:xfrm>
        </p:grpSpPr>
        <p:sp>
          <p:nvSpPr>
            <p:cNvPr id="38021" name="Freeform 288"/>
            <p:cNvSpPr>
              <a:spLocks/>
            </p:cNvSpPr>
            <p:nvPr/>
          </p:nvSpPr>
          <p:spPr bwMode="auto">
            <a:xfrm>
              <a:off x="96" y="1957"/>
              <a:ext cx="329" cy="1493"/>
            </a:xfrm>
            <a:custGeom>
              <a:avLst/>
              <a:gdLst>
                <a:gd name="T0" fmla="*/ 145 w 329"/>
                <a:gd name="T1" fmla="*/ 28 h 1493"/>
                <a:gd name="T2" fmla="*/ 24 w 329"/>
                <a:gd name="T3" fmla="*/ 113 h 1493"/>
                <a:gd name="T4" fmla="*/ 10 w 329"/>
                <a:gd name="T5" fmla="*/ 707 h 1493"/>
                <a:gd name="T6" fmla="*/ 53 w 329"/>
                <a:gd name="T7" fmla="*/ 1231 h 1493"/>
                <a:gd name="T8" fmla="*/ 329 w 329"/>
                <a:gd name="T9" fmla="*/ 1493 h 1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9"/>
                <a:gd name="T16" fmla="*/ 0 h 1493"/>
                <a:gd name="T17" fmla="*/ 329 w 329"/>
                <a:gd name="T18" fmla="*/ 1493 h 1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9" h="1493">
                  <a:moveTo>
                    <a:pt x="145" y="28"/>
                  </a:moveTo>
                  <a:cubicBezTo>
                    <a:pt x="125" y="41"/>
                    <a:pt x="46" y="0"/>
                    <a:pt x="24" y="113"/>
                  </a:cubicBezTo>
                  <a:cubicBezTo>
                    <a:pt x="2" y="226"/>
                    <a:pt x="5" y="521"/>
                    <a:pt x="10" y="707"/>
                  </a:cubicBezTo>
                  <a:cubicBezTo>
                    <a:pt x="15" y="893"/>
                    <a:pt x="0" y="1100"/>
                    <a:pt x="53" y="1231"/>
                  </a:cubicBezTo>
                  <a:cubicBezTo>
                    <a:pt x="106" y="1362"/>
                    <a:pt x="217" y="1427"/>
                    <a:pt x="329" y="1493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2" name="Freeform 289"/>
            <p:cNvSpPr>
              <a:spLocks/>
            </p:cNvSpPr>
            <p:nvPr/>
          </p:nvSpPr>
          <p:spPr bwMode="auto">
            <a:xfrm>
              <a:off x="800" y="3082"/>
              <a:ext cx="514" cy="354"/>
            </a:xfrm>
            <a:custGeom>
              <a:avLst/>
              <a:gdLst>
                <a:gd name="T0" fmla="*/ 368 w 514"/>
                <a:gd name="T1" fmla="*/ 0 h 354"/>
                <a:gd name="T2" fmla="*/ 453 w 514"/>
                <a:gd name="T3" fmla="*/ 149 h 354"/>
                <a:gd name="T4" fmla="*/ 0 w 514"/>
                <a:gd name="T5" fmla="*/ 354 h 354"/>
                <a:gd name="T6" fmla="*/ 0 60000 65536"/>
                <a:gd name="T7" fmla="*/ 0 60000 65536"/>
                <a:gd name="T8" fmla="*/ 0 60000 65536"/>
                <a:gd name="T9" fmla="*/ 0 w 514"/>
                <a:gd name="T10" fmla="*/ 0 h 354"/>
                <a:gd name="T11" fmla="*/ 514 w 514"/>
                <a:gd name="T12" fmla="*/ 354 h 3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4" h="354">
                  <a:moveTo>
                    <a:pt x="368" y="0"/>
                  </a:moveTo>
                  <a:cubicBezTo>
                    <a:pt x="441" y="45"/>
                    <a:pt x="514" y="90"/>
                    <a:pt x="453" y="149"/>
                  </a:cubicBezTo>
                  <a:cubicBezTo>
                    <a:pt x="392" y="208"/>
                    <a:pt x="196" y="281"/>
                    <a:pt x="0" y="354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8023" name="Object 4"/>
            <p:cNvGraphicFramePr>
              <a:graphicFrameLocks noChangeAspect="1"/>
            </p:cNvGraphicFramePr>
            <p:nvPr/>
          </p:nvGraphicFramePr>
          <p:xfrm>
            <a:off x="460" y="3496"/>
            <a:ext cx="297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28600" imgH="127000" progId="Equation.3">
                    <p:embed/>
                  </p:oleObj>
                </mc:Choice>
                <mc:Fallback>
                  <p:oleObj name="Equation" r:id="rId11" imgW="228600" imgH="1270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" y="3496"/>
                          <a:ext cx="297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3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The Case for a Non-minimal SOP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667000" y="1296988"/>
            <a:ext cx="6477000" cy="2089150"/>
            <a:chOff x="2667000" y="1296988"/>
            <a:chExt cx="6477000" cy="2088791"/>
          </a:xfrm>
        </p:grpSpPr>
        <p:grpSp>
          <p:nvGrpSpPr>
            <p:cNvPr id="37980" name="Group 338"/>
            <p:cNvGrpSpPr>
              <a:grpSpLocks/>
            </p:cNvGrpSpPr>
            <p:nvPr/>
          </p:nvGrpSpPr>
          <p:grpSpPr bwMode="auto">
            <a:xfrm>
              <a:off x="2667000" y="1524000"/>
              <a:ext cx="3429000" cy="609600"/>
              <a:chOff x="1680" y="960"/>
              <a:chExt cx="2160" cy="384"/>
            </a:xfrm>
          </p:grpSpPr>
          <p:sp>
            <p:nvSpPr>
              <p:cNvPr id="34926" name="Freeform 118"/>
              <p:cNvSpPr>
                <a:spLocks/>
              </p:cNvSpPr>
              <p:nvPr/>
            </p:nvSpPr>
            <p:spPr bwMode="auto">
              <a:xfrm>
                <a:off x="1680" y="960"/>
                <a:ext cx="2160" cy="192"/>
              </a:xfrm>
              <a:custGeom>
                <a:avLst/>
                <a:gdLst>
                  <a:gd name="T0" fmla="*/ 0 w 2160"/>
                  <a:gd name="T1" fmla="*/ 24 h 192"/>
                  <a:gd name="T2" fmla="*/ 1200 w 2160"/>
                  <a:gd name="T3" fmla="*/ 24 h 192"/>
                  <a:gd name="T4" fmla="*/ 1776 w 2160"/>
                  <a:gd name="T5" fmla="*/ 168 h 192"/>
                  <a:gd name="T6" fmla="*/ 2160 w 2160"/>
                  <a:gd name="T7" fmla="*/ 168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"/>
                  <a:gd name="T13" fmla="*/ 0 h 192"/>
                  <a:gd name="T14" fmla="*/ 2160 w 2160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" h="192">
                    <a:moveTo>
                      <a:pt x="0" y="24"/>
                    </a:moveTo>
                    <a:cubicBezTo>
                      <a:pt x="452" y="12"/>
                      <a:pt x="904" y="0"/>
                      <a:pt x="1200" y="24"/>
                    </a:cubicBezTo>
                    <a:cubicBezTo>
                      <a:pt x="1496" y="48"/>
                      <a:pt x="1616" y="144"/>
                      <a:pt x="1776" y="168"/>
                    </a:cubicBezTo>
                    <a:cubicBezTo>
                      <a:pt x="1936" y="192"/>
                      <a:pt x="2048" y="180"/>
                      <a:pt x="2160" y="168"/>
                    </a:cubicBezTo>
                  </a:path>
                </a:pathLst>
              </a:custGeom>
              <a:noFill/>
              <a:ln w="38100">
                <a:solidFill>
                  <a:srgbClr val="33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" name="Freeform 119"/>
              <p:cNvSpPr>
                <a:spLocks/>
              </p:cNvSpPr>
              <p:nvPr/>
            </p:nvSpPr>
            <p:spPr bwMode="auto">
              <a:xfrm flipV="1">
                <a:off x="1680" y="1152"/>
                <a:ext cx="2160" cy="192"/>
              </a:xfrm>
              <a:custGeom>
                <a:avLst/>
                <a:gdLst>
                  <a:gd name="T0" fmla="*/ 0 w 2160"/>
                  <a:gd name="T1" fmla="*/ 24 h 192"/>
                  <a:gd name="T2" fmla="*/ 1200 w 2160"/>
                  <a:gd name="T3" fmla="*/ 24 h 192"/>
                  <a:gd name="T4" fmla="*/ 1776 w 2160"/>
                  <a:gd name="T5" fmla="*/ 168 h 192"/>
                  <a:gd name="T6" fmla="*/ 2160 w 2160"/>
                  <a:gd name="T7" fmla="*/ 168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"/>
                  <a:gd name="T13" fmla="*/ 0 h 192"/>
                  <a:gd name="T14" fmla="*/ 2160 w 2160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" h="192">
                    <a:moveTo>
                      <a:pt x="0" y="24"/>
                    </a:moveTo>
                    <a:cubicBezTo>
                      <a:pt x="452" y="12"/>
                      <a:pt x="904" y="0"/>
                      <a:pt x="1200" y="24"/>
                    </a:cubicBezTo>
                    <a:cubicBezTo>
                      <a:pt x="1496" y="48"/>
                      <a:pt x="1616" y="144"/>
                      <a:pt x="1776" y="168"/>
                    </a:cubicBezTo>
                    <a:cubicBezTo>
                      <a:pt x="1936" y="192"/>
                      <a:pt x="2048" y="180"/>
                      <a:pt x="2160" y="168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4907" name="Freeform 297"/>
            <p:cNvSpPr>
              <a:spLocks/>
            </p:cNvSpPr>
            <p:nvPr/>
          </p:nvSpPr>
          <p:spPr bwMode="auto">
            <a:xfrm>
              <a:off x="6572250" y="1371587"/>
              <a:ext cx="2035175" cy="1588"/>
            </a:xfrm>
            <a:custGeom>
              <a:avLst/>
              <a:gdLst>
                <a:gd name="T0" fmla="*/ 0 w 1282"/>
                <a:gd name="T1" fmla="*/ 0 h 1"/>
                <a:gd name="T2" fmla="*/ 1282 w 1282"/>
                <a:gd name="T3" fmla="*/ 0 h 1"/>
                <a:gd name="T4" fmla="*/ 0 60000 65536"/>
                <a:gd name="T5" fmla="*/ 0 60000 65536"/>
                <a:gd name="T6" fmla="*/ 0 w 1282"/>
                <a:gd name="T7" fmla="*/ 0 h 1"/>
                <a:gd name="T8" fmla="*/ 1282 w 128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82" h="1">
                  <a:moveTo>
                    <a:pt x="0" y="0"/>
                  </a:moveTo>
                  <a:lnTo>
                    <a:pt x="1282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Freeform 298"/>
            <p:cNvSpPr>
              <a:spLocks/>
            </p:cNvSpPr>
            <p:nvPr/>
          </p:nvSpPr>
          <p:spPr bwMode="auto">
            <a:xfrm>
              <a:off x="6578600" y="1616020"/>
              <a:ext cx="2019300" cy="1588"/>
            </a:xfrm>
            <a:custGeom>
              <a:avLst/>
              <a:gdLst>
                <a:gd name="T0" fmla="*/ 0 w 1272"/>
                <a:gd name="T1" fmla="*/ 0 h 1"/>
                <a:gd name="T2" fmla="*/ 1272 w 1272"/>
                <a:gd name="T3" fmla="*/ 0 h 1"/>
                <a:gd name="T4" fmla="*/ 0 60000 65536"/>
                <a:gd name="T5" fmla="*/ 0 60000 65536"/>
                <a:gd name="T6" fmla="*/ 0 w 1272"/>
                <a:gd name="T7" fmla="*/ 0 h 1"/>
                <a:gd name="T8" fmla="*/ 1272 w 127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72" h="1">
                  <a:moveTo>
                    <a:pt x="0" y="0"/>
                  </a:moveTo>
                  <a:lnTo>
                    <a:pt x="1272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09" name="Freeform 299"/>
            <p:cNvSpPr>
              <a:spLocks/>
            </p:cNvSpPr>
            <p:nvPr/>
          </p:nvSpPr>
          <p:spPr bwMode="auto">
            <a:xfrm>
              <a:off x="6575425" y="1863628"/>
              <a:ext cx="2019300" cy="184118"/>
            </a:xfrm>
            <a:custGeom>
              <a:avLst/>
              <a:gdLst>
                <a:gd name="T0" fmla="*/ 0 w 1272"/>
                <a:gd name="T1" fmla="*/ 0 h 116"/>
                <a:gd name="T2" fmla="*/ 292 w 1272"/>
                <a:gd name="T3" fmla="*/ 0 h 116"/>
                <a:gd name="T4" fmla="*/ 292 w 1272"/>
                <a:gd name="T5" fmla="*/ 116 h 116"/>
                <a:gd name="T6" fmla="*/ 1272 w 1272"/>
                <a:gd name="T7" fmla="*/ 116 h 1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72"/>
                <a:gd name="T13" fmla="*/ 0 h 116"/>
                <a:gd name="T14" fmla="*/ 1272 w 1272"/>
                <a:gd name="T15" fmla="*/ 116 h 1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72" h="116">
                  <a:moveTo>
                    <a:pt x="0" y="0"/>
                  </a:moveTo>
                  <a:lnTo>
                    <a:pt x="292" y="0"/>
                  </a:lnTo>
                  <a:lnTo>
                    <a:pt x="292" y="116"/>
                  </a:lnTo>
                  <a:lnTo>
                    <a:pt x="1272" y="116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10" name="Freeform 300"/>
            <p:cNvSpPr>
              <a:spLocks/>
            </p:cNvSpPr>
            <p:nvPr/>
          </p:nvSpPr>
          <p:spPr bwMode="auto">
            <a:xfrm>
              <a:off x="6562725" y="2101712"/>
              <a:ext cx="2038350" cy="190467"/>
            </a:xfrm>
            <a:custGeom>
              <a:avLst/>
              <a:gdLst>
                <a:gd name="T0" fmla="*/ 0 w 1284"/>
                <a:gd name="T1" fmla="*/ 0 h 120"/>
                <a:gd name="T2" fmla="*/ 472 w 1284"/>
                <a:gd name="T3" fmla="*/ 0 h 120"/>
                <a:gd name="T4" fmla="*/ 472 w 1284"/>
                <a:gd name="T5" fmla="*/ 120 h 120"/>
                <a:gd name="T6" fmla="*/ 522 w 1284"/>
                <a:gd name="T7" fmla="*/ 120 h 120"/>
                <a:gd name="T8" fmla="*/ 522 w 1284"/>
                <a:gd name="T9" fmla="*/ 2 h 120"/>
                <a:gd name="T10" fmla="*/ 1284 w 1284"/>
                <a:gd name="T11" fmla="*/ 2 h 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84"/>
                <a:gd name="T19" fmla="*/ 0 h 120"/>
                <a:gd name="T20" fmla="*/ 1284 w 1284"/>
                <a:gd name="T21" fmla="*/ 120 h 1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84" h="120">
                  <a:moveTo>
                    <a:pt x="0" y="0"/>
                  </a:moveTo>
                  <a:lnTo>
                    <a:pt x="472" y="0"/>
                  </a:lnTo>
                  <a:lnTo>
                    <a:pt x="472" y="120"/>
                  </a:lnTo>
                  <a:lnTo>
                    <a:pt x="522" y="120"/>
                  </a:lnTo>
                  <a:lnTo>
                    <a:pt x="522" y="2"/>
                  </a:lnTo>
                  <a:lnTo>
                    <a:pt x="1284" y="2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11" name="Line 301"/>
            <p:cNvSpPr>
              <a:spLocks noChangeShapeType="1"/>
            </p:cNvSpPr>
            <p:nvPr/>
          </p:nvSpPr>
          <p:spPr bwMode="auto">
            <a:xfrm>
              <a:off x="6564313" y="1371587"/>
              <a:ext cx="2046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12" name="Line 302"/>
            <p:cNvSpPr>
              <a:spLocks noChangeShapeType="1"/>
            </p:cNvSpPr>
            <p:nvPr/>
          </p:nvSpPr>
          <p:spPr bwMode="auto">
            <a:xfrm>
              <a:off x="6564313" y="1555706"/>
              <a:ext cx="2046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13" name="Line 303"/>
            <p:cNvSpPr>
              <a:spLocks noChangeShapeType="1"/>
            </p:cNvSpPr>
            <p:nvPr/>
          </p:nvSpPr>
          <p:spPr bwMode="auto">
            <a:xfrm>
              <a:off x="6564313" y="1619195"/>
              <a:ext cx="2046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14" name="Line 304"/>
            <p:cNvSpPr>
              <a:spLocks noChangeShapeType="1"/>
            </p:cNvSpPr>
            <p:nvPr/>
          </p:nvSpPr>
          <p:spPr bwMode="auto">
            <a:xfrm>
              <a:off x="6564313" y="1803313"/>
              <a:ext cx="2046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15" name="Line 305"/>
            <p:cNvSpPr>
              <a:spLocks noChangeShapeType="1"/>
            </p:cNvSpPr>
            <p:nvPr/>
          </p:nvSpPr>
          <p:spPr bwMode="auto">
            <a:xfrm>
              <a:off x="6564313" y="1862041"/>
              <a:ext cx="2046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16" name="Line 306"/>
            <p:cNvSpPr>
              <a:spLocks noChangeShapeType="1"/>
            </p:cNvSpPr>
            <p:nvPr/>
          </p:nvSpPr>
          <p:spPr bwMode="auto">
            <a:xfrm>
              <a:off x="6564313" y="2046159"/>
              <a:ext cx="2046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17" name="Line 307"/>
            <p:cNvSpPr>
              <a:spLocks noChangeShapeType="1"/>
            </p:cNvSpPr>
            <p:nvPr/>
          </p:nvSpPr>
          <p:spPr bwMode="auto">
            <a:xfrm>
              <a:off x="6564313" y="2101712"/>
              <a:ext cx="2046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18" name="Line 308"/>
            <p:cNvSpPr>
              <a:spLocks noChangeShapeType="1"/>
            </p:cNvSpPr>
            <p:nvPr/>
          </p:nvSpPr>
          <p:spPr bwMode="auto">
            <a:xfrm>
              <a:off x="6564313" y="2285830"/>
              <a:ext cx="2046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919" name="Text Box 309"/>
            <p:cNvSpPr txBox="1">
              <a:spLocks noChangeArrowheads="1"/>
            </p:cNvSpPr>
            <p:nvPr/>
          </p:nvSpPr>
          <p:spPr bwMode="auto">
            <a:xfrm>
              <a:off x="6384925" y="1296988"/>
              <a:ext cx="331788" cy="338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dirty="0">
                  <a:latin typeface="+mj-lt"/>
                </a:rPr>
                <a:t>A</a:t>
              </a:r>
            </a:p>
          </p:txBody>
        </p:sp>
        <p:sp>
          <p:nvSpPr>
            <p:cNvPr id="34920" name="Text Box 310"/>
            <p:cNvSpPr txBox="1">
              <a:spLocks noChangeArrowheads="1"/>
            </p:cNvSpPr>
            <p:nvPr/>
          </p:nvSpPr>
          <p:spPr bwMode="auto">
            <a:xfrm>
              <a:off x="6384925" y="1571578"/>
              <a:ext cx="336550" cy="338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B</a:t>
              </a:r>
            </a:p>
          </p:txBody>
        </p:sp>
        <p:sp>
          <p:nvSpPr>
            <p:cNvPr id="34921" name="Text Box 311"/>
            <p:cNvSpPr txBox="1">
              <a:spLocks noChangeArrowheads="1"/>
            </p:cNvSpPr>
            <p:nvPr/>
          </p:nvSpPr>
          <p:spPr bwMode="auto">
            <a:xfrm>
              <a:off x="6384925" y="1803313"/>
              <a:ext cx="336550" cy="338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C</a:t>
              </a:r>
            </a:p>
          </p:txBody>
        </p:sp>
        <p:sp>
          <p:nvSpPr>
            <p:cNvPr id="34922" name="Text Box 312"/>
            <p:cNvSpPr txBox="1">
              <a:spLocks noChangeArrowheads="1"/>
            </p:cNvSpPr>
            <p:nvPr/>
          </p:nvSpPr>
          <p:spPr bwMode="auto">
            <a:xfrm>
              <a:off x="6384925" y="2060444"/>
              <a:ext cx="315913" cy="338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Y</a:t>
              </a:r>
            </a:p>
          </p:txBody>
        </p:sp>
        <p:sp>
          <p:nvSpPr>
            <p:cNvPr id="34899" name="Text Box 321"/>
            <p:cNvSpPr txBox="1">
              <a:spLocks noChangeArrowheads="1"/>
            </p:cNvSpPr>
            <p:nvPr/>
          </p:nvSpPr>
          <p:spPr bwMode="auto">
            <a:xfrm flipV="1">
              <a:off x="8077200" y="2365191"/>
              <a:ext cx="1066800" cy="831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200" i="1">
                  <a:solidFill>
                    <a:srgbClr val="3366FF"/>
                  </a:solidFill>
                  <a:latin typeface="Comic Sans MS" charset="0"/>
                </a:rPr>
                <a:t>That</a:t>
              </a:r>
              <a:r>
                <a:rPr lang="en-US" altLang="en-US" sz="1200" i="1">
                  <a:solidFill>
                    <a:srgbClr val="3366FF"/>
                  </a:solidFill>
                  <a:latin typeface="Comic Sans MS" charset="0"/>
                </a:rPr>
                <a:t>’</a:t>
              </a:r>
              <a:r>
                <a:rPr lang="en-US" altLang="ja-JP" sz="1200" i="1">
                  <a:solidFill>
                    <a:srgbClr val="3366FF"/>
                  </a:solidFill>
                  <a:latin typeface="Comic Sans MS" charset="0"/>
                </a:rPr>
                <a:t>s what we call a “glitch” or “hazard</a:t>
              </a:r>
              <a:r>
                <a:rPr lang="en-US" altLang="ja-JP" sz="1200">
                  <a:solidFill>
                    <a:srgbClr val="3366FF"/>
                  </a:solidFill>
                  <a:latin typeface="Bookman Old Style" charset="0"/>
                </a:rPr>
                <a:t>”</a:t>
              </a:r>
              <a:endParaRPr lang="en-US" altLang="x-none" sz="1200">
                <a:solidFill>
                  <a:srgbClr val="3366FF"/>
                </a:solidFill>
                <a:latin typeface="Bookman Old Style" charset="0"/>
              </a:endParaRPr>
            </a:p>
          </p:txBody>
        </p:sp>
        <p:sp>
          <p:nvSpPr>
            <p:cNvPr id="34900" name="Line 322"/>
            <p:cNvSpPr>
              <a:spLocks noChangeShapeType="1"/>
            </p:cNvSpPr>
            <p:nvPr/>
          </p:nvSpPr>
          <p:spPr bwMode="auto">
            <a:xfrm flipH="1" flipV="1">
              <a:off x="7924800" y="2666765"/>
              <a:ext cx="381000" cy="76187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7999" name="Group 148"/>
            <p:cNvGrpSpPr>
              <a:grpSpLocks/>
            </p:cNvGrpSpPr>
            <p:nvPr/>
          </p:nvGrpSpPr>
          <p:grpSpPr bwMode="auto">
            <a:xfrm flipH="1">
              <a:off x="7467600" y="2438400"/>
              <a:ext cx="427930" cy="947379"/>
              <a:chOff x="4313593" y="3009422"/>
              <a:chExt cx="999529" cy="2212823"/>
            </a:xfrm>
          </p:grpSpPr>
          <p:cxnSp>
            <p:nvCxnSpPr>
              <p:cNvPr id="150" name="Straight Connector 149"/>
              <p:cNvCxnSpPr/>
              <p:nvPr/>
            </p:nvCxnSpPr>
            <p:spPr>
              <a:xfrm>
                <a:off x="4641978" y="3683699"/>
                <a:ext cx="159444" cy="671029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4801422" y="4354728"/>
                <a:ext cx="274390" cy="819320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>
                <a:off x="4582650" y="4354728"/>
                <a:ext cx="218771" cy="819320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003" name="Group 152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4999551" y="2692245"/>
                  <a:ext cx="244725" cy="11121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Freeform 167"/>
                <p:cNvSpPr/>
                <p:nvPr/>
              </p:nvSpPr>
              <p:spPr>
                <a:xfrm>
                  <a:off x="5010673" y="2584732"/>
                  <a:ext cx="226187" cy="122342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8004" name="Group 153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165" name="Straight Connector 164"/>
                <p:cNvCxnSpPr/>
                <p:nvPr/>
              </p:nvCxnSpPr>
              <p:spPr>
                <a:xfrm flipH="1">
                  <a:off x="4287619" y="2673707"/>
                  <a:ext cx="215062" cy="40782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Freeform 165"/>
                <p:cNvSpPr/>
                <p:nvPr/>
              </p:nvSpPr>
              <p:spPr>
                <a:xfrm>
                  <a:off x="4272787" y="2573611"/>
                  <a:ext cx="229894" cy="140878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55" name="Straight Connector 154"/>
              <p:cNvCxnSpPr/>
              <p:nvPr/>
            </p:nvCxnSpPr>
            <p:spPr>
              <a:xfrm flipV="1">
                <a:off x="4675351" y="3531700"/>
                <a:ext cx="352256" cy="226146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V="1">
                <a:off x="5038732" y="3190625"/>
                <a:ext cx="140903" cy="333660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H="1">
                <a:off x="4597482" y="3754140"/>
                <a:ext cx="44496" cy="292878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4593776" y="4047018"/>
                <a:ext cx="174273" cy="289172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Freeform 158"/>
              <p:cNvSpPr/>
              <p:nvPr/>
            </p:nvSpPr>
            <p:spPr>
              <a:xfrm rot="19139357">
                <a:off x="5124014" y="3008964"/>
                <a:ext cx="163151" cy="129758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>
              <a:xfrm rot="18043755">
                <a:off x="4582668" y="4332472"/>
                <a:ext cx="203902" cy="114948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8011" name="Group 160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162" name="Oval 161"/>
                <p:cNvSpPr/>
                <p:nvPr/>
              </p:nvSpPr>
              <p:spPr>
                <a:xfrm>
                  <a:off x="4567926" y="733197"/>
                  <a:ext cx="352256" cy="404099"/>
                </a:xfrm>
                <a:prstGeom prst="ellipse">
                  <a:avLst/>
                </a:prstGeom>
                <a:noFill/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3" name="Freeform 162"/>
                <p:cNvSpPr/>
                <p:nvPr/>
              </p:nvSpPr>
              <p:spPr>
                <a:xfrm>
                  <a:off x="4592238" y="716735"/>
                  <a:ext cx="496868" cy="222441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Freeform 163"/>
                <p:cNvSpPr/>
                <p:nvPr/>
              </p:nvSpPr>
              <p:spPr>
                <a:xfrm>
                  <a:off x="4559146" y="727975"/>
                  <a:ext cx="307762" cy="222441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28575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502400" y="4832350"/>
            <a:ext cx="2474913" cy="1743075"/>
            <a:chOff x="6502400" y="4832350"/>
            <a:chExt cx="2474913" cy="1742883"/>
          </a:xfrm>
        </p:grpSpPr>
        <p:grpSp>
          <p:nvGrpSpPr>
            <p:cNvPr id="37941" name="Group 325"/>
            <p:cNvGrpSpPr>
              <a:grpSpLocks/>
            </p:cNvGrpSpPr>
            <p:nvPr/>
          </p:nvGrpSpPr>
          <p:grpSpPr bwMode="auto">
            <a:xfrm>
              <a:off x="6502400" y="4832350"/>
              <a:ext cx="2225675" cy="1101725"/>
              <a:chOff x="4096" y="3044"/>
              <a:chExt cx="1402" cy="694"/>
            </a:xfrm>
          </p:grpSpPr>
          <p:sp>
            <p:nvSpPr>
              <p:cNvPr id="34880" name="Freeform 87"/>
              <p:cNvSpPr>
                <a:spLocks/>
              </p:cNvSpPr>
              <p:nvPr/>
            </p:nvSpPr>
            <p:spPr bwMode="auto">
              <a:xfrm>
                <a:off x="4214" y="3091"/>
                <a:ext cx="1282" cy="1"/>
              </a:xfrm>
              <a:custGeom>
                <a:avLst/>
                <a:gdLst>
                  <a:gd name="T0" fmla="*/ 0 w 1282"/>
                  <a:gd name="T1" fmla="*/ 0 h 1"/>
                  <a:gd name="T2" fmla="*/ 1282 w 1282"/>
                  <a:gd name="T3" fmla="*/ 0 h 1"/>
                  <a:gd name="T4" fmla="*/ 0 60000 65536"/>
                  <a:gd name="T5" fmla="*/ 0 60000 65536"/>
                  <a:gd name="T6" fmla="*/ 0 w 1282"/>
                  <a:gd name="T7" fmla="*/ 0 h 1"/>
                  <a:gd name="T8" fmla="*/ 1282 w 128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82" h="1">
                    <a:moveTo>
                      <a:pt x="0" y="0"/>
                    </a:moveTo>
                    <a:lnTo>
                      <a:pt x="1282" y="0"/>
                    </a:lnTo>
                  </a:path>
                </a:pathLst>
              </a:cu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881" name="Freeform 88"/>
              <p:cNvSpPr>
                <a:spLocks/>
              </p:cNvSpPr>
              <p:nvPr/>
            </p:nvSpPr>
            <p:spPr bwMode="auto">
              <a:xfrm>
                <a:off x="4218" y="3245"/>
                <a:ext cx="1272" cy="1"/>
              </a:xfrm>
              <a:custGeom>
                <a:avLst/>
                <a:gdLst>
                  <a:gd name="T0" fmla="*/ 0 w 1272"/>
                  <a:gd name="T1" fmla="*/ 0 h 1"/>
                  <a:gd name="T2" fmla="*/ 1272 w 1272"/>
                  <a:gd name="T3" fmla="*/ 0 h 1"/>
                  <a:gd name="T4" fmla="*/ 0 60000 65536"/>
                  <a:gd name="T5" fmla="*/ 0 60000 65536"/>
                  <a:gd name="T6" fmla="*/ 0 w 1272"/>
                  <a:gd name="T7" fmla="*/ 0 h 1"/>
                  <a:gd name="T8" fmla="*/ 1272 w 127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72" h="1">
                    <a:moveTo>
                      <a:pt x="0" y="0"/>
                    </a:moveTo>
                    <a:lnTo>
                      <a:pt x="1272" y="0"/>
                    </a:lnTo>
                  </a:path>
                </a:pathLst>
              </a:cu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882" name="Freeform 89"/>
              <p:cNvSpPr>
                <a:spLocks/>
              </p:cNvSpPr>
              <p:nvPr/>
            </p:nvSpPr>
            <p:spPr bwMode="auto">
              <a:xfrm>
                <a:off x="4216" y="3401"/>
                <a:ext cx="1272" cy="116"/>
              </a:xfrm>
              <a:custGeom>
                <a:avLst/>
                <a:gdLst>
                  <a:gd name="T0" fmla="*/ 0 w 1272"/>
                  <a:gd name="T1" fmla="*/ 0 h 116"/>
                  <a:gd name="T2" fmla="*/ 292 w 1272"/>
                  <a:gd name="T3" fmla="*/ 0 h 116"/>
                  <a:gd name="T4" fmla="*/ 292 w 1272"/>
                  <a:gd name="T5" fmla="*/ 116 h 116"/>
                  <a:gd name="T6" fmla="*/ 1272 w 1272"/>
                  <a:gd name="T7" fmla="*/ 116 h 1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72"/>
                  <a:gd name="T13" fmla="*/ 0 h 116"/>
                  <a:gd name="T14" fmla="*/ 1272 w 1272"/>
                  <a:gd name="T15" fmla="*/ 116 h 1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72" h="116">
                    <a:moveTo>
                      <a:pt x="0" y="0"/>
                    </a:moveTo>
                    <a:lnTo>
                      <a:pt x="292" y="0"/>
                    </a:lnTo>
                    <a:lnTo>
                      <a:pt x="292" y="116"/>
                    </a:lnTo>
                    <a:lnTo>
                      <a:pt x="1272" y="116"/>
                    </a:lnTo>
                  </a:path>
                </a:pathLst>
              </a:cu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883" name="Line 91"/>
              <p:cNvSpPr>
                <a:spLocks noChangeShapeType="1"/>
              </p:cNvSpPr>
              <p:nvPr/>
            </p:nvSpPr>
            <p:spPr bwMode="auto">
              <a:xfrm>
                <a:off x="4209" y="3091"/>
                <a:ext cx="1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" name="Line 92"/>
              <p:cNvSpPr>
                <a:spLocks noChangeShapeType="1"/>
              </p:cNvSpPr>
              <p:nvPr/>
            </p:nvSpPr>
            <p:spPr bwMode="auto">
              <a:xfrm>
                <a:off x="4209" y="3207"/>
                <a:ext cx="1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885" name="Line 93"/>
              <p:cNvSpPr>
                <a:spLocks noChangeShapeType="1"/>
              </p:cNvSpPr>
              <p:nvPr/>
            </p:nvSpPr>
            <p:spPr bwMode="auto">
              <a:xfrm>
                <a:off x="4209" y="3247"/>
                <a:ext cx="1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886" name="Line 94"/>
              <p:cNvSpPr>
                <a:spLocks noChangeShapeType="1"/>
              </p:cNvSpPr>
              <p:nvPr/>
            </p:nvSpPr>
            <p:spPr bwMode="auto">
              <a:xfrm>
                <a:off x="4209" y="3363"/>
                <a:ext cx="1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887" name="Line 95"/>
              <p:cNvSpPr>
                <a:spLocks noChangeShapeType="1"/>
              </p:cNvSpPr>
              <p:nvPr/>
            </p:nvSpPr>
            <p:spPr bwMode="auto">
              <a:xfrm>
                <a:off x="4209" y="3400"/>
                <a:ext cx="1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888" name="Line 96"/>
              <p:cNvSpPr>
                <a:spLocks noChangeShapeType="1"/>
              </p:cNvSpPr>
              <p:nvPr/>
            </p:nvSpPr>
            <p:spPr bwMode="auto">
              <a:xfrm>
                <a:off x="4209" y="3516"/>
                <a:ext cx="1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889" name="Line 97"/>
              <p:cNvSpPr>
                <a:spLocks noChangeShapeType="1"/>
              </p:cNvSpPr>
              <p:nvPr/>
            </p:nvSpPr>
            <p:spPr bwMode="auto">
              <a:xfrm>
                <a:off x="4209" y="3551"/>
                <a:ext cx="1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890" name="Line 98"/>
              <p:cNvSpPr>
                <a:spLocks noChangeShapeType="1"/>
              </p:cNvSpPr>
              <p:nvPr/>
            </p:nvSpPr>
            <p:spPr bwMode="auto">
              <a:xfrm>
                <a:off x="4209" y="3667"/>
                <a:ext cx="12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891" name="Text Box 99"/>
              <p:cNvSpPr txBox="1">
                <a:spLocks noChangeArrowheads="1"/>
              </p:cNvSpPr>
              <p:nvPr/>
            </p:nvSpPr>
            <p:spPr bwMode="auto">
              <a:xfrm>
                <a:off x="4096" y="3044"/>
                <a:ext cx="20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>
                    <a:latin typeface="+mj-lt"/>
                  </a:rPr>
                  <a:t>A</a:t>
                </a:r>
              </a:p>
            </p:txBody>
          </p:sp>
          <p:sp>
            <p:nvSpPr>
              <p:cNvPr id="34892" name="Text Box 100"/>
              <p:cNvSpPr txBox="1">
                <a:spLocks noChangeArrowheads="1"/>
              </p:cNvSpPr>
              <p:nvPr/>
            </p:nvSpPr>
            <p:spPr bwMode="auto">
              <a:xfrm>
                <a:off x="4096" y="3217"/>
                <a:ext cx="21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>
                    <a:latin typeface="+mj-lt"/>
                  </a:rPr>
                  <a:t>B</a:t>
                </a:r>
              </a:p>
            </p:txBody>
          </p:sp>
          <p:sp>
            <p:nvSpPr>
              <p:cNvPr id="34893" name="Text Box 101"/>
              <p:cNvSpPr txBox="1">
                <a:spLocks noChangeArrowheads="1"/>
              </p:cNvSpPr>
              <p:nvPr/>
            </p:nvSpPr>
            <p:spPr bwMode="auto">
              <a:xfrm>
                <a:off x="4096" y="3363"/>
                <a:ext cx="21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>
                    <a:latin typeface="+mj-lt"/>
                  </a:rPr>
                  <a:t>C</a:t>
                </a:r>
              </a:p>
            </p:txBody>
          </p:sp>
          <p:sp>
            <p:nvSpPr>
              <p:cNvPr id="34894" name="Text Box 102"/>
              <p:cNvSpPr txBox="1">
                <a:spLocks noChangeArrowheads="1"/>
              </p:cNvSpPr>
              <p:nvPr/>
            </p:nvSpPr>
            <p:spPr bwMode="auto">
              <a:xfrm>
                <a:off x="4096" y="3525"/>
                <a:ext cx="19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>
                    <a:latin typeface="+mj-lt"/>
                  </a:rPr>
                  <a:t>Y</a:t>
                </a:r>
              </a:p>
            </p:txBody>
          </p:sp>
          <p:sp>
            <p:nvSpPr>
              <p:cNvPr id="34895" name="Freeform 324"/>
              <p:cNvSpPr>
                <a:spLocks/>
              </p:cNvSpPr>
              <p:nvPr/>
            </p:nvSpPr>
            <p:spPr bwMode="auto">
              <a:xfrm>
                <a:off x="4208" y="3561"/>
                <a:ext cx="1272" cy="1"/>
              </a:xfrm>
              <a:custGeom>
                <a:avLst/>
                <a:gdLst>
                  <a:gd name="T0" fmla="*/ 0 w 1272"/>
                  <a:gd name="T1" fmla="*/ 0 h 1"/>
                  <a:gd name="T2" fmla="*/ 1272 w 1272"/>
                  <a:gd name="T3" fmla="*/ 0 h 1"/>
                  <a:gd name="T4" fmla="*/ 0 60000 65536"/>
                  <a:gd name="T5" fmla="*/ 0 60000 65536"/>
                  <a:gd name="T6" fmla="*/ 0 w 1272"/>
                  <a:gd name="T7" fmla="*/ 0 h 1"/>
                  <a:gd name="T8" fmla="*/ 1272 w 127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72" h="1">
                    <a:moveTo>
                      <a:pt x="0" y="0"/>
                    </a:moveTo>
                    <a:lnTo>
                      <a:pt x="1272" y="0"/>
                    </a:lnTo>
                  </a:path>
                </a:pathLst>
              </a:cu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942" name="Text Box 334"/>
            <p:cNvSpPr txBox="1">
              <a:spLocks noChangeArrowheads="1"/>
            </p:cNvSpPr>
            <p:nvPr/>
          </p:nvSpPr>
          <p:spPr bwMode="auto">
            <a:xfrm>
              <a:off x="7662863" y="5888038"/>
              <a:ext cx="131445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 i="1">
                  <a:solidFill>
                    <a:srgbClr val="3366FF"/>
                  </a:solidFill>
                  <a:latin typeface="Comic Sans MS" charset="0"/>
                </a:rPr>
                <a:t>Now it</a:t>
              </a:r>
              <a:r>
                <a:rPr lang="en-US" altLang="en-US" sz="1600" i="1">
                  <a:solidFill>
                    <a:srgbClr val="3366FF"/>
                  </a:solidFill>
                  <a:latin typeface="Comic Sans MS" charset="0"/>
                </a:rPr>
                <a:t>’</a:t>
              </a:r>
              <a:r>
                <a:rPr lang="en-US" altLang="ja-JP" sz="1600" i="1">
                  <a:solidFill>
                    <a:srgbClr val="3366FF"/>
                  </a:solidFill>
                  <a:latin typeface="Comic Sans MS" charset="0"/>
                </a:rPr>
                <a:t>s LENIENT!</a:t>
              </a:r>
              <a:endParaRPr lang="en-US" altLang="x-none" sz="1600" i="1">
                <a:solidFill>
                  <a:srgbClr val="3366FF"/>
                </a:solidFill>
                <a:latin typeface="Comic Sans MS" charset="0"/>
              </a:endParaRPr>
            </a:p>
          </p:txBody>
        </p:sp>
        <p:sp>
          <p:nvSpPr>
            <p:cNvPr id="34873" name="Line 335"/>
            <p:cNvSpPr>
              <a:spLocks noChangeShapeType="1"/>
            </p:cNvSpPr>
            <p:nvPr/>
          </p:nvSpPr>
          <p:spPr bwMode="auto">
            <a:xfrm flipH="1">
              <a:off x="7570788" y="6081575"/>
              <a:ext cx="265112" cy="12699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7944" name="Group 169"/>
            <p:cNvGrpSpPr>
              <a:grpSpLocks/>
            </p:cNvGrpSpPr>
            <p:nvPr/>
          </p:nvGrpSpPr>
          <p:grpSpPr bwMode="auto">
            <a:xfrm>
              <a:off x="7162800" y="5867400"/>
              <a:ext cx="381580" cy="707833"/>
              <a:chOff x="5740840" y="729676"/>
              <a:chExt cx="970286" cy="1984813"/>
            </a:xfrm>
          </p:grpSpPr>
          <p:cxnSp>
            <p:nvCxnSpPr>
              <p:cNvPr id="171" name="Straight Connector 170"/>
              <p:cNvCxnSpPr/>
              <p:nvPr/>
            </p:nvCxnSpPr>
            <p:spPr>
              <a:xfrm>
                <a:off x="6196990" y="1138846"/>
                <a:ext cx="0" cy="70770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6196990" y="1846551"/>
                <a:ext cx="278532" cy="81897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H="1">
                <a:off x="5983043" y="1846551"/>
                <a:ext cx="213947" cy="81897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948" name="Group 173"/>
              <p:cNvGrpSpPr>
                <a:grpSpLocks/>
              </p:cNvGrpSpPr>
              <p:nvPr/>
            </p:nvGrpSpPr>
            <p:grpSpPr bwMode="auto">
              <a:xfrm>
                <a:off x="646804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3565497" y="2687784"/>
                  <a:ext cx="242204" cy="13354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Freeform 188"/>
                <p:cNvSpPr/>
                <p:nvPr/>
              </p:nvSpPr>
              <p:spPr>
                <a:xfrm>
                  <a:off x="3573571" y="2580960"/>
                  <a:ext cx="226057" cy="124627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7949" name="Group 174"/>
              <p:cNvGrpSpPr>
                <a:grpSpLocks/>
              </p:cNvGrpSpPr>
              <p:nvPr/>
            </p:nvGrpSpPr>
            <p:grpSpPr bwMode="auto">
              <a:xfrm>
                <a:off x="574084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 flipH="1">
                  <a:off x="2855037" y="2674431"/>
                  <a:ext cx="238167" cy="40058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7" name="Freeform 186"/>
                <p:cNvSpPr/>
                <p:nvPr/>
              </p:nvSpPr>
              <p:spPr>
                <a:xfrm>
                  <a:off x="2838890" y="2531999"/>
                  <a:ext cx="250276" cy="182490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76" name="Straight Connector 175"/>
              <p:cNvCxnSpPr/>
              <p:nvPr/>
            </p:nvCxnSpPr>
            <p:spPr>
              <a:xfrm>
                <a:off x="6205063" y="1218963"/>
                <a:ext cx="310826" cy="22700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flipH="1">
                <a:off x="6253504" y="1459315"/>
                <a:ext cx="262385" cy="36943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flipH="1">
                <a:off x="5950749" y="1227865"/>
                <a:ext cx="238167" cy="24035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5954787" y="1459315"/>
                <a:ext cx="209909" cy="36943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Freeform 179"/>
              <p:cNvSpPr/>
              <p:nvPr/>
            </p:nvSpPr>
            <p:spPr>
              <a:xfrm rot="5400000">
                <a:off x="6223846" y="1820002"/>
                <a:ext cx="160235" cy="133210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1" name="Freeform 180"/>
              <p:cNvSpPr/>
              <p:nvPr/>
            </p:nvSpPr>
            <p:spPr>
              <a:xfrm rot="18043755">
                <a:off x="5981588" y="1825645"/>
                <a:ext cx="204745" cy="113028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7956" name="Group 181"/>
              <p:cNvGrpSpPr>
                <a:grpSpLocks/>
              </p:cNvGrpSpPr>
              <p:nvPr/>
            </p:nvGrpSpPr>
            <p:grpSpPr bwMode="auto">
              <a:xfrm>
                <a:off x="602274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183" name="Oval 182"/>
                <p:cNvSpPr/>
                <p:nvPr/>
              </p:nvSpPr>
              <p:spPr>
                <a:xfrm>
                  <a:off x="3133572" y="733809"/>
                  <a:ext cx="351192" cy="405036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4" name="Freeform 183"/>
                <p:cNvSpPr/>
                <p:nvPr/>
              </p:nvSpPr>
              <p:spPr>
                <a:xfrm>
                  <a:off x="3145681" y="751613"/>
                  <a:ext cx="500552" cy="222548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5" name="Freeform 184"/>
                <p:cNvSpPr/>
                <p:nvPr/>
              </p:nvSpPr>
              <p:spPr>
                <a:xfrm>
                  <a:off x="3121461" y="729356"/>
                  <a:ext cx="306790" cy="222548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6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10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10200"/>
            <a:ext cx="6858000" cy="10668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x-none" sz="2000">
                <a:latin typeface="Bookman Old Style" charset="0"/>
              </a:rPr>
              <a:t>It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ja-JP" sz="2000">
                <a:latin typeface="Bookman Old Style" charset="0"/>
              </a:rPr>
              <a:t>s cyclic. The left edge is adjacent to the right edge. (It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ja-JP" sz="2000">
                <a:latin typeface="Bookman Old Style" charset="0"/>
              </a:rPr>
              <a:t>s really just a flattened out cube).</a:t>
            </a:r>
            <a:r>
              <a:rPr lang="en-US" altLang="ja-JP">
                <a:latin typeface="Bookman Old Style" charset="0"/>
              </a:rPr>
              <a:t> </a:t>
            </a:r>
            <a:endParaRPr lang="en-US" altLang="x-none">
              <a:latin typeface="Bookman Old Style" charset="0"/>
            </a:endParaRPr>
          </a:p>
        </p:txBody>
      </p:sp>
      <p:graphicFrame>
        <p:nvGraphicFramePr>
          <p:cNvPr id="39938" name="Object 4"/>
          <p:cNvGraphicFramePr>
            <a:graphicFrameLocks noChangeAspect="1"/>
          </p:cNvGraphicFramePr>
          <p:nvPr/>
        </p:nvGraphicFramePr>
        <p:xfrm>
          <a:off x="3081338" y="3155950"/>
          <a:ext cx="4160837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165600" imgH="1485900" progId="Word.Document.8">
                  <p:embed/>
                </p:oleObj>
              </mc:Choice>
              <mc:Fallback>
                <p:oleObj name="Document" r:id="rId3" imgW="4165600" imgH="14859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3155950"/>
                        <a:ext cx="4160837" cy="148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39" name="Group 22"/>
          <p:cNvGrpSpPr>
            <a:grpSpLocks/>
          </p:cNvGrpSpPr>
          <p:nvPr/>
        </p:nvGrpSpPr>
        <p:grpSpPr bwMode="auto">
          <a:xfrm>
            <a:off x="7096125" y="4953000"/>
            <a:ext cx="1371600" cy="1550988"/>
            <a:chOff x="336" y="1296"/>
            <a:chExt cx="864" cy="1056"/>
          </a:xfrm>
        </p:grpSpPr>
        <p:grpSp>
          <p:nvGrpSpPr>
            <p:cNvPr id="39969" name="Group 23"/>
            <p:cNvGrpSpPr>
              <a:grpSpLocks/>
            </p:cNvGrpSpPr>
            <p:nvPr/>
          </p:nvGrpSpPr>
          <p:grpSpPr bwMode="auto">
            <a:xfrm>
              <a:off x="336" y="1296"/>
              <a:ext cx="864" cy="528"/>
              <a:chOff x="336" y="1296"/>
              <a:chExt cx="864" cy="528"/>
            </a:xfrm>
          </p:grpSpPr>
          <p:sp>
            <p:nvSpPr>
              <p:cNvPr id="418840" name="AutoShape 24"/>
              <p:cNvSpPr>
                <a:spLocks noChangeArrowheads="1"/>
              </p:cNvSpPr>
              <p:nvPr/>
            </p:nvSpPr>
            <p:spPr bwMode="auto">
              <a:xfrm>
                <a:off x="432" y="1392"/>
                <a:ext cx="672" cy="298"/>
              </a:xfrm>
              <a:prstGeom prst="parallelogram">
                <a:avLst>
                  <a:gd name="adj" fmla="val 56376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latin typeface="+mj-lt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418841" name="Oval 25"/>
              <p:cNvSpPr>
                <a:spLocks noChangeArrowheads="1"/>
              </p:cNvSpPr>
              <p:nvPr/>
            </p:nvSpPr>
            <p:spPr bwMode="auto">
              <a:xfrm>
                <a:off x="336" y="1588"/>
                <a:ext cx="240" cy="24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000">
                    <a:latin typeface="+mj-lt"/>
                    <a:ea typeface="ＭＳ Ｐゴシック" charset="0"/>
                    <a:cs typeface="Arial"/>
                  </a:rPr>
                  <a:t>000</a:t>
                </a:r>
              </a:p>
            </p:txBody>
          </p:sp>
          <p:sp>
            <p:nvSpPr>
              <p:cNvPr id="418842" name="Oval 26"/>
              <p:cNvSpPr>
                <a:spLocks noChangeArrowheads="1"/>
              </p:cNvSpPr>
              <p:nvPr/>
            </p:nvSpPr>
            <p:spPr bwMode="auto">
              <a:xfrm>
                <a:off x="816" y="1588"/>
                <a:ext cx="240" cy="24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000" dirty="0">
                    <a:latin typeface="+mj-lt"/>
                    <a:ea typeface="ＭＳ Ｐゴシック" charset="0"/>
                    <a:cs typeface="Arial"/>
                  </a:rPr>
                  <a:t>001</a:t>
                </a:r>
              </a:p>
            </p:txBody>
          </p:sp>
          <p:sp>
            <p:nvSpPr>
              <p:cNvPr id="418843" name="Oval 27"/>
              <p:cNvSpPr>
                <a:spLocks noChangeArrowheads="1"/>
              </p:cNvSpPr>
              <p:nvPr/>
            </p:nvSpPr>
            <p:spPr bwMode="auto">
              <a:xfrm>
                <a:off x="480" y="1296"/>
                <a:ext cx="240" cy="23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900" dirty="0">
                    <a:latin typeface="+mj-lt"/>
                    <a:ea typeface="ＭＳ Ｐゴシック" charset="0"/>
                    <a:cs typeface="Arial"/>
                  </a:rPr>
                  <a:t>010</a:t>
                </a:r>
                <a:endParaRPr lang="en-US" sz="1000" dirty="0">
                  <a:latin typeface="+mj-lt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418844" name="Oval 28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240" cy="23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000">
                    <a:latin typeface="+mj-lt"/>
                    <a:ea typeface="ＭＳ Ｐゴシック" charset="0"/>
                    <a:cs typeface="Arial"/>
                  </a:rPr>
                  <a:t>011</a:t>
                </a:r>
              </a:p>
            </p:txBody>
          </p:sp>
        </p:grpSp>
        <p:sp>
          <p:nvSpPr>
            <p:cNvPr id="418845" name="Line 29"/>
            <p:cNvSpPr>
              <a:spLocks noChangeShapeType="1"/>
            </p:cNvSpPr>
            <p:nvPr/>
          </p:nvSpPr>
          <p:spPr bwMode="auto">
            <a:xfrm>
              <a:off x="432" y="1825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+mj-lt"/>
                <a:ea typeface="ＭＳ Ｐゴシック" charset="0"/>
                <a:cs typeface="Arial"/>
              </a:endParaRPr>
            </a:p>
          </p:txBody>
        </p:sp>
        <p:sp>
          <p:nvSpPr>
            <p:cNvPr id="418846" name="Line 30"/>
            <p:cNvSpPr>
              <a:spLocks noChangeShapeType="1"/>
            </p:cNvSpPr>
            <p:nvPr/>
          </p:nvSpPr>
          <p:spPr bwMode="auto">
            <a:xfrm>
              <a:off x="624" y="1536"/>
              <a:ext cx="0" cy="3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+mj-lt"/>
                <a:ea typeface="ＭＳ Ｐゴシック" charset="0"/>
                <a:cs typeface="Arial"/>
              </a:endParaRPr>
            </a:p>
          </p:txBody>
        </p:sp>
        <p:sp>
          <p:nvSpPr>
            <p:cNvPr id="418847" name="Line 31"/>
            <p:cNvSpPr>
              <a:spLocks noChangeShapeType="1"/>
            </p:cNvSpPr>
            <p:nvPr/>
          </p:nvSpPr>
          <p:spPr bwMode="auto">
            <a:xfrm>
              <a:off x="1104" y="1536"/>
              <a:ext cx="0" cy="3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+mj-lt"/>
                <a:ea typeface="ＭＳ Ｐゴシック" charset="0"/>
                <a:cs typeface="Arial"/>
              </a:endParaRPr>
            </a:p>
          </p:txBody>
        </p:sp>
        <p:grpSp>
          <p:nvGrpSpPr>
            <p:cNvPr id="39973" name="Group 33"/>
            <p:cNvGrpSpPr>
              <a:grpSpLocks/>
            </p:cNvGrpSpPr>
            <p:nvPr/>
          </p:nvGrpSpPr>
          <p:grpSpPr bwMode="auto">
            <a:xfrm>
              <a:off x="336" y="1824"/>
              <a:ext cx="864" cy="528"/>
              <a:chOff x="336" y="1296"/>
              <a:chExt cx="864" cy="528"/>
            </a:xfrm>
          </p:grpSpPr>
          <p:sp>
            <p:nvSpPr>
              <p:cNvPr id="418850" name="AutoShape 34"/>
              <p:cNvSpPr>
                <a:spLocks noChangeArrowheads="1"/>
              </p:cNvSpPr>
              <p:nvPr/>
            </p:nvSpPr>
            <p:spPr bwMode="auto">
              <a:xfrm>
                <a:off x="432" y="1396"/>
                <a:ext cx="672" cy="294"/>
              </a:xfrm>
              <a:prstGeom prst="parallelogram">
                <a:avLst>
                  <a:gd name="adj" fmla="val 56376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CC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latin typeface="+mj-lt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418851" name="Oval 35"/>
              <p:cNvSpPr>
                <a:spLocks noChangeArrowheads="1"/>
              </p:cNvSpPr>
              <p:nvPr/>
            </p:nvSpPr>
            <p:spPr bwMode="auto">
              <a:xfrm>
                <a:off x="336" y="1585"/>
                <a:ext cx="240" cy="23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000">
                    <a:latin typeface="+mj-lt"/>
                    <a:ea typeface="ＭＳ Ｐゴシック" charset="0"/>
                    <a:cs typeface="Arial"/>
                  </a:rPr>
                  <a:t>100</a:t>
                </a:r>
              </a:p>
            </p:txBody>
          </p:sp>
          <p:sp>
            <p:nvSpPr>
              <p:cNvPr id="418852" name="Oval 36"/>
              <p:cNvSpPr>
                <a:spLocks noChangeArrowheads="1"/>
              </p:cNvSpPr>
              <p:nvPr/>
            </p:nvSpPr>
            <p:spPr bwMode="auto">
              <a:xfrm>
                <a:off x="816" y="1585"/>
                <a:ext cx="240" cy="23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000">
                    <a:latin typeface="+mj-lt"/>
                    <a:ea typeface="ＭＳ Ｐゴシック" charset="0"/>
                    <a:cs typeface="Arial"/>
                  </a:rPr>
                  <a:t>101</a:t>
                </a:r>
              </a:p>
            </p:txBody>
          </p:sp>
          <p:sp>
            <p:nvSpPr>
              <p:cNvPr id="418853" name="Oval 37"/>
              <p:cNvSpPr>
                <a:spLocks noChangeArrowheads="1"/>
              </p:cNvSpPr>
              <p:nvPr/>
            </p:nvSpPr>
            <p:spPr bwMode="auto">
              <a:xfrm>
                <a:off x="480" y="1303"/>
                <a:ext cx="240" cy="23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000">
                    <a:latin typeface="+mj-lt"/>
                    <a:ea typeface="ＭＳ Ｐゴシック" charset="0"/>
                    <a:cs typeface="Arial"/>
                  </a:rPr>
                  <a:t>110</a:t>
                </a:r>
              </a:p>
            </p:txBody>
          </p:sp>
          <p:sp>
            <p:nvSpPr>
              <p:cNvPr id="418854" name="Oval 38"/>
              <p:cNvSpPr>
                <a:spLocks noChangeArrowheads="1"/>
              </p:cNvSpPr>
              <p:nvPr/>
            </p:nvSpPr>
            <p:spPr bwMode="auto">
              <a:xfrm>
                <a:off x="960" y="1303"/>
                <a:ext cx="240" cy="23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000">
                    <a:latin typeface="+mj-lt"/>
                    <a:ea typeface="ＭＳ Ｐゴシック" charset="0"/>
                    <a:cs typeface="Arial"/>
                  </a:rPr>
                  <a:t>111</a:t>
                </a:r>
              </a:p>
            </p:txBody>
          </p:sp>
        </p:grpSp>
        <p:sp>
          <p:nvSpPr>
            <p:cNvPr id="418848" name="Line 32"/>
            <p:cNvSpPr>
              <a:spLocks noChangeShapeType="1"/>
            </p:cNvSpPr>
            <p:nvPr/>
          </p:nvSpPr>
          <p:spPr bwMode="auto">
            <a:xfrm>
              <a:off x="960" y="1825"/>
              <a:ext cx="0" cy="308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round/>
              <a:headEnd type="triangle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+mj-lt"/>
                <a:ea typeface="ＭＳ Ｐゴシック" charset="0"/>
                <a:cs typeface="Arial"/>
              </a:endParaRPr>
            </a:p>
          </p:txBody>
        </p:sp>
      </p:grpSp>
      <p:sp>
        <p:nvSpPr>
          <p:cNvPr id="418855" name="Rectangle 39"/>
          <p:cNvSpPr>
            <a:spLocks noChangeArrowheads="1"/>
          </p:cNvSpPr>
          <p:nvPr/>
        </p:nvSpPr>
        <p:spPr bwMode="auto">
          <a:xfrm>
            <a:off x="2819400" y="2057400"/>
            <a:ext cx="48768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x-none" sz="1800">
                <a:latin typeface="Bookman Old Style" charset="0"/>
              </a:rPr>
              <a:t>Here</a:t>
            </a:r>
            <a:r>
              <a:rPr lang="en-US" altLang="en-US" sz="1800">
                <a:latin typeface="Bookman Old Style" charset="0"/>
              </a:rPr>
              <a:t>’</a:t>
            </a:r>
            <a:r>
              <a:rPr lang="en-US" altLang="x-none" sz="1800">
                <a:latin typeface="Bookman Old Style" charset="0"/>
              </a:rPr>
              <a:t>s the layout of a 3-variable K-map filled in with the values from our truth table:</a:t>
            </a:r>
          </a:p>
        </p:txBody>
      </p:sp>
      <p:sp>
        <p:nvSpPr>
          <p:cNvPr id="418856" name="Rectangle 40"/>
          <p:cNvSpPr>
            <a:spLocks noChangeArrowheads="1"/>
          </p:cNvSpPr>
          <p:nvPr/>
        </p:nvSpPr>
        <p:spPr bwMode="auto">
          <a:xfrm>
            <a:off x="457200" y="1041400"/>
            <a:ext cx="82296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K-Map: a truth table arranged so that terms which differ by exactly one variable are adjacent to one another so we can see potential  reductions easily.</a:t>
            </a:r>
          </a:p>
        </p:txBody>
      </p:sp>
      <p:grpSp>
        <p:nvGrpSpPr>
          <p:cNvPr id="39942" name="Group 44"/>
          <p:cNvGrpSpPr>
            <a:grpSpLocks/>
          </p:cNvGrpSpPr>
          <p:nvPr/>
        </p:nvGrpSpPr>
        <p:grpSpPr bwMode="auto">
          <a:xfrm>
            <a:off x="911225" y="2132013"/>
            <a:ext cx="1525588" cy="3054350"/>
            <a:chOff x="4596" y="1487"/>
            <a:chExt cx="961" cy="1924"/>
          </a:xfrm>
        </p:grpSpPr>
        <p:graphicFrame>
          <p:nvGraphicFramePr>
            <p:cNvPr id="39967" name="Object 42"/>
            <p:cNvGraphicFramePr>
              <a:graphicFrameLocks noChangeAspect="1"/>
            </p:cNvGraphicFramePr>
            <p:nvPr/>
          </p:nvGraphicFramePr>
          <p:xfrm>
            <a:off x="4596" y="1741"/>
            <a:ext cx="882" cy="16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5" imgW="1422400" imgH="2692400" progId="Word.Document.8">
                    <p:embed/>
                  </p:oleObj>
                </mc:Choice>
                <mc:Fallback>
                  <p:oleObj name="Document" r:id="rId5" imgW="1422400" imgH="2692400" progId="Word.Document.8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6" y="1741"/>
                          <a:ext cx="882" cy="16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8859" name="Text Box 43"/>
            <p:cNvSpPr txBox="1">
              <a:spLocks noChangeArrowheads="1"/>
            </p:cNvSpPr>
            <p:nvPr/>
          </p:nvSpPr>
          <p:spPr bwMode="auto">
            <a:xfrm>
              <a:off x="4598" y="1487"/>
              <a:ext cx="9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Truth Table</a:t>
              </a:r>
            </a:p>
          </p:txBody>
        </p:sp>
      </p:grpSp>
      <p:sp>
        <p:nvSpPr>
          <p:cNvPr id="418872" name="Text Box 56"/>
          <p:cNvSpPr txBox="1">
            <a:spLocks noChangeArrowheads="1"/>
          </p:cNvSpPr>
          <p:nvPr/>
        </p:nvSpPr>
        <p:spPr bwMode="auto">
          <a:xfrm>
            <a:off x="7696200" y="2514600"/>
            <a:ext cx="1200150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400" i="1" dirty="0">
                <a:solidFill>
                  <a:srgbClr val="3366FF"/>
                </a:solidFill>
                <a:latin typeface="Comic Sans MS"/>
                <a:ea typeface="ＭＳ Ｐゴシック" charset="0"/>
                <a:cs typeface="Comic Sans MS"/>
              </a:rPr>
              <a:t>Why did he</a:t>
            </a:r>
          </a:p>
          <a:p>
            <a:pPr>
              <a:defRPr/>
            </a:pPr>
            <a:r>
              <a:rPr lang="en-US" sz="1400" i="1" dirty="0">
                <a:solidFill>
                  <a:srgbClr val="3366FF"/>
                </a:solidFill>
                <a:latin typeface="Comic Sans MS"/>
                <a:ea typeface="ＭＳ Ｐゴシック" charset="0"/>
                <a:cs typeface="Comic Sans MS"/>
              </a:rPr>
              <a:t>shade that</a:t>
            </a:r>
          </a:p>
          <a:p>
            <a:pPr>
              <a:defRPr/>
            </a:pPr>
            <a:r>
              <a:rPr lang="en-US" sz="1400" i="1" dirty="0">
                <a:solidFill>
                  <a:srgbClr val="3366FF"/>
                </a:solidFill>
                <a:latin typeface="Comic Sans MS"/>
                <a:ea typeface="ＭＳ Ｐゴシック" charset="0"/>
                <a:cs typeface="Comic Sans MS"/>
              </a:rPr>
              <a:t>row Gray?</a:t>
            </a:r>
            <a:endParaRPr lang="en-US" sz="3200" i="1" dirty="0">
              <a:solidFill>
                <a:srgbClr val="3366FF"/>
              </a:solidFill>
              <a:latin typeface="Comic Sans MS"/>
              <a:ea typeface="ＭＳ Ｐゴシック" charset="0"/>
              <a:cs typeface="Comic Sans MS"/>
            </a:endParaRPr>
          </a:p>
        </p:txBody>
      </p:sp>
      <p:sp>
        <p:nvSpPr>
          <p:cNvPr id="418873" name="Line 57"/>
          <p:cNvSpPr>
            <a:spLocks noChangeShapeType="1"/>
          </p:cNvSpPr>
          <p:nvPr/>
        </p:nvSpPr>
        <p:spPr bwMode="auto">
          <a:xfrm flipH="1">
            <a:off x="7543800" y="3048000"/>
            <a:ext cx="152400" cy="141288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9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Karnaugh Maps: A Geometric Approach</a:t>
            </a:r>
          </a:p>
        </p:txBody>
      </p:sp>
      <p:grpSp>
        <p:nvGrpSpPr>
          <p:cNvPr id="39946" name="Group 40"/>
          <p:cNvGrpSpPr>
            <a:grpSpLocks/>
          </p:cNvGrpSpPr>
          <p:nvPr/>
        </p:nvGrpSpPr>
        <p:grpSpPr bwMode="auto">
          <a:xfrm flipH="1">
            <a:off x="7162800" y="3200400"/>
            <a:ext cx="327025" cy="525463"/>
            <a:chOff x="6026434" y="3307400"/>
            <a:chExt cx="1234915" cy="1984813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6488027" y="3715156"/>
              <a:ext cx="0" cy="713574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488027" y="4428730"/>
              <a:ext cx="269765" cy="815512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6266223" y="4428730"/>
              <a:ext cx="221803" cy="815512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951" name="Group 44"/>
            <p:cNvGrpSpPr>
              <a:grpSpLocks/>
            </p:cNvGrpSpPr>
            <p:nvPr/>
          </p:nvGrpSpPr>
          <p:grpSpPr bwMode="auto">
            <a:xfrm>
              <a:off x="6753639" y="5160849"/>
              <a:ext cx="243081" cy="123489"/>
              <a:chOff x="3566095" y="2583125"/>
              <a:chExt cx="243081" cy="123489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3564252" y="2690504"/>
                <a:ext cx="245785" cy="17987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Freeform 59"/>
              <p:cNvSpPr/>
              <p:nvPr/>
            </p:nvSpPr>
            <p:spPr>
              <a:xfrm>
                <a:off x="3576242" y="2582570"/>
                <a:ext cx="227799" cy="125922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39952" name="Group 45"/>
            <p:cNvGrpSpPr>
              <a:grpSpLocks/>
            </p:cNvGrpSpPr>
            <p:nvPr/>
          </p:nvGrpSpPr>
          <p:grpSpPr bwMode="auto">
            <a:xfrm>
              <a:off x="6026434" y="5151996"/>
              <a:ext cx="252852" cy="140217"/>
              <a:chOff x="2838890" y="2574272"/>
              <a:chExt cx="252852" cy="140217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flipH="1">
                <a:off x="2856872" y="2678510"/>
                <a:ext cx="233797" cy="35979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Freeform 57"/>
              <p:cNvSpPr/>
              <p:nvPr/>
            </p:nvSpPr>
            <p:spPr>
              <a:xfrm>
                <a:off x="2838890" y="2576569"/>
                <a:ext cx="251780" cy="137920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>
              <a:off x="6494023" y="3793111"/>
              <a:ext cx="305729" cy="233858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51" idx="0"/>
            </p:cNvCxnSpPr>
            <p:nvPr/>
          </p:nvCxnSpPr>
          <p:spPr>
            <a:xfrm flipV="1">
              <a:off x="6817739" y="3745140"/>
              <a:ext cx="281751" cy="269836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6086381" y="3805104"/>
              <a:ext cx="389656" cy="131921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6086381" y="3625212"/>
              <a:ext cx="101909" cy="299820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Freeform 50"/>
            <p:cNvSpPr/>
            <p:nvPr/>
          </p:nvSpPr>
          <p:spPr>
            <a:xfrm>
              <a:off x="7099489" y="3625212"/>
              <a:ext cx="161860" cy="131921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127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 rot="5816398">
              <a:off x="6161288" y="3490311"/>
              <a:ext cx="203878" cy="113898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127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9959" name="Group 52"/>
            <p:cNvGrpSpPr>
              <a:grpSpLocks/>
            </p:cNvGrpSpPr>
            <p:nvPr/>
          </p:nvGrpSpPr>
          <p:grpSpPr bwMode="auto">
            <a:xfrm>
              <a:off x="6308341" y="3307400"/>
              <a:ext cx="527419" cy="407801"/>
              <a:chOff x="3120797" y="729676"/>
              <a:chExt cx="527419" cy="407801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3132632" y="729676"/>
                <a:ext cx="353691" cy="407756"/>
              </a:xfrm>
              <a:prstGeom prst="ellipse">
                <a:avLst/>
              </a:pr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3144621" y="753662"/>
                <a:ext cx="503557" cy="221869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3120642" y="729676"/>
                <a:ext cx="311726" cy="221869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12700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53" name="Arc 52"/>
          <p:cNvSpPr/>
          <p:nvPr/>
        </p:nvSpPr>
        <p:spPr>
          <a:xfrm rot="5400000">
            <a:off x="5064125" y="2936875"/>
            <a:ext cx="990600" cy="3041650"/>
          </a:xfrm>
          <a:prstGeom prst="arc">
            <a:avLst>
              <a:gd name="adj1" fmla="val 15675170"/>
              <a:gd name="adj2" fmla="val 5863834"/>
            </a:avLst>
          </a:prstGeom>
          <a:ln w="38100" cmpd="sng"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36576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en-US" altLang="x-none" sz="2000">
                <a:latin typeface="Bookman Old Style" charset="0"/>
              </a:rPr>
              <a:t>4-variable K-map F(A,B,C,D):</a:t>
            </a: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endParaRPr lang="en-US" altLang="x-none" sz="2000">
              <a:latin typeface="Bookman Old Style" charset="0"/>
            </a:endParaRPr>
          </a:p>
          <a:p>
            <a:pPr marL="0" indent="0">
              <a:lnSpc>
                <a:spcPct val="90000"/>
              </a:lnSpc>
            </a:pPr>
            <a:endParaRPr lang="en-US" altLang="x-none" sz="2000">
              <a:latin typeface="Bookman Old Style" charset="0"/>
            </a:endParaRPr>
          </a:p>
          <a:p>
            <a:pPr marL="0" indent="0">
              <a:lnSpc>
                <a:spcPct val="90000"/>
              </a:lnSpc>
            </a:pPr>
            <a:endParaRPr lang="en-US" altLang="x-none" sz="2000">
              <a:latin typeface="Bookman Old Style" charset="0"/>
            </a:endParaRPr>
          </a:p>
          <a:p>
            <a:pPr marL="0" indent="0">
              <a:lnSpc>
                <a:spcPct val="90000"/>
              </a:lnSpc>
            </a:pPr>
            <a:endParaRPr lang="en-US" altLang="x-none" sz="2000">
              <a:latin typeface="Bookman Old Style" charset="0"/>
            </a:endParaRPr>
          </a:p>
          <a:p>
            <a:pPr marL="0" indent="0">
              <a:lnSpc>
                <a:spcPct val="90000"/>
              </a:lnSpc>
            </a:pPr>
            <a:endParaRPr lang="en-US" altLang="x-none" sz="2000">
              <a:latin typeface="Bookman Old Style" charset="0"/>
            </a:endParaRP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endParaRPr lang="en-US" altLang="x-none" sz="2000">
              <a:latin typeface="Bookman Old Style" charset="0"/>
            </a:endParaRP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endParaRPr lang="en-US" altLang="x-none" sz="2000">
              <a:latin typeface="Bookman Old Style" charset="0"/>
            </a:endParaRP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endParaRPr lang="en-US" altLang="x-none" sz="2000">
              <a:latin typeface="Bookman Old Style" charset="0"/>
            </a:endParaRPr>
          </a:p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en-US" altLang="x-none" sz="2000">
                <a:latin typeface="Bookman Old Style" charset="0"/>
              </a:rPr>
              <a:t>Again it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ja-JP" sz="2000">
                <a:latin typeface="Bookman Old Style" charset="0"/>
              </a:rPr>
              <a:t>s cyclic. The left edge is adjacent to the right edge, and the top is adjacent to the bottom.</a:t>
            </a:r>
            <a:endParaRPr lang="en-US" altLang="x-none" sz="2000">
              <a:latin typeface="Bookman Old Style" charset="0"/>
            </a:endParaRPr>
          </a:p>
        </p:txBody>
      </p:sp>
      <p:graphicFrame>
        <p:nvGraphicFramePr>
          <p:cNvPr id="41986" name="Object 5"/>
          <p:cNvGraphicFramePr>
            <a:graphicFrameLocks noChangeAspect="1"/>
          </p:cNvGraphicFramePr>
          <p:nvPr/>
        </p:nvGraphicFramePr>
        <p:xfrm>
          <a:off x="2590800" y="1752600"/>
          <a:ext cx="3846513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3848100" imgH="2120900" progId="Word.Document.8">
                  <p:embed/>
                </p:oleObj>
              </mc:Choice>
              <mc:Fallback>
                <p:oleObj name="Document" r:id="rId3" imgW="3848100" imgH="21209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752600"/>
                        <a:ext cx="3846513" cy="211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Extending K-maps to 4-variable Tables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5080000"/>
            <a:ext cx="7280275" cy="10160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For functions of 5 or 6 variables, we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x-none" sz="2000">
                <a:latin typeface="Bookman Old Style" charset="0"/>
              </a:rPr>
              <a:t>d need to use the 3</a:t>
            </a:r>
            <a:r>
              <a:rPr lang="en-US" altLang="x-none" sz="2000" baseline="30000">
                <a:latin typeface="Bookman Old Style" charset="0"/>
              </a:rPr>
              <a:t>rd</a:t>
            </a:r>
            <a:r>
              <a:rPr lang="en-US" altLang="x-none" sz="2000">
                <a:latin typeface="Bookman Old Style" charset="0"/>
              </a:rPr>
              <a:t> dimension to build a 4x4x4 K-map.  But then we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x-none" sz="2000">
                <a:latin typeface="Bookman Old Style" charset="0"/>
              </a:rPr>
              <a:t>re out of dimensions…</a:t>
            </a:r>
          </a:p>
        </p:txBody>
      </p:sp>
      <p:sp>
        <p:nvSpPr>
          <p:cNvPr id="3" name="Arc 2"/>
          <p:cNvSpPr/>
          <p:nvPr/>
        </p:nvSpPr>
        <p:spPr>
          <a:xfrm>
            <a:off x="5791200" y="1828800"/>
            <a:ext cx="990600" cy="2133600"/>
          </a:xfrm>
          <a:prstGeom prst="arc">
            <a:avLst>
              <a:gd name="adj1" fmla="val 14627317"/>
              <a:gd name="adj2" fmla="val 6652296"/>
            </a:avLst>
          </a:prstGeom>
          <a:ln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Arc 7"/>
          <p:cNvSpPr/>
          <p:nvPr/>
        </p:nvSpPr>
        <p:spPr>
          <a:xfrm rot="5400000">
            <a:off x="4324350" y="1390650"/>
            <a:ext cx="990600" cy="3086100"/>
          </a:xfrm>
          <a:prstGeom prst="arc">
            <a:avLst>
              <a:gd name="adj1" fmla="val 15675170"/>
              <a:gd name="adj2" fmla="val 5863834"/>
            </a:avLst>
          </a:prstGeom>
          <a:ln>
            <a:solidFill>
              <a:srgbClr val="FF0000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23622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Arial" charset="0"/>
              <a:buNone/>
              <a:defRPr/>
            </a:pPr>
            <a: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  <a:t>An </a:t>
            </a:r>
            <a:r>
              <a:rPr lang="en-US" altLang="ja-JP" sz="2000" dirty="0" err="1">
                <a:latin typeface="+mj-lt"/>
                <a:ea typeface="ＭＳ Ｐゴシック" charset="0"/>
                <a:cs typeface="ＭＳ Ｐゴシック" charset="0"/>
              </a:rPr>
              <a:t>implicant</a:t>
            </a:r>
            <a:endParaRPr lang="en-US" altLang="ja-JP" sz="2000" dirty="0">
              <a:latin typeface="+mj-lt"/>
              <a:ea typeface="ＭＳ Ｐゴシック" charset="0"/>
              <a:cs typeface="ＭＳ Ｐゴシック" charset="0"/>
            </a:endParaRPr>
          </a:p>
          <a:p>
            <a:pPr indent="-171450">
              <a:lnSpc>
                <a:spcPct val="90000"/>
              </a:lnSpc>
              <a:defRPr/>
            </a:pPr>
            <a: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  <a:t>is a rectangular region of the K-map where the function has the value 1 (i.e., a region that will need to be described by one or more product terms in the sum-of-products)</a:t>
            </a:r>
          </a:p>
          <a:p>
            <a:pPr indent="-171450">
              <a:lnSpc>
                <a:spcPct val="90000"/>
              </a:lnSpc>
              <a:defRPr/>
            </a:pPr>
            <a: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  <a:t>has a width and length that must be a power of 2: 1, 2, 4</a:t>
            </a:r>
          </a:p>
          <a:p>
            <a:pPr indent="-171450">
              <a:lnSpc>
                <a:spcPct val="90000"/>
              </a:lnSpc>
              <a:defRPr/>
            </a:pPr>
            <a:r>
              <a:rPr lang="en-US" altLang="ja-JP" sz="2000" dirty="0">
                <a:ea typeface="ＭＳ Ｐゴシック" charset="0"/>
                <a:cs typeface="ＭＳ Ｐゴシック" charset="0"/>
              </a:rPr>
              <a:t>can overlap other </a:t>
            </a:r>
            <a:r>
              <a:rPr lang="en-US" altLang="ja-JP" sz="2000" dirty="0" err="1">
                <a:ea typeface="ＭＳ Ｐゴシック" charset="0"/>
                <a:cs typeface="ＭＳ Ｐゴシック" charset="0"/>
              </a:rPr>
              <a:t>implicants</a:t>
            </a:r>
            <a:endParaRPr lang="en-US" altLang="ja-JP" sz="2000" dirty="0">
              <a:latin typeface="+mj-lt"/>
              <a:ea typeface="ＭＳ Ｐゴシック" charset="0"/>
              <a:cs typeface="ＭＳ Ｐゴシック" charset="0"/>
            </a:endParaRPr>
          </a:p>
          <a:p>
            <a:pPr indent="-171450">
              <a:lnSpc>
                <a:spcPct val="90000"/>
              </a:lnSpc>
              <a:defRPr/>
            </a:pPr>
            <a: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  <a:t>is a prime </a:t>
            </a:r>
            <a:r>
              <a:rPr lang="en-US" altLang="ja-JP" sz="2000" dirty="0" err="1">
                <a:latin typeface="+mj-lt"/>
                <a:ea typeface="ＭＳ Ｐゴシック" charset="0"/>
                <a:cs typeface="ＭＳ Ｐゴシック" charset="0"/>
              </a:rPr>
              <a:t>implicant</a:t>
            </a:r>
            <a: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  <a:t> if it is not completely contained in any other </a:t>
            </a:r>
            <a:r>
              <a:rPr lang="en-US" altLang="ja-JP" sz="2000" dirty="0" err="1">
                <a:latin typeface="+mj-lt"/>
                <a:ea typeface="ＭＳ Ｐゴシック" charset="0"/>
                <a:cs typeface="ＭＳ Ｐゴシック" charset="0"/>
              </a:rPr>
              <a:t>implicant</a:t>
            </a:r>
            <a: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  <a:t>.</a:t>
            </a:r>
            <a:b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</a:br>
            <a:b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</a:br>
            <a:b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</a:br>
            <a:b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</a:br>
            <a:b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</a:br>
            <a:b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</a:br>
            <a:b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</a:br>
            <a:endParaRPr lang="en-US" altLang="ja-JP" sz="2000" dirty="0">
              <a:latin typeface="+mj-lt"/>
              <a:ea typeface="ＭＳ Ｐゴシック" charset="0"/>
              <a:cs typeface="ＭＳ Ｐゴシック" charset="0"/>
            </a:endParaRPr>
          </a:p>
          <a:p>
            <a:pPr indent="-171450">
              <a:lnSpc>
                <a:spcPct val="90000"/>
              </a:lnSpc>
              <a:defRPr/>
            </a:pPr>
            <a: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  <a:t>can be uniquely identified by a single product term.  The larger the </a:t>
            </a:r>
            <a:r>
              <a:rPr lang="en-US" altLang="ja-JP" sz="2000" dirty="0" err="1">
                <a:latin typeface="+mj-lt"/>
                <a:ea typeface="ＭＳ Ｐゴシック" charset="0"/>
                <a:cs typeface="ＭＳ Ｐゴシック" charset="0"/>
              </a:rPr>
              <a:t>implicant</a:t>
            </a:r>
            <a: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  <a:t>, the smaller the product term.</a:t>
            </a:r>
          </a:p>
        </p:txBody>
      </p:sp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Finding Implicants</a:t>
            </a:r>
          </a:p>
        </p:txBody>
      </p:sp>
      <p:graphicFrame>
        <p:nvGraphicFramePr>
          <p:cNvPr id="16" name="Object 14"/>
          <p:cNvGraphicFramePr>
            <a:graphicFrameLocks noChangeAspect="1"/>
          </p:cNvGraphicFramePr>
          <p:nvPr/>
        </p:nvGraphicFramePr>
        <p:xfrm>
          <a:off x="4876800" y="3894138"/>
          <a:ext cx="297180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165600" imgH="1485900" progId="Word.Document.8">
                  <p:embed/>
                </p:oleObj>
              </mc:Choice>
              <mc:Fallback>
                <p:oleObj name="Document" r:id="rId3" imgW="4165600" imgH="1485900" progId="Word.Document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894138"/>
                        <a:ext cx="2971800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"/>
          <p:cNvGraphicFramePr>
            <a:graphicFrameLocks noChangeAspect="1"/>
          </p:cNvGraphicFramePr>
          <p:nvPr/>
        </p:nvGraphicFramePr>
        <p:xfrm>
          <a:off x="3721100" y="3841750"/>
          <a:ext cx="5000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4000" imgH="215900" progId="Equation.3">
                  <p:embed/>
                </p:oleObj>
              </mc:Choice>
              <mc:Fallback>
                <p:oleObj name="Equation" r:id="rId5" imgW="254000" imgH="215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3841750"/>
                        <a:ext cx="50006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4"/>
          <p:cNvGraphicFramePr>
            <a:graphicFrameLocks noChangeAspect="1"/>
          </p:cNvGraphicFramePr>
          <p:nvPr/>
        </p:nvGraphicFramePr>
        <p:xfrm>
          <a:off x="838200" y="3917950"/>
          <a:ext cx="28797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4165600" imgH="1485900" progId="Word.Document.8">
                  <p:embed/>
                </p:oleObj>
              </mc:Choice>
              <mc:Fallback>
                <p:oleObj name="Document" r:id="rId7" imgW="4165600" imgH="1485900" progId="Word.Document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917950"/>
                        <a:ext cx="2879725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2590800" y="4222750"/>
            <a:ext cx="857250" cy="26035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Freeform 3"/>
          <p:cNvSpPr>
            <a:spLocks/>
          </p:cNvSpPr>
          <p:nvPr/>
        </p:nvSpPr>
        <p:spPr bwMode="auto">
          <a:xfrm>
            <a:off x="3429000" y="4038600"/>
            <a:ext cx="279400" cy="196850"/>
          </a:xfrm>
          <a:custGeom>
            <a:avLst/>
            <a:gdLst>
              <a:gd name="T0" fmla="*/ 0 w 279400"/>
              <a:gd name="T1" fmla="*/ 196626 h 196626"/>
              <a:gd name="T2" fmla="*/ 120650 w 279400"/>
              <a:gd name="T3" fmla="*/ 12476 h 196626"/>
              <a:gd name="T4" fmla="*/ 279400 w 279400"/>
              <a:gd name="T5" fmla="*/ 31526 h 19662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9400" h="196626">
                <a:moveTo>
                  <a:pt x="0" y="196626"/>
                </a:moveTo>
                <a:cubicBezTo>
                  <a:pt x="37041" y="118309"/>
                  <a:pt x="74083" y="39993"/>
                  <a:pt x="120650" y="12476"/>
                </a:cubicBezTo>
                <a:cubicBezTo>
                  <a:pt x="167217" y="-15041"/>
                  <a:pt x="223308" y="8242"/>
                  <a:pt x="279400" y="31526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6" name="AutoShape 15"/>
          <p:cNvSpPr>
            <a:spLocks noChangeArrowheads="1"/>
          </p:cNvSpPr>
          <p:nvPr/>
        </p:nvSpPr>
        <p:spPr bwMode="auto">
          <a:xfrm>
            <a:off x="1676400" y="4527550"/>
            <a:ext cx="304800" cy="26035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7" name="Object 1"/>
          <p:cNvGraphicFramePr>
            <a:graphicFrameLocks noChangeAspect="1"/>
          </p:cNvGraphicFramePr>
          <p:nvPr/>
        </p:nvGraphicFramePr>
        <p:xfrm>
          <a:off x="1676400" y="4908550"/>
          <a:ext cx="6746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42900" imgH="215900" progId="Equation.3">
                  <p:embed/>
                </p:oleObj>
              </mc:Choice>
              <mc:Fallback>
                <p:oleObj name="Equation" r:id="rId9" imgW="342900" imgH="215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908550"/>
                        <a:ext cx="67468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reeform 4"/>
          <p:cNvSpPr>
            <a:spLocks/>
          </p:cNvSpPr>
          <p:nvPr/>
        </p:nvSpPr>
        <p:spPr bwMode="auto">
          <a:xfrm>
            <a:off x="1562100" y="4768850"/>
            <a:ext cx="133350" cy="279400"/>
          </a:xfrm>
          <a:custGeom>
            <a:avLst/>
            <a:gdLst>
              <a:gd name="T0" fmla="*/ 114423 w 133473"/>
              <a:gd name="T1" fmla="*/ 0 h 279400"/>
              <a:gd name="T2" fmla="*/ 123 w 133473"/>
              <a:gd name="T3" fmla="*/ 171450 h 279400"/>
              <a:gd name="T4" fmla="*/ 133473 w 133473"/>
              <a:gd name="T5" fmla="*/ 279400 h 2794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473" h="279400">
                <a:moveTo>
                  <a:pt x="114423" y="0"/>
                </a:moveTo>
                <a:cubicBezTo>
                  <a:pt x="55685" y="62441"/>
                  <a:pt x="-3052" y="124883"/>
                  <a:pt x="123" y="171450"/>
                </a:cubicBezTo>
                <a:cubicBezTo>
                  <a:pt x="3298" y="218017"/>
                  <a:pt x="133473" y="279400"/>
                  <a:pt x="133473" y="279400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8" name="AutoShape 15"/>
          <p:cNvSpPr>
            <a:spLocks noChangeArrowheads="1"/>
          </p:cNvSpPr>
          <p:nvPr/>
        </p:nvSpPr>
        <p:spPr bwMode="auto">
          <a:xfrm>
            <a:off x="5740400" y="4546600"/>
            <a:ext cx="857250" cy="26035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9" name="Object 1"/>
          <p:cNvGraphicFramePr>
            <a:graphicFrameLocks noChangeAspect="1"/>
          </p:cNvGraphicFramePr>
          <p:nvPr/>
        </p:nvGraphicFramePr>
        <p:xfrm>
          <a:off x="6002338" y="4953000"/>
          <a:ext cx="4746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41300" imgH="215900" progId="Equation.3">
                  <p:embed/>
                </p:oleObj>
              </mc:Choice>
              <mc:Fallback>
                <p:oleObj name="Equation" r:id="rId11" imgW="241300" imgH="215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2338" y="4953000"/>
                        <a:ext cx="47466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Freeform 29"/>
          <p:cNvSpPr>
            <a:spLocks/>
          </p:cNvSpPr>
          <p:nvPr/>
        </p:nvSpPr>
        <p:spPr bwMode="auto">
          <a:xfrm flipH="1">
            <a:off x="6477000" y="4800600"/>
            <a:ext cx="133350" cy="279400"/>
          </a:xfrm>
          <a:custGeom>
            <a:avLst/>
            <a:gdLst>
              <a:gd name="T0" fmla="*/ 114423 w 133473"/>
              <a:gd name="T1" fmla="*/ 0 h 279400"/>
              <a:gd name="T2" fmla="*/ 123 w 133473"/>
              <a:gd name="T3" fmla="*/ 171450 h 279400"/>
              <a:gd name="T4" fmla="*/ 133473 w 133473"/>
              <a:gd name="T5" fmla="*/ 279400 h 2794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473" h="279400">
                <a:moveTo>
                  <a:pt x="114423" y="0"/>
                </a:moveTo>
                <a:cubicBezTo>
                  <a:pt x="55685" y="62441"/>
                  <a:pt x="-3052" y="124883"/>
                  <a:pt x="123" y="171450"/>
                </a:cubicBezTo>
                <a:cubicBezTo>
                  <a:pt x="3298" y="218017"/>
                  <a:pt x="133473" y="279400"/>
                  <a:pt x="133473" y="279400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575300" y="4254500"/>
            <a:ext cx="2089150" cy="514350"/>
            <a:chOff x="5575300" y="4254500"/>
            <a:chExt cx="2089150" cy="514350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5575300" y="4254500"/>
              <a:ext cx="482600" cy="514350"/>
            </a:xfrm>
            <a:custGeom>
              <a:avLst/>
              <a:gdLst>
                <a:gd name="T0" fmla="*/ 0 w 482600"/>
                <a:gd name="T1" fmla="*/ 0 h 514350"/>
                <a:gd name="T2" fmla="*/ 476250 w 482600"/>
                <a:gd name="T3" fmla="*/ 0 h 514350"/>
                <a:gd name="T4" fmla="*/ 482600 w 482600"/>
                <a:gd name="T5" fmla="*/ 514350 h 514350"/>
                <a:gd name="T6" fmla="*/ 6350 w 482600"/>
                <a:gd name="T7" fmla="*/ 508000 h 514350"/>
                <a:gd name="T8" fmla="*/ 6350 w 482600"/>
                <a:gd name="T9" fmla="*/ 508000 h 514350"/>
                <a:gd name="T10" fmla="*/ 6350 w 482600"/>
                <a:gd name="T11" fmla="*/ 508000 h 5143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2600" h="514350">
                  <a:moveTo>
                    <a:pt x="0" y="0"/>
                  </a:moveTo>
                  <a:lnTo>
                    <a:pt x="476250" y="0"/>
                  </a:lnTo>
                  <a:cubicBezTo>
                    <a:pt x="478367" y="171450"/>
                    <a:pt x="480483" y="342900"/>
                    <a:pt x="482600" y="514350"/>
                  </a:cubicBezTo>
                  <a:lnTo>
                    <a:pt x="6350" y="50800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 flipH="1">
              <a:off x="7181850" y="4254500"/>
              <a:ext cx="482600" cy="514350"/>
            </a:xfrm>
            <a:custGeom>
              <a:avLst/>
              <a:gdLst>
                <a:gd name="T0" fmla="*/ 0 w 482600"/>
                <a:gd name="T1" fmla="*/ 0 h 514350"/>
                <a:gd name="T2" fmla="*/ 476250 w 482600"/>
                <a:gd name="T3" fmla="*/ 0 h 514350"/>
                <a:gd name="T4" fmla="*/ 482600 w 482600"/>
                <a:gd name="T5" fmla="*/ 514350 h 514350"/>
                <a:gd name="T6" fmla="*/ 6350 w 482600"/>
                <a:gd name="T7" fmla="*/ 508000 h 514350"/>
                <a:gd name="T8" fmla="*/ 6350 w 482600"/>
                <a:gd name="T9" fmla="*/ 508000 h 514350"/>
                <a:gd name="T10" fmla="*/ 6350 w 482600"/>
                <a:gd name="T11" fmla="*/ 508000 h 5143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2600" h="514350">
                  <a:moveTo>
                    <a:pt x="0" y="0"/>
                  </a:moveTo>
                  <a:lnTo>
                    <a:pt x="476250" y="0"/>
                  </a:lnTo>
                  <a:cubicBezTo>
                    <a:pt x="478367" y="171450"/>
                    <a:pt x="480483" y="342900"/>
                    <a:pt x="482600" y="514350"/>
                  </a:cubicBezTo>
                  <a:lnTo>
                    <a:pt x="6350" y="50800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aphicFrame>
        <p:nvGraphicFramePr>
          <p:cNvPr id="32" name="Object 1"/>
          <p:cNvGraphicFramePr>
            <a:graphicFrameLocks noChangeAspect="1"/>
          </p:cNvGraphicFramePr>
          <p:nvPr/>
        </p:nvGraphicFramePr>
        <p:xfrm>
          <a:off x="7712075" y="4908550"/>
          <a:ext cx="3000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2400" imgH="203200" progId="Equation.3">
                  <p:embed/>
                </p:oleObj>
              </mc:Choice>
              <mc:Fallback>
                <p:oleObj name="Equation" r:id="rId13" imgW="152400" imgH="203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2075" y="4908550"/>
                        <a:ext cx="300038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Freeform 32"/>
          <p:cNvSpPr>
            <a:spLocks/>
          </p:cNvSpPr>
          <p:nvPr/>
        </p:nvSpPr>
        <p:spPr bwMode="auto">
          <a:xfrm>
            <a:off x="7410450" y="4756150"/>
            <a:ext cx="133350" cy="279400"/>
          </a:xfrm>
          <a:custGeom>
            <a:avLst/>
            <a:gdLst>
              <a:gd name="T0" fmla="*/ 114423 w 133473"/>
              <a:gd name="T1" fmla="*/ 0 h 279400"/>
              <a:gd name="T2" fmla="*/ 123 w 133473"/>
              <a:gd name="T3" fmla="*/ 171450 h 279400"/>
              <a:gd name="T4" fmla="*/ 133473 w 133473"/>
              <a:gd name="T5" fmla="*/ 279400 h 2794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473" h="279400">
                <a:moveTo>
                  <a:pt x="114423" y="0"/>
                </a:moveTo>
                <a:cubicBezTo>
                  <a:pt x="55685" y="62441"/>
                  <a:pt x="-3052" y="124883"/>
                  <a:pt x="123" y="171450"/>
                </a:cubicBezTo>
                <a:cubicBezTo>
                  <a:pt x="3298" y="218017"/>
                  <a:pt x="133473" y="279400"/>
                  <a:pt x="133473" y="279400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build="p"/>
      <p:bldP spid="17" grpId="0" animBg="1"/>
      <p:bldP spid="4" grpId="0" animBg="1"/>
      <p:bldP spid="26" grpId="0" animBg="1"/>
      <p:bldP spid="5" grpId="0" animBg="1"/>
      <p:bldP spid="28" grpId="0" animBg="1"/>
      <p:bldP spid="30" grpId="0" animBg="1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 typeface="Arial" charset="0"/>
              <a:buNone/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We want to find all the prime </a:t>
            </a:r>
            <a:r>
              <a:rPr lang="en-US" sz="2000" dirty="0" err="1">
                <a:latin typeface="+mj-lt"/>
                <a:ea typeface="ＭＳ Ｐゴシック" charset="0"/>
                <a:cs typeface="ＭＳ Ｐゴシック" charset="0"/>
              </a:rPr>
              <a:t>implicants</a:t>
            </a: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.  The right strategy is a greedy one.</a:t>
            </a:r>
          </a:p>
          <a:p>
            <a:pPr indent="-171450"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Find the </a:t>
            </a:r>
            <a:r>
              <a:rPr lang="en-US" sz="2000" dirty="0" err="1">
                <a:latin typeface="+mj-lt"/>
                <a:ea typeface="ＭＳ Ｐゴシック" charset="0"/>
                <a:cs typeface="ＭＳ Ｐゴシック" charset="0"/>
              </a:rPr>
              <a:t>uncircled</a:t>
            </a: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prime </a:t>
            </a:r>
            <a:r>
              <a:rPr lang="en-US" sz="2000" dirty="0" err="1">
                <a:latin typeface="+mj-lt"/>
                <a:ea typeface="ＭＳ Ｐゴシック" charset="0"/>
                <a:cs typeface="ＭＳ Ｐゴシック" charset="0"/>
              </a:rPr>
              <a:t>implicant</a:t>
            </a: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with the greatest area</a:t>
            </a:r>
          </a:p>
          <a:p>
            <a:pPr lvl="1" indent="-171450">
              <a:lnSpc>
                <a:spcPct val="90000"/>
              </a:lnSpc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Order: 4x4 ⇒ 2x4 or 4x2 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⇒</a:t>
            </a: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 4x1 or 1x4 or 2x2 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⇒</a:t>
            </a: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 2x1 or 1x2 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⇒</a:t>
            </a: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 1x1</a:t>
            </a:r>
          </a:p>
          <a:p>
            <a:pPr lvl="1" indent="-171450">
              <a:lnSpc>
                <a:spcPct val="90000"/>
              </a:lnSpc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Overlap is okay</a:t>
            </a:r>
          </a:p>
          <a:p>
            <a:pPr indent="-171450"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Circle it</a:t>
            </a:r>
          </a:p>
          <a:p>
            <a:pPr indent="-171450"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Repeat until all prime </a:t>
            </a:r>
            <a:r>
              <a:rPr lang="en-US" sz="2000" dirty="0" err="1">
                <a:latin typeface="+mj-lt"/>
                <a:ea typeface="ＭＳ Ｐゴシック" charset="0"/>
                <a:cs typeface="ＭＳ Ｐゴシック" charset="0"/>
              </a:rPr>
              <a:t>implicants</a:t>
            </a: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are circled</a:t>
            </a:r>
          </a:p>
        </p:txBody>
      </p:sp>
      <p:graphicFrame>
        <p:nvGraphicFramePr>
          <p:cNvPr id="46082" name="Object 4"/>
          <p:cNvGraphicFramePr>
            <a:graphicFrameLocks noChangeAspect="1"/>
          </p:cNvGraphicFramePr>
          <p:nvPr/>
        </p:nvGraphicFramePr>
        <p:xfrm>
          <a:off x="2630488" y="3733800"/>
          <a:ext cx="3846512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3848100" imgH="2120900" progId="Word.Document.8">
                  <p:embed/>
                </p:oleObj>
              </mc:Choice>
              <mc:Fallback>
                <p:oleObj name="Document" r:id="rId3" imgW="3848100" imgH="21209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488" y="3733800"/>
                        <a:ext cx="3846512" cy="211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20" name="AutoShape 8"/>
          <p:cNvSpPr>
            <a:spLocks noChangeArrowheads="1"/>
          </p:cNvSpPr>
          <p:nvPr/>
        </p:nvSpPr>
        <p:spPr bwMode="auto">
          <a:xfrm>
            <a:off x="3609975" y="4567238"/>
            <a:ext cx="25146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60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Finding Prime Implicants</a:t>
            </a:r>
          </a:p>
        </p:txBody>
      </p:sp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4264025" y="4167188"/>
            <a:ext cx="111125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AutoShape 8"/>
          <p:cNvSpPr>
            <a:spLocks noChangeArrowheads="1"/>
          </p:cNvSpPr>
          <p:nvPr/>
        </p:nvSpPr>
        <p:spPr bwMode="auto">
          <a:xfrm>
            <a:off x="5026025" y="4237038"/>
            <a:ext cx="111125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AutoShape 8"/>
          <p:cNvSpPr>
            <a:spLocks noChangeArrowheads="1"/>
          </p:cNvSpPr>
          <p:nvPr/>
        </p:nvSpPr>
        <p:spPr bwMode="auto">
          <a:xfrm>
            <a:off x="5756275" y="4192588"/>
            <a:ext cx="304800" cy="141605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317875" y="5013325"/>
            <a:ext cx="3048000" cy="685800"/>
            <a:chOff x="5486400" y="3657600"/>
            <a:chExt cx="3048000" cy="685800"/>
          </a:xfrm>
        </p:grpSpPr>
        <p:sp>
          <p:nvSpPr>
            <p:cNvPr id="2" name="Freeform 1"/>
            <p:cNvSpPr/>
            <p:nvPr/>
          </p:nvSpPr>
          <p:spPr>
            <a:xfrm>
              <a:off x="5486400" y="3657600"/>
              <a:ext cx="717550" cy="685800"/>
            </a:xfrm>
            <a:custGeom>
              <a:avLst/>
              <a:gdLst>
                <a:gd name="connsiteX0" fmla="*/ 0 w 533400"/>
                <a:gd name="connsiteY0" fmla="*/ 0 h 660400"/>
                <a:gd name="connsiteX1" fmla="*/ 533400 w 533400"/>
                <a:gd name="connsiteY1" fmla="*/ 0 h 660400"/>
                <a:gd name="connsiteX2" fmla="*/ 533400 w 533400"/>
                <a:gd name="connsiteY2" fmla="*/ 660400 h 660400"/>
                <a:gd name="connsiteX3" fmla="*/ 25400 w 533400"/>
                <a:gd name="connsiteY3" fmla="*/ 6604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" h="660400">
                  <a:moveTo>
                    <a:pt x="0" y="0"/>
                  </a:moveTo>
                  <a:lnTo>
                    <a:pt x="533400" y="0"/>
                  </a:lnTo>
                  <a:lnTo>
                    <a:pt x="533400" y="660400"/>
                  </a:lnTo>
                  <a:lnTo>
                    <a:pt x="25400" y="660400"/>
                  </a:lnTo>
                </a:path>
              </a:pathLst>
            </a:cu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 flipH="1">
              <a:off x="7848600" y="3657600"/>
              <a:ext cx="685800" cy="685800"/>
            </a:xfrm>
            <a:custGeom>
              <a:avLst/>
              <a:gdLst>
                <a:gd name="connsiteX0" fmla="*/ 0 w 533400"/>
                <a:gd name="connsiteY0" fmla="*/ 0 h 660400"/>
                <a:gd name="connsiteX1" fmla="*/ 533400 w 533400"/>
                <a:gd name="connsiteY1" fmla="*/ 0 h 660400"/>
                <a:gd name="connsiteX2" fmla="*/ 533400 w 533400"/>
                <a:gd name="connsiteY2" fmla="*/ 660400 h 660400"/>
                <a:gd name="connsiteX3" fmla="*/ 25400 w 533400"/>
                <a:gd name="connsiteY3" fmla="*/ 6604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" h="660400">
                  <a:moveTo>
                    <a:pt x="0" y="0"/>
                  </a:moveTo>
                  <a:lnTo>
                    <a:pt x="533400" y="0"/>
                  </a:lnTo>
                  <a:lnTo>
                    <a:pt x="533400" y="660400"/>
                  </a:lnTo>
                  <a:lnTo>
                    <a:pt x="25400" y="660400"/>
                  </a:lnTo>
                </a:path>
              </a:pathLst>
            </a:cu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2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20" grpId="0" animBg="1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Functional Specifications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1066800"/>
            <a:ext cx="8001000" cy="914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There are many ways of specifying the function of a combinational device, for example: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5363" name="Group 4"/>
          <p:cNvGrpSpPr>
            <a:grpSpLocks/>
          </p:cNvGrpSpPr>
          <p:nvPr/>
        </p:nvGrpSpPr>
        <p:grpSpPr bwMode="auto">
          <a:xfrm>
            <a:off x="2057400" y="1927225"/>
            <a:ext cx="2743200" cy="1393825"/>
            <a:chOff x="1813" y="1680"/>
            <a:chExt cx="1984" cy="100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29" y="1728"/>
              <a:ext cx="1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sz="24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A</a:t>
              </a:r>
              <a:endParaRPr lang="en-US" sz="24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934" y="2024"/>
              <a:ext cx="14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B</a:t>
              </a:r>
              <a:endParaRPr lang="en-US" sz="24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525" y="1920"/>
              <a:ext cx="13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sz="24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Y</a:t>
              </a:r>
              <a:endParaRPr lang="en-US" sz="24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5396" name="Group 8"/>
            <p:cNvGrpSpPr>
              <a:grpSpLocks/>
            </p:cNvGrpSpPr>
            <p:nvPr/>
          </p:nvGrpSpPr>
          <p:grpSpPr bwMode="auto">
            <a:xfrm>
              <a:off x="2226" y="1680"/>
              <a:ext cx="1169" cy="1008"/>
              <a:chOff x="2304" y="2640"/>
              <a:chExt cx="1169" cy="624"/>
            </a:xfrm>
          </p:grpSpPr>
          <p:sp>
            <p:nvSpPr>
              <p:cNvPr id="14" name="Rectangle 9"/>
              <p:cNvSpPr>
                <a:spLocks noChangeArrowheads="1"/>
              </p:cNvSpPr>
              <p:nvPr/>
            </p:nvSpPr>
            <p:spPr bwMode="auto">
              <a:xfrm>
                <a:off x="2304" y="2640"/>
                <a:ext cx="1169" cy="624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5" name="Text Box 10"/>
              <p:cNvSpPr txBox="1">
                <a:spLocks noChangeArrowheads="1"/>
              </p:cNvSpPr>
              <p:nvPr/>
            </p:nvSpPr>
            <p:spPr bwMode="auto">
              <a:xfrm>
                <a:off x="2432" y="2766"/>
                <a:ext cx="948" cy="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400" b="0" dirty="0">
                    <a:latin typeface="+mj-lt"/>
                  </a:rPr>
                  <a:t>If C is 1 then</a:t>
                </a:r>
                <a:br>
                  <a:rPr lang="en-US" sz="1400" b="0" dirty="0">
                    <a:latin typeface="+mj-lt"/>
                  </a:rPr>
                </a:br>
                <a:r>
                  <a:rPr lang="en-US" sz="1400" b="0" dirty="0">
                    <a:latin typeface="+mj-lt"/>
                  </a:rPr>
                  <a:t>copy B to Y,</a:t>
                </a:r>
                <a:br>
                  <a:rPr lang="en-US" sz="1400" b="0" dirty="0">
                    <a:latin typeface="+mj-lt"/>
                  </a:rPr>
                </a:br>
                <a:r>
                  <a:rPr lang="en-US" sz="1400" b="0" dirty="0">
                    <a:latin typeface="+mj-lt"/>
                  </a:rPr>
                  <a:t>otherwise copy</a:t>
                </a:r>
                <a:br>
                  <a:rPr lang="en-US" sz="1400" b="0" dirty="0">
                    <a:latin typeface="+mj-lt"/>
                  </a:rPr>
                </a:br>
                <a:r>
                  <a:rPr lang="en-US" sz="1400" b="0" dirty="0">
                    <a:latin typeface="+mj-lt"/>
                  </a:rPr>
                  <a:t>A to Y</a:t>
                </a:r>
              </a:p>
            </p:txBody>
          </p:sp>
        </p:grp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932" y="2321"/>
              <a:ext cx="1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sz="2400">
                  <a:solidFill>
                    <a:srgbClr val="000000"/>
                  </a:solidFill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endParaRPr lang="en-US" sz="24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H="1">
              <a:off x="1824" y="1956"/>
              <a:ext cx="4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H="1">
              <a:off x="1824" y="2259"/>
              <a:ext cx="4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H="1">
              <a:off x="1813" y="2544"/>
              <a:ext cx="4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H="1">
              <a:off x="3395" y="2160"/>
              <a:ext cx="4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8" name="Group 38"/>
          <p:cNvGrpSpPr>
            <a:grpSpLocks/>
          </p:cNvGrpSpPr>
          <p:nvPr/>
        </p:nvGrpSpPr>
        <p:grpSpPr bwMode="auto">
          <a:xfrm>
            <a:off x="6878638" y="2895600"/>
            <a:ext cx="1673225" cy="2249488"/>
            <a:chOff x="3742" y="2094"/>
            <a:chExt cx="1486" cy="2000"/>
          </a:xfrm>
        </p:grpSpPr>
        <p:graphicFrame>
          <p:nvGraphicFramePr>
            <p:cNvPr id="15391" name="Object 3"/>
            <p:cNvGraphicFramePr>
              <a:graphicFrameLocks noChangeAspect="1"/>
            </p:cNvGraphicFramePr>
            <p:nvPr/>
          </p:nvGraphicFramePr>
          <p:xfrm>
            <a:off x="3863" y="2401"/>
            <a:ext cx="1244" cy="16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2" imgW="1981200" imgH="2692400" progId="Word.Document.8">
                    <p:embed/>
                  </p:oleObj>
                </mc:Choice>
                <mc:Fallback>
                  <p:oleObj name="Document" r:id="rId2" imgW="1981200" imgH="2692400" progId="Word.Document.8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3" y="2401"/>
                          <a:ext cx="1244" cy="16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3742" y="2094"/>
              <a:ext cx="1486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b="0" dirty="0">
                  <a:latin typeface="+mj-lt"/>
                </a:rPr>
                <a:t>Truth Table</a:t>
              </a:r>
            </a:p>
          </p:txBody>
        </p:sp>
      </p:grpSp>
      <p:graphicFrame>
        <p:nvGraphicFramePr>
          <p:cNvPr id="41" name="Object 2"/>
          <p:cNvGraphicFramePr>
            <a:graphicFrameLocks noChangeAspect="1"/>
          </p:cNvGraphicFramePr>
          <p:nvPr/>
        </p:nvGraphicFramePr>
        <p:xfrm>
          <a:off x="5943600" y="5276850"/>
          <a:ext cx="29924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93900" imgH="203200" progId="Equation.3">
                  <p:embed/>
                </p:oleObj>
              </mc:Choice>
              <mc:Fallback>
                <p:oleObj name="Equation" r:id="rId4" imgW="19939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276850"/>
                        <a:ext cx="29924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838200" y="5638800"/>
            <a:ext cx="7543800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Any combinational  (Boolean) function can be specified as a truth table or an equivalent </a:t>
            </a:r>
            <a:r>
              <a:rPr lang="en-US" sz="2000" u="sng" dirty="0">
                <a:solidFill>
                  <a:srgbClr val="FF3300"/>
                </a:solidFill>
                <a:latin typeface="+mj-lt"/>
                <a:ea typeface="ＭＳ Ｐゴシック" charset="0"/>
                <a:cs typeface="ＭＳ Ｐゴシック" charset="0"/>
              </a:rPr>
              <a:t>sum-of-products</a:t>
            </a: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Boolean expression</a:t>
            </a:r>
            <a:r>
              <a:rPr lang="en-US" sz="2000" i="1" dirty="0">
                <a:latin typeface="+mj-lt"/>
                <a:ea typeface="ＭＳ Ｐゴシック" charset="0"/>
                <a:cs typeface="ＭＳ Ｐゴシック" charset="0"/>
              </a:rPr>
              <a:t>!</a:t>
            </a:r>
          </a:p>
          <a:p>
            <a:pPr>
              <a:defRPr/>
            </a:pPr>
            <a:endParaRPr lang="en-US" sz="2000" dirty="0">
              <a:latin typeface="+mj-lt"/>
              <a:ea typeface="ＭＳ Ｐゴシック" charset="0"/>
              <a:cs typeface="Bookman Old Style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09600" y="1751013"/>
            <a:ext cx="7996238" cy="3659187"/>
            <a:chOff x="609600" y="1751013"/>
            <a:chExt cx="7996239" cy="3659187"/>
          </a:xfrm>
        </p:grpSpPr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609600" y="3471863"/>
              <a:ext cx="6172201" cy="193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2286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223838" indent="-223838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000">
                  <a:latin typeface="Bookman Old Style" charset="0"/>
                </a:rPr>
                <a:t>Concise alternatives:</a:t>
              </a:r>
            </a:p>
            <a:p>
              <a:pPr lvl="1" eaLnBrk="1" hangingPunct="1">
                <a:buFont typeface="Arial" charset="0"/>
                <a:buChar char="•"/>
              </a:pPr>
              <a:r>
                <a:rPr lang="en-US" altLang="x-none" sz="2000" i="1">
                  <a:latin typeface="Bookman Old Style" charset="0"/>
                </a:rPr>
                <a:t>truth tables</a:t>
              </a:r>
              <a:r>
                <a:rPr lang="en-US" altLang="x-none" sz="2000">
                  <a:latin typeface="Bookman Old Style" charset="0"/>
                </a:rPr>
                <a:t> are a concise description of the combinational system</a:t>
              </a:r>
              <a:r>
                <a:rPr lang="en-US" altLang="en-US" sz="2000">
                  <a:latin typeface="Bookman Old Style" charset="0"/>
                </a:rPr>
                <a:t>’</a:t>
              </a:r>
              <a:r>
                <a:rPr lang="en-US" altLang="ja-JP" sz="2000">
                  <a:latin typeface="Bookman Old Style" charset="0"/>
                </a:rPr>
                <a:t>s function. </a:t>
              </a:r>
            </a:p>
            <a:p>
              <a:pPr lvl="1" eaLnBrk="1" hangingPunct="1">
                <a:buFont typeface="Arial" charset="0"/>
                <a:buChar char="•"/>
              </a:pPr>
              <a:r>
                <a:rPr lang="en-US" altLang="x-none" sz="2000" i="1">
                  <a:latin typeface="Bookman Old Style" charset="0"/>
                </a:rPr>
                <a:t>Boolean expressions</a:t>
              </a:r>
              <a:r>
                <a:rPr lang="en-US" altLang="x-none" sz="2000">
                  <a:latin typeface="Bookman Old Style" charset="0"/>
                </a:rPr>
                <a:t> form an algebra whose operations are AND (multiplication), OR (addition), and inversion (overbar).</a:t>
              </a:r>
            </a:p>
          </p:txBody>
        </p:sp>
        <p:sp>
          <p:nvSpPr>
            <p:cNvPr id="15369" name="Text Box 36"/>
            <p:cNvSpPr txBox="1">
              <a:spLocks noChangeArrowheads="1"/>
            </p:cNvSpPr>
            <p:nvPr/>
          </p:nvSpPr>
          <p:spPr bwMode="auto">
            <a:xfrm>
              <a:off x="5715001" y="1751013"/>
              <a:ext cx="289083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1400" i="1">
                  <a:solidFill>
                    <a:srgbClr val="3366FF"/>
                  </a:solidFill>
                  <a:latin typeface="Comic Sans MS" charset="0"/>
                </a:rPr>
                <a:t>Argh… I</a:t>
              </a:r>
              <a:r>
                <a:rPr lang="en-US" altLang="en-US" sz="1400" i="1">
                  <a:solidFill>
                    <a:srgbClr val="3366FF"/>
                  </a:solidFill>
                  <a:latin typeface="Comic Sans MS" charset="0"/>
                </a:rPr>
                <a:t>’</a:t>
              </a:r>
              <a:r>
                <a:rPr lang="en-US" altLang="ja-JP" sz="1400" i="1">
                  <a:solidFill>
                    <a:srgbClr val="3366FF"/>
                  </a:solidFill>
                  <a:latin typeface="Comic Sans MS" charset="0"/>
                </a:rPr>
                <a:t>m tired of word games</a:t>
              </a:r>
              <a:endParaRPr lang="en-US" altLang="x-none" i="1">
                <a:solidFill>
                  <a:srgbClr val="3366FF"/>
                </a:solidFill>
                <a:latin typeface="Comic Sans MS" charset="0"/>
              </a:endParaRPr>
            </a:p>
          </p:txBody>
        </p:sp>
        <p:sp>
          <p:nvSpPr>
            <p:cNvPr id="20" name="Line 37"/>
            <p:cNvSpPr>
              <a:spLocks noChangeShapeType="1"/>
            </p:cNvSpPr>
            <p:nvPr/>
          </p:nvSpPr>
          <p:spPr bwMode="auto">
            <a:xfrm flipV="1">
              <a:off x="5764214" y="2057400"/>
              <a:ext cx="134937" cy="309563"/>
            </a:xfrm>
            <a:prstGeom prst="line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5371" name="Group 42"/>
            <p:cNvGrpSpPr>
              <a:grpSpLocks/>
            </p:cNvGrpSpPr>
            <p:nvPr/>
          </p:nvGrpSpPr>
          <p:grpSpPr bwMode="auto">
            <a:xfrm>
              <a:off x="5257800" y="2438400"/>
              <a:ext cx="733618" cy="1220994"/>
              <a:chOff x="925287" y="721276"/>
              <a:chExt cx="1190818" cy="1981933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1530849" y="1128418"/>
                <a:ext cx="0" cy="70863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530849" y="1837053"/>
                <a:ext cx="275722" cy="81686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1314394" y="1837053"/>
                <a:ext cx="216455" cy="81686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375" name="Group 46"/>
              <p:cNvGrpSpPr>
                <a:grpSpLocks/>
              </p:cNvGrpSpPr>
              <p:nvPr/>
            </p:nvGrpSpPr>
            <p:grpSpPr bwMode="auto">
              <a:xfrm>
                <a:off x="1798895" y="2571845"/>
                <a:ext cx="243081" cy="123489"/>
                <a:chOff x="1798895" y="2571845"/>
                <a:chExt cx="243081" cy="123489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798841" y="2679681"/>
                  <a:ext cx="242224" cy="12885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Freeform 61"/>
                <p:cNvSpPr/>
                <p:nvPr/>
              </p:nvSpPr>
              <p:spPr>
                <a:xfrm>
                  <a:off x="1809149" y="2571454"/>
                  <a:ext cx="224185" cy="12368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15376" name="Group 47"/>
              <p:cNvGrpSpPr>
                <a:grpSpLocks/>
              </p:cNvGrpSpPr>
              <p:nvPr/>
            </p:nvGrpSpPr>
            <p:grpSpPr bwMode="auto">
              <a:xfrm>
                <a:off x="1071690" y="2562992"/>
                <a:ext cx="252852" cy="140217"/>
                <a:chOff x="1071690" y="2562992"/>
                <a:chExt cx="252852" cy="140217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 flipH="1">
                  <a:off x="1087632" y="2664221"/>
                  <a:ext cx="237070" cy="38654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Freeform 59"/>
                <p:cNvSpPr/>
                <p:nvPr/>
              </p:nvSpPr>
              <p:spPr>
                <a:xfrm>
                  <a:off x="1072170" y="2563724"/>
                  <a:ext cx="249953" cy="136573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49" name="Straight Connector 48"/>
              <p:cNvCxnSpPr/>
              <p:nvPr/>
            </p:nvCxnSpPr>
            <p:spPr>
              <a:xfrm>
                <a:off x="1536003" y="1205724"/>
                <a:ext cx="239646" cy="36075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1783380" y="1154187"/>
                <a:ext cx="170072" cy="40972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1327277" y="1216031"/>
                <a:ext cx="193265" cy="31180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 flipV="1">
                <a:off x="1128861" y="1174802"/>
                <a:ext cx="195841" cy="35302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Freeform 52"/>
              <p:cNvSpPr/>
              <p:nvPr/>
            </p:nvSpPr>
            <p:spPr>
              <a:xfrm>
                <a:off x="1956029" y="1035652"/>
                <a:ext cx="159765" cy="131420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925289" y="1063998"/>
                <a:ext cx="206148" cy="115957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5383" name="Group 54"/>
              <p:cNvGrpSpPr>
                <a:grpSpLocks/>
              </p:cNvGrpSpPr>
              <p:nvPr/>
            </p:nvGrpSpPr>
            <p:grpSpPr bwMode="auto">
              <a:xfrm>
                <a:off x="1361847" y="721276"/>
                <a:ext cx="519169" cy="404921"/>
                <a:chOff x="1361847" y="721276"/>
                <a:chExt cx="519169" cy="404921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1365931" y="721276"/>
                  <a:ext cx="353028" cy="404566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" name="Freeform 56"/>
                <p:cNvSpPr/>
                <p:nvPr/>
              </p:nvSpPr>
              <p:spPr>
                <a:xfrm>
                  <a:off x="1376238" y="739315"/>
                  <a:ext cx="505063" cy="224185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8" name="Freeform 57"/>
                <p:cNvSpPr/>
                <p:nvPr/>
              </p:nvSpPr>
              <p:spPr>
                <a:xfrm>
                  <a:off x="1360777" y="723854"/>
                  <a:ext cx="309222" cy="221609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x-none" sz="2000">
                <a:latin typeface="Bookman Old Style" charset="0"/>
              </a:rPr>
              <a:t>Picking just enough prime implicants to cover all the 1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ja-JP" sz="2000">
                <a:latin typeface="Bookman Old Style" charset="0"/>
              </a:rPr>
              <a:t>s in the KMap, combine equations to form minimal sum-of-products.</a:t>
            </a:r>
            <a:endParaRPr lang="en-US" altLang="x-none">
              <a:latin typeface="Bookman Old Style" charset="0"/>
            </a:endParaRPr>
          </a:p>
        </p:txBody>
      </p:sp>
      <p:sp>
        <p:nvSpPr>
          <p:cNvPr id="424964" name="AutoShape 4"/>
          <p:cNvSpPr>
            <a:spLocks noChangeArrowheads="1"/>
          </p:cNvSpPr>
          <p:nvPr/>
        </p:nvSpPr>
        <p:spPr bwMode="auto">
          <a:xfrm>
            <a:off x="3962400" y="2795588"/>
            <a:ext cx="11430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24965" name="AutoShape 5"/>
          <p:cNvSpPr>
            <a:spLocks noChangeArrowheads="1"/>
          </p:cNvSpPr>
          <p:nvPr/>
        </p:nvSpPr>
        <p:spPr bwMode="auto">
          <a:xfrm>
            <a:off x="3352800" y="3252788"/>
            <a:ext cx="11430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48132" name="Object 6"/>
          <p:cNvGraphicFramePr>
            <a:graphicFrameLocks noChangeAspect="1"/>
          </p:cNvGraphicFramePr>
          <p:nvPr/>
        </p:nvGraphicFramePr>
        <p:xfrm>
          <a:off x="1446213" y="2293938"/>
          <a:ext cx="4164012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165600" imgH="1485900" progId="Word.Document.8">
                  <p:embed/>
                </p:oleObj>
              </mc:Choice>
              <mc:Fallback>
                <p:oleObj name="Document" r:id="rId3" imgW="4165600" imgH="148590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2293938"/>
                        <a:ext cx="4164012" cy="148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69" name="Freeform 9"/>
          <p:cNvSpPr>
            <a:spLocks/>
          </p:cNvSpPr>
          <p:nvPr/>
        </p:nvSpPr>
        <p:spPr bwMode="auto">
          <a:xfrm>
            <a:off x="5105400" y="2436813"/>
            <a:ext cx="1371600" cy="434975"/>
          </a:xfrm>
          <a:custGeom>
            <a:avLst/>
            <a:gdLst>
              <a:gd name="T0" fmla="*/ 0 w 864"/>
              <a:gd name="T1" fmla="*/ 256 h 256"/>
              <a:gd name="T2" fmla="*/ 432 w 864"/>
              <a:gd name="T3" fmla="*/ 16 h 256"/>
              <a:gd name="T4" fmla="*/ 864 w 864"/>
              <a:gd name="T5" fmla="*/ 160 h 256"/>
              <a:gd name="connsiteX0" fmla="*/ 0 w 10000"/>
              <a:gd name="connsiteY0" fmla="*/ 10685 h 10685"/>
              <a:gd name="connsiteX1" fmla="*/ 7083 w 10000"/>
              <a:gd name="connsiteY1" fmla="*/ 60 h 10685"/>
              <a:gd name="connsiteX2" fmla="*/ 10000 w 10000"/>
              <a:gd name="connsiteY2" fmla="*/ 6935 h 10685"/>
              <a:gd name="connsiteX0" fmla="*/ 0 w 10000"/>
              <a:gd name="connsiteY0" fmla="*/ 10719 h 10719"/>
              <a:gd name="connsiteX1" fmla="*/ 7083 w 10000"/>
              <a:gd name="connsiteY1" fmla="*/ 94 h 10719"/>
              <a:gd name="connsiteX2" fmla="*/ 10000 w 10000"/>
              <a:gd name="connsiteY2" fmla="*/ 6969 h 1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719">
                <a:moveTo>
                  <a:pt x="0" y="10719"/>
                </a:moveTo>
                <a:cubicBezTo>
                  <a:pt x="1667" y="6344"/>
                  <a:pt x="5416" y="719"/>
                  <a:pt x="7083" y="94"/>
                </a:cubicBezTo>
                <a:cubicBezTo>
                  <a:pt x="8750" y="-531"/>
                  <a:pt x="9768" y="1969"/>
                  <a:pt x="10000" y="6969"/>
                </a:cubicBezTo>
              </a:path>
            </a:pathLst>
          </a:custGeom>
          <a:noFill/>
          <a:ln w="28575" cap="flat" cmpd="sng">
            <a:solidFill>
              <a:srgbClr val="3399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24970" name="Freeform 10"/>
          <p:cNvSpPr>
            <a:spLocks/>
          </p:cNvSpPr>
          <p:nvPr/>
        </p:nvSpPr>
        <p:spPr bwMode="auto">
          <a:xfrm>
            <a:off x="4495800" y="3151188"/>
            <a:ext cx="2673350" cy="557212"/>
          </a:xfrm>
          <a:custGeom>
            <a:avLst/>
            <a:gdLst>
              <a:gd name="T0" fmla="*/ 0 w 1824"/>
              <a:gd name="T1" fmla="*/ 240 h 424"/>
              <a:gd name="T2" fmla="*/ 1056 w 1824"/>
              <a:gd name="T3" fmla="*/ 384 h 424"/>
              <a:gd name="T4" fmla="*/ 1824 w 1824"/>
              <a:gd name="T5" fmla="*/ 0 h 424"/>
              <a:gd name="connsiteX0" fmla="*/ 0 w 9386"/>
              <a:gd name="connsiteY0" fmla="*/ 5000 h 8623"/>
              <a:gd name="connsiteX1" fmla="*/ 5789 w 9386"/>
              <a:gd name="connsiteY1" fmla="*/ 8397 h 8623"/>
              <a:gd name="connsiteX2" fmla="*/ 9386 w 9386"/>
              <a:gd name="connsiteY2" fmla="*/ 0 h 8623"/>
              <a:gd name="connsiteX0" fmla="*/ 0 w 10000"/>
              <a:gd name="connsiteY0" fmla="*/ 5798 h 9698"/>
              <a:gd name="connsiteX1" fmla="*/ 7336 w 10000"/>
              <a:gd name="connsiteY1" fmla="*/ 9410 h 9698"/>
              <a:gd name="connsiteX2" fmla="*/ 10000 w 10000"/>
              <a:gd name="connsiteY2" fmla="*/ 0 h 9698"/>
              <a:gd name="connsiteX0" fmla="*/ 0 w 9836"/>
              <a:gd name="connsiteY0" fmla="*/ 5866 h 9887"/>
              <a:gd name="connsiteX1" fmla="*/ 7336 w 9836"/>
              <a:gd name="connsiteY1" fmla="*/ 9590 h 9887"/>
              <a:gd name="connsiteX2" fmla="*/ 9836 w 9836"/>
              <a:gd name="connsiteY2" fmla="*/ 0 h 9887"/>
              <a:gd name="connsiteX0" fmla="*/ 0 w 10000"/>
              <a:gd name="connsiteY0" fmla="*/ 5933 h 10000"/>
              <a:gd name="connsiteX1" fmla="*/ 7458 w 10000"/>
              <a:gd name="connsiteY1" fmla="*/ 9700 h 10000"/>
              <a:gd name="connsiteX2" fmla="*/ 10000 w 10000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0" y="5933"/>
                </a:moveTo>
                <a:cubicBezTo>
                  <a:pt x="2233" y="8558"/>
                  <a:pt x="5654" y="10839"/>
                  <a:pt x="7458" y="9700"/>
                </a:cubicBezTo>
                <a:cubicBezTo>
                  <a:pt x="9264" y="8558"/>
                  <a:pt x="9382" y="6048"/>
                  <a:pt x="10000" y="0"/>
                </a:cubicBezTo>
              </a:path>
            </a:pathLst>
          </a:custGeom>
          <a:noFill/>
          <a:ln w="28575" cap="flat" cmpd="sng">
            <a:solidFill>
              <a:srgbClr val="3399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81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Write Down Equations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7467600" y="2362200"/>
            <a:ext cx="1433513" cy="1181100"/>
            <a:chOff x="7620000" y="3487738"/>
            <a:chExt cx="1433513" cy="1181100"/>
          </a:xfrm>
        </p:grpSpPr>
        <p:sp>
          <p:nvSpPr>
            <p:cNvPr id="424992" name="Text Box 32"/>
            <p:cNvSpPr txBox="1">
              <a:spLocks noChangeArrowheads="1"/>
            </p:cNvSpPr>
            <p:nvPr/>
          </p:nvSpPr>
          <p:spPr bwMode="auto">
            <a:xfrm>
              <a:off x="7620000" y="3487738"/>
              <a:ext cx="1433513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 i="1">
                  <a:solidFill>
                    <a:srgbClr val="3366FF"/>
                  </a:solidFill>
                  <a:latin typeface="Comic Sans MS" charset="0"/>
                </a:rPr>
                <a:t>We</a:t>
              </a:r>
              <a:r>
                <a:rPr lang="en-US" altLang="en-US" sz="1600" i="1">
                  <a:solidFill>
                    <a:srgbClr val="3366FF"/>
                  </a:solidFill>
                  <a:latin typeface="Comic Sans MS" charset="0"/>
                </a:rPr>
                <a:t>’</a:t>
              </a:r>
              <a:r>
                <a:rPr lang="en-US" altLang="x-none" sz="1600" i="1">
                  <a:solidFill>
                    <a:srgbClr val="3366FF"/>
                  </a:solidFill>
                  <a:latin typeface="Comic Sans MS" charset="0"/>
                </a:rPr>
                <a:t>re done!</a:t>
              </a:r>
              <a:endParaRPr lang="en-US" altLang="x-none" i="1">
                <a:solidFill>
                  <a:srgbClr val="3366FF"/>
                </a:solidFill>
                <a:latin typeface="Comic Sans MS" charset="0"/>
              </a:endParaRPr>
            </a:p>
          </p:txBody>
        </p:sp>
        <p:sp>
          <p:nvSpPr>
            <p:cNvPr id="424993" name="Line 33"/>
            <p:cNvSpPr>
              <a:spLocks noChangeShapeType="1"/>
            </p:cNvSpPr>
            <p:nvPr/>
          </p:nvSpPr>
          <p:spPr bwMode="auto">
            <a:xfrm flipH="1" flipV="1">
              <a:off x="8153400" y="3886201"/>
              <a:ext cx="76200" cy="15240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8182" name="Group 33"/>
            <p:cNvGrpSpPr>
              <a:grpSpLocks/>
            </p:cNvGrpSpPr>
            <p:nvPr/>
          </p:nvGrpSpPr>
          <p:grpSpPr bwMode="auto">
            <a:xfrm rot="1695421">
              <a:off x="8289925" y="3835400"/>
              <a:ext cx="317500" cy="833438"/>
              <a:chOff x="1199294" y="2860085"/>
              <a:chExt cx="870908" cy="2287381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1581842" y="3607595"/>
                <a:ext cx="0" cy="70582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577720" y="4324176"/>
                <a:ext cx="330945" cy="37033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1298841" y="4324141"/>
                <a:ext cx="274335" cy="41390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186" name="Group 37"/>
              <p:cNvGrpSpPr>
                <a:grpSpLocks/>
              </p:cNvGrpSpPr>
              <p:nvPr/>
            </p:nvGrpSpPr>
            <p:grpSpPr bwMode="auto">
              <a:xfrm rot="2569498">
                <a:off x="1730229" y="4984351"/>
                <a:ext cx="243081" cy="123489"/>
                <a:chOff x="1798895" y="2571845"/>
                <a:chExt cx="243081" cy="123489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>
                  <a:off x="1757760" y="2749526"/>
                  <a:ext cx="256920" cy="13072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Freeform 54"/>
                <p:cNvSpPr/>
                <p:nvPr/>
              </p:nvSpPr>
              <p:spPr>
                <a:xfrm>
                  <a:off x="1775289" y="2639898"/>
                  <a:ext cx="239499" cy="100207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48187" name="Group 38"/>
              <p:cNvGrpSpPr>
                <a:grpSpLocks/>
              </p:cNvGrpSpPr>
              <p:nvPr/>
            </p:nvGrpSpPr>
            <p:grpSpPr bwMode="auto">
              <a:xfrm rot="-1805807">
                <a:off x="1345924" y="5007249"/>
                <a:ext cx="252852" cy="140217"/>
                <a:chOff x="1071690" y="2562992"/>
                <a:chExt cx="252852" cy="140217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 flipH="1">
                  <a:off x="1046726" y="2649946"/>
                  <a:ext cx="235146" cy="39211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Freeform 52"/>
                <p:cNvSpPr/>
                <p:nvPr/>
              </p:nvSpPr>
              <p:spPr>
                <a:xfrm>
                  <a:off x="1069684" y="2563107"/>
                  <a:ext cx="209018" cy="139421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40" name="Straight Connector 39"/>
              <p:cNvCxnSpPr/>
              <p:nvPr/>
            </p:nvCxnSpPr>
            <p:spPr>
              <a:xfrm flipV="1">
                <a:off x="1591576" y="3549744"/>
                <a:ext cx="413680" cy="18299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 flipV="1">
                <a:off x="2004477" y="3105678"/>
                <a:ext cx="13062" cy="42697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1199844" y="3512895"/>
                <a:ext cx="365781" cy="20913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1186711" y="3073073"/>
                <a:ext cx="91444" cy="40955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Freeform 43"/>
              <p:cNvSpPr/>
              <p:nvPr/>
            </p:nvSpPr>
            <p:spPr>
              <a:xfrm rot="18313446">
                <a:off x="1917631" y="2945322"/>
                <a:ext cx="156849" cy="130636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 rot="4988674">
                <a:off x="1187803" y="2900817"/>
                <a:ext cx="204774" cy="113218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8194" name="Group 45"/>
              <p:cNvGrpSpPr>
                <a:grpSpLocks/>
              </p:cNvGrpSpPr>
              <p:nvPr/>
            </p:nvGrpSpPr>
            <p:grpSpPr bwMode="auto">
              <a:xfrm>
                <a:off x="1420181" y="3209982"/>
                <a:ext cx="519169" cy="404921"/>
                <a:chOff x="1361847" y="721276"/>
                <a:chExt cx="519169" cy="404921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1349258" y="686028"/>
                  <a:ext cx="339655" cy="413909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0" name="Freeform 49"/>
                <p:cNvSpPr/>
                <p:nvPr/>
              </p:nvSpPr>
              <p:spPr>
                <a:xfrm>
                  <a:off x="1357203" y="701128"/>
                  <a:ext cx="496418" cy="226560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" name="Freeform 50"/>
                <p:cNvSpPr/>
                <p:nvPr/>
              </p:nvSpPr>
              <p:spPr>
                <a:xfrm>
                  <a:off x="1351838" y="706068"/>
                  <a:ext cx="304818" cy="226560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47" name="Straight Connector 46"/>
              <p:cNvCxnSpPr/>
              <p:nvPr/>
            </p:nvCxnSpPr>
            <p:spPr>
              <a:xfrm flipH="1">
                <a:off x="1715361" y="4709139"/>
                <a:ext cx="204662" cy="29191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307634" y="4716449"/>
                <a:ext cx="300462" cy="31805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48137" name="Object 4"/>
          <p:cNvGraphicFramePr>
            <a:graphicFrameLocks noChangeAspect="1"/>
          </p:cNvGraphicFramePr>
          <p:nvPr/>
        </p:nvGraphicFramePr>
        <p:xfrm>
          <a:off x="457200" y="4191000"/>
          <a:ext cx="3846513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3848100" imgH="2120900" progId="Word.Document.8">
                  <p:embed/>
                </p:oleObj>
              </mc:Choice>
              <mc:Fallback>
                <p:oleObj name="Document" r:id="rId5" imgW="3848100" imgH="21209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191000"/>
                        <a:ext cx="3846513" cy="211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AutoShape 8"/>
          <p:cNvSpPr>
            <a:spLocks noChangeArrowheads="1"/>
          </p:cNvSpPr>
          <p:nvPr/>
        </p:nvSpPr>
        <p:spPr bwMode="auto">
          <a:xfrm>
            <a:off x="1436688" y="5024438"/>
            <a:ext cx="251460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8" name="AutoShape 8"/>
          <p:cNvSpPr>
            <a:spLocks noChangeArrowheads="1"/>
          </p:cNvSpPr>
          <p:nvPr/>
        </p:nvSpPr>
        <p:spPr bwMode="auto">
          <a:xfrm>
            <a:off x="2090738" y="4624388"/>
            <a:ext cx="111125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9" name="AutoShape 8"/>
          <p:cNvSpPr>
            <a:spLocks noChangeArrowheads="1"/>
          </p:cNvSpPr>
          <p:nvPr/>
        </p:nvSpPr>
        <p:spPr bwMode="auto">
          <a:xfrm>
            <a:off x="2852738" y="4694238"/>
            <a:ext cx="1111250" cy="685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24987" name="Freeform 27"/>
          <p:cNvSpPr>
            <a:spLocks/>
          </p:cNvSpPr>
          <p:nvPr/>
        </p:nvSpPr>
        <p:spPr bwMode="auto">
          <a:xfrm>
            <a:off x="3962400" y="4375150"/>
            <a:ext cx="2400300" cy="557213"/>
          </a:xfrm>
          <a:custGeom>
            <a:avLst/>
            <a:gdLst>
              <a:gd name="T0" fmla="*/ 0 w 1512"/>
              <a:gd name="T1" fmla="*/ 247 h 371"/>
              <a:gd name="T2" fmla="*/ 882 w 1512"/>
              <a:gd name="T3" fmla="*/ 21 h 371"/>
              <a:gd name="T4" fmla="*/ 1512 w 1512"/>
              <a:gd name="T5" fmla="*/ 371 h 371"/>
              <a:gd name="connsiteX0" fmla="*/ 0 w 10000"/>
              <a:gd name="connsiteY0" fmla="*/ 6132 h 9474"/>
              <a:gd name="connsiteX1" fmla="*/ 8082 w 10000"/>
              <a:gd name="connsiteY1" fmla="*/ 40 h 9474"/>
              <a:gd name="connsiteX2" fmla="*/ 10000 w 10000"/>
              <a:gd name="connsiteY2" fmla="*/ 9474 h 9474"/>
              <a:gd name="connsiteX0" fmla="*/ 0 w 10000"/>
              <a:gd name="connsiteY0" fmla="*/ 6472 h 10000"/>
              <a:gd name="connsiteX1" fmla="*/ 8082 w 10000"/>
              <a:gd name="connsiteY1" fmla="*/ 42 h 10000"/>
              <a:gd name="connsiteX2" fmla="*/ 10000 w 10000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0" y="6472"/>
                </a:moveTo>
                <a:cubicBezTo>
                  <a:pt x="972" y="5391"/>
                  <a:pt x="6416" y="-555"/>
                  <a:pt x="8082" y="42"/>
                </a:cubicBezTo>
                <a:cubicBezTo>
                  <a:pt x="9749" y="640"/>
                  <a:pt x="9981" y="6899"/>
                  <a:pt x="10000" y="10000"/>
                </a:cubicBezTo>
              </a:path>
            </a:pathLst>
          </a:custGeom>
          <a:noFill/>
          <a:ln w="28575" cap="flat" cmpd="sng">
            <a:solidFill>
              <a:srgbClr val="3399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24988" name="Freeform 28"/>
          <p:cNvSpPr>
            <a:spLocks/>
          </p:cNvSpPr>
          <p:nvPr/>
        </p:nvSpPr>
        <p:spPr bwMode="auto">
          <a:xfrm>
            <a:off x="2362200" y="3875088"/>
            <a:ext cx="3327400" cy="1008062"/>
          </a:xfrm>
          <a:custGeom>
            <a:avLst/>
            <a:gdLst>
              <a:gd name="T0" fmla="*/ 0 w 2736"/>
              <a:gd name="T1" fmla="*/ 696 h 696"/>
              <a:gd name="T2" fmla="*/ 1056 w 2736"/>
              <a:gd name="T3" fmla="*/ 24 h 696"/>
              <a:gd name="T4" fmla="*/ 2736 w 2736"/>
              <a:gd name="T5" fmla="*/ 552 h 696"/>
              <a:gd name="connsiteX0" fmla="*/ 0 w 8239"/>
              <a:gd name="connsiteY0" fmla="*/ 9663 h 12594"/>
              <a:gd name="connsiteX1" fmla="*/ 3860 w 8239"/>
              <a:gd name="connsiteY1" fmla="*/ 8 h 12594"/>
              <a:gd name="connsiteX2" fmla="*/ 8239 w 8239"/>
              <a:gd name="connsiteY2" fmla="*/ 12594 h 12594"/>
              <a:gd name="connsiteX0" fmla="*/ 0 w 10000"/>
              <a:gd name="connsiteY0" fmla="*/ 7674 h 10001"/>
              <a:gd name="connsiteX1" fmla="*/ 4685 w 10000"/>
              <a:gd name="connsiteY1" fmla="*/ 7 h 10001"/>
              <a:gd name="connsiteX2" fmla="*/ 10000 w 10000"/>
              <a:gd name="connsiteY2" fmla="*/ 1000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1">
                <a:moveTo>
                  <a:pt x="0" y="7674"/>
                </a:moveTo>
                <a:cubicBezTo>
                  <a:pt x="1330" y="3977"/>
                  <a:pt x="2662" y="281"/>
                  <a:pt x="4685" y="7"/>
                </a:cubicBezTo>
                <a:cubicBezTo>
                  <a:pt x="6707" y="-267"/>
                  <a:pt x="9750" y="7169"/>
                  <a:pt x="10000" y="10001"/>
                </a:cubicBezTo>
              </a:path>
            </a:pathLst>
          </a:custGeom>
          <a:noFill/>
          <a:ln w="28575" cap="flat" cmpd="sng">
            <a:solidFill>
              <a:srgbClr val="3399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24989" name="Freeform 29"/>
          <p:cNvSpPr>
            <a:spLocks/>
          </p:cNvSpPr>
          <p:nvPr/>
        </p:nvSpPr>
        <p:spPr bwMode="auto">
          <a:xfrm>
            <a:off x="3962400" y="5295900"/>
            <a:ext cx="1212850" cy="500063"/>
          </a:xfrm>
          <a:custGeom>
            <a:avLst/>
            <a:gdLst>
              <a:gd name="T0" fmla="*/ 0 w 1008"/>
              <a:gd name="T1" fmla="*/ 96 h 208"/>
              <a:gd name="T2" fmla="*/ 672 w 1008"/>
              <a:gd name="T3" fmla="*/ 192 h 208"/>
              <a:gd name="T4" fmla="*/ 1008 w 1008"/>
              <a:gd name="T5" fmla="*/ 0 h 208"/>
              <a:gd name="connsiteX0" fmla="*/ 0 w 9363"/>
              <a:gd name="connsiteY0" fmla="*/ 10384 h 15133"/>
              <a:gd name="connsiteX1" fmla="*/ 6667 w 9363"/>
              <a:gd name="connsiteY1" fmla="*/ 15000 h 15133"/>
              <a:gd name="connsiteX2" fmla="*/ 9363 w 9363"/>
              <a:gd name="connsiteY2" fmla="*/ 0 h 15133"/>
              <a:gd name="connsiteX0" fmla="*/ 0 w 10000"/>
              <a:gd name="connsiteY0" fmla="*/ 6862 h 10000"/>
              <a:gd name="connsiteX1" fmla="*/ 7121 w 10000"/>
              <a:gd name="connsiteY1" fmla="*/ 9912 h 10000"/>
              <a:gd name="connsiteX2" fmla="*/ 10000 w 10000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0" y="6862"/>
                </a:moveTo>
                <a:cubicBezTo>
                  <a:pt x="2670" y="8641"/>
                  <a:pt x="5340" y="10420"/>
                  <a:pt x="7121" y="9912"/>
                </a:cubicBezTo>
                <a:cubicBezTo>
                  <a:pt x="8900" y="9404"/>
                  <a:pt x="9738" y="3177"/>
                  <a:pt x="10000" y="0"/>
                </a:cubicBezTo>
              </a:path>
            </a:pathLst>
          </a:custGeom>
          <a:noFill/>
          <a:ln w="28575" cap="flat" cmpd="sng">
            <a:solidFill>
              <a:srgbClr val="3399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48144" name="Object 1"/>
          <p:cNvGraphicFramePr>
            <a:graphicFrameLocks noChangeAspect="1"/>
          </p:cNvGraphicFramePr>
          <p:nvPr/>
        </p:nvGraphicFramePr>
        <p:xfrm>
          <a:off x="5854700" y="2743200"/>
          <a:ext cx="16256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25500" imgH="215900" progId="Equation.3">
                  <p:embed/>
                </p:oleObj>
              </mc:Choice>
              <mc:Fallback>
                <p:oleObj name="Equation" r:id="rId7" imgW="825500" imgH="215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2743200"/>
                        <a:ext cx="16256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/>
        </p:nvGraphicFramePr>
        <p:xfrm>
          <a:off x="4500563" y="4876800"/>
          <a:ext cx="275113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97000" imgH="215900" progId="Equation.3">
                  <p:embed/>
                </p:oleObj>
              </mc:Choice>
              <mc:Fallback>
                <p:oleObj name="Equation" r:id="rId9" imgW="1397000" imgH="2159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876800"/>
                        <a:ext cx="2751137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46" name="Group 62"/>
          <p:cNvGrpSpPr>
            <a:grpSpLocks/>
          </p:cNvGrpSpPr>
          <p:nvPr/>
        </p:nvGrpSpPr>
        <p:grpSpPr bwMode="auto">
          <a:xfrm>
            <a:off x="1219200" y="5486400"/>
            <a:ext cx="3048000" cy="685800"/>
            <a:chOff x="5486400" y="3657600"/>
            <a:chExt cx="3048000" cy="685800"/>
          </a:xfrm>
        </p:grpSpPr>
        <p:sp>
          <p:nvSpPr>
            <p:cNvPr id="64" name="Freeform 63"/>
            <p:cNvSpPr/>
            <p:nvPr/>
          </p:nvSpPr>
          <p:spPr>
            <a:xfrm>
              <a:off x="5486400" y="3657600"/>
              <a:ext cx="717550" cy="685800"/>
            </a:xfrm>
            <a:custGeom>
              <a:avLst/>
              <a:gdLst>
                <a:gd name="connsiteX0" fmla="*/ 0 w 533400"/>
                <a:gd name="connsiteY0" fmla="*/ 0 h 660400"/>
                <a:gd name="connsiteX1" fmla="*/ 533400 w 533400"/>
                <a:gd name="connsiteY1" fmla="*/ 0 h 660400"/>
                <a:gd name="connsiteX2" fmla="*/ 533400 w 533400"/>
                <a:gd name="connsiteY2" fmla="*/ 660400 h 660400"/>
                <a:gd name="connsiteX3" fmla="*/ 25400 w 533400"/>
                <a:gd name="connsiteY3" fmla="*/ 6604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" h="660400">
                  <a:moveTo>
                    <a:pt x="0" y="0"/>
                  </a:moveTo>
                  <a:lnTo>
                    <a:pt x="533400" y="0"/>
                  </a:lnTo>
                  <a:lnTo>
                    <a:pt x="533400" y="660400"/>
                  </a:lnTo>
                  <a:lnTo>
                    <a:pt x="25400" y="660400"/>
                  </a:lnTo>
                </a:path>
              </a:pathLst>
            </a:cu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 flipH="1">
              <a:off x="7848600" y="3657600"/>
              <a:ext cx="685800" cy="685800"/>
            </a:xfrm>
            <a:custGeom>
              <a:avLst/>
              <a:gdLst>
                <a:gd name="connsiteX0" fmla="*/ 0 w 533400"/>
                <a:gd name="connsiteY0" fmla="*/ 0 h 660400"/>
                <a:gd name="connsiteX1" fmla="*/ 533400 w 533400"/>
                <a:gd name="connsiteY1" fmla="*/ 0 h 660400"/>
                <a:gd name="connsiteX2" fmla="*/ 533400 w 533400"/>
                <a:gd name="connsiteY2" fmla="*/ 660400 h 660400"/>
                <a:gd name="connsiteX3" fmla="*/ 25400 w 533400"/>
                <a:gd name="connsiteY3" fmla="*/ 6604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" h="660400">
                  <a:moveTo>
                    <a:pt x="0" y="0"/>
                  </a:moveTo>
                  <a:lnTo>
                    <a:pt x="533400" y="0"/>
                  </a:lnTo>
                  <a:lnTo>
                    <a:pt x="533400" y="660400"/>
                  </a:lnTo>
                  <a:lnTo>
                    <a:pt x="25400" y="660400"/>
                  </a:lnTo>
                </a:path>
              </a:pathLst>
            </a:cu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6" name="Freeform 30"/>
          <p:cNvSpPr>
            <a:spLocks/>
          </p:cNvSpPr>
          <p:nvPr/>
        </p:nvSpPr>
        <p:spPr bwMode="auto">
          <a:xfrm>
            <a:off x="3962400" y="5340350"/>
            <a:ext cx="3048000" cy="933450"/>
          </a:xfrm>
          <a:custGeom>
            <a:avLst/>
            <a:gdLst>
              <a:gd name="T0" fmla="*/ 0 w 1824"/>
              <a:gd name="T1" fmla="*/ 384 h 544"/>
              <a:gd name="T2" fmla="*/ 1392 w 1824"/>
              <a:gd name="T3" fmla="*/ 480 h 544"/>
              <a:gd name="T4" fmla="*/ 1824 w 1824"/>
              <a:gd name="T5" fmla="*/ 0 h 544"/>
              <a:gd name="connsiteX0" fmla="*/ 0 w 10041"/>
              <a:gd name="connsiteY0" fmla="*/ 8088 h 10280"/>
              <a:gd name="connsiteX1" fmla="*/ 7632 w 10041"/>
              <a:gd name="connsiteY1" fmla="*/ 9853 h 10280"/>
              <a:gd name="connsiteX2" fmla="*/ 10041 w 10041"/>
              <a:gd name="connsiteY2" fmla="*/ 0 h 10280"/>
              <a:gd name="connsiteX0" fmla="*/ 0 w 10041"/>
              <a:gd name="connsiteY0" fmla="*/ 8088 h 9118"/>
              <a:gd name="connsiteX1" fmla="*/ 8709 w 10041"/>
              <a:gd name="connsiteY1" fmla="*/ 8162 h 9118"/>
              <a:gd name="connsiteX2" fmla="*/ 10041 w 10041"/>
              <a:gd name="connsiteY2" fmla="*/ 0 h 9118"/>
              <a:gd name="connsiteX0" fmla="*/ 0 w 10051"/>
              <a:gd name="connsiteY0" fmla="*/ 8870 h 10000"/>
              <a:gd name="connsiteX1" fmla="*/ 8673 w 10051"/>
              <a:gd name="connsiteY1" fmla="*/ 8952 h 10000"/>
              <a:gd name="connsiteX2" fmla="*/ 10000 w 10051"/>
              <a:gd name="connsiteY2" fmla="*/ 0 h 10000"/>
              <a:gd name="connsiteX0" fmla="*/ 0 w 10108"/>
              <a:gd name="connsiteY0" fmla="*/ 10725 h 11855"/>
              <a:gd name="connsiteX1" fmla="*/ 8673 w 10108"/>
              <a:gd name="connsiteY1" fmla="*/ 10807 h 11855"/>
              <a:gd name="connsiteX2" fmla="*/ 10070 w 10108"/>
              <a:gd name="connsiteY2" fmla="*/ 0 h 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08" h="11855">
                <a:moveTo>
                  <a:pt x="0" y="10725"/>
                </a:moveTo>
                <a:cubicBezTo>
                  <a:pt x="2970" y="12338"/>
                  <a:pt x="7013" y="12096"/>
                  <a:pt x="8673" y="10807"/>
                </a:cubicBezTo>
                <a:cubicBezTo>
                  <a:pt x="10333" y="9516"/>
                  <a:pt x="10125" y="4113"/>
                  <a:pt x="10070" y="0"/>
                </a:cubicBezTo>
              </a:path>
            </a:pathLst>
          </a:custGeom>
          <a:noFill/>
          <a:ln w="28575" cap="flat" cmpd="sng">
            <a:solidFill>
              <a:srgbClr val="3399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7620000" y="5334000"/>
            <a:ext cx="1384300" cy="762000"/>
            <a:chOff x="1600200" y="4343403"/>
            <a:chExt cx="3846513" cy="2117726"/>
          </a:xfrm>
        </p:grpSpPr>
        <p:graphicFrame>
          <p:nvGraphicFramePr>
            <p:cNvPr id="48171" name="Object 4"/>
            <p:cNvGraphicFramePr>
              <a:graphicFrameLocks noChangeAspect="1"/>
            </p:cNvGraphicFramePr>
            <p:nvPr/>
          </p:nvGraphicFramePr>
          <p:xfrm>
            <a:off x="1600200" y="4343403"/>
            <a:ext cx="3846513" cy="2117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11" imgW="3848100" imgH="2120900" progId="Word.Document.8">
                    <p:embed/>
                  </p:oleObj>
                </mc:Choice>
                <mc:Fallback>
                  <p:oleObj name="Document" r:id="rId11" imgW="3848100" imgH="2120900" progId="Word.Document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200" y="4343403"/>
                          <a:ext cx="3846513" cy="21177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AutoShape 8"/>
            <p:cNvSpPr>
              <a:spLocks noChangeArrowheads="1"/>
            </p:cNvSpPr>
            <p:nvPr/>
          </p:nvSpPr>
          <p:spPr bwMode="auto">
            <a:xfrm>
              <a:off x="2579473" y="5177259"/>
              <a:ext cx="2514349" cy="683848"/>
            </a:xfrm>
            <a:prstGeom prst="roundRect">
              <a:avLst>
                <a:gd name="adj" fmla="val 16667"/>
              </a:avLst>
            </a:pr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" name="AutoShape 8"/>
            <p:cNvSpPr>
              <a:spLocks noChangeArrowheads="1"/>
            </p:cNvSpPr>
            <p:nvPr/>
          </p:nvSpPr>
          <p:spPr bwMode="auto">
            <a:xfrm>
              <a:off x="3232321" y="4775772"/>
              <a:ext cx="1111607" cy="688261"/>
            </a:xfrm>
            <a:prstGeom prst="roundRect">
              <a:avLst>
                <a:gd name="adj" fmla="val 16667"/>
              </a:avLst>
            </a:pr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" name="AutoShape 8"/>
            <p:cNvSpPr>
              <a:spLocks noChangeArrowheads="1"/>
            </p:cNvSpPr>
            <p:nvPr/>
          </p:nvSpPr>
          <p:spPr bwMode="auto">
            <a:xfrm>
              <a:off x="4617419" y="4811067"/>
              <a:ext cx="489638" cy="1495645"/>
            </a:xfrm>
            <a:prstGeom prst="roundRect">
              <a:avLst>
                <a:gd name="adj" fmla="val 16667"/>
              </a:avLst>
            </a:pr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8175" name="Group 62"/>
            <p:cNvGrpSpPr>
              <a:grpSpLocks/>
            </p:cNvGrpSpPr>
            <p:nvPr/>
          </p:nvGrpSpPr>
          <p:grpSpPr bwMode="auto">
            <a:xfrm>
              <a:off x="2362200" y="5638800"/>
              <a:ext cx="3048000" cy="685800"/>
              <a:chOff x="5486400" y="3657600"/>
              <a:chExt cx="3048000" cy="685800"/>
            </a:xfrm>
          </p:grpSpPr>
          <p:sp>
            <p:nvSpPr>
              <p:cNvPr id="68" name="Freeform 67"/>
              <p:cNvSpPr/>
              <p:nvPr/>
            </p:nvSpPr>
            <p:spPr>
              <a:xfrm>
                <a:off x="5487528" y="3659309"/>
                <a:ext cx="719014" cy="683849"/>
              </a:xfrm>
              <a:custGeom>
                <a:avLst/>
                <a:gdLst>
                  <a:gd name="connsiteX0" fmla="*/ 0 w 533400"/>
                  <a:gd name="connsiteY0" fmla="*/ 0 h 660400"/>
                  <a:gd name="connsiteX1" fmla="*/ 533400 w 533400"/>
                  <a:gd name="connsiteY1" fmla="*/ 0 h 660400"/>
                  <a:gd name="connsiteX2" fmla="*/ 533400 w 533400"/>
                  <a:gd name="connsiteY2" fmla="*/ 660400 h 660400"/>
                  <a:gd name="connsiteX3" fmla="*/ 25400 w 533400"/>
                  <a:gd name="connsiteY3" fmla="*/ 66040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3400" h="660400">
                    <a:moveTo>
                      <a:pt x="0" y="0"/>
                    </a:moveTo>
                    <a:lnTo>
                      <a:pt x="533400" y="0"/>
                    </a:lnTo>
                    <a:lnTo>
                      <a:pt x="533400" y="660400"/>
                    </a:lnTo>
                    <a:lnTo>
                      <a:pt x="25400" y="660400"/>
                    </a:lnTo>
                  </a:path>
                </a:pathLst>
              </a:custGeom>
              <a:ln w="28575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 flipH="1">
                <a:off x="7851898" y="3659309"/>
                <a:ext cx="683725" cy="683849"/>
              </a:xfrm>
              <a:custGeom>
                <a:avLst/>
                <a:gdLst>
                  <a:gd name="connsiteX0" fmla="*/ 0 w 533400"/>
                  <a:gd name="connsiteY0" fmla="*/ 0 h 660400"/>
                  <a:gd name="connsiteX1" fmla="*/ 533400 w 533400"/>
                  <a:gd name="connsiteY1" fmla="*/ 0 h 660400"/>
                  <a:gd name="connsiteX2" fmla="*/ 533400 w 533400"/>
                  <a:gd name="connsiteY2" fmla="*/ 660400 h 660400"/>
                  <a:gd name="connsiteX3" fmla="*/ 25400 w 533400"/>
                  <a:gd name="connsiteY3" fmla="*/ 660400 h 66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3400" h="660400">
                    <a:moveTo>
                      <a:pt x="0" y="0"/>
                    </a:moveTo>
                    <a:lnTo>
                      <a:pt x="533400" y="0"/>
                    </a:lnTo>
                    <a:lnTo>
                      <a:pt x="533400" y="660400"/>
                    </a:lnTo>
                    <a:lnTo>
                      <a:pt x="25400" y="660400"/>
                    </a:lnTo>
                  </a:path>
                </a:pathLst>
              </a:custGeom>
              <a:ln w="28575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aphicFrame>
        <p:nvGraphicFramePr>
          <p:cNvPr id="71" name="Object 70"/>
          <p:cNvGraphicFramePr>
            <a:graphicFrameLocks noChangeAspect="1"/>
          </p:cNvGraphicFramePr>
          <p:nvPr/>
        </p:nvGraphicFramePr>
        <p:xfrm>
          <a:off x="7620000" y="6046788"/>
          <a:ext cx="1303338" cy="20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7000" imgH="215900" progId="Equation.3">
                  <p:embed/>
                </p:oleObj>
              </mc:Choice>
              <mc:Fallback>
                <p:oleObj name="Equation" r:id="rId12" imgW="1397000" imgH="21590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6046788"/>
                        <a:ext cx="1303338" cy="20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7772400" y="4648200"/>
            <a:ext cx="407988" cy="592138"/>
            <a:chOff x="7029890" y="822266"/>
            <a:chExt cx="1314829" cy="1911273"/>
          </a:xfrm>
        </p:grpSpPr>
        <p:cxnSp>
          <p:nvCxnSpPr>
            <p:cNvPr id="73" name="Straight Connector 72"/>
            <p:cNvCxnSpPr/>
            <p:nvPr/>
          </p:nvCxnSpPr>
          <p:spPr>
            <a:xfrm flipH="1">
              <a:off x="7490335" y="1227068"/>
              <a:ext cx="276267" cy="640505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7490335" y="1867573"/>
              <a:ext cx="276267" cy="814726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7270346" y="1867573"/>
              <a:ext cx="219989" cy="814726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155" name="Group 75"/>
            <p:cNvGrpSpPr>
              <a:grpSpLocks/>
            </p:cNvGrpSpPr>
            <p:nvPr/>
          </p:nvGrpSpPr>
          <p:grpSpPr bwMode="auto">
            <a:xfrm>
              <a:off x="7757095" y="2602175"/>
              <a:ext cx="243081" cy="123489"/>
              <a:chOff x="3566095" y="2583125"/>
              <a:chExt cx="243081" cy="123489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3565370" y="2688865"/>
                <a:ext cx="245572" cy="10248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Freeform 90"/>
              <p:cNvSpPr/>
              <p:nvPr/>
            </p:nvSpPr>
            <p:spPr>
              <a:xfrm>
                <a:off x="3575602" y="2581263"/>
                <a:ext cx="230226" cy="122976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48156" name="Group 76"/>
            <p:cNvGrpSpPr>
              <a:grpSpLocks/>
            </p:cNvGrpSpPr>
            <p:nvPr/>
          </p:nvGrpSpPr>
          <p:grpSpPr bwMode="auto">
            <a:xfrm>
              <a:off x="7029890" y="2593322"/>
              <a:ext cx="252852" cy="140217"/>
              <a:chOff x="2838890" y="2574272"/>
              <a:chExt cx="252852" cy="140217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 flipH="1">
                <a:off x="2854240" y="2673496"/>
                <a:ext cx="235340" cy="40993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Freeform 88"/>
              <p:cNvSpPr/>
              <p:nvPr/>
            </p:nvSpPr>
            <p:spPr>
              <a:xfrm>
                <a:off x="2838890" y="2576138"/>
                <a:ext cx="250690" cy="138351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78" name="Straight Connector 77"/>
            <p:cNvCxnSpPr/>
            <p:nvPr/>
          </p:nvCxnSpPr>
          <p:spPr>
            <a:xfrm flipH="1" flipV="1">
              <a:off x="7741024" y="1339797"/>
              <a:ext cx="235339" cy="327939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7981477" y="1688232"/>
              <a:ext cx="230224" cy="338187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7285693" y="1314175"/>
              <a:ext cx="414402" cy="245954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7285693" y="1560129"/>
              <a:ext cx="168832" cy="286947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Freeform 81"/>
            <p:cNvSpPr/>
            <p:nvPr/>
          </p:nvSpPr>
          <p:spPr>
            <a:xfrm rot="5052553">
              <a:off x="8201345" y="2031642"/>
              <a:ext cx="158844" cy="127903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127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3" name="Freeform 82"/>
            <p:cNvSpPr/>
            <p:nvPr/>
          </p:nvSpPr>
          <p:spPr>
            <a:xfrm rot="18043755">
              <a:off x="7270187" y="1847164"/>
              <a:ext cx="204962" cy="112553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127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8163" name="Group 83"/>
            <p:cNvGrpSpPr>
              <a:grpSpLocks/>
            </p:cNvGrpSpPr>
            <p:nvPr/>
          </p:nvGrpSpPr>
          <p:grpSpPr bwMode="auto">
            <a:xfrm rot="2703838">
              <a:off x="7648346" y="882075"/>
              <a:ext cx="527419" cy="407801"/>
              <a:chOff x="3120797" y="729676"/>
              <a:chExt cx="527419" cy="407801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3134580" y="734008"/>
                <a:ext cx="348437" cy="399051"/>
              </a:xfrm>
              <a:prstGeom prst="ellipse">
                <a:avLst/>
              </a:pr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6" name="Freeform 85"/>
              <p:cNvSpPr/>
              <p:nvPr/>
            </p:nvSpPr>
            <p:spPr>
              <a:xfrm>
                <a:off x="3144594" y="748536"/>
                <a:ext cx="502159" cy="225106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>
              <a:xfrm>
                <a:off x="3116928" y="731332"/>
                <a:ext cx="307444" cy="219991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12700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94" name="Text Box 32"/>
          <p:cNvSpPr txBox="1">
            <a:spLocks noChangeArrowheads="1"/>
          </p:cNvSpPr>
          <p:nvPr/>
        </p:nvSpPr>
        <p:spPr bwMode="auto">
          <a:xfrm>
            <a:off x="7239000" y="4067175"/>
            <a:ext cx="1524000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1400" i="1" dirty="0">
                <a:solidFill>
                  <a:srgbClr val="3366FF"/>
                </a:solidFill>
                <a:latin typeface="Comic Sans MS"/>
                <a:ea typeface="ＭＳ Ｐゴシック" charset="0"/>
                <a:cs typeface="Comic Sans MS"/>
              </a:rPr>
              <a:t>Minimal SOP is not necessarily unique!</a:t>
            </a:r>
            <a:endParaRPr lang="en-US" sz="2000" i="1" dirty="0">
              <a:solidFill>
                <a:srgbClr val="3366FF"/>
              </a:solidFill>
              <a:latin typeface="Comic Sans MS"/>
              <a:ea typeface="ＭＳ Ｐゴシック" charset="0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4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4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2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24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7" name="Object 6"/>
          <p:cNvGraphicFramePr>
            <a:graphicFrameLocks noChangeAspect="1"/>
          </p:cNvGraphicFramePr>
          <p:nvPr/>
        </p:nvGraphicFramePr>
        <p:xfrm>
          <a:off x="762000" y="2632075"/>
          <a:ext cx="4164013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165600" imgH="1485900" progId="Word.Document.8">
                  <p:embed/>
                </p:oleObj>
              </mc:Choice>
              <mc:Fallback>
                <p:oleObj name="Document" r:id="rId3" imgW="4165600" imgH="148590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632075"/>
                        <a:ext cx="4164013" cy="148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Prime Implicants, Glitches &amp; Leniency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278188" y="3133725"/>
            <a:ext cx="11430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668588" y="3590925"/>
            <a:ext cx="11430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7099300" y="1600200"/>
          <a:ext cx="1206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12800" imgH="152400" progId="Equation.3">
                  <p:embed/>
                </p:oleObj>
              </mc:Choice>
              <mc:Fallback>
                <p:oleObj name="Equation" r:id="rId5" imgW="812800" imgH="15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1600200"/>
                        <a:ext cx="12065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82" name="Group 131"/>
          <p:cNvGrpSpPr>
            <a:grpSpLocks/>
          </p:cNvGrpSpPr>
          <p:nvPr/>
        </p:nvGrpSpPr>
        <p:grpSpPr bwMode="auto">
          <a:xfrm>
            <a:off x="4267200" y="1219200"/>
            <a:ext cx="2762250" cy="1046163"/>
            <a:chOff x="1744663" y="1108075"/>
            <a:chExt cx="3457575" cy="1310104"/>
          </a:xfrm>
        </p:grpSpPr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1744663" y="1364530"/>
              <a:ext cx="335823" cy="339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dirty="0">
                  <a:latin typeface="+mj-lt"/>
                </a:rPr>
                <a:t>C</a:t>
              </a:r>
            </a:p>
          </p:txBody>
        </p:sp>
        <p:sp>
          <p:nvSpPr>
            <p:cNvPr id="12" name="Freeform 9"/>
            <p:cNvSpPr>
              <a:spLocks noChangeAspect="1"/>
            </p:cNvSpPr>
            <p:nvPr/>
          </p:nvSpPr>
          <p:spPr bwMode="auto">
            <a:xfrm>
              <a:off x="4355728" y="1537487"/>
              <a:ext cx="627927" cy="483089"/>
            </a:xfrm>
            <a:custGeom>
              <a:avLst/>
              <a:gdLst>
                <a:gd name="T0" fmla="*/ 0 w 747"/>
                <a:gd name="T1" fmla="*/ 0 h 576"/>
                <a:gd name="T2" fmla="*/ 1 w 747"/>
                <a:gd name="T3" fmla="*/ 0 h 576"/>
                <a:gd name="T4" fmla="*/ 1 w 747"/>
                <a:gd name="T5" fmla="*/ 1 h 576"/>
                <a:gd name="T6" fmla="*/ 1 w 747"/>
                <a:gd name="T7" fmla="*/ 1 h 576"/>
                <a:gd name="T8" fmla="*/ 1 w 747"/>
                <a:gd name="T9" fmla="*/ 1 h 576"/>
                <a:gd name="T10" fmla="*/ 1 w 747"/>
                <a:gd name="T11" fmla="*/ 1 h 576"/>
                <a:gd name="T12" fmla="*/ 1 w 747"/>
                <a:gd name="T13" fmla="*/ 1 h 576"/>
                <a:gd name="T14" fmla="*/ 1 w 747"/>
                <a:gd name="T15" fmla="*/ 1 h 576"/>
                <a:gd name="T16" fmla="*/ 1 w 747"/>
                <a:gd name="T17" fmla="*/ 1 h 576"/>
                <a:gd name="T18" fmla="*/ 1 w 747"/>
                <a:gd name="T19" fmla="*/ 1 h 576"/>
                <a:gd name="T20" fmla="*/ 1 w 747"/>
                <a:gd name="T21" fmla="*/ 1 h 576"/>
                <a:gd name="T22" fmla="*/ 1 w 747"/>
                <a:gd name="T23" fmla="*/ 1 h 576"/>
                <a:gd name="T24" fmla="*/ 0 w 747"/>
                <a:gd name="T25" fmla="*/ 1 h 576"/>
                <a:gd name="T26" fmla="*/ 1 w 747"/>
                <a:gd name="T27" fmla="*/ 1 h 576"/>
                <a:gd name="T28" fmla="*/ 1 w 747"/>
                <a:gd name="T29" fmla="*/ 1 h 576"/>
                <a:gd name="T30" fmla="*/ 1 w 747"/>
                <a:gd name="T31" fmla="*/ 1 h 576"/>
                <a:gd name="T32" fmla="*/ 1 w 747"/>
                <a:gd name="T33" fmla="*/ 1 h 576"/>
                <a:gd name="T34" fmla="*/ 1 w 747"/>
                <a:gd name="T35" fmla="*/ 1 h 576"/>
                <a:gd name="T36" fmla="*/ 1 w 747"/>
                <a:gd name="T37" fmla="*/ 1 h 576"/>
                <a:gd name="T38" fmla="*/ 1 w 747"/>
                <a:gd name="T39" fmla="*/ 1 h 576"/>
                <a:gd name="T40" fmla="*/ 1 w 747"/>
                <a:gd name="T41" fmla="*/ 1 h 576"/>
                <a:gd name="T42" fmla="*/ 1 w 747"/>
                <a:gd name="T43" fmla="*/ 1 h 576"/>
                <a:gd name="T44" fmla="*/ 0 w 747"/>
                <a:gd name="T45" fmla="*/ 0 h 57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747"/>
                <a:gd name="T70" fmla="*/ 0 h 576"/>
                <a:gd name="T71" fmla="*/ 747 w 747"/>
                <a:gd name="T72" fmla="*/ 576 h 57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747" h="576">
                  <a:moveTo>
                    <a:pt x="0" y="0"/>
                  </a:moveTo>
                  <a:lnTo>
                    <a:pt x="432" y="0"/>
                  </a:lnTo>
                  <a:lnTo>
                    <a:pt x="495" y="9"/>
                  </a:lnTo>
                  <a:lnTo>
                    <a:pt x="555" y="27"/>
                  </a:lnTo>
                  <a:lnTo>
                    <a:pt x="639" y="99"/>
                  </a:lnTo>
                  <a:lnTo>
                    <a:pt x="699" y="189"/>
                  </a:lnTo>
                  <a:lnTo>
                    <a:pt x="747" y="291"/>
                  </a:lnTo>
                  <a:lnTo>
                    <a:pt x="699" y="393"/>
                  </a:lnTo>
                  <a:lnTo>
                    <a:pt x="633" y="477"/>
                  </a:lnTo>
                  <a:lnTo>
                    <a:pt x="549" y="549"/>
                  </a:lnTo>
                  <a:lnTo>
                    <a:pt x="495" y="567"/>
                  </a:lnTo>
                  <a:lnTo>
                    <a:pt x="432" y="576"/>
                  </a:lnTo>
                  <a:lnTo>
                    <a:pt x="0" y="576"/>
                  </a:lnTo>
                  <a:lnTo>
                    <a:pt x="39" y="561"/>
                  </a:lnTo>
                  <a:lnTo>
                    <a:pt x="69" y="537"/>
                  </a:lnTo>
                  <a:lnTo>
                    <a:pt x="111" y="483"/>
                  </a:lnTo>
                  <a:lnTo>
                    <a:pt x="135" y="381"/>
                  </a:lnTo>
                  <a:lnTo>
                    <a:pt x="144" y="288"/>
                  </a:lnTo>
                  <a:lnTo>
                    <a:pt x="135" y="183"/>
                  </a:lnTo>
                  <a:lnTo>
                    <a:pt x="111" y="99"/>
                  </a:lnTo>
                  <a:lnTo>
                    <a:pt x="69" y="33"/>
                  </a:lnTo>
                  <a:lnTo>
                    <a:pt x="39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Line 10"/>
            <p:cNvSpPr>
              <a:spLocks noChangeAspect="1" noChangeShapeType="1"/>
            </p:cNvSpPr>
            <p:nvPr/>
          </p:nvSpPr>
          <p:spPr bwMode="auto">
            <a:xfrm>
              <a:off x="4115288" y="1899306"/>
              <a:ext cx="34178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Line 11"/>
            <p:cNvSpPr>
              <a:spLocks noChangeAspect="1" noChangeShapeType="1"/>
            </p:cNvSpPr>
            <p:nvPr/>
          </p:nvSpPr>
          <p:spPr bwMode="auto">
            <a:xfrm flipH="1">
              <a:off x="4985643" y="1780025"/>
              <a:ext cx="21659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Line 12"/>
            <p:cNvSpPr>
              <a:spLocks noChangeAspect="1" noChangeShapeType="1"/>
            </p:cNvSpPr>
            <p:nvPr/>
          </p:nvSpPr>
          <p:spPr bwMode="auto">
            <a:xfrm>
              <a:off x="4115288" y="1658756"/>
              <a:ext cx="3477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Freeform 14"/>
            <p:cNvSpPr>
              <a:spLocks noChangeAspect="1"/>
            </p:cNvSpPr>
            <p:nvPr/>
          </p:nvSpPr>
          <p:spPr bwMode="auto">
            <a:xfrm>
              <a:off x="2533547" y="1418206"/>
              <a:ext cx="248388" cy="246514"/>
            </a:xfrm>
            <a:custGeom>
              <a:avLst/>
              <a:gdLst>
                <a:gd name="T0" fmla="*/ 1 w 288"/>
                <a:gd name="T1" fmla="*/ 1 h 288"/>
                <a:gd name="T2" fmla="*/ 0 w 288"/>
                <a:gd name="T3" fmla="*/ 0 h 288"/>
                <a:gd name="T4" fmla="*/ 0 w 288"/>
                <a:gd name="T5" fmla="*/ 1 h 288"/>
                <a:gd name="T6" fmla="*/ 1 w 288"/>
                <a:gd name="T7" fmla="*/ 1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88"/>
                <a:gd name="T14" fmla="*/ 288 w 288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88">
                  <a:moveTo>
                    <a:pt x="288" y="144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Line 15"/>
            <p:cNvSpPr>
              <a:spLocks noChangeAspect="1" noChangeShapeType="1"/>
            </p:cNvSpPr>
            <p:nvPr/>
          </p:nvSpPr>
          <p:spPr bwMode="auto">
            <a:xfrm flipH="1">
              <a:off x="2287145" y="1541463"/>
              <a:ext cx="24640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Line 16"/>
            <p:cNvSpPr>
              <a:spLocks noChangeAspect="1" noChangeShapeType="1"/>
            </p:cNvSpPr>
            <p:nvPr/>
          </p:nvSpPr>
          <p:spPr bwMode="auto">
            <a:xfrm flipH="1">
              <a:off x="2781936" y="1541463"/>
              <a:ext cx="24640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Oval 17"/>
            <p:cNvSpPr>
              <a:spLocks noChangeAspect="1" noChangeArrowheads="1"/>
            </p:cNvSpPr>
            <p:nvPr/>
          </p:nvSpPr>
          <p:spPr bwMode="auto">
            <a:xfrm>
              <a:off x="2781936" y="1479835"/>
              <a:ext cx="121214" cy="123257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Freeform 19"/>
            <p:cNvSpPr>
              <a:spLocks noChangeAspect="1"/>
            </p:cNvSpPr>
            <p:nvPr/>
          </p:nvSpPr>
          <p:spPr bwMode="auto">
            <a:xfrm>
              <a:off x="3268779" y="1175668"/>
              <a:ext cx="606069" cy="483089"/>
            </a:xfrm>
            <a:custGeom>
              <a:avLst/>
              <a:gdLst>
                <a:gd name="T0" fmla="*/ 0 w 723"/>
                <a:gd name="T1" fmla="*/ 0 h 576"/>
                <a:gd name="T2" fmla="*/ 0 w 723"/>
                <a:gd name="T3" fmla="*/ 1 h 576"/>
                <a:gd name="T4" fmla="*/ 1 w 723"/>
                <a:gd name="T5" fmla="*/ 1 h 576"/>
                <a:gd name="T6" fmla="*/ 1 w 723"/>
                <a:gd name="T7" fmla="*/ 1 h 576"/>
                <a:gd name="T8" fmla="*/ 1 w 723"/>
                <a:gd name="T9" fmla="*/ 1 h 576"/>
                <a:gd name="T10" fmla="*/ 1 w 723"/>
                <a:gd name="T11" fmla="*/ 1 h 576"/>
                <a:gd name="T12" fmla="*/ 1 w 723"/>
                <a:gd name="T13" fmla="*/ 1 h 576"/>
                <a:gd name="T14" fmla="*/ 1 w 723"/>
                <a:gd name="T15" fmla="*/ 1 h 576"/>
                <a:gd name="T16" fmla="*/ 1 w 723"/>
                <a:gd name="T17" fmla="*/ 1 h 576"/>
                <a:gd name="T18" fmla="*/ 1 w 723"/>
                <a:gd name="T19" fmla="*/ 1 h 576"/>
                <a:gd name="T20" fmla="*/ 1 w 723"/>
                <a:gd name="T21" fmla="*/ 1 h 576"/>
                <a:gd name="T22" fmla="*/ 1 w 723"/>
                <a:gd name="T23" fmla="*/ 1 h 576"/>
                <a:gd name="T24" fmla="*/ 1 w 723"/>
                <a:gd name="T25" fmla="*/ 1 h 576"/>
                <a:gd name="T26" fmla="*/ 1 w 723"/>
                <a:gd name="T27" fmla="*/ 1 h 576"/>
                <a:gd name="T28" fmla="*/ 1 w 723"/>
                <a:gd name="T29" fmla="*/ 1 h 576"/>
                <a:gd name="T30" fmla="*/ 1 w 723"/>
                <a:gd name="T31" fmla="*/ 1 h 576"/>
                <a:gd name="T32" fmla="*/ 1 w 723"/>
                <a:gd name="T33" fmla="*/ 1 h 576"/>
                <a:gd name="T34" fmla="*/ 1 w 723"/>
                <a:gd name="T35" fmla="*/ 0 h 576"/>
                <a:gd name="T36" fmla="*/ 0 w 723"/>
                <a:gd name="T37" fmla="*/ 0 h 5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3"/>
                <a:gd name="T58" fmla="*/ 0 h 576"/>
                <a:gd name="T59" fmla="*/ 723 w 723"/>
                <a:gd name="T60" fmla="*/ 576 h 5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3" h="576">
                  <a:moveTo>
                    <a:pt x="0" y="0"/>
                  </a:moveTo>
                  <a:lnTo>
                    <a:pt x="0" y="576"/>
                  </a:lnTo>
                  <a:lnTo>
                    <a:pt x="432" y="576"/>
                  </a:lnTo>
                  <a:lnTo>
                    <a:pt x="489" y="573"/>
                  </a:lnTo>
                  <a:lnTo>
                    <a:pt x="555" y="549"/>
                  </a:lnTo>
                  <a:lnTo>
                    <a:pt x="591" y="525"/>
                  </a:lnTo>
                  <a:lnTo>
                    <a:pt x="627" y="501"/>
                  </a:lnTo>
                  <a:lnTo>
                    <a:pt x="681" y="435"/>
                  </a:lnTo>
                  <a:lnTo>
                    <a:pt x="711" y="363"/>
                  </a:lnTo>
                  <a:lnTo>
                    <a:pt x="723" y="285"/>
                  </a:lnTo>
                  <a:lnTo>
                    <a:pt x="711" y="213"/>
                  </a:lnTo>
                  <a:lnTo>
                    <a:pt x="687" y="147"/>
                  </a:lnTo>
                  <a:lnTo>
                    <a:pt x="639" y="87"/>
                  </a:lnTo>
                  <a:lnTo>
                    <a:pt x="585" y="45"/>
                  </a:lnTo>
                  <a:lnTo>
                    <a:pt x="549" y="27"/>
                  </a:lnTo>
                  <a:lnTo>
                    <a:pt x="513" y="15"/>
                  </a:lnTo>
                  <a:lnTo>
                    <a:pt x="477" y="3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Line 20"/>
            <p:cNvSpPr>
              <a:spLocks noChangeAspect="1" noChangeShapeType="1"/>
            </p:cNvSpPr>
            <p:nvPr/>
          </p:nvSpPr>
          <p:spPr bwMode="auto">
            <a:xfrm>
              <a:off x="3872861" y="1418206"/>
              <a:ext cx="2424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Line 21"/>
            <p:cNvSpPr>
              <a:spLocks noChangeAspect="1" noChangeShapeType="1"/>
            </p:cNvSpPr>
            <p:nvPr/>
          </p:nvSpPr>
          <p:spPr bwMode="auto">
            <a:xfrm>
              <a:off x="3028337" y="1294949"/>
              <a:ext cx="24044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" name="Line 22"/>
            <p:cNvSpPr>
              <a:spLocks noChangeAspect="1" noChangeShapeType="1"/>
            </p:cNvSpPr>
            <p:nvPr/>
          </p:nvSpPr>
          <p:spPr bwMode="auto">
            <a:xfrm>
              <a:off x="3028337" y="1537487"/>
              <a:ext cx="24044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Freeform 24"/>
            <p:cNvSpPr>
              <a:spLocks noChangeAspect="1"/>
            </p:cNvSpPr>
            <p:nvPr/>
          </p:nvSpPr>
          <p:spPr bwMode="auto">
            <a:xfrm>
              <a:off x="3268779" y="1899306"/>
              <a:ext cx="606069" cy="485076"/>
            </a:xfrm>
            <a:custGeom>
              <a:avLst/>
              <a:gdLst>
                <a:gd name="T0" fmla="*/ 0 w 723"/>
                <a:gd name="T1" fmla="*/ 0 h 576"/>
                <a:gd name="T2" fmla="*/ 0 w 723"/>
                <a:gd name="T3" fmla="*/ 1 h 576"/>
                <a:gd name="T4" fmla="*/ 1 w 723"/>
                <a:gd name="T5" fmla="*/ 1 h 576"/>
                <a:gd name="T6" fmla="*/ 1 w 723"/>
                <a:gd name="T7" fmla="*/ 1 h 576"/>
                <a:gd name="T8" fmla="*/ 1 w 723"/>
                <a:gd name="T9" fmla="*/ 1 h 576"/>
                <a:gd name="T10" fmla="*/ 1 w 723"/>
                <a:gd name="T11" fmla="*/ 1 h 576"/>
                <a:gd name="T12" fmla="*/ 1 w 723"/>
                <a:gd name="T13" fmla="*/ 1 h 576"/>
                <a:gd name="T14" fmla="*/ 1 w 723"/>
                <a:gd name="T15" fmla="*/ 1 h 576"/>
                <a:gd name="T16" fmla="*/ 1 w 723"/>
                <a:gd name="T17" fmla="*/ 1 h 576"/>
                <a:gd name="T18" fmla="*/ 1 w 723"/>
                <a:gd name="T19" fmla="*/ 1 h 576"/>
                <a:gd name="T20" fmla="*/ 1 w 723"/>
                <a:gd name="T21" fmla="*/ 1 h 576"/>
                <a:gd name="T22" fmla="*/ 1 w 723"/>
                <a:gd name="T23" fmla="*/ 1 h 576"/>
                <a:gd name="T24" fmla="*/ 1 w 723"/>
                <a:gd name="T25" fmla="*/ 1 h 576"/>
                <a:gd name="T26" fmla="*/ 1 w 723"/>
                <a:gd name="T27" fmla="*/ 1 h 576"/>
                <a:gd name="T28" fmla="*/ 1 w 723"/>
                <a:gd name="T29" fmla="*/ 1 h 576"/>
                <a:gd name="T30" fmla="*/ 1 w 723"/>
                <a:gd name="T31" fmla="*/ 1 h 576"/>
                <a:gd name="T32" fmla="*/ 1 w 723"/>
                <a:gd name="T33" fmla="*/ 1 h 576"/>
                <a:gd name="T34" fmla="*/ 1 w 723"/>
                <a:gd name="T35" fmla="*/ 0 h 576"/>
                <a:gd name="T36" fmla="*/ 0 w 723"/>
                <a:gd name="T37" fmla="*/ 0 h 5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3"/>
                <a:gd name="T58" fmla="*/ 0 h 576"/>
                <a:gd name="T59" fmla="*/ 723 w 723"/>
                <a:gd name="T60" fmla="*/ 576 h 5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3" h="576">
                  <a:moveTo>
                    <a:pt x="0" y="0"/>
                  </a:moveTo>
                  <a:lnTo>
                    <a:pt x="0" y="576"/>
                  </a:lnTo>
                  <a:lnTo>
                    <a:pt x="432" y="576"/>
                  </a:lnTo>
                  <a:lnTo>
                    <a:pt x="489" y="573"/>
                  </a:lnTo>
                  <a:lnTo>
                    <a:pt x="555" y="549"/>
                  </a:lnTo>
                  <a:lnTo>
                    <a:pt x="591" y="525"/>
                  </a:lnTo>
                  <a:lnTo>
                    <a:pt x="627" y="501"/>
                  </a:lnTo>
                  <a:lnTo>
                    <a:pt x="681" y="435"/>
                  </a:lnTo>
                  <a:lnTo>
                    <a:pt x="711" y="363"/>
                  </a:lnTo>
                  <a:lnTo>
                    <a:pt x="723" y="285"/>
                  </a:lnTo>
                  <a:lnTo>
                    <a:pt x="711" y="213"/>
                  </a:lnTo>
                  <a:lnTo>
                    <a:pt x="687" y="147"/>
                  </a:lnTo>
                  <a:lnTo>
                    <a:pt x="639" y="87"/>
                  </a:lnTo>
                  <a:lnTo>
                    <a:pt x="585" y="45"/>
                  </a:lnTo>
                  <a:lnTo>
                    <a:pt x="549" y="27"/>
                  </a:lnTo>
                  <a:lnTo>
                    <a:pt x="513" y="15"/>
                  </a:lnTo>
                  <a:lnTo>
                    <a:pt x="477" y="3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Line 25"/>
            <p:cNvSpPr>
              <a:spLocks noChangeAspect="1" noChangeShapeType="1"/>
            </p:cNvSpPr>
            <p:nvPr/>
          </p:nvSpPr>
          <p:spPr bwMode="auto">
            <a:xfrm>
              <a:off x="3872861" y="2143833"/>
              <a:ext cx="2424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Line 26"/>
            <p:cNvSpPr>
              <a:spLocks noChangeAspect="1" noChangeShapeType="1"/>
            </p:cNvSpPr>
            <p:nvPr/>
          </p:nvSpPr>
          <p:spPr bwMode="auto">
            <a:xfrm>
              <a:off x="3028337" y="2020576"/>
              <a:ext cx="24044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" name="Line 27"/>
            <p:cNvSpPr>
              <a:spLocks noChangeAspect="1" noChangeShapeType="1"/>
            </p:cNvSpPr>
            <p:nvPr/>
          </p:nvSpPr>
          <p:spPr bwMode="auto">
            <a:xfrm>
              <a:off x="3028337" y="2263114"/>
              <a:ext cx="24044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4115288" y="1418206"/>
              <a:ext cx="0" cy="2405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4111314" y="1907258"/>
              <a:ext cx="0" cy="2425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2340797" y="1541463"/>
              <a:ext cx="0" cy="479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2340797" y="2020576"/>
              <a:ext cx="6875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H="1">
              <a:off x="2058627" y="1537487"/>
              <a:ext cx="228519" cy="39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 flipH="1">
              <a:off x="2058627" y="1294949"/>
              <a:ext cx="9697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2058627" y="2257149"/>
              <a:ext cx="9697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1750625" y="1108075"/>
              <a:ext cx="325886" cy="33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dirty="0">
                  <a:latin typeface="+mj-lt"/>
                </a:rPr>
                <a:t>A</a:t>
              </a:r>
            </a:p>
          </p:txBody>
        </p:sp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1750625" y="2080216"/>
              <a:ext cx="337809" cy="33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dirty="0">
                  <a:latin typeface="+mj-lt"/>
                </a:rPr>
                <a:t>B</a:t>
              </a:r>
            </a:p>
          </p:txBody>
        </p:sp>
      </p:grpSp>
      <p:grpSp>
        <p:nvGrpSpPr>
          <p:cNvPr id="83" name="Group 82"/>
          <p:cNvGrpSpPr>
            <a:grpSpLocks/>
          </p:cNvGrpSpPr>
          <p:nvPr/>
        </p:nvGrpSpPr>
        <p:grpSpPr bwMode="auto">
          <a:xfrm>
            <a:off x="5257800" y="2860675"/>
            <a:ext cx="2225675" cy="1062038"/>
            <a:chOff x="5257800" y="3886200"/>
            <a:chExt cx="2225675" cy="1062038"/>
          </a:xfrm>
        </p:grpSpPr>
        <p:sp>
          <p:nvSpPr>
            <p:cNvPr id="42" name="Freeform 297"/>
            <p:cNvSpPr>
              <a:spLocks/>
            </p:cNvSpPr>
            <p:nvPr/>
          </p:nvSpPr>
          <p:spPr bwMode="auto">
            <a:xfrm>
              <a:off x="5445125" y="3960813"/>
              <a:ext cx="2035175" cy="1587"/>
            </a:xfrm>
            <a:custGeom>
              <a:avLst/>
              <a:gdLst>
                <a:gd name="T0" fmla="*/ 0 w 1282"/>
                <a:gd name="T1" fmla="*/ 0 h 1"/>
                <a:gd name="T2" fmla="*/ 1282 w 1282"/>
                <a:gd name="T3" fmla="*/ 0 h 1"/>
                <a:gd name="T4" fmla="*/ 0 60000 65536"/>
                <a:gd name="T5" fmla="*/ 0 60000 65536"/>
                <a:gd name="T6" fmla="*/ 0 w 1282"/>
                <a:gd name="T7" fmla="*/ 0 h 1"/>
                <a:gd name="T8" fmla="*/ 1282 w 128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82" h="1">
                  <a:moveTo>
                    <a:pt x="0" y="0"/>
                  </a:moveTo>
                  <a:lnTo>
                    <a:pt x="1282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Freeform 298"/>
            <p:cNvSpPr>
              <a:spLocks/>
            </p:cNvSpPr>
            <p:nvPr/>
          </p:nvSpPr>
          <p:spPr bwMode="auto">
            <a:xfrm>
              <a:off x="5451475" y="4205288"/>
              <a:ext cx="2019300" cy="1587"/>
            </a:xfrm>
            <a:custGeom>
              <a:avLst/>
              <a:gdLst>
                <a:gd name="T0" fmla="*/ 0 w 1272"/>
                <a:gd name="T1" fmla="*/ 0 h 1"/>
                <a:gd name="T2" fmla="*/ 1272 w 1272"/>
                <a:gd name="T3" fmla="*/ 0 h 1"/>
                <a:gd name="T4" fmla="*/ 0 60000 65536"/>
                <a:gd name="T5" fmla="*/ 0 60000 65536"/>
                <a:gd name="T6" fmla="*/ 0 w 1272"/>
                <a:gd name="T7" fmla="*/ 0 h 1"/>
                <a:gd name="T8" fmla="*/ 1272 w 127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72" h="1">
                  <a:moveTo>
                    <a:pt x="0" y="0"/>
                  </a:moveTo>
                  <a:lnTo>
                    <a:pt x="1272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Freeform 299"/>
            <p:cNvSpPr>
              <a:spLocks/>
            </p:cNvSpPr>
            <p:nvPr/>
          </p:nvSpPr>
          <p:spPr bwMode="auto">
            <a:xfrm>
              <a:off x="5448300" y="4452938"/>
              <a:ext cx="2019300" cy="184150"/>
            </a:xfrm>
            <a:custGeom>
              <a:avLst/>
              <a:gdLst>
                <a:gd name="T0" fmla="*/ 0 w 1272"/>
                <a:gd name="T1" fmla="*/ 0 h 116"/>
                <a:gd name="T2" fmla="*/ 292 w 1272"/>
                <a:gd name="T3" fmla="*/ 0 h 116"/>
                <a:gd name="T4" fmla="*/ 292 w 1272"/>
                <a:gd name="T5" fmla="*/ 116 h 116"/>
                <a:gd name="T6" fmla="*/ 1272 w 1272"/>
                <a:gd name="T7" fmla="*/ 116 h 1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72"/>
                <a:gd name="T13" fmla="*/ 0 h 116"/>
                <a:gd name="T14" fmla="*/ 1272 w 1272"/>
                <a:gd name="T15" fmla="*/ 116 h 1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72" h="116">
                  <a:moveTo>
                    <a:pt x="0" y="0"/>
                  </a:moveTo>
                  <a:lnTo>
                    <a:pt x="292" y="0"/>
                  </a:lnTo>
                  <a:lnTo>
                    <a:pt x="292" y="116"/>
                  </a:lnTo>
                  <a:lnTo>
                    <a:pt x="1272" y="116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" name="Freeform 300"/>
            <p:cNvSpPr>
              <a:spLocks/>
            </p:cNvSpPr>
            <p:nvPr/>
          </p:nvSpPr>
          <p:spPr bwMode="auto">
            <a:xfrm>
              <a:off x="5435600" y="4691063"/>
              <a:ext cx="2038350" cy="190500"/>
            </a:xfrm>
            <a:custGeom>
              <a:avLst/>
              <a:gdLst>
                <a:gd name="T0" fmla="*/ 0 w 1284"/>
                <a:gd name="T1" fmla="*/ 0 h 120"/>
                <a:gd name="T2" fmla="*/ 472 w 1284"/>
                <a:gd name="T3" fmla="*/ 0 h 120"/>
                <a:gd name="T4" fmla="*/ 472 w 1284"/>
                <a:gd name="T5" fmla="*/ 120 h 120"/>
                <a:gd name="T6" fmla="*/ 522 w 1284"/>
                <a:gd name="T7" fmla="*/ 120 h 120"/>
                <a:gd name="T8" fmla="*/ 522 w 1284"/>
                <a:gd name="T9" fmla="*/ 2 h 120"/>
                <a:gd name="T10" fmla="*/ 1284 w 1284"/>
                <a:gd name="T11" fmla="*/ 2 h 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84"/>
                <a:gd name="T19" fmla="*/ 0 h 120"/>
                <a:gd name="T20" fmla="*/ 1284 w 1284"/>
                <a:gd name="T21" fmla="*/ 120 h 1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84" h="120">
                  <a:moveTo>
                    <a:pt x="0" y="0"/>
                  </a:moveTo>
                  <a:lnTo>
                    <a:pt x="472" y="0"/>
                  </a:lnTo>
                  <a:lnTo>
                    <a:pt x="472" y="120"/>
                  </a:lnTo>
                  <a:lnTo>
                    <a:pt x="522" y="120"/>
                  </a:lnTo>
                  <a:lnTo>
                    <a:pt x="522" y="2"/>
                  </a:lnTo>
                  <a:lnTo>
                    <a:pt x="1284" y="2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Line 301"/>
            <p:cNvSpPr>
              <a:spLocks noChangeShapeType="1"/>
            </p:cNvSpPr>
            <p:nvPr/>
          </p:nvSpPr>
          <p:spPr bwMode="auto">
            <a:xfrm>
              <a:off x="5437188" y="3960813"/>
              <a:ext cx="2046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Line 302"/>
            <p:cNvSpPr>
              <a:spLocks noChangeShapeType="1"/>
            </p:cNvSpPr>
            <p:nvPr/>
          </p:nvSpPr>
          <p:spPr bwMode="auto">
            <a:xfrm>
              <a:off x="5437188" y="4144963"/>
              <a:ext cx="2046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Line 303"/>
            <p:cNvSpPr>
              <a:spLocks noChangeShapeType="1"/>
            </p:cNvSpPr>
            <p:nvPr/>
          </p:nvSpPr>
          <p:spPr bwMode="auto">
            <a:xfrm>
              <a:off x="5437188" y="4208463"/>
              <a:ext cx="2046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Line 304"/>
            <p:cNvSpPr>
              <a:spLocks noChangeShapeType="1"/>
            </p:cNvSpPr>
            <p:nvPr/>
          </p:nvSpPr>
          <p:spPr bwMode="auto">
            <a:xfrm>
              <a:off x="5437188" y="4392613"/>
              <a:ext cx="2046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" name="Line 305"/>
            <p:cNvSpPr>
              <a:spLocks noChangeShapeType="1"/>
            </p:cNvSpPr>
            <p:nvPr/>
          </p:nvSpPr>
          <p:spPr bwMode="auto">
            <a:xfrm>
              <a:off x="5437188" y="4451350"/>
              <a:ext cx="2046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" name="Line 306"/>
            <p:cNvSpPr>
              <a:spLocks noChangeShapeType="1"/>
            </p:cNvSpPr>
            <p:nvPr/>
          </p:nvSpPr>
          <p:spPr bwMode="auto">
            <a:xfrm>
              <a:off x="5437188" y="4635500"/>
              <a:ext cx="2046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" name="Line 307"/>
            <p:cNvSpPr>
              <a:spLocks noChangeShapeType="1"/>
            </p:cNvSpPr>
            <p:nvPr/>
          </p:nvSpPr>
          <p:spPr bwMode="auto">
            <a:xfrm>
              <a:off x="5437188" y="4691063"/>
              <a:ext cx="2046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Line 308"/>
            <p:cNvSpPr>
              <a:spLocks noChangeShapeType="1"/>
            </p:cNvSpPr>
            <p:nvPr/>
          </p:nvSpPr>
          <p:spPr bwMode="auto">
            <a:xfrm>
              <a:off x="5437188" y="4875213"/>
              <a:ext cx="2046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" name="Text Box 309"/>
            <p:cNvSpPr txBox="1">
              <a:spLocks noChangeArrowheads="1"/>
            </p:cNvSpPr>
            <p:nvPr/>
          </p:nvSpPr>
          <p:spPr bwMode="auto">
            <a:xfrm>
              <a:off x="5257800" y="3886200"/>
              <a:ext cx="33178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dirty="0">
                  <a:latin typeface="+mj-lt"/>
                </a:rPr>
                <a:t>A</a:t>
              </a:r>
            </a:p>
          </p:txBody>
        </p:sp>
        <p:sp>
          <p:nvSpPr>
            <p:cNvPr id="55" name="Text Box 310"/>
            <p:cNvSpPr txBox="1">
              <a:spLocks noChangeArrowheads="1"/>
            </p:cNvSpPr>
            <p:nvPr/>
          </p:nvSpPr>
          <p:spPr bwMode="auto">
            <a:xfrm>
              <a:off x="5257800" y="4160838"/>
              <a:ext cx="3365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B</a:t>
              </a:r>
            </a:p>
          </p:txBody>
        </p:sp>
        <p:sp>
          <p:nvSpPr>
            <p:cNvPr id="56" name="Text Box 311"/>
            <p:cNvSpPr txBox="1">
              <a:spLocks noChangeArrowheads="1"/>
            </p:cNvSpPr>
            <p:nvPr/>
          </p:nvSpPr>
          <p:spPr bwMode="auto">
            <a:xfrm>
              <a:off x="5257800" y="4392613"/>
              <a:ext cx="3365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C</a:t>
              </a:r>
            </a:p>
          </p:txBody>
        </p:sp>
        <p:sp>
          <p:nvSpPr>
            <p:cNvPr id="57" name="Text Box 312"/>
            <p:cNvSpPr txBox="1">
              <a:spLocks noChangeArrowheads="1"/>
            </p:cNvSpPr>
            <p:nvPr/>
          </p:nvSpPr>
          <p:spPr bwMode="auto">
            <a:xfrm>
              <a:off x="5283200" y="4597400"/>
              <a:ext cx="258763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dirty="0">
                  <a:latin typeface="+mj-lt"/>
                </a:rPr>
                <a:t>Y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533400" y="1193800"/>
            <a:ext cx="35814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This circuit produces a glitch on Y when A=1, B=1, C: 1→0</a:t>
            </a:r>
          </a:p>
        </p:txBody>
      </p:sp>
      <p:sp>
        <p:nvSpPr>
          <p:cNvPr id="85" name="Down Arrow 84"/>
          <p:cNvSpPr>
            <a:spLocks noChangeArrowheads="1"/>
          </p:cNvSpPr>
          <p:nvPr/>
        </p:nvSpPr>
        <p:spPr bwMode="auto">
          <a:xfrm flipV="1">
            <a:off x="3276600" y="3316288"/>
            <a:ext cx="228600" cy="381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Gill Sans MT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1000" y="4191000"/>
            <a:ext cx="84582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To make the circuit lenient, include product terms for ALL prime </a:t>
            </a:r>
            <a:r>
              <a:rPr lang="en-US" sz="2000" dirty="0" err="1">
                <a:latin typeface="+mj-lt"/>
                <a:ea typeface="ＭＳ Ｐゴシック" charset="0"/>
                <a:cs typeface="ＭＳ Ｐゴシック" charset="0"/>
              </a:rPr>
              <a:t>implicants</a:t>
            </a: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.</a:t>
            </a:r>
          </a:p>
        </p:txBody>
      </p:sp>
      <p:sp>
        <p:nvSpPr>
          <p:cNvPr id="87" name="AutoShape 4"/>
          <p:cNvSpPr>
            <a:spLocks noChangeArrowheads="1"/>
          </p:cNvSpPr>
          <p:nvPr/>
        </p:nvSpPr>
        <p:spPr bwMode="auto">
          <a:xfrm>
            <a:off x="3352800" y="3011488"/>
            <a:ext cx="381000" cy="10668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grpSp>
        <p:nvGrpSpPr>
          <p:cNvPr id="88" name="Group 294"/>
          <p:cNvGrpSpPr>
            <a:grpSpLocks/>
          </p:cNvGrpSpPr>
          <p:nvPr/>
        </p:nvGrpSpPr>
        <p:grpSpPr bwMode="auto">
          <a:xfrm>
            <a:off x="2320925" y="4876800"/>
            <a:ext cx="4502150" cy="1582738"/>
            <a:chOff x="1724" y="2844"/>
            <a:chExt cx="3432" cy="1207"/>
          </a:xfrm>
        </p:grpSpPr>
        <p:graphicFrame>
          <p:nvGraphicFramePr>
            <p:cNvPr id="50192" name="Object 6"/>
            <p:cNvGraphicFramePr>
              <a:graphicFrameLocks noChangeAspect="1"/>
            </p:cNvGraphicFramePr>
            <p:nvPr/>
          </p:nvGraphicFramePr>
          <p:xfrm>
            <a:off x="3936" y="3312"/>
            <a:ext cx="1220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130300" imgH="203200" progId="Equation.3">
                    <p:embed/>
                  </p:oleObj>
                </mc:Choice>
                <mc:Fallback>
                  <p:oleObj name="Equation" r:id="rId7" imgW="1130300" imgH="203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3312"/>
                          <a:ext cx="1220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" name="Freeform 44"/>
            <p:cNvSpPr>
              <a:spLocks noChangeAspect="1"/>
            </p:cNvSpPr>
            <p:nvPr/>
          </p:nvSpPr>
          <p:spPr bwMode="auto">
            <a:xfrm>
              <a:off x="3377" y="3306"/>
              <a:ext cx="395" cy="305"/>
            </a:xfrm>
            <a:custGeom>
              <a:avLst/>
              <a:gdLst>
                <a:gd name="T0" fmla="*/ 0 w 747"/>
                <a:gd name="T1" fmla="*/ 0 h 576"/>
                <a:gd name="T2" fmla="*/ 1 w 747"/>
                <a:gd name="T3" fmla="*/ 0 h 576"/>
                <a:gd name="T4" fmla="*/ 1 w 747"/>
                <a:gd name="T5" fmla="*/ 1 h 576"/>
                <a:gd name="T6" fmla="*/ 1 w 747"/>
                <a:gd name="T7" fmla="*/ 1 h 576"/>
                <a:gd name="T8" fmla="*/ 1 w 747"/>
                <a:gd name="T9" fmla="*/ 1 h 576"/>
                <a:gd name="T10" fmla="*/ 1 w 747"/>
                <a:gd name="T11" fmla="*/ 1 h 576"/>
                <a:gd name="T12" fmla="*/ 1 w 747"/>
                <a:gd name="T13" fmla="*/ 1 h 576"/>
                <a:gd name="T14" fmla="*/ 1 w 747"/>
                <a:gd name="T15" fmla="*/ 1 h 576"/>
                <a:gd name="T16" fmla="*/ 1 w 747"/>
                <a:gd name="T17" fmla="*/ 1 h 576"/>
                <a:gd name="T18" fmla="*/ 1 w 747"/>
                <a:gd name="T19" fmla="*/ 1 h 576"/>
                <a:gd name="T20" fmla="*/ 1 w 747"/>
                <a:gd name="T21" fmla="*/ 1 h 576"/>
                <a:gd name="T22" fmla="*/ 1 w 747"/>
                <a:gd name="T23" fmla="*/ 1 h 576"/>
                <a:gd name="T24" fmla="*/ 0 w 747"/>
                <a:gd name="T25" fmla="*/ 1 h 576"/>
                <a:gd name="T26" fmla="*/ 1 w 747"/>
                <a:gd name="T27" fmla="*/ 1 h 576"/>
                <a:gd name="T28" fmla="*/ 1 w 747"/>
                <a:gd name="T29" fmla="*/ 1 h 576"/>
                <a:gd name="T30" fmla="*/ 1 w 747"/>
                <a:gd name="T31" fmla="*/ 1 h 576"/>
                <a:gd name="T32" fmla="*/ 1 w 747"/>
                <a:gd name="T33" fmla="*/ 1 h 576"/>
                <a:gd name="T34" fmla="*/ 1 w 747"/>
                <a:gd name="T35" fmla="*/ 1 h 576"/>
                <a:gd name="T36" fmla="*/ 1 w 747"/>
                <a:gd name="T37" fmla="*/ 1 h 576"/>
                <a:gd name="T38" fmla="*/ 1 w 747"/>
                <a:gd name="T39" fmla="*/ 1 h 576"/>
                <a:gd name="T40" fmla="*/ 1 w 747"/>
                <a:gd name="T41" fmla="*/ 1 h 576"/>
                <a:gd name="T42" fmla="*/ 1 w 747"/>
                <a:gd name="T43" fmla="*/ 1 h 576"/>
                <a:gd name="T44" fmla="*/ 0 w 747"/>
                <a:gd name="T45" fmla="*/ 0 h 57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747"/>
                <a:gd name="T70" fmla="*/ 0 h 576"/>
                <a:gd name="T71" fmla="*/ 747 w 747"/>
                <a:gd name="T72" fmla="*/ 576 h 57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747" h="576">
                  <a:moveTo>
                    <a:pt x="0" y="0"/>
                  </a:moveTo>
                  <a:lnTo>
                    <a:pt x="432" y="0"/>
                  </a:lnTo>
                  <a:lnTo>
                    <a:pt x="495" y="9"/>
                  </a:lnTo>
                  <a:lnTo>
                    <a:pt x="555" y="27"/>
                  </a:lnTo>
                  <a:lnTo>
                    <a:pt x="639" y="99"/>
                  </a:lnTo>
                  <a:lnTo>
                    <a:pt x="699" y="189"/>
                  </a:lnTo>
                  <a:lnTo>
                    <a:pt x="747" y="291"/>
                  </a:lnTo>
                  <a:lnTo>
                    <a:pt x="699" y="393"/>
                  </a:lnTo>
                  <a:lnTo>
                    <a:pt x="633" y="477"/>
                  </a:lnTo>
                  <a:lnTo>
                    <a:pt x="549" y="549"/>
                  </a:lnTo>
                  <a:lnTo>
                    <a:pt x="495" y="567"/>
                  </a:lnTo>
                  <a:lnTo>
                    <a:pt x="432" y="576"/>
                  </a:lnTo>
                  <a:lnTo>
                    <a:pt x="0" y="576"/>
                  </a:lnTo>
                  <a:lnTo>
                    <a:pt x="39" y="561"/>
                  </a:lnTo>
                  <a:lnTo>
                    <a:pt x="69" y="537"/>
                  </a:lnTo>
                  <a:lnTo>
                    <a:pt x="111" y="483"/>
                  </a:lnTo>
                  <a:lnTo>
                    <a:pt x="135" y="381"/>
                  </a:lnTo>
                  <a:lnTo>
                    <a:pt x="144" y="288"/>
                  </a:lnTo>
                  <a:lnTo>
                    <a:pt x="135" y="183"/>
                  </a:lnTo>
                  <a:lnTo>
                    <a:pt x="111" y="99"/>
                  </a:lnTo>
                  <a:lnTo>
                    <a:pt x="69" y="33"/>
                  </a:lnTo>
                  <a:lnTo>
                    <a:pt x="39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" name="Line 45"/>
            <p:cNvSpPr>
              <a:spLocks noChangeAspect="1" noChangeShapeType="1"/>
            </p:cNvSpPr>
            <p:nvPr/>
          </p:nvSpPr>
          <p:spPr bwMode="auto">
            <a:xfrm>
              <a:off x="3225" y="3535"/>
              <a:ext cx="21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Line 46"/>
            <p:cNvSpPr>
              <a:spLocks noChangeAspect="1" noChangeShapeType="1"/>
            </p:cNvSpPr>
            <p:nvPr/>
          </p:nvSpPr>
          <p:spPr bwMode="auto">
            <a:xfrm flipH="1">
              <a:off x="3774" y="3459"/>
              <a:ext cx="1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Line 47"/>
            <p:cNvSpPr>
              <a:spLocks noChangeAspect="1" noChangeShapeType="1"/>
            </p:cNvSpPr>
            <p:nvPr/>
          </p:nvSpPr>
          <p:spPr bwMode="auto">
            <a:xfrm>
              <a:off x="3225" y="3383"/>
              <a:ext cx="21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4" name="Line 48"/>
            <p:cNvSpPr>
              <a:spLocks noChangeShapeType="1"/>
            </p:cNvSpPr>
            <p:nvPr/>
          </p:nvSpPr>
          <p:spPr bwMode="auto">
            <a:xfrm>
              <a:off x="2108" y="3118"/>
              <a:ext cx="0" cy="6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0198" name="Group 49"/>
            <p:cNvGrpSpPr>
              <a:grpSpLocks noChangeAspect="1"/>
            </p:cNvGrpSpPr>
            <p:nvPr/>
          </p:nvGrpSpPr>
          <p:grpSpPr bwMode="auto">
            <a:xfrm>
              <a:off x="2074" y="3034"/>
              <a:ext cx="466" cy="156"/>
              <a:chOff x="7920" y="4176"/>
              <a:chExt cx="864" cy="288"/>
            </a:xfrm>
          </p:grpSpPr>
          <p:sp>
            <p:nvSpPr>
              <p:cNvPr id="128" name="Freeform 50"/>
              <p:cNvSpPr>
                <a:spLocks noChangeAspect="1"/>
              </p:cNvSpPr>
              <p:nvPr/>
            </p:nvSpPr>
            <p:spPr bwMode="auto">
              <a:xfrm>
                <a:off x="8207" y="4176"/>
                <a:ext cx="289" cy="288"/>
              </a:xfrm>
              <a:custGeom>
                <a:avLst/>
                <a:gdLst>
                  <a:gd name="T0" fmla="*/ 288 w 288"/>
                  <a:gd name="T1" fmla="*/ 144 h 288"/>
                  <a:gd name="T2" fmla="*/ 0 w 288"/>
                  <a:gd name="T3" fmla="*/ 0 h 288"/>
                  <a:gd name="T4" fmla="*/ 0 w 288"/>
                  <a:gd name="T5" fmla="*/ 288 h 288"/>
                  <a:gd name="T6" fmla="*/ 288 w 288"/>
                  <a:gd name="T7" fmla="*/ 144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88"/>
                  <a:gd name="T14" fmla="*/ 288 w 288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88">
                    <a:moveTo>
                      <a:pt x="288" y="144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288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9" name="Line 51"/>
              <p:cNvSpPr>
                <a:spLocks noChangeAspect="1" noChangeShapeType="1"/>
              </p:cNvSpPr>
              <p:nvPr/>
            </p:nvSpPr>
            <p:spPr bwMode="auto">
              <a:xfrm flipH="1">
                <a:off x="7920" y="4321"/>
                <a:ext cx="28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0" name="Line 52"/>
              <p:cNvSpPr>
                <a:spLocks noChangeAspect="1" noChangeShapeType="1"/>
              </p:cNvSpPr>
              <p:nvPr/>
            </p:nvSpPr>
            <p:spPr bwMode="auto">
              <a:xfrm flipH="1">
                <a:off x="8496" y="4321"/>
                <a:ext cx="28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1" name="Oval 53"/>
              <p:cNvSpPr>
                <a:spLocks noChangeAspect="1" noChangeArrowheads="1"/>
              </p:cNvSpPr>
              <p:nvPr/>
            </p:nvSpPr>
            <p:spPr bwMode="auto">
              <a:xfrm>
                <a:off x="8496" y="4248"/>
                <a:ext cx="144" cy="145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0199" name="Group 54"/>
            <p:cNvGrpSpPr>
              <a:grpSpLocks noChangeAspect="1"/>
            </p:cNvGrpSpPr>
            <p:nvPr/>
          </p:nvGrpSpPr>
          <p:grpSpPr bwMode="auto">
            <a:xfrm>
              <a:off x="2540" y="2886"/>
              <a:ext cx="685" cy="305"/>
              <a:chOff x="2304" y="7200"/>
              <a:chExt cx="1296" cy="576"/>
            </a:xfrm>
          </p:grpSpPr>
          <p:sp>
            <p:nvSpPr>
              <p:cNvPr id="124" name="Freeform 55"/>
              <p:cNvSpPr>
                <a:spLocks noChangeAspect="1"/>
              </p:cNvSpPr>
              <p:nvPr/>
            </p:nvSpPr>
            <p:spPr bwMode="auto">
              <a:xfrm>
                <a:off x="2592" y="7201"/>
                <a:ext cx="724" cy="576"/>
              </a:xfrm>
              <a:custGeom>
                <a:avLst/>
                <a:gdLst>
                  <a:gd name="T0" fmla="*/ 0 w 723"/>
                  <a:gd name="T1" fmla="*/ 0 h 576"/>
                  <a:gd name="T2" fmla="*/ 0 w 723"/>
                  <a:gd name="T3" fmla="*/ 576 h 576"/>
                  <a:gd name="T4" fmla="*/ 432 w 723"/>
                  <a:gd name="T5" fmla="*/ 576 h 576"/>
                  <a:gd name="T6" fmla="*/ 489 w 723"/>
                  <a:gd name="T7" fmla="*/ 573 h 576"/>
                  <a:gd name="T8" fmla="*/ 555 w 723"/>
                  <a:gd name="T9" fmla="*/ 549 h 576"/>
                  <a:gd name="T10" fmla="*/ 591 w 723"/>
                  <a:gd name="T11" fmla="*/ 525 h 576"/>
                  <a:gd name="T12" fmla="*/ 627 w 723"/>
                  <a:gd name="T13" fmla="*/ 501 h 576"/>
                  <a:gd name="T14" fmla="*/ 681 w 723"/>
                  <a:gd name="T15" fmla="*/ 435 h 576"/>
                  <a:gd name="T16" fmla="*/ 711 w 723"/>
                  <a:gd name="T17" fmla="*/ 363 h 576"/>
                  <a:gd name="T18" fmla="*/ 723 w 723"/>
                  <a:gd name="T19" fmla="*/ 285 h 576"/>
                  <a:gd name="T20" fmla="*/ 711 w 723"/>
                  <a:gd name="T21" fmla="*/ 213 h 576"/>
                  <a:gd name="T22" fmla="*/ 687 w 723"/>
                  <a:gd name="T23" fmla="*/ 147 h 576"/>
                  <a:gd name="T24" fmla="*/ 639 w 723"/>
                  <a:gd name="T25" fmla="*/ 87 h 576"/>
                  <a:gd name="T26" fmla="*/ 585 w 723"/>
                  <a:gd name="T27" fmla="*/ 45 h 576"/>
                  <a:gd name="T28" fmla="*/ 549 w 723"/>
                  <a:gd name="T29" fmla="*/ 27 h 576"/>
                  <a:gd name="T30" fmla="*/ 513 w 723"/>
                  <a:gd name="T31" fmla="*/ 15 h 576"/>
                  <a:gd name="T32" fmla="*/ 477 w 723"/>
                  <a:gd name="T33" fmla="*/ 3 h 576"/>
                  <a:gd name="T34" fmla="*/ 432 w 723"/>
                  <a:gd name="T35" fmla="*/ 0 h 576"/>
                  <a:gd name="T36" fmla="*/ 0 w 723"/>
                  <a:gd name="T37" fmla="*/ 0 h 57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23"/>
                  <a:gd name="T58" fmla="*/ 0 h 576"/>
                  <a:gd name="T59" fmla="*/ 723 w 723"/>
                  <a:gd name="T60" fmla="*/ 576 h 57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23" h="576">
                    <a:moveTo>
                      <a:pt x="0" y="0"/>
                    </a:moveTo>
                    <a:lnTo>
                      <a:pt x="0" y="576"/>
                    </a:lnTo>
                    <a:lnTo>
                      <a:pt x="432" y="576"/>
                    </a:lnTo>
                    <a:lnTo>
                      <a:pt x="489" y="573"/>
                    </a:lnTo>
                    <a:lnTo>
                      <a:pt x="555" y="549"/>
                    </a:lnTo>
                    <a:lnTo>
                      <a:pt x="591" y="525"/>
                    </a:lnTo>
                    <a:lnTo>
                      <a:pt x="627" y="501"/>
                    </a:lnTo>
                    <a:lnTo>
                      <a:pt x="681" y="435"/>
                    </a:lnTo>
                    <a:lnTo>
                      <a:pt x="711" y="363"/>
                    </a:lnTo>
                    <a:lnTo>
                      <a:pt x="723" y="285"/>
                    </a:lnTo>
                    <a:lnTo>
                      <a:pt x="711" y="213"/>
                    </a:lnTo>
                    <a:lnTo>
                      <a:pt x="687" y="147"/>
                    </a:lnTo>
                    <a:lnTo>
                      <a:pt x="639" y="87"/>
                    </a:lnTo>
                    <a:lnTo>
                      <a:pt x="585" y="45"/>
                    </a:lnTo>
                    <a:lnTo>
                      <a:pt x="549" y="27"/>
                    </a:lnTo>
                    <a:lnTo>
                      <a:pt x="513" y="15"/>
                    </a:lnTo>
                    <a:lnTo>
                      <a:pt x="477" y="3"/>
                    </a:lnTo>
                    <a:lnTo>
                      <a:pt x="432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5" name="Line 56"/>
              <p:cNvSpPr>
                <a:spLocks noChangeAspect="1" noChangeShapeType="1"/>
              </p:cNvSpPr>
              <p:nvPr/>
            </p:nvSpPr>
            <p:spPr bwMode="auto">
              <a:xfrm>
                <a:off x="3311" y="7489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6" name="Line 57"/>
              <p:cNvSpPr>
                <a:spLocks noChangeAspect="1" noChangeShapeType="1"/>
              </p:cNvSpPr>
              <p:nvPr/>
            </p:nvSpPr>
            <p:spPr bwMode="auto">
              <a:xfrm>
                <a:off x="2303" y="7345"/>
                <a:ext cx="28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7" name="Line 58"/>
              <p:cNvSpPr>
                <a:spLocks noChangeAspect="1" noChangeShapeType="1"/>
              </p:cNvSpPr>
              <p:nvPr/>
            </p:nvSpPr>
            <p:spPr bwMode="auto">
              <a:xfrm>
                <a:off x="2303" y="7633"/>
                <a:ext cx="28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7" name="Line 59"/>
            <p:cNvSpPr>
              <a:spLocks noChangeShapeType="1"/>
            </p:cNvSpPr>
            <p:nvPr/>
          </p:nvSpPr>
          <p:spPr bwMode="auto">
            <a:xfrm>
              <a:off x="3229" y="3039"/>
              <a:ext cx="0" cy="3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" name="Line 60"/>
            <p:cNvSpPr>
              <a:spLocks noChangeShapeType="1"/>
            </p:cNvSpPr>
            <p:nvPr/>
          </p:nvSpPr>
          <p:spPr bwMode="auto">
            <a:xfrm flipH="1">
              <a:off x="1930" y="3112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9" name="Line 61"/>
            <p:cNvSpPr>
              <a:spLocks noChangeShapeType="1"/>
            </p:cNvSpPr>
            <p:nvPr/>
          </p:nvSpPr>
          <p:spPr bwMode="auto">
            <a:xfrm flipH="1">
              <a:off x="1930" y="2961"/>
              <a:ext cx="61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" name="Text Box 62"/>
            <p:cNvSpPr txBox="1">
              <a:spLocks noChangeArrowheads="1"/>
            </p:cNvSpPr>
            <p:nvPr/>
          </p:nvSpPr>
          <p:spPr bwMode="auto">
            <a:xfrm>
              <a:off x="1724" y="2844"/>
              <a:ext cx="20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dirty="0">
                  <a:latin typeface="+mj-lt"/>
                </a:rPr>
                <a:t>A</a:t>
              </a:r>
            </a:p>
          </p:txBody>
        </p:sp>
        <p:sp>
          <p:nvSpPr>
            <p:cNvPr id="101" name="Text Box 63"/>
            <p:cNvSpPr txBox="1">
              <a:spLocks noChangeArrowheads="1"/>
            </p:cNvSpPr>
            <p:nvPr/>
          </p:nvSpPr>
          <p:spPr bwMode="auto">
            <a:xfrm>
              <a:off x="1724" y="3006"/>
              <a:ext cx="21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dirty="0">
                  <a:latin typeface="+mj-lt"/>
                </a:rPr>
                <a:t>C</a:t>
              </a:r>
            </a:p>
          </p:txBody>
        </p:sp>
        <p:sp>
          <p:nvSpPr>
            <p:cNvPr id="102" name="Text Box 64"/>
            <p:cNvSpPr txBox="1">
              <a:spLocks noChangeArrowheads="1"/>
            </p:cNvSpPr>
            <p:nvPr/>
          </p:nvSpPr>
          <p:spPr bwMode="auto">
            <a:xfrm>
              <a:off x="1724" y="3838"/>
              <a:ext cx="21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dirty="0">
                  <a:latin typeface="+mj-lt"/>
                </a:rPr>
                <a:t>B</a:t>
              </a:r>
            </a:p>
          </p:txBody>
        </p:sp>
        <p:grpSp>
          <p:nvGrpSpPr>
            <p:cNvPr id="50206" name="Group 66"/>
            <p:cNvGrpSpPr>
              <a:grpSpLocks/>
            </p:cNvGrpSpPr>
            <p:nvPr/>
          </p:nvGrpSpPr>
          <p:grpSpPr bwMode="auto">
            <a:xfrm>
              <a:off x="1930" y="3454"/>
              <a:ext cx="1520" cy="584"/>
              <a:chOff x="1964" y="3496"/>
              <a:chExt cx="1520" cy="584"/>
            </a:xfrm>
          </p:grpSpPr>
          <p:grpSp>
            <p:nvGrpSpPr>
              <p:cNvPr id="50217" name="Group 67"/>
              <p:cNvGrpSpPr>
                <a:grpSpLocks noChangeAspect="1"/>
              </p:cNvGrpSpPr>
              <p:nvPr/>
            </p:nvGrpSpPr>
            <p:grpSpPr bwMode="auto">
              <a:xfrm>
                <a:off x="2574" y="3775"/>
                <a:ext cx="685" cy="305"/>
                <a:chOff x="2304" y="7200"/>
                <a:chExt cx="1296" cy="576"/>
              </a:xfrm>
            </p:grpSpPr>
            <p:sp>
              <p:nvSpPr>
                <p:cNvPr id="120" name="Freeform 68"/>
                <p:cNvSpPr>
                  <a:spLocks noChangeAspect="1"/>
                </p:cNvSpPr>
                <p:nvPr/>
              </p:nvSpPr>
              <p:spPr bwMode="auto">
                <a:xfrm>
                  <a:off x="2592" y="7199"/>
                  <a:ext cx="724" cy="576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21" name="Line 69"/>
                <p:cNvSpPr>
                  <a:spLocks noChangeAspect="1" noChangeShapeType="1"/>
                </p:cNvSpPr>
                <p:nvPr/>
              </p:nvSpPr>
              <p:spPr bwMode="auto">
                <a:xfrm>
                  <a:off x="3311" y="7487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22" name="Line 70"/>
                <p:cNvSpPr>
                  <a:spLocks noChangeAspect="1" noChangeShapeType="1"/>
                </p:cNvSpPr>
                <p:nvPr/>
              </p:nvSpPr>
              <p:spPr bwMode="auto">
                <a:xfrm>
                  <a:off x="2303" y="7343"/>
                  <a:ext cx="286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23" name="Line 71"/>
                <p:cNvSpPr>
                  <a:spLocks noChangeAspect="1" noChangeShapeType="1"/>
                </p:cNvSpPr>
                <p:nvPr/>
              </p:nvSpPr>
              <p:spPr bwMode="auto">
                <a:xfrm>
                  <a:off x="2303" y="7631"/>
                  <a:ext cx="286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16" name="Line 72"/>
              <p:cNvSpPr>
                <a:spLocks noChangeShapeType="1"/>
              </p:cNvSpPr>
              <p:nvPr/>
            </p:nvSpPr>
            <p:spPr bwMode="auto">
              <a:xfrm>
                <a:off x="3256" y="3577"/>
                <a:ext cx="0" cy="35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7" name="Line 73"/>
              <p:cNvSpPr>
                <a:spLocks noChangeShapeType="1"/>
              </p:cNvSpPr>
              <p:nvPr/>
            </p:nvSpPr>
            <p:spPr bwMode="auto">
              <a:xfrm flipH="1">
                <a:off x="2142" y="3851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8" name="Line 74"/>
              <p:cNvSpPr>
                <a:spLocks noChangeShapeType="1"/>
              </p:cNvSpPr>
              <p:nvPr/>
            </p:nvSpPr>
            <p:spPr bwMode="auto">
              <a:xfrm flipH="1">
                <a:off x="1964" y="4000"/>
                <a:ext cx="61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9" name="Line 75"/>
              <p:cNvSpPr>
                <a:spLocks noChangeShapeType="1"/>
              </p:cNvSpPr>
              <p:nvPr/>
            </p:nvSpPr>
            <p:spPr bwMode="auto">
              <a:xfrm flipH="1">
                <a:off x="3256" y="3496"/>
                <a:ext cx="22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0207" name="Group 76"/>
            <p:cNvGrpSpPr>
              <a:grpSpLocks/>
            </p:cNvGrpSpPr>
            <p:nvPr/>
          </p:nvGrpSpPr>
          <p:grpSpPr bwMode="auto">
            <a:xfrm>
              <a:off x="2022" y="2962"/>
              <a:ext cx="1208" cy="1001"/>
              <a:chOff x="2056" y="3004"/>
              <a:chExt cx="1208" cy="1001"/>
            </a:xfrm>
          </p:grpSpPr>
          <p:grpSp>
            <p:nvGrpSpPr>
              <p:cNvPr id="50208" name="Group 77"/>
              <p:cNvGrpSpPr>
                <a:grpSpLocks noChangeAspect="1"/>
              </p:cNvGrpSpPr>
              <p:nvPr/>
            </p:nvGrpSpPr>
            <p:grpSpPr bwMode="auto">
              <a:xfrm>
                <a:off x="2579" y="3343"/>
                <a:ext cx="685" cy="305"/>
                <a:chOff x="2304" y="7200"/>
                <a:chExt cx="1296" cy="576"/>
              </a:xfrm>
            </p:grpSpPr>
            <p:sp>
              <p:nvSpPr>
                <p:cNvPr id="111" name="Freeform 78"/>
                <p:cNvSpPr>
                  <a:spLocks noChangeAspect="1"/>
                </p:cNvSpPr>
                <p:nvPr/>
              </p:nvSpPr>
              <p:spPr bwMode="auto">
                <a:xfrm>
                  <a:off x="2592" y="7199"/>
                  <a:ext cx="724" cy="576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12" name="Line 79"/>
                <p:cNvSpPr>
                  <a:spLocks noChangeAspect="1" noChangeShapeType="1"/>
                </p:cNvSpPr>
                <p:nvPr/>
              </p:nvSpPr>
              <p:spPr bwMode="auto">
                <a:xfrm>
                  <a:off x="3308" y="7487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13" name="Line 80"/>
                <p:cNvSpPr>
                  <a:spLocks noChangeAspect="1" noChangeShapeType="1"/>
                </p:cNvSpPr>
                <p:nvPr/>
              </p:nvSpPr>
              <p:spPr bwMode="auto">
                <a:xfrm>
                  <a:off x="2303" y="7343"/>
                  <a:ext cx="286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14" name="Line 81"/>
                <p:cNvSpPr>
                  <a:spLocks noChangeAspect="1" noChangeShapeType="1"/>
                </p:cNvSpPr>
                <p:nvPr/>
              </p:nvSpPr>
              <p:spPr bwMode="auto">
                <a:xfrm>
                  <a:off x="2303" y="7631"/>
                  <a:ext cx="286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07" name="Line 82"/>
              <p:cNvSpPr>
                <a:spLocks noChangeShapeType="1"/>
              </p:cNvSpPr>
              <p:nvPr/>
            </p:nvSpPr>
            <p:spPr bwMode="auto">
              <a:xfrm flipH="1">
                <a:off x="2056" y="3570"/>
                <a:ext cx="523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8" name="Line 83"/>
              <p:cNvSpPr>
                <a:spLocks noChangeShapeType="1"/>
              </p:cNvSpPr>
              <p:nvPr/>
            </p:nvSpPr>
            <p:spPr bwMode="auto">
              <a:xfrm flipH="1">
                <a:off x="2058" y="3416"/>
                <a:ext cx="52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9" name="Line 84"/>
              <p:cNvSpPr>
                <a:spLocks noChangeShapeType="1"/>
              </p:cNvSpPr>
              <p:nvPr/>
            </p:nvSpPr>
            <p:spPr bwMode="auto">
              <a:xfrm>
                <a:off x="2056" y="3570"/>
                <a:ext cx="0" cy="43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0" name="Line 85"/>
              <p:cNvSpPr>
                <a:spLocks noChangeShapeType="1"/>
              </p:cNvSpPr>
              <p:nvPr/>
            </p:nvSpPr>
            <p:spPr bwMode="auto">
              <a:xfrm>
                <a:off x="2058" y="3002"/>
                <a:ext cx="0" cy="41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135" name="Group 134"/>
          <p:cNvGrpSpPr>
            <a:grpSpLocks/>
          </p:cNvGrpSpPr>
          <p:nvPr/>
        </p:nvGrpSpPr>
        <p:grpSpPr bwMode="auto">
          <a:xfrm>
            <a:off x="3200400" y="3352800"/>
            <a:ext cx="2940050" cy="717550"/>
            <a:chOff x="3200400" y="3352800"/>
            <a:chExt cx="2940050" cy="716859"/>
          </a:xfrm>
        </p:grpSpPr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3200400" y="3352800"/>
              <a:ext cx="685800" cy="30450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3848100" y="3574836"/>
              <a:ext cx="2292350" cy="494823"/>
            </a:xfrm>
            <a:custGeom>
              <a:avLst/>
              <a:gdLst>
                <a:gd name="connsiteX0" fmla="*/ 0 w 2292350"/>
                <a:gd name="connsiteY0" fmla="*/ 0 h 494609"/>
                <a:gd name="connsiteX1" fmla="*/ 1181100 w 2292350"/>
                <a:gd name="connsiteY1" fmla="*/ 488950 h 494609"/>
                <a:gd name="connsiteX2" fmla="*/ 2292350 w 2292350"/>
                <a:gd name="connsiteY2" fmla="*/ 279400 h 49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2350" h="494609">
                  <a:moveTo>
                    <a:pt x="0" y="0"/>
                  </a:moveTo>
                  <a:cubicBezTo>
                    <a:pt x="399521" y="221191"/>
                    <a:pt x="799042" y="442383"/>
                    <a:pt x="1181100" y="488950"/>
                  </a:cubicBezTo>
                  <a:cubicBezTo>
                    <a:pt x="1563158" y="535517"/>
                    <a:pt x="2292350" y="279400"/>
                    <a:pt x="2292350" y="279400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/>
      <p:bldP spid="8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Picture 1" descr="mux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8" y="1023938"/>
            <a:ext cx="149701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9" name="Text Box 52"/>
          <p:cNvSpPr txBox="1">
            <a:spLocks noChangeArrowheads="1"/>
          </p:cNvSpPr>
          <p:nvPr/>
        </p:nvSpPr>
        <p:spPr bwMode="auto">
          <a:xfrm>
            <a:off x="2106613" y="1768475"/>
            <a:ext cx="46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b="0" dirty="0">
                <a:latin typeface="+mj-lt"/>
              </a:rPr>
              <a:t>D</a:t>
            </a:r>
            <a:r>
              <a:rPr lang="en-US" sz="1800" b="0" baseline="-25000" dirty="0">
                <a:latin typeface="+mj-lt"/>
              </a:rPr>
              <a:t>0</a:t>
            </a:r>
          </a:p>
        </p:txBody>
      </p:sp>
      <p:sp>
        <p:nvSpPr>
          <p:cNvPr id="49160" name="Text Box 53"/>
          <p:cNvSpPr txBox="1">
            <a:spLocks noChangeArrowheads="1"/>
          </p:cNvSpPr>
          <p:nvPr/>
        </p:nvSpPr>
        <p:spPr bwMode="auto">
          <a:xfrm>
            <a:off x="2098675" y="1182688"/>
            <a:ext cx="466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b="0" dirty="0">
                <a:latin typeface="+mj-lt"/>
              </a:rPr>
              <a:t>D</a:t>
            </a:r>
            <a:r>
              <a:rPr lang="en-US" sz="1800" b="0" baseline="-25000" dirty="0">
                <a:latin typeface="+mj-lt"/>
              </a:rPr>
              <a:t>1</a:t>
            </a:r>
          </a:p>
        </p:txBody>
      </p:sp>
      <p:sp>
        <p:nvSpPr>
          <p:cNvPr id="49161" name="Text Box 54"/>
          <p:cNvSpPr txBox="1">
            <a:spLocks noChangeArrowheads="1"/>
          </p:cNvSpPr>
          <p:nvPr/>
        </p:nvSpPr>
        <p:spPr bwMode="auto">
          <a:xfrm>
            <a:off x="2965450" y="2495550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b="0" dirty="0">
                <a:latin typeface="+mj-lt"/>
              </a:rPr>
              <a:t>S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181600" y="3581400"/>
            <a:ext cx="3352800" cy="3124200"/>
            <a:chOff x="5181600" y="3581400"/>
            <a:chExt cx="3352800" cy="3124200"/>
          </a:xfrm>
        </p:grpSpPr>
        <p:pic>
          <p:nvPicPr>
            <p:cNvPr id="51215" name="Picture 3" descr="mux4a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4194328"/>
              <a:ext cx="2438400" cy="2511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 Box 105"/>
            <p:cNvSpPr txBox="1">
              <a:spLocks noChangeArrowheads="1"/>
            </p:cNvSpPr>
            <p:nvPr/>
          </p:nvSpPr>
          <p:spPr bwMode="auto">
            <a:xfrm>
              <a:off x="5181600" y="3581400"/>
              <a:ext cx="33528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000">
                  <a:latin typeface="Bookman Old Style" charset="0"/>
                </a:rPr>
                <a:t>… and implemented as a tree of smaller MUXes:</a:t>
              </a: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3400" y="3581400"/>
            <a:ext cx="3581400" cy="3048000"/>
            <a:chOff x="533400" y="3581400"/>
            <a:chExt cx="3581400" cy="3048000"/>
          </a:xfrm>
        </p:grpSpPr>
        <p:pic>
          <p:nvPicPr>
            <p:cNvPr id="51213" name="Picture 2" descr="mux4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7627" y="4419600"/>
              <a:ext cx="1707573" cy="220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67" name="Text Box 128"/>
            <p:cNvSpPr txBox="1">
              <a:spLocks noChangeArrowheads="1"/>
            </p:cNvSpPr>
            <p:nvPr/>
          </p:nvSpPr>
          <p:spPr bwMode="auto">
            <a:xfrm>
              <a:off x="533400" y="3581400"/>
              <a:ext cx="3581400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000">
                  <a:latin typeface="Bookman Old Style" charset="0"/>
                </a:rPr>
                <a:t>MUXes can be generalized to 2</a:t>
              </a:r>
              <a:r>
                <a:rPr lang="en-US" altLang="x-none" sz="2000" baseline="30000">
                  <a:latin typeface="Bookman Old Style" charset="0"/>
                </a:rPr>
                <a:t>k</a:t>
              </a:r>
              <a:r>
                <a:rPr lang="en-US" altLang="x-none" sz="2000">
                  <a:latin typeface="Bookman Old Style" charset="0"/>
                </a:rPr>
                <a:t> data inputs and k select inputs …</a:t>
              </a:r>
            </a:p>
          </p:txBody>
        </p:sp>
      </p:grpSp>
      <p:sp>
        <p:nvSpPr>
          <p:cNvPr id="49168" name="Text Box 129"/>
          <p:cNvSpPr txBox="1">
            <a:spLocks noChangeArrowheads="1"/>
          </p:cNvSpPr>
          <p:nvPr/>
        </p:nvSpPr>
        <p:spPr bwMode="auto">
          <a:xfrm>
            <a:off x="1600200" y="2819400"/>
            <a:ext cx="31226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b="0" dirty="0">
                <a:latin typeface="+mj-lt"/>
              </a:rPr>
              <a:t>2-input Multiplexer</a:t>
            </a:r>
          </a:p>
        </p:txBody>
      </p:sp>
      <p:sp>
        <p:nvSpPr>
          <p:cNvPr id="49169" name="Text Box 130"/>
          <p:cNvSpPr txBox="1">
            <a:spLocks noChangeArrowheads="1"/>
          </p:cNvSpPr>
          <p:nvPr/>
        </p:nvSpPr>
        <p:spPr bwMode="auto">
          <a:xfrm>
            <a:off x="3797300" y="1463675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b="0" dirty="0">
                <a:latin typeface="+mj-lt"/>
              </a:rPr>
              <a:t>Y</a:t>
            </a:r>
            <a:endParaRPr lang="en-US" sz="1800" b="0" baseline="-25000" dirty="0">
              <a:latin typeface="+mj-lt"/>
            </a:endParaRPr>
          </a:p>
        </p:txBody>
      </p:sp>
      <p:grpSp>
        <p:nvGrpSpPr>
          <p:cNvPr id="51209" name="Group 134"/>
          <p:cNvGrpSpPr>
            <a:grpSpLocks/>
          </p:cNvGrpSpPr>
          <p:nvPr/>
        </p:nvGrpSpPr>
        <p:grpSpPr bwMode="auto">
          <a:xfrm>
            <a:off x="5848350" y="990600"/>
            <a:ext cx="1671638" cy="2420938"/>
            <a:chOff x="3634" y="1754"/>
            <a:chExt cx="1700" cy="2461"/>
          </a:xfrm>
        </p:grpSpPr>
        <p:graphicFrame>
          <p:nvGraphicFramePr>
            <p:cNvPr id="51211" name="Object 2"/>
            <p:cNvGraphicFramePr>
              <a:graphicFrameLocks noChangeAspect="1"/>
            </p:cNvGraphicFramePr>
            <p:nvPr/>
          </p:nvGraphicFramePr>
          <p:xfrm>
            <a:off x="3731" y="2219"/>
            <a:ext cx="1472" cy="19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6" imgW="1981200" imgH="2692400" progId="Word.Document.8">
                    <p:embed/>
                  </p:oleObj>
                </mc:Choice>
                <mc:Fallback>
                  <p:oleObj name="Document" r:id="rId6" imgW="1981200" imgH="2692400" progId="Word.Document.8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1" y="2219"/>
                          <a:ext cx="1472" cy="19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3" name="Text Box 136"/>
            <p:cNvSpPr txBox="1">
              <a:spLocks noChangeArrowheads="1"/>
            </p:cNvSpPr>
            <p:nvPr/>
          </p:nvSpPr>
          <p:spPr bwMode="auto">
            <a:xfrm>
              <a:off x="3634" y="1754"/>
              <a:ext cx="170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b="0" dirty="0">
                  <a:latin typeface="+mj-lt"/>
                </a:rPr>
                <a:t>Truth Table</a:t>
              </a:r>
            </a:p>
          </p:txBody>
        </p:sp>
      </p:grpSp>
      <p:sp>
        <p:nvSpPr>
          <p:cNvPr id="51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We</a:t>
            </a:r>
            <a:r>
              <a:rPr lang="en-US" altLang="en-US">
                <a:latin typeface="Trebuchet MS" charset="0"/>
              </a:rPr>
              <a:t>’</a:t>
            </a:r>
            <a:r>
              <a:rPr lang="en-US" altLang="x-none">
                <a:latin typeface="Trebuchet MS" charset="0"/>
              </a:rPr>
              <a:t>ve Been Designing a Mux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ChangeArrowheads="1"/>
          </p:cNvSpPr>
          <p:nvPr/>
        </p:nvSpPr>
        <p:spPr bwMode="auto">
          <a:xfrm>
            <a:off x="533400" y="1295400"/>
            <a:ext cx="81534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3175" indent="-3175">
              <a:lnSpc>
                <a:spcPct val="85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Consider implementing some arbitrary Boolean function, F(A,B,C) ... using a MULTIPLEXER as 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the only circuit element:</a:t>
            </a:r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1219200" y="2984500"/>
          <a:ext cx="2209800" cy="326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943100" imgH="2870200" progId="Word.Document.8">
                  <p:embed/>
                </p:oleObj>
              </mc:Choice>
              <mc:Fallback>
                <p:oleObj name="Document" r:id="rId3" imgW="1943100" imgH="28702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84500"/>
                        <a:ext cx="2209800" cy="326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1295400" y="2209800"/>
            <a:ext cx="19764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b="0" dirty="0">
                <a:latin typeface="+mj-lt"/>
              </a:rPr>
              <a:t>Full-Adder</a:t>
            </a:r>
            <a:br>
              <a:rPr lang="en-US" sz="1800" b="0" dirty="0">
                <a:latin typeface="+mj-lt"/>
              </a:rPr>
            </a:br>
            <a:r>
              <a:rPr lang="en-US" sz="1800" b="0" dirty="0">
                <a:latin typeface="+mj-lt"/>
              </a:rPr>
              <a:t>Carry Out Logic</a:t>
            </a:r>
          </a:p>
        </p:txBody>
      </p:sp>
      <p:grpSp>
        <p:nvGrpSpPr>
          <p:cNvPr id="53252" name="Group 6"/>
          <p:cNvGrpSpPr>
            <a:grpSpLocks/>
          </p:cNvGrpSpPr>
          <p:nvPr/>
        </p:nvGrpSpPr>
        <p:grpSpPr bwMode="auto">
          <a:xfrm>
            <a:off x="5543550" y="2514600"/>
            <a:ext cx="3111500" cy="3521075"/>
            <a:chOff x="1569" y="1800"/>
            <a:chExt cx="1960" cy="2338"/>
          </a:xfrm>
        </p:grpSpPr>
        <p:sp>
          <p:nvSpPr>
            <p:cNvPr id="51217" name="Freeform 7"/>
            <p:cNvSpPr>
              <a:spLocks/>
            </p:cNvSpPr>
            <p:nvPr/>
          </p:nvSpPr>
          <p:spPr bwMode="auto">
            <a:xfrm>
              <a:off x="1680" y="3792"/>
              <a:ext cx="960" cy="336"/>
            </a:xfrm>
            <a:custGeom>
              <a:avLst/>
              <a:gdLst>
                <a:gd name="T0" fmla="*/ 0 w 960"/>
                <a:gd name="T1" fmla="*/ 336 h 336"/>
                <a:gd name="T2" fmla="*/ 960 w 960"/>
                <a:gd name="T3" fmla="*/ 336 h 336"/>
                <a:gd name="T4" fmla="*/ 960 w 960"/>
                <a:gd name="T5" fmla="*/ 0 h 336"/>
                <a:gd name="T6" fmla="*/ 0 60000 65536"/>
                <a:gd name="T7" fmla="*/ 0 60000 65536"/>
                <a:gd name="T8" fmla="*/ 0 60000 65536"/>
                <a:gd name="T9" fmla="*/ 0 w 960"/>
                <a:gd name="T10" fmla="*/ 0 h 336"/>
                <a:gd name="T11" fmla="*/ 960 w 960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336">
                  <a:moveTo>
                    <a:pt x="0" y="336"/>
                  </a:moveTo>
                  <a:lnTo>
                    <a:pt x="960" y="336"/>
                  </a:lnTo>
                  <a:lnTo>
                    <a:pt x="96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18" name="Line 8"/>
            <p:cNvSpPr>
              <a:spLocks noChangeShapeType="1"/>
            </p:cNvSpPr>
            <p:nvPr/>
          </p:nvSpPr>
          <p:spPr bwMode="auto">
            <a:xfrm>
              <a:off x="1944" y="2064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19" name="Line 9"/>
            <p:cNvSpPr>
              <a:spLocks noChangeShapeType="1"/>
            </p:cNvSpPr>
            <p:nvPr/>
          </p:nvSpPr>
          <p:spPr bwMode="auto">
            <a:xfrm>
              <a:off x="1944" y="2304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20" name="Line 10"/>
            <p:cNvSpPr>
              <a:spLocks noChangeShapeType="1"/>
            </p:cNvSpPr>
            <p:nvPr/>
          </p:nvSpPr>
          <p:spPr bwMode="auto">
            <a:xfrm>
              <a:off x="1944" y="2544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21" name="Line 11"/>
            <p:cNvSpPr>
              <a:spLocks noChangeShapeType="1"/>
            </p:cNvSpPr>
            <p:nvPr/>
          </p:nvSpPr>
          <p:spPr bwMode="auto">
            <a:xfrm>
              <a:off x="1944" y="2783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22" name="Line 12"/>
            <p:cNvSpPr>
              <a:spLocks noChangeShapeType="1"/>
            </p:cNvSpPr>
            <p:nvPr/>
          </p:nvSpPr>
          <p:spPr bwMode="auto">
            <a:xfrm>
              <a:off x="1944" y="3024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23" name="Line 13"/>
            <p:cNvSpPr>
              <a:spLocks noChangeShapeType="1"/>
            </p:cNvSpPr>
            <p:nvPr/>
          </p:nvSpPr>
          <p:spPr bwMode="auto">
            <a:xfrm>
              <a:off x="1944" y="3264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24" name="Line 14"/>
            <p:cNvSpPr>
              <a:spLocks noChangeShapeType="1"/>
            </p:cNvSpPr>
            <p:nvPr/>
          </p:nvSpPr>
          <p:spPr bwMode="auto">
            <a:xfrm>
              <a:off x="1944" y="3504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25" name="Line 15"/>
            <p:cNvSpPr>
              <a:spLocks noChangeShapeType="1"/>
            </p:cNvSpPr>
            <p:nvPr/>
          </p:nvSpPr>
          <p:spPr bwMode="auto">
            <a:xfrm>
              <a:off x="1944" y="3744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26" name="AutoShape 16"/>
            <p:cNvSpPr>
              <a:spLocks noChangeArrowheads="1"/>
            </p:cNvSpPr>
            <p:nvPr/>
          </p:nvSpPr>
          <p:spPr bwMode="auto">
            <a:xfrm rot="-5400000">
              <a:off x="1538" y="2614"/>
              <a:ext cx="2184" cy="5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412 w 21600"/>
                <a:gd name="T13" fmla="*/ 3419 h 21600"/>
                <a:gd name="T14" fmla="*/ 18188 w 21600"/>
                <a:gd name="T15" fmla="*/ 1818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223" y="21600"/>
                  </a:lnTo>
                  <a:lnTo>
                    <a:pt x="1837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27" name="Line 17"/>
            <p:cNvSpPr>
              <a:spLocks noChangeShapeType="1"/>
            </p:cNvSpPr>
            <p:nvPr/>
          </p:nvSpPr>
          <p:spPr bwMode="auto">
            <a:xfrm>
              <a:off x="2908" y="2880"/>
              <a:ext cx="4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228" name="Text Box 18"/>
            <p:cNvSpPr txBox="1">
              <a:spLocks noChangeArrowheads="1"/>
            </p:cNvSpPr>
            <p:nvPr/>
          </p:nvSpPr>
          <p:spPr bwMode="auto">
            <a:xfrm>
              <a:off x="2340" y="1931"/>
              <a:ext cx="244" cy="2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b="0">
                  <a:latin typeface="+mj-lt"/>
                </a:rPr>
                <a:t>0</a:t>
              </a:r>
            </a:p>
            <a:p>
              <a:pPr algn="ctr">
                <a:defRPr/>
              </a:pPr>
              <a:r>
                <a:rPr lang="en-US" sz="2400" b="0">
                  <a:latin typeface="+mj-lt"/>
                </a:rPr>
                <a:t>1</a:t>
              </a:r>
            </a:p>
            <a:p>
              <a:pPr algn="ctr">
                <a:defRPr/>
              </a:pPr>
              <a:r>
                <a:rPr lang="en-US" sz="2400" b="0">
                  <a:latin typeface="+mj-lt"/>
                </a:rPr>
                <a:t>2</a:t>
              </a:r>
            </a:p>
            <a:p>
              <a:pPr algn="ctr">
                <a:defRPr/>
              </a:pPr>
              <a:r>
                <a:rPr lang="en-US" sz="2400" b="0">
                  <a:latin typeface="+mj-lt"/>
                </a:rPr>
                <a:t>3</a:t>
              </a:r>
            </a:p>
            <a:p>
              <a:pPr algn="ctr">
                <a:defRPr/>
              </a:pPr>
              <a:r>
                <a:rPr lang="en-US" sz="2400" b="0">
                  <a:latin typeface="+mj-lt"/>
                </a:rPr>
                <a:t>4</a:t>
              </a:r>
            </a:p>
            <a:p>
              <a:pPr algn="ctr">
                <a:defRPr/>
              </a:pPr>
              <a:r>
                <a:rPr lang="en-US" sz="2400" b="0">
                  <a:latin typeface="+mj-lt"/>
                </a:rPr>
                <a:t>5</a:t>
              </a:r>
            </a:p>
            <a:p>
              <a:pPr algn="ctr">
                <a:defRPr/>
              </a:pPr>
              <a:r>
                <a:rPr lang="en-US" sz="2400" b="0">
                  <a:latin typeface="+mj-lt"/>
                </a:rPr>
                <a:t>6</a:t>
              </a:r>
            </a:p>
            <a:p>
              <a:pPr algn="ctr">
                <a:defRPr/>
              </a:pPr>
              <a:r>
                <a:rPr lang="en-US" sz="2400" b="0">
                  <a:latin typeface="+mj-lt"/>
                </a:rPr>
                <a:t>7</a:t>
              </a:r>
            </a:p>
          </p:txBody>
        </p:sp>
        <p:sp>
          <p:nvSpPr>
            <p:cNvPr id="51229" name="Text Box 19"/>
            <p:cNvSpPr txBox="1">
              <a:spLocks noChangeArrowheads="1"/>
            </p:cNvSpPr>
            <p:nvPr/>
          </p:nvSpPr>
          <p:spPr bwMode="auto">
            <a:xfrm>
              <a:off x="1569" y="3831"/>
              <a:ext cx="80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b="0">
                  <a:latin typeface="+mj-lt"/>
                </a:rPr>
                <a:t>A,B,C</a:t>
              </a:r>
              <a:r>
                <a:rPr lang="en-US" sz="2400" b="0" baseline="-25000">
                  <a:latin typeface="+mj-lt"/>
                </a:rPr>
                <a:t>in</a:t>
              </a:r>
            </a:p>
          </p:txBody>
        </p:sp>
        <p:sp>
          <p:nvSpPr>
            <p:cNvPr id="51230" name="Text Box 20"/>
            <p:cNvSpPr txBox="1">
              <a:spLocks noChangeArrowheads="1"/>
            </p:cNvSpPr>
            <p:nvPr/>
          </p:nvSpPr>
          <p:spPr bwMode="auto">
            <a:xfrm>
              <a:off x="3044" y="2603"/>
              <a:ext cx="48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b="0">
                  <a:latin typeface="+mj-lt"/>
                </a:rPr>
                <a:t>C</a:t>
              </a:r>
              <a:r>
                <a:rPr lang="en-US" sz="2400" b="0" baseline="-25000">
                  <a:latin typeface="+mj-lt"/>
                </a:rPr>
                <a:t>out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276600" y="2606675"/>
            <a:ext cx="2895600" cy="3365500"/>
            <a:chOff x="2064" y="1786"/>
            <a:chExt cx="1824" cy="2120"/>
          </a:xfrm>
        </p:grpSpPr>
        <p:sp>
          <p:nvSpPr>
            <p:cNvPr id="51207" name="Text Box 22"/>
            <p:cNvSpPr txBox="1">
              <a:spLocks noChangeArrowheads="1"/>
            </p:cNvSpPr>
            <p:nvPr/>
          </p:nvSpPr>
          <p:spPr bwMode="auto">
            <a:xfrm>
              <a:off x="3644" y="1786"/>
              <a:ext cx="244" cy="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b="0">
                  <a:latin typeface="+mj-lt"/>
                </a:rPr>
                <a:t>0</a:t>
              </a:r>
            </a:p>
            <a:p>
              <a:pPr algn="ctr">
                <a:defRPr/>
              </a:pPr>
              <a:r>
                <a:rPr lang="en-US" sz="2400" b="0">
                  <a:latin typeface="+mj-lt"/>
                </a:rPr>
                <a:t>0</a:t>
              </a:r>
            </a:p>
            <a:p>
              <a:pPr algn="ctr">
                <a:defRPr/>
              </a:pPr>
              <a:r>
                <a:rPr lang="en-US" sz="2400" b="0">
                  <a:latin typeface="+mj-lt"/>
                </a:rPr>
                <a:t>0</a:t>
              </a:r>
            </a:p>
            <a:p>
              <a:pPr algn="ctr">
                <a:defRPr/>
              </a:pPr>
              <a:r>
                <a:rPr lang="en-US" sz="2400" b="0">
                  <a:latin typeface="+mj-lt"/>
                </a:rPr>
                <a:t>1</a:t>
              </a:r>
            </a:p>
            <a:p>
              <a:pPr algn="ctr">
                <a:defRPr/>
              </a:pPr>
              <a:r>
                <a:rPr lang="en-US" sz="2400" b="0">
                  <a:latin typeface="+mj-lt"/>
                </a:rPr>
                <a:t>0</a:t>
              </a:r>
            </a:p>
            <a:p>
              <a:pPr algn="ctr">
                <a:defRPr/>
              </a:pPr>
              <a:r>
                <a:rPr lang="en-US" sz="2400" b="0">
                  <a:latin typeface="+mj-lt"/>
                </a:rPr>
                <a:t>1</a:t>
              </a:r>
            </a:p>
            <a:p>
              <a:pPr algn="ctr">
                <a:defRPr/>
              </a:pPr>
              <a:r>
                <a:rPr lang="en-US" sz="2400" b="0">
                  <a:latin typeface="+mj-lt"/>
                </a:rPr>
                <a:t>1</a:t>
              </a:r>
            </a:p>
            <a:p>
              <a:pPr algn="ctr">
                <a:defRPr/>
              </a:pPr>
              <a:r>
                <a:rPr lang="en-US" sz="2400" b="0">
                  <a:latin typeface="+mj-lt"/>
                </a:rPr>
                <a:t>1</a:t>
              </a:r>
            </a:p>
          </p:txBody>
        </p:sp>
        <p:grpSp>
          <p:nvGrpSpPr>
            <p:cNvPr id="53256" name="Group 23"/>
            <p:cNvGrpSpPr>
              <a:grpSpLocks/>
            </p:cNvGrpSpPr>
            <p:nvPr/>
          </p:nvGrpSpPr>
          <p:grpSpPr bwMode="auto">
            <a:xfrm>
              <a:off x="2064" y="1920"/>
              <a:ext cx="1632" cy="1986"/>
              <a:chOff x="2064" y="1920"/>
              <a:chExt cx="1632" cy="1986"/>
            </a:xfrm>
          </p:grpSpPr>
          <p:sp>
            <p:nvSpPr>
              <p:cNvPr id="51209" name="Line 24"/>
              <p:cNvSpPr>
                <a:spLocks noChangeShapeType="1"/>
              </p:cNvSpPr>
              <p:nvPr/>
            </p:nvSpPr>
            <p:spPr bwMode="auto">
              <a:xfrm flipV="1">
                <a:off x="2064" y="1920"/>
                <a:ext cx="1632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10" name="Line 25"/>
              <p:cNvSpPr>
                <a:spLocks noChangeShapeType="1"/>
              </p:cNvSpPr>
              <p:nvPr/>
            </p:nvSpPr>
            <p:spPr bwMode="auto">
              <a:xfrm flipV="1">
                <a:off x="2064" y="2160"/>
                <a:ext cx="1632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11" name="Line 26"/>
              <p:cNvSpPr>
                <a:spLocks noChangeShapeType="1"/>
              </p:cNvSpPr>
              <p:nvPr/>
            </p:nvSpPr>
            <p:spPr bwMode="auto">
              <a:xfrm flipV="1">
                <a:off x="2064" y="2396"/>
                <a:ext cx="1632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12" name="Line 27"/>
              <p:cNvSpPr>
                <a:spLocks noChangeShapeType="1"/>
              </p:cNvSpPr>
              <p:nvPr/>
            </p:nvSpPr>
            <p:spPr bwMode="auto">
              <a:xfrm flipV="1">
                <a:off x="2064" y="2614"/>
                <a:ext cx="1632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13" name="Line 28"/>
              <p:cNvSpPr>
                <a:spLocks noChangeShapeType="1"/>
              </p:cNvSpPr>
              <p:nvPr/>
            </p:nvSpPr>
            <p:spPr bwMode="auto">
              <a:xfrm flipV="1">
                <a:off x="2064" y="3086"/>
                <a:ext cx="1632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14" name="Line 29"/>
              <p:cNvSpPr>
                <a:spLocks noChangeShapeType="1"/>
              </p:cNvSpPr>
              <p:nvPr/>
            </p:nvSpPr>
            <p:spPr bwMode="auto">
              <a:xfrm flipV="1">
                <a:off x="2064" y="2850"/>
                <a:ext cx="1632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15" name="Line 30"/>
              <p:cNvSpPr>
                <a:spLocks noChangeShapeType="1"/>
              </p:cNvSpPr>
              <p:nvPr/>
            </p:nvSpPr>
            <p:spPr bwMode="auto">
              <a:xfrm flipV="1">
                <a:off x="2064" y="3304"/>
                <a:ext cx="1632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216" name="Line 31"/>
              <p:cNvSpPr>
                <a:spLocks noChangeShapeType="1"/>
              </p:cNvSpPr>
              <p:nvPr/>
            </p:nvSpPr>
            <p:spPr bwMode="auto">
              <a:xfrm flipV="1">
                <a:off x="2064" y="3522"/>
                <a:ext cx="1632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532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Systematic Implementation Strategies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250" name="Rectangle 3"/>
          <p:cNvSpPr>
            <a:spLocks noChangeArrowheads="1"/>
          </p:cNvSpPr>
          <p:nvPr/>
        </p:nvSpPr>
        <p:spPr bwMode="auto">
          <a:xfrm>
            <a:off x="2960688" y="1973263"/>
            <a:ext cx="1587500" cy="1663700"/>
          </a:xfrm>
          <a:prstGeom prst="rect">
            <a:avLst/>
          </a:prstGeom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3308350" y="2362200"/>
            <a:ext cx="957263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MUX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Logic</a:t>
            </a:r>
          </a:p>
        </p:txBody>
      </p:sp>
      <p:sp>
        <p:nvSpPr>
          <p:cNvPr id="53252" name="Line 5"/>
          <p:cNvSpPr>
            <a:spLocks noChangeShapeType="1"/>
          </p:cNvSpPr>
          <p:nvPr/>
        </p:nvSpPr>
        <p:spPr bwMode="auto">
          <a:xfrm>
            <a:off x="1817688" y="2201863"/>
            <a:ext cx="1054100" cy="292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3253" name="Line 6"/>
          <p:cNvSpPr>
            <a:spLocks noChangeShapeType="1"/>
          </p:cNvSpPr>
          <p:nvPr/>
        </p:nvSpPr>
        <p:spPr bwMode="auto">
          <a:xfrm>
            <a:off x="1817688" y="2582863"/>
            <a:ext cx="1054100" cy="63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3254" name="Line 7"/>
          <p:cNvSpPr>
            <a:spLocks noChangeShapeType="1"/>
          </p:cNvSpPr>
          <p:nvPr/>
        </p:nvSpPr>
        <p:spPr bwMode="auto">
          <a:xfrm flipV="1">
            <a:off x="1817688" y="2798763"/>
            <a:ext cx="1054100" cy="88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3255" name="Line 8"/>
          <p:cNvSpPr>
            <a:spLocks noChangeShapeType="1"/>
          </p:cNvSpPr>
          <p:nvPr/>
        </p:nvSpPr>
        <p:spPr bwMode="auto">
          <a:xfrm flipV="1">
            <a:off x="1817688" y="2951163"/>
            <a:ext cx="1054100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3256" name="Line 9"/>
          <p:cNvSpPr>
            <a:spLocks noChangeShapeType="1"/>
          </p:cNvSpPr>
          <p:nvPr/>
        </p:nvSpPr>
        <p:spPr bwMode="auto">
          <a:xfrm>
            <a:off x="3487738" y="1516063"/>
            <a:ext cx="0" cy="444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3257" name="Line 10"/>
          <p:cNvSpPr>
            <a:spLocks noChangeShapeType="1"/>
          </p:cNvSpPr>
          <p:nvPr/>
        </p:nvSpPr>
        <p:spPr bwMode="auto">
          <a:xfrm>
            <a:off x="4021138" y="1516063"/>
            <a:ext cx="0" cy="444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3258" name="Line 11"/>
          <p:cNvSpPr>
            <a:spLocks noChangeShapeType="1"/>
          </p:cNvSpPr>
          <p:nvPr/>
        </p:nvSpPr>
        <p:spPr bwMode="auto">
          <a:xfrm>
            <a:off x="4560888" y="2805113"/>
            <a:ext cx="596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3259" name="Rectangle 12"/>
          <p:cNvSpPr>
            <a:spLocks noChangeArrowheads="1"/>
          </p:cNvSpPr>
          <p:nvPr/>
        </p:nvSpPr>
        <p:spPr bwMode="auto">
          <a:xfrm>
            <a:off x="3321050" y="1066800"/>
            <a:ext cx="40481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A</a:t>
            </a:r>
          </a:p>
        </p:txBody>
      </p:sp>
      <p:sp>
        <p:nvSpPr>
          <p:cNvPr id="53260" name="Rectangle 13"/>
          <p:cNvSpPr>
            <a:spLocks noChangeArrowheads="1"/>
          </p:cNvSpPr>
          <p:nvPr/>
        </p:nvSpPr>
        <p:spPr bwMode="auto">
          <a:xfrm>
            <a:off x="3854450" y="1066800"/>
            <a:ext cx="4111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B</a:t>
            </a:r>
          </a:p>
        </p:txBody>
      </p:sp>
      <p:sp>
        <p:nvSpPr>
          <p:cNvPr id="53261" name="Rectangle 14"/>
          <p:cNvSpPr>
            <a:spLocks noChangeArrowheads="1"/>
          </p:cNvSpPr>
          <p:nvPr/>
        </p:nvSpPr>
        <p:spPr bwMode="auto">
          <a:xfrm>
            <a:off x="5105400" y="2590800"/>
            <a:ext cx="13462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 err="1">
                <a:latin typeface="+mj-lt"/>
                <a:ea typeface="ＭＳ Ｐゴシック" charset="0"/>
                <a:cs typeface="ＭＳ Ｐゴシック" charset="0"/>
              </a:rPr>
              <a:t>Fn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(A,B)</a:t>
            </a:r>
          </a:p>
        </p:txBody>
      </p:sp>
      <p:sp>
        <p:nvSpPr>
          <p:cNvPr id="53262" name="Rectangle 15"/>
          <p:cNvSpPr>
            <a:spLocks noChangeArrowheads="1"/>
          </p:cNvSpPr>
          <p:nvPr/>
        </p:nvSpPr>
        <p:spPr bwMode="auto">
          <a:xfrm>
            <a:off x="762000" y="3886200"/>
            <a:ext cx="56388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Generalizing: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In theory, we can build any 1-output combinational logic block with multiplexers.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For an N-input function we need a _____ input  mux.</a:t>
            </a:r>
          </a:p>
        </p:txBody>
      </p:sp>
      <p:graphicFrame>
        <p:nvGraphicFramePr>
          <p:cNvPr id="55310" name="Object 2"/>
          <p:cNvGraphicFramePr>
            <a:graphicFrameLocks noChangeAspect="1"/>
          </p:cNvGraphicFramePr>
          <p:nvPr/>
        </p:nvGraphicFramePr>
        <p:xfrm>
          <a:off x="527050" y="1701800"/>
          <a:ext cx="1658938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574800" imgH="1765300" progId="Word.Document.8">
                  <p:embed/>
                </p:oleObj>
              </mc:Choice>
              <mc:Fallback>
                <p:oleObj name="Document" r:id="rId3" imgW="1574800" imgH="17653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1701800"/>
                        <a:ext cx="1658938" cy="166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0273" name="Text Box 17"/>
          <p:cNvSpPr txBox="1">
            <a:spLocks noChangeArrowheads="1"/>
          </p:cNvSpPr>
          <p:nvPr/>
        </p:nvSpPr>
        <p:spPr bwMode="auto">
          <a:xfrm>
            <a:off x="4794250" y="4648200"/>
            <a:ext cx="539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b="0" dirty="0">
                <a:solidFill>
                  <a:srgbClr val="FF0000"/>
                </a:solidFill>
                <a:latin typeface="+mj-lt"/>
              </a:rPr>
              <a:t>2</a:t>
            </a:r>
            <a:r>
              <a:rPr lang="en-US" sz="2400" b="0" baseline="30000" dirty="0">
                <a:solidFill>
                  <a:srgbClr val="FF0000"/>
                </a:solidFill>
                <a:latin typeface="+mj-lt"/>
              </a:rPr>
              <a:t>N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477000" y="838200"/>
            <a:ext cx="2373313" cy="4800600"/>
            <a:chOff x="4080" y="528"/>
            <a:chExt cx="1495" cy="3024"/>
          </a:xfrm>
        </p:grpSpPr>
        <p:sp>
          <p:nvSpPr>
            <p:cNvPr id="480275" name="Rectangle 19"/>
            <p:cNvSpPr>
              <a:spLocks noChangeArrowheads="1"/>
            </p:cNvSpPr>
            <p:nvPr/>
          </p:nvSpPr>
          <p:spPr bwMode="auto">
            <a:xfrm>
              <a:off x="4080" y="528"/>
              <a:ext cx="1488" cy="302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7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>
                  <a:latin typeface="Bookman Old Style" charset="0"/>
                </a:rPr>
                <a:t>Muxes are universal!</a:t>
              </a:r>
            </a:p>
            <a:p>
              <a:pPr algn="ctr" eaLnBrk="1" hangingPunct="1"/>
              <a:endParaRPr lang="en-US" altLang="x-none" sz="1600">
                <a:latin typeface="Bookman Old Style" charset="0"/>
              </a:endParaRPr>
            </a:p>
            <a:p>
              <a:pPr algn="ctr" eaLnBrk="1" hangingPunct="1"/>
              <a:endParaRPr lang="en-US" altLang="x-none" sz="1600">
                <a:latin typeface="Bookman Old Style" charset="0"/>
              </a:endParaRPr>
            </a:p>
            <a:p>
              <a:pPr algn="ctr" eaLnBrk="1" hangingPunct="1"/>
              <a:endParaRPr lang="en-US" altLang="x-none" sz="1600">
                <a:latin typeface="Bookman Old Style" charset="0"/>
              </a:endParaRPr>
            </a:p>
            <a:p>
              <a:pPr algn="ctr" eaLnBrk="1" hangingPunct="1"/>
              <a:endParaRPr lang="en-US" altLang="x-none" sz="1600">
                <a:latin typeface="Bookman Old Style" charset="0"/>
              </a:endParaRPr>
            </a:p>
            <a:p>
              <a:pPr algn="ctr" eaLnBrk="1" hangingPunct="1"/>
              <a:endParaRPr lang="en-US" altLang="x-none" sz="1600">
                <a:latin typeface="Bookman Old Style" charset="0"/>
              </a:endParaRPr>
            </a:p>
            <a:p>
              <a:pPr algn="ctr" eaLnBrk="1" hangingPunct="1"/>
              <a:endParaRPr lang="en-US" altLang="x-none" sz="1600">
                <a:latin typeface="Bookman Old Style" charset="0"/>
              </a:endParaRPr>
            </a:p>
            <a:p>
              <a:pPr algn="ctr" eaLnBrk="1" hangingPunct="1"/>
              <a:endParaRPr lang="en-US" altLang="x-none" sz="1600">
                <a:latin typeface="Bookman Old Style" charset="0"/>
              </a:endParaRPr>
            </a:p>
            <a:p>
              <a:pPr algn="ctr" eaLnBrk="1" hangingPunct="1"/>
              <a:endParaRPr lang="en-US" altLang="x-none" sz="1600">
                <a:latin typeface="Bookman Old Style" charset="0"/>
              </a:endParaRPr>
            </a:p>
            <a:p>
              <a:pPr algn="ctr" eaLnBrk="1" hangingPunct="1"/>
              <a:endParaRPr lang="en-US" altLang="x-none" sz="1600">
                <a:latin typeface="Bookman Old Style" charset="0"/>
              </a:endParaRPr>
            </a:p>
            <a:p>
              <a:pPr algn="ctr" eaLnBrk="1" hangingPunct="1"/>
              <a:endParaRPr lang="en-US" altLang="x-none" sz="1600">
                <a:latin typeface="Bookman Old Style" charset="0"/>
              </a:endParaRPr>
            </a:p>
            <a:p>
              <a:pPr algn="ctr" eaLnBrk="1" hangingPunct="1"/>
              <a:endParaRPr lang="en-US" altLang="x-none" sz="1600">
                <a:latin typeface="Bookman Old Style" charset="0"/>
              </a:endParaRPr>
            </a:p>
            <a:p>
              <a:pPr algn="ctr" eaLnBrk="1" hangingPunct="1"/>
              <a:endParaRPr lang="en-US" altLang="x-none" sz="1600">
                <a:latin typeface="Bookman Old Style" charset="0"/>
              </a:endParaRPr>
            </a:p>
            <a:p>
              <a:pPr algn="ctr" eaLnBrk="1" hangingPunct="1"/>
              <a:endParaRPr lang="en-US" altLang="x-none" sz="1600">
                <a:latin typeface="Bookman Old Style" charset="0"/>
              </a:endParaRPr>
            </a:p>
            <a:p>
              <a:pPr algn="ctr" eaLnBrk="1" hangingPunct="1"/>
              <a:endParaRPr lang="en-US" altLang="x-none" sz="1600">
                <a:latin typeface="Bookman Old Style" charset="0"/>
              </a:endParaRPr>
            </a:p>
            <a:p>
              <a:pPr algn="ctr" eaLnBrk="1" hangingPunct="1"/>
              <a:r>
                <a:rPr lang="en-US" altLang="x-none" sz="1600">
                  <a:latin typeface="Bookman Old Style" charset="0"/>
                </a:rPr>
                <a:t>In future</a:t>
              </a:r>
              <a:br>
                <a:rPr lang="en-US" altLang="x-none" sz="1600">
                  <a:latin typeface="Bookman Old Style" charset="0"/>
                </a:rPr>
              </a:br>
              <a:r>
                <a:rPr lang="en-US" altLang="x-none" sz="1600">
                  <a:latin typeface="Bookman Old Style" charset="0"/>
                </a:rPr>
                <a:t> technologies muxes</a:t>
              </a:r>
              <a:br>
                <a:rPr lang="en-US" altLang="x-none" sz="1600">
                  <a:latin typeface="Bookman Old Style" charset="0"/>
                </a:rPr>
              </a:br>
              <a:r>
                <a:rPr lang="en-US" altLang="x-none" sz="1600">
                  <a:latin typeface="Bookman Old Style" charset="0"/>
                </a:rPr>
                <a:t>might be the</a:t>
              </a:r>
              <a:br>
                <a:rPr lang="en-US" altLang="x-none" sz="1600">
                  <a:latin typeface="Bookman Old Style" charset="0"/>
                </a:rPr>
              </a:br>
              <a:r>
                <a:rPr lang="en-US" altLang="en-US" sz="1600">
                  <a:latin typeface="Bookman Old Style" charset="0"/>
                </a:rPr>
                <a:t>“</a:t>
              </a:r>
              <a:r>
                <a:rPr lang="en-US" altLang="x-none" sz="1600">
                  <a:latin typeface="Bookman Old Style" charset="0"/>
                </a:rPr>
                <a:t>natural gate</a:t>
              </a:r>
              <a:r>
                <a:rPr lang="en-US" altLang="en-US" sz="1600">
                  <a:latin typeface="Bookman Old Style" charset="0"/>
                </a:rPr>
                <a:t>”</a:t>
              </a:r>
              <a:r>
                <a:rPr lang="en-US" altLang="x-none" sz="1600">
                  <a:latin typeface="Bookman Old Style" charset="0"/>
                </a:rPr>
                <a:t>.</a:t>
              </a:r>
            </a:p>
          </p:txBody>
        </p:sp>
        <p:grpSp>
          <p:nvGrpSpPr>
            <p:cNvPr id="55357" name="Group 20"/>
            <p:cNvGrpSpPr>
              <a:grpSpLocks/>
            </p:cNvGrpSpPr>
            <p:nvPr/>
          </p:nvGrpSpPr>
          <p:grpSpPr bwMode="auto">
            <a:xfrm>
              <a:off x="4126" y="907"/>
              <a:ext cx="679" cy="603"/>
              <a:chOff x="4308" y="1038"/>
              <a:chExt cx="679" cy="603"/>
            </a:xfrm>
          </p:grpSpPr>
          <p:grpSp>
            <p:nvGrpSpPr>
              <p:cNvPr id="55415" name="Group 21"/>
              <p:cNvGrpSpPr>
                <a:grpSpLocks/>
              </p:cNvGrpSpPr>
              <p:nvPr/>
            </p:nvGrpSpPr>
            <p:grpSpPr bwMode="auto">
              <a:xfrm>
                <a:off x="4464" y="1043"/>
                <a:ext cx="383" cy="426"/>
                <a:chOff x="4370" y="1115"/>
                <a:chExt cx="383" cy="426"/>
              </a:xfrm>
            </p:grpSpPr>
            <p:grpSp>
              <p:nvGrpSpPr>
                <p:cNvPr id="55419" name="Group 22"/>
                <p:cNvGrpSpPr>
                  <a:grpSpLocks/>
                </p:cNvGrpSpPr>
                <p:nvPr/>
              </p:nvGrpSpPr>
              <p:grpSpPr bwMode="auto">
                <a:xfrm>
                  <a:off x="4370" y="1115"/>
                  <a:ext cx="383" cy="384"/>
                  <a:chOff x="4080" y="2780"/>
                  <a:chExt cx="383" cy="384"/>
                </a:xfrm>
              </p:grpSpPr>
              <p:sp>
                <p:nvSpPr>
                  <p:cNvPr id="53359" name="AutoShape 23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4080" y="2897"/>
                    <a:ext cx="384" cy="14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94 h 21600"/>
                      <a:gd name="T14" fmla="*/ 17100 w 21600"/>
                      <a:gd name="T15" fmla="*/ 17106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3360" name="Line 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80" y="2884"/>
                    <a:ext cx="11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3361" name="Line 2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80" y="3059"/>
                    <a:ext cx="11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3362" name="Line 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46" y="2952"/>
                    <a:ext cx="11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3363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9" y="2782"/>
                    <a:ext cx="200" cy="3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9pPr>
                  </a:lstStyle>
                  <a:p>
                    <a:pPr algn="ctr">
                      <a:defRPr/>
                    </a:pPr>
                    <a:r>
                      <a:rPr lang="en-US" sz="1600" b="0">
                        <a:latin typeface="+mj-lt"/>
                      </a:rPr>
                      <a:t>0</a:t>
                    </a:r>
                  </a:p>
                  <a:p>
                    <a:pPr algn="ctr">
                      <a:defRPr/>
                    </a:pPr>
                    <a:r>
                      <a:rPr lang="en-US" sz="1600" b="0">
                        <a:latin typeface="+mj-lt"/>
                      </a:rPr>
                      <a:t>1</a:t>
                    </a:r>
                  </a:p>
                </p:txBody>
              </p:sp>
            </p:grpSp>
            <p:sp>
              <p:nvSpPr>
                <p:cNvPr id="53353" name="Line 28"/>
                <p:cNvSpPr>
                  <a:spLocks noChangeShapeType="1"/>
                </p:cNvSpPr>
                <p:nvPr/>
              </p:nvSpPr>
              <p:spPr bwMode="auto">
                <a:xfrm>
                  <a:off x="4562" y="1441"/>
                  <a:ext cx="0" cy="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354" name="AutoShape 29"/>
                <p:cNvSpPr>
                  <a:spLocks noChangeArrowheads="1"/>
                </p:cNvSpPr>
                <p:nvPr/>
              </p:nvSpPr>
              <p:spPr bwMode="auto">
                <a:xfrm rot="-5400000">
                  <a:off x="4370" y="1232"/>
                  <a:ext cx="384" cy="14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94 h 21600"/>
                    <a:gd name="T14" fmla="*/ 17100 w 21600"/>
                    <a:gd name="T15" fmla="*/ 17106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355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4370" y="1219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356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4370" y="1394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357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4636" y="1287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358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449" y="1147"/>
                  <a:ext cx="220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300" b="0">
                      <a:latin typeface="+mj-lt"/>
                    </a:rPr>
                    <a:t>0</a:t>
                  </a:r>
                </a:p>
                <a:p>
                  <a:pPr>
                    <a:defRPr/>
                  </a:pPr>
                  <a:r>
                    <a:rPr lang="en-US" sz="1300" b="0">
                      <a:latin typeface="+mj-lt"/>
                    </a:rPr>
                    <a:t>1</a:t>
                  </a:r>
                  <a:r>
                    <a:rPr lang="en-US" sz="1300" b="0" baseline="-25000">
                      <a:latin typeface="+mj-lt"/>
                    </a:rPr>
                    <a:t>S</a:t>
                  </a:r>
                </a:p>
              </p:txBody>
            </p:sp>
          </p:grpSp>
          <p:sp>
            <p:nvSpPr>
              <p:cNvPr id="53349" name="Text Box 34"/>
              <p:cNvSpPr txBox="1">
                <a:spLocks noChangeArrowheads="1"/>
              </p:cNvSpPr>
              <p:nvPr/>
            </p:nvSpPr>
            <p:spPr bwMode="auto">
              <a:xfrm>
                <a:off x="4308" y="1038"/>
                <a:ext cx="200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 dirty="0">
                    <a:latin typeface="+mj-lt"/>
                  </a:rPr>
                  <a:t>1</a:t>
                </a:r>
              </a:p>
              <a:p>
                <a:pPr>
                  <a:defRPr/>
                </a:pPr>
                <a:r>
                  <a:rPr lang="en-US" sz="1600" b="0" dirty="0">
                    <a:latin typeface="+mj-lt"/>
                  </a:rPr>
                  <a:t>0</a:t>
                </a:r>
              </a:p>
            </p:txBody>
          </p:sp>
          <p:sp>
            <p:nvSpPr>
              <p:cNvPr id="53350" name="Text Box 35"/>
              <p:cNvSpPr txBox="1">
                <a:spLocks noChangeArrowheads="1"/>
              </p:cNvSpPr>
              <p:nvPr/>
            </p:nvSpPr>
            <p:spPr bwMode="auto">
              <a:xfrm>
                <a:off x="4598" y="1428"/>
                <a:ext cx="20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>
                    <a:latin typeface="+mj-lt"/>
                  </a:rPr>
                  <a:t>A</a:t>
                </a:r>
              </a:p>
            </p:txBody>
          </p:sp>
          <p:sp>
            <p:nvSpPr>
              <p:cNvPr id="5" name="Text Box 36"/>
              <p:cNvSpPr txBox="1">
                <a:spLocks noChangeArrowheads="1"/>
              </p:cNvSpPr>
              <p:nvPr/>
            </p:nvSpPr>
            <p:spPr bwMode="auto">
              <a:xfrm>
                <a:off x="4788" y="1102"/>
                <a:ext cx="19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 dirty="0">
                    <a:latin typeface="+mj-lt"/>
                  </a:rPr>
                  <a:t>Y</a:t>
                </a:r>
              </a:p>
            </p:txBody>
          </p:sp>
        </p:grpSp>
        <p:grpSp>
          <p:nvGrpSpPr>
            <p:cNvPr id="55358" name="Group 37"/>
            <p:cNvGrpSpPr>
              <a:grpSpLocks noChangeAspect="1"/>
            </p:cNvGrpSpPr>
            <p:nvPr/>
          </p:nvGrpSpPr>
          <p:grpSpPr bwMode="auto">
            <a:xfrm>
              <a:off x="4992" y="1023"/>
              <a:ext cx="466" cy="156"/>
              <a:chOff x="7920" y="4176"/>
              <a:chExt cx="864" cy="288"/>
            </a:xfrm>
          </p:grpSpPr>
          <p:sp>
            <p:nvSpPr>
              <p:cNvPr id="53344" name="Freeform 38"/>
              <p:cNvSpPr>
                <a:spLocks noChangeAspect="1"/>
              </p:cNvSpPr>
              <p:nvPr/>
            </p:nvSpPr>
            <p:spPr bwMode="auto">
              <a:xfrm>
                <a:off x="8207" y="4176"/>
                <a:ext cx="289" cy="288"/>
              </a:xfrm>
              <a:custGeom>
                <a:avLst/>
                <a:gdLst>
                  <a:gd name="T0" fmla="*/ 288 w 288"/>
                  <a:gd name="T1" fmla="*/ 144 h 288"/>
                  <a:gd name="T2" fmla="*/ 0 w 288"/>
                  <a:gd name="T3" fmla="*/ 0 h 288"/>
                  <a:gd name="T4" fmla="*/ 0 w 288"/>
                  <a:gd name="T5" fmla="*/ 288 h 288"/>
                  <a:gd name="T6" fmla="*/ 288 w 288"/>
                  <a:gd name="T7" fmla="*/ 144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88"/>
                  <a:gd name="T14" fmla="*/ 288 w 288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88">
                    <a:moveTo>
                      <a:pt x="288" y="144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288" y="144"/>
                    </a:ln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345" name="Line 39"/>
              <p:cNvSpPr>
                <a:spLocks noChangeAspect="1" noChangeShapeType="1"/>
              </p:cNvSpPr>
              <p:nvPr/>
            </p:nvSpPr>
            <p:spPr bwMode="auto">
              <a:xfrm flipH="1">
                <a:off x="7920" y="4320"/>
                <a:ext cx="28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346" name="Line 40"/>
              <p:cNvSpPr>
                <a:spLocks noChangeAspect="1" noChangeShapeType="1"/>
              </p:cNvSpPr>
              <p:nvPr/>
            </p:nvSpPr>
            <p:spPr bwMode="auto">
              <a:xfrm flipH="1">
                <a:off x="8497" y="4320"/>
                <a:ext cx="28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" name="Oval 41"/>
              <p:cNvSpPr>
                <a:spLocks noChangeAspect="1" noChangeArrowheads="1"/>
              </p:cNvSpPr>
              <p:nvPr/>
            </p:nvSpPr>
            <p:spPr bwMode="auto">
              <a:xfrm>
                <a:off x="8497" y="4248"/>
                <a:ext cx="143" cy="14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3292" name="Text Box 42"/>
            <p:cNvSpPr txBox="1">
              <a:spLocks noChangeArrowheads="1"/>
            </p:cNvSpPr>
            <p:nvPr/>
          </p:nvSpPr>
          <p:spPr bwMode="auto">
            <a:xfrm>
              <a:off x="4896" y="921"/>
              <a:ext cx="65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dirty="0">
                  <a:latin typeface="+mj-lt"/>
                </a:rPr>
                <a:t>A         Y</a:t>
              </a:r>
            </a:p>
          </p:txBody>
        </p:sp>
        <p:sp>
          <p:nvSpPr>
            <p:cNvPr id="53293" name="Text Box 43"/>
            <p:cNvSpPr txBox="1">
              <a:spLocks noChangeArrowheads="1"/>
            </p:cNvSpPr>
            <p:nvPr/>
          </p:nvSpPr>
          <p:spPr bwMode="auto">
            <a:xfrm>
              <a:off x="4709" y="995"/>
              <a:ext cx="1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=</a:t>
              </a:r>
            </a:p>
          </p:txBody>
        </p:sp>
        <p:grpSp>
          <p:nvGrpSpPr>
            <p:cNvPr id="55361" name="Group 44"/>
            <p:cNvGrpSpPr>
              <a:grpSpLocks/>
            </p:cNvGrpSpPr>
            <p:nvPr/>
          </p:nvGrpSpPr>
          <p:grpSpPr bwMode="auto">
            <a:xfrm>
              <a:off x="4114" y="1591"/>
              <a:ext cx="695" cy="600"/>
              <a:chOff x="4296" y="1041"/>
              <a:chExt cx="695" cy="600"/>
            </a:xfrm>
          </p:grpSpPr>
          <p:grpSp>
            <p:nvGrpSpPr>
              <p:cNvPr id="55395" name="Group 45"/>
              <p:cNvGrpSpPr>
                <a:grpSpLocks/>
              </p:cNvGrpSpPr>
              <p:nvPr/>
            </p:nvGrpSpPr>
            <p:grpSpPr bwMode="auto">
              <a:xfrm>
                <a:off x="4464" y="1043"/>
                <a:ext cx="383" cy="426"/>
                <a:chOff x="4370" y="1115"/>
                <a:chExt cx="383" cy="426"/>
              </a:xfrm>
            </p:grpSpPr>
            <p:grpSp>
              <p:nvGrpSpPr>
                <p:cNvPr id="55399" name="Group 46"/>
                <p:cNvGrpSpPr>
                  <a:grpSpLocks/>
                </p:cNvGrpSpPr>
                <p:nvPr/>
              </p:nvGrpSpPr>
              <p:grpSpPr bwMode="auto">
                <a:xfrm>
                  <a:off x="4370" y="1115"/>
                  <a:ext cx="383" cy="384"/>
                  <a:chOff x="4080" y="2780"/>
                  <a:chExt cx="383" cy="384"/>
                </a:xfrm>
              </p:grpSpPr>
              <p:sp>
                <p:nvSpPr>
                  <p:cNvPr id="53339" name="AutoShape 47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4080" y="2897"/>
                    <a:ext cx="384" cy="14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94 h 21600"/>
                      <a:gd name="T14" fmla="*/ 17100 w 21600"/>
                      <a:gd name="T15" fmla="*/ 17106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3340" name="Line 4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80" y="2884"/>
                    <a:ext cx="11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3341" name="Line 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80" y="3059"/>
                    <a:ext cx="11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3342" name="Line 5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46" y="2952"/>
                    <a:ext cx="11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3343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9" y="2782"/>
                    <a:ext cx="200" cy="3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9pPr>
                  </a:lstStyle>
                  <a:p>
                    <a:pPr algn="ctr">
                      <a:defRPr/>
                    </a:pPr>
                    <a:r>
                      <a:rPr lang="en-US" sz="1600" b="0">
                        <a:latin typeface="+mj-lt"/>
                      </a:rPr>
                      <a:t>0</a:t>
                    </a:r>
                  </a:p>
                  <a:p>
                    <a:pPr algn="ctr">
                      <a:defRPr/>
                    </a:pPr>
                    <a:r>
                      <a:rPr lang="en-US" sz="1600" b="0">
                        <a:latin typeface="+mj-lt"/>
                      </a:rPr>
                      <a:t>1</a:t>
                    </a:r>
                  </a:p>
                </p:txBody>
              </p:sp>
            </p:grpSp>
            <p:sp>
              <p:nvSpPr>
                <p:cNvPr id="53333" name="Line 52"/>
                <p:cNvSpPr>
                  <a:spLocks noChangeShapeType="1"/>
                </p:cNvSpPr>
                <p:nvPr/>
              </p:nvSpPr>
              <p:spPr bwMode="auto">
                <a:xfrm>
                  <a:off x="4562" y="1441"/>
                  <a:ext cx="0" cy="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334" name="AutoShape 53"/>
                <p:cNvSpPr>
                  <a:spLocks noChangeArrowheads="1"/>
                </p:cNvSpPr>
                <p:nvPr/>
              </p:nvSpPr>
              <p:spPr bwMode="auto">
                <a:xfrm rot="-5400000">
                  <a:off x="4370" y="1232"/>
                  <a:ext cx="384" cy="14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94 h 21600"/>
                    <a:gd name="T14" fmla="*/ 17100 w 21600"/>
                    <a:gd name="T15" fmla="*/ 17106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7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4370" y="1219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336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4370" y="1394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337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4636" y="1287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338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4449" y="1147"/>
                  <a:ext cx="220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300" b="0">
                      <a:latin typeface="+mj-lt"/>
                    </a:rPr>
                    <a:t>0</a:t>
                  </a:r>
                </a:p>
                <a:p>
                  <a:pPr>
                    <a:defRPr/>
                  </a:pPr>
                  <a:r>
                    <a:rPr lang="en-US" sz="1300" b="0">
                      <a:latin typeface="+mj-lt"/>
                    </a:rPr>
                    <a:t>1</a:t>
                  </a:r>
                  <a:r>
                    <a:rPr lang="en-US" sz="1300" b="0" baseline="-25000">
                      <a:latin typeface="+mj-lt"/>
                    </a:rPr>
                    <a:t>S</a:t>
                  </a:r>
                </a:p>
              </p:txBody>
            </p:sp>
          </p:grpSp>
          <p:sp>
            <p:nvSpPr>
              <p:cNvPr id="53329" name="Text Box 58"/>
              <p:cNvSpPr txBox="1">
                <a:spLocks noChangeArrowheads="1"/>
              </p:cNvSpPr>
              <p:nvPr/>
            </p:nvSpPr>
            <p:spPr bwMode="auto">
              <a:xfrm>
                <a:off x="4296" y="1041"/>
                <a:ext cx="212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 dirty="0">
                    <a:latin typeface="+mj-lt"/>
                  </a:rPr>
                  <a:t>0</a:t>
                </a:r>
              </a:p>
              <a:p>
                <a:pPr>
                  <a:defRPr/>
                </a:pPr>
                <a:r>
                  <a:rPr lang="en-US" sz="1600" b="0" dirty="0">
                    <a:latin typeface="+mj-lt"/>
                  </a:rPr>
                  <a:t>B</a:t>
                </a:r>
              </a:p>
            </p:txBody>
          </p:sp>
          <p:sp>
            <p:nvSpPr>
              <p:cNvPr id="53330" name="Text Box 59"/>
              <p:cNvSpPr txBox="1">
                <a:spLocks noChangeArrowheads="1"/>
              </p:cNvSpPr>
              <p:nvPr/>
            </p:nvSpPr>
            <p:spPr bwMode="auto">
              <a:xfrm>
                <a:off x="4598" y="1428"/>
                <a:ext cx="20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>
                    <a:latin typeface="+mj-lt"/>
                  </a:rPr>
                  <a:t>A</a:t>
                </a:r>
              </a:p>
            </p:txBody>
          </p:sp>
          <p:sp>
            <p:nvSpPr>
              <p:cNvPr id="8" name="Text Box 60"/>
              <p:cNvSpPr txBox="1">
                <a:spLocks noChangeArrowheads="1"/>
              </p:cNvSpPr>
              <p:nvPr/>
            </p:nvSpPr>
            <p:spPr bwMode="auto">
              <a:xfrm>
                <a:off x="4792" y="1090"/>
                <a:ext cx="19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>
                    <a:latin typeface="+mj-lt"/>
                  </a:rPr>
                  <a:t>Y</a:t>
                </a:r>
              </a:p>
            </p:txBody>
          </p:sp>
        </p:grpSp>
        <p:grpSp>
          <p:nvGrpSpPr>
            <p:cNvPr id="55362" name="Group 61"/>
            <p:cNvGrpSpPr>
              <a:grpSpLocks/>
            </p:cNvGrpSpPr>
            <p:nvPr/>
          </p:nvGrpSpPr>
          <p:grpSpPr bwMode="auto">
            <a:xfrm>
              <a:off x="4122" y="2347"/>
              <a:ext cx="679" cy="603"/>
              <a:chOff x="4304" y="1038"/>
              <a:chExt cx="679" cy="603"/>
            </a:xfrm>
          </p:grpSpPr>
          <p:grpSp>
            <p:nvGrpSpPr>
              <p:cNvPr id="55379" name="Group 62"/>
              <p:cNvGrpSpPr>
                <a:grpSpLocks/>
              </p:cNvGrpSpPr>
              <p:nvPr/>
            </p:nvGrpSpPr>
            <p:grpSpPr bwMode="auto">
              <a:xfrm>
                <a:off x="4464" y="1043"/>
                <a:ext cx="383" cy="426"/>
                <a:chOff x="4370" y="1115"/>
                <a:chExt cx="383" cy="426"/>
              </a:xfrm>
            </p:grpSpPr>
            <p:grpSp>
              <p:nvGrpSpPr>
                <p:cNvPr id="55383" name="Group 63"/>
                <p:cNvGrpSpPr>
                  <a:grpSpLocks/>
                </p:cNvGrpSpPr>
                <p:nvPr/>
              </p:nvGrpSpPr>
              <p:grpSpPr bwMode="auto">
                <a:xfrm>
                  <a:off x="4370" y="1115"/>
                  <a:ext cx="383" cy="384"/>
                  <a:chOff x="4080" y="2780"/>
                  <a:chExt cx="383" cy="384"/>
                </a:xfrm>
              </p:grpSpPr>
              <p:sp>
                <p:nvSpPr>
                  <p:cNvPr id="53323" name="AutoShape 64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4080" y="2897"/>
                    <a:ext cx="384" cy="14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94 h 21600"/>
                      <a:gd name="T14" fmla="*/ 17100 w 21600"/>
                      <a:gd name="T15" fmla="*/ 17106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3324" name="Line 6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80" y="2884"/>
                    <a:ext cx="11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3325" name="Line 6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80" y="3059"/>
                    <a:ext cx="11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3326" name="Line 6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46" y="2952"/>
                    <a:ext cx="11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3327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9" y="2782"/>
                    <a:ext cx="200" cy="3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9pPr>
                  </a:lstStyle>
                  <a:p>
                    <a:pPr algn="ctr">
                      <a:defRPr/>
                    </a:pPr>
                    <a:r>
                      <a:rPr lang="en-US" sz="1600" b="0">
                        <a:latin typeface="+mj-lt"/>
                      </a:rPr>
                      <a:t>0</a:t>
                    </a:r>
                  </a:p>
                  <a:p>
                    <a:pPr algn="ctr">
                      <a:defRPr/>
                    </a:pPr>
                    <a:r>
                      <a:rPr lang="en-US" sz="1600" b="0">
                        <a:latin typeface="+mj-lt"/>
                      </a:rPr>
                      <a:t>1</a:t>
                    </a:r>
                  </a:p>
                </p:txBody>
              </p:sp>
            </p:grpSp>
            <p:sp>
              <p:nvSpPr>
                <p:cNvPr id="9" name="Line 69"/>
                <p:cNvSpPr>
                  <a:spLocks noChangeShapeType="1"/>
                </p:cNvSpPr>
                <p:nvPr/>
              </p:nvSpPr>
              <p:spPr bwMode="auto">
                <a:xfrm>
                  <a:off x="4562" y="1441"/>
                  <a:ext cx="0" cy="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318" name="AutoShape 70"/>
                <p:cNvSpPr>
                  <a:spLocks noChangeArrowheads="1"/>
                </p:cNvSpPr>
                <p:nvPr/>
              </p:nvSpPr>
              <p:spPr bwMode="auto">
                <a:xfrm rot="-5400000">
                  <a:off x="4370" y="1232"/>
                  <a:ext cx="384" cy="14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94 h 21600"/>
                    <a:gd name="T14" fmla="*/ 17100 w 21600"/>
                    <a:gd name="T15" fmla="*/ 17106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319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4370" y="1219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0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4370" y="1394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321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4636" y="1287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322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4449" y="1147"/>
                  <a:ext cx="220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300" b="0">
                      <a:latin typeface="+mj-lt"/>
                    </a:rPr>
                    <a:t>0</a:t>
                  </a:r>
                </a:p>
                <a:p>
                  <a:pPr>
                    <a:defRPr/>
                  </a:pPr>
                  <a:r>
                    <a:rPr lang="en-US" sz="1300" b="0">
                      <a:latin typeface="+mj-lt"/>
                    </a:rPr>
                    <a:t>1</a:t>
                  </a:r>
                  <a:r>
                    <a:rPr lang="en-US" sz="1300" b="0" baseline="-25000">
                      <a:latin typeface="+mj-lt"/>
                    </a:rPr>
                    <a:t>S</a:t>
                  </a:r>
                </a:p>
              </p:txBody>
            </p:sp>
          </p:grpSp>
          <p:sp>
            <p:nvSpPr>
              <p:cNvPr id="11" name="Text Box 75"/>
              <p:cNvSpPr txBox="1">
                <a:spLocks noChangeArrowheads="1"/>
              </p:cNvSpPr>
              <p:nvPr/>
            </p:nvSpPr>
            <p:spPr bwMode="auto">
              <a:xfrm>
                <a:off x="4304" y="1038"/>
                <a:ext cx="212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 dirty="0">
                    <a:latin typeface="+mj-lt"/>
                  </a:rPr>
                  <a:t>B</a:t>
                </a:r>
              </a:p>
              <a:p>
                <a:pPr>
                  <a:defRPr/>
                </a:pPr>
                <a:r>
                  <a:rPr lang="en-US" sz="1600" b="0" dirty="0">
                    <a:latin typeface="+mj-lt"/>
                  </a:rPr>
                  <a:t>1</a:t>
                </a:r>
              </a:p>
            </p:txBody>
          </p:sp>
          <p:sp>
            <p:nvSpPr>
              <p:cNvPr id="12" name="Text Box 76"/>
              <p:cNvSpPr txBox="1">
                <a:spLocks noChangeArrowheads="1"/>
              </p:cNvSpPr>
              <p:nvPr/>
            </p:nvSpPr>
            <p:spPr bwMode="auto">
              <a:xfrm>
                <a:off x="4598" y="1428"/>
                <a:ext cx="20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>
                    <a:latin typeface="+mj-lt"/>
                  </a:rPr>
                  <a:t>A</a:t>
                </a:r>
              </a:p>
            </p:txBody>
          </p:sp>
          <p:sp>
            <p:nvSpPr>
              <p:cNvPr id="53315" name="Text Box 77"/>
              <p:cNvSpPr txBox="1">
                <a:spLocks noChangeArrowheads="1"/>
              </p:cNvSpPr>
              <p:nvPr/>
            </p:nvSpPr>
            <p:spPr bwMode="auto">
              <a:xfrm>
                <a:off x="4784" y="1098"/>
                <a:ext cx="19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>
                    <a:latin typeface="+mj-lt"/>
                  </a:rPr>
                  <a:t>Y</a:t>
                </a:r>
              </a:p>
            </p:txBody>
          </p:sp>
        </p:grpSp>
        <p:sp>
          <p:nvSpPr>
            <p:cNvPr id="13" name="Text Box 78"/>
            <p:cNvSpPr txBox="1">
              <a:spLocks noChangeArrowheads="1"/>
            </p:cNvSpPr>
            <p:nvPr/>
          </p:nvSpPr>
          <p:spPr bwMode="auto">
            <a:xfrm>
              <a:off x="4704" y="1662"/>
              <a:ext cx="1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=</a:t>
              </a:r>
            </a:p>
          </p:txBody>
        </p:sp>
        <p:sp>
          <p:nvSpPr>
            <p:cNvPr id="53297" name="Text Box 79"/>
            <p:cNvSpPr txBox="1">
              <a:spLocks noChangeArrowheads="1"/>
            </p:cNvSpPr>
            <p:nvPr/>
          </p:nvSpPr>
          <p:spPr bwMode="auto">
            <a:xfrm>
              <a:off x="4704" y="2402"/>
              <a:ext cx="1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=</a:t>
              </a:r>
            </a:p>
          </p:txBody>
        </p:sp>
        <p:grpSp>
          <p:nvGrpSpPr>
            <p:cNvPr id="55365" name="Group 80"/>
            <p:cNvGrpSpPr>
              <a:grpSpLocks noChangeAspect="1"/>
            </p:cNvGrpSpPr>
            <p:nvPr/>
          </p:nvGrpSpPr>
          <p:grpSpPr bwMode="auto">
            <a:xfrm>
              <a:off x="4992" y="1632"/>
              <a:ext cx="518" cy="230"/>
              <a:chOff x="2304" y="7200"/>
              <a:chExt cx="1296" cy="576"/>
            </a:xfrm>
          </p:grpSpPr>
          <p:sp>
            <p:nvSpPr>
              <p:cNvPr id="53308" name="Freeform 81"/>
              <p:cNvSpPr>
                <a:spLocks noChangeAspect="1"/>
              </p:cNvSpPr>
              <p:nvPr/>
            </p:nvSpPr>
            <p:spPr bwMode="auto">
              <a:xfrm>
                <a:off x="2592" y="7200"/>
                <a:ext cx="723" cy="576"/>
              </a:xfrm>
              <a:custGeom>
                <a:avLst/>
                <a:gdLst>
                  <a:gd name="T0" fmla="*/ 0 w 723"/>
                  <a:gd name="T1" fmla="*/ 0 h 576"/>
                  <a:gd name="T2" fmla="*/ 0 w 723"/>
                  <a:gd name="T3" fmla="*/ 576 h 576"/>
                  <a:gd name="T4" fmla="*/ 432 w 723"/>
                  <a:gd name="T5" fmla="*/ 576 h 576"/>
                  <a:gd name="T6" fmla="*/ 489 w 723"/>
                  <a:gd name="T7" fmla="*/ 573 h 576"/>
                  <a:gd name="T8" fmla="*/ 555 w 723"/>
                  <a:gd name="T9" fmla="*/ 549 h 576"/>
                  <a:gd name="T10" fmla="*/ 591 w 723"/>
                  <a:gd name="T11" fmla="*/ 525 h 576"/>
                  <a:gd name="T12" fmla="*/ 627 w 723"/>
                  <a:gd name="T13" fmla="*/ 501 h 576"/>
                  <a:gd name="T14" fmla="*/ 681 w 723"/>
                  <a:gd name="T15" fmla="*/ 435 h 576"/>
                  <a:gd name="T16" fmla="*/ 711 w 723"/>
                  <a:gd name="T17" fmla="*/ 363 h 576"/>
                  <a:gd name="T18" fmla="*/ 723 w 723"/>
                  <a:gd name="T19" fmla="*/ 285 h 576"/>
                  <a:gd name="T20" fmla="*/ 711 w 723"/>
                  <a:gd name="T21" fmla="*/ 213 h 576"/>
                  <a:gd name="T22" fmla="*/ 687 w 723"/>
                  <a:gd name="T23" fmla="*/ 147 h 576"/>
                  <a:gd name="T24" fmla="*/ 639 w 723"/>
                  <a:gd name="T25" fmla="*/ 87 h 576"/>
                  <a:gd name="T26" fmla="*/ 585 w 723"/>
                  <a:gd name="T27" fmla="*/ 45 h 576"/>
                  <a:gd name="T28" fmla="*/ 549 w 723"/>
                  <a:gd name="T29" fmla="*/ 27 h 576"/>
                  <a:gd name="T30" fmla="*/ 513 w 723"/>
                  <a:gd name="T31" fmla="*/ 15 h 576"/>
                  <a:gd name="T32" fmla="*/ 477 w 723"/>
                  <a:gd name="T33" fmla="*/ 3 h 576"/>
                  <a:gd name="T34" fmla="*/ 432 w 723"/>
                  <a:gd name="T35" fmla="*/ 0 h 576"/>
                  <a:gd name="T36" fmla="*/ 0 w 723"/>
                  <a:gd name="T37" fmla="*/ 0 h 57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23"/>
                  <a:gd name="T58" fmla="*/ 0 h 576"/>
                  <a:gd name="T59" fmla="*/ 723 w 723"/>
                  <a:gd name="T60" fmla="*/ 576 h 57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23" h="576">
                    <a:moveTo>
                      <a:pt x="0" y="0"/>
                    </a:moveTo>
                    <a:lnTo>
                      <a:pt x="0" y="576"/>
                    </a:lnTo>
                    <a:lnTo>
                      <a:pt x="432" y="576"/>
                    </a:lnTo>
                    <a:lnTo>
                      <a:pt x="489" y="573"/>
                    </a:lnTo>
                    <a:lnTo>
                      <a:pt x="555" y="549"/>
                    </a:lnTo>
                    <a:lnTo>
                      <a:pt x="591" y="525"/>
                    </a:lnTo>
                    <a:lnTo>
                      <a:pt x="627" y="501"/>
                    </a:lnTo>
                    <a:lnTo>
                      <a:pt x="681" y="435"/>
                    </a:lnTo>
                    <a:lnTo>
                      <a:pt x="711" y="363"/>
                    </a:lnTo>
                    <a:lnTo>
                      <a:pt x="723" y="285"/>
                    </a:lnTo>
                    <a:lnTo>
                      <a:pt x="711" y="213"/>
                    </a:lnTo>
                    <a:lnTo>
                      <a:pt x="687" y="147"/>
                    </a:lnTo>
                    <a:lnTo>
                      <a:pt x="639" y="87"/>
                    </a:lnTo>
                    <a:lnTo>
                      <a:pt x="585" y="45"/>
                    </a:lnTo>
                    <a:lnTo>
                      <a:pt x="549" y="27"/>
                    </a:lnTo>
                    <a:lnTo>
                      <a:pt x="513" y="15"/>
                    </a:lnTo>
                    <a:lnTo>
                      <a:pt x="477" y="3"/>
                    </a:lnTo>
                    <a:lnTo>
                      <a:pt x="43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4" name="Line 82"/>
              <p:cNvSpPr>
                <a:spLocks noChangeAspect="1" noChangeShapeType="1"/>
              </p:cNvSpPr>
              <p:nvPr/>
            </p:nvSpPr>
            <p:spPr bwMode="auto">
              <a:xfrm>
                <a:off x="3312" y="7488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5" name="Line 83"/>
              <p:cNvSpPr>
                <a:spLocks noChangeAspect="1" noChangeShapeType="1"/>
              </p:cNvSpPr>
              <p:nvPr/>
            </p:nvSpPr>
            <p:spPr bwMode="auto">
              <a:xfrm>
                <a:off x="2304" y="7345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311" name="Line 84"/>
              <p:cNvSpPr>
                <a:spLocks noChangeAspect="1" noChangeShapeType="1"/>
              </p:cNvSpPr>
              <p:nvPr/>
            </p:nvSpPr>
            <p:spPr bwMode="auto">
              <a:xfrm>
                <a:off x="2304" y="7633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3299" name="Text Box 85"/>
            <p:cNvSpPr txBox="1">
              <a:spLocks noChangeArrowheads="1"/>
            </p:cNvSpPr>
            <p:nvPr/>
          </p:nvSpPr>
          <p:spPr bwMode="auto">
            <a:xfrm>
              <a:off x="4848" y="1556"/>
              <a:ext cx="21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A</a:t>
              </a:r>
            </a:p>
            <a:p>
              <a:pPr>
                <a:defRPr/>
              </a:pPr>
              <a:r>
                <a:rPr lang="en-US" sz="1600" b="0">
                  <a:latin typeface="+mj-lt"/>
                </a:rPr>
                <a:t>B</a:t>
              </a:r>
            </a:p>
          </p:txBody>
        </p:sp>
        <p:sp>
          <p:nvSpPr>
            <p:cNvPr id="53300" name="Text Box 86"/>
            <p:cNvSpPr txBox="1">
              <a:spLocks noChangeArrowheads="1"/>
            </p:cNvSpPr>
            <p:nvPr/>
          </p:nvSpPr>
          <p:spPr bwMode="auto">
            <a:xfrm>
              <a:off x="5376" y="1572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Y</a:t>
              </a:r>
            </a:p>
          </p:txBody>
        </p:sp>
        <p:grpSp>
          <p:nvGrpSpPr>
            <p:cNvPr id="55368" name="Group 87"/>
            <p:cNvGrpSpPr>
              <a:grpSpLocks noChangeAspect="1"/>
            </p:cNvGrpSpPr>
            <p:nvPr/>
          </p:nvGrpSpPr>
          <p:grpSpPr bwMode="auto">
            <a:xfrm>
              <a:off x="5002" y="2410"/>
              <a:ext cx="518" cy="230"/>
              <a:chOff x="3744" y="7632"/>
              <a:chExt cx="1296" cy="576"/>
            </a:xfrm>
          </p:grpSpPr>
          <p:sp>
            <p:nvSpPr>
              <p:cNvPr id="53304" name="Freeform 88"/>
              <p:cNvSpPr>
                <a:spLocks noChangeAspect="1"/>
              </p:cNvSpPr>
              <p:nvPr/>
            </p:nvSpPr>
            <p:spPr bwMode="auto">
              <a:xfrm>
                <a:off x="4032" y="7632"/>
                <a:ext cx="748" cy="576"/>
              </a:xfrm>
              <a:custGeom>
                <a:avLst/>
                <a:gdLst>
                  <a:gd name="T0" fmla="*/ 0 w 747"/>
                  <a:gd name="T1" fmla="*/ 0 h 576"/>
                  <a:gd name="T2" fmla="*/ 432 w 747"/>
                  <a:gd name="T3" fmla="*/ 0 h 576"/>
                  <a:gd name="T4" fmla="*/ 495 w 747"/>
                  <a:gd name="T5" fmla="*/ 9 h 576"/>
                  <a:gd name="T6" fmla="*/ 555 w 747"/>
                  <a:gd name="T7" fmla="*/ 27 h 576"/>
                  <a:gd name="T8" fmla="*/ 639 w 747"/>
                  <a:gd name="T9" fmla="*/ 99 h 576"/>
                  <a:gd name="T10" fmla="*/ 699 w 747"/>
                  <a:gd name="T11" fmla="*/ 189 h 576"/>
                  <a:gd name="T12" fmla="*/ 747 w 747"/>
                  <a:gd name="T13" fmla="*/ 291 h 576"/>
                  <a:gd name="T14" fmla="*/ 699 w 747"/>
                  <a:gd name="T15" fmla="*/ 393 h 576"/>
                  <a:gd name="T16" fmla="*/ 633 w 747"/>
                  <a:gd name="T17" fmla="*/ 477 h 576"/>
                  <a:gd name="T18" fmla="*/ 549 w 747"/>
                  <a:gd name="T19" fmla="*/ 549 h 576"/>
                  <a:gd name="T20" fmla="*/ 495 w 747"/>
                  <a:gd name="T21" fmla="*/ 567 h 576"/>
                  <a:gd name="T22" fmla="*/ 432 w 747"/>
                  <a:gd name="T23" fmla="*/ 576 h 576"/>
                  <a:gd name="T24" fmla="*/ 0 w 747"/>
                  <a:gd name="T25" fmla="*/ 576 h 576"/>
                  <a:gd name="T26" fmla="*/ 39 w 747"/>
                  <a:gd name="T27" fmla="*/ 561 h 576"/>
                  <a:gd name="T28" fmla="*/ 69 w 747"/>
                  <a:gd name="T29" fmla="*/ 537 h 576"/>
                  <a:gd name="T30" fmla="*/ 111 w 747"/>
                  <a:gd name="T31" fmla="*/ 483 h 576"/>
                  <a:gd name="T32" fmla="*/ 135 w 747"/>
                  <a:gd name="T33" fmla="*/ 381 h 576"/>
                  <a:gd name="T34" fmla="*/ 144 w 747"/>
                  <a:gd name="T35" fmla="*/ 288 h 576"/>
                  <a:gd name="T36" fmla="*/ 135 w 747"/>
                  <a:gd name="T37" fmla="*/ 183 h 576"/>
                  <a:gd name="T38" fmla="*/ 111 w 747"/>
                  <a:gd name="T39" fmla="*/ 99 h 576"/>
                  <a:gd name="T40" fmla="*/ 69 w 747"/>
                  <a:gd name="T41" fmla="*/ 33 h 576"/>
                  <a:gd name="T42" fmla="*/ 39 w 747"/>
                  <a:gd name="T43" fmla="*/ 9 h 576"/>
                  <a:gd name="T44" fmla="*/ 0 w 747"/>
                  <a:gd name="T45" fmla="*/ 0 h 57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747"/>
                  <a:gd name="T70" fmla="*/ 0 h 576"/>
                  <a:gd name="T71" fmla="*/ 747 w 747"/>
                  <a:gd name="T72" fmla="*/ 576 h 57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747" h="576">
                    <a:moveTo>
                      <a:pt x="0" y="0"/>
                    </a:moveTo>
                    <a:lnTo>
                      <a:pt x="432" y="0"/>
                    </a:lnTo>
                    <a:lnTo>
                      <a:pt x="495" y="9"/>
                    </a:lnTo>
                    <a:lnTo>
                      <a:pt x="555" y="27"/>
                    </a:lnTo>
                    <a:lnTo>
                      <a:pt x="639" y="99"/>
                    </a:lnTo>
                    <a:lnTo>
                      <a:pt x="699" y="189"/>
                    </a:lnTo>
                    <a:lnTo>
                      <a:pt x="747" y="291"/>
                    </a:lnTo>
                    <a:lnTo>
                      <a:pt x="699" y="393"/>
                    </a:lnTo>
                    <a:lnTo>
                      <a:pt x="633" y="477"/>
                    </a:lnTo>
                    <a:lnTo>
                      <a:pt x="549" y="549"/>
                    </a:lnTo>
                    <a:lnTo>
                      <a:pt x="495" y="567"/>
                    </a:lnTo>
                    <a:lnTo>
                      <a:pt x="432" y="576"/>
                    </a:lnTo>
                    <a:lnTo>
                      <a:pt x="0" y="576"/>
                    </a:lnTo>
                    <a:lnTo>
                      <a:pt x="39" y="561"/>
                    </a:lnTo>
                    <a:lnTo>
                      <a:pt x="69" y="537"/>
                    </a:lnTo>
                    <a:lnTo>
                      <a:pt x="111" y="483"/>
                    </a:lnTo>
                    <a:lnTo>
                      <a:pt x="135" y="381"/>
                    </a:lnTo>
                    <a:lnTo>
                      <a:pt x="144" y="288"/>
                    </a:lnTo>
                    <a:lnTo>
                      <a:pt x="135" y="183"/>
                    </a:lnTo>
                    <a:lnTo>
                      <a:pt x="111" y="99"/>
                    </a:lnTo>
                    <a:lnTo>
                      <a:pt x="69" y="33"/>
                    </a:lnTo>
                    <a:lnTo>
                      <a:pt x="39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305" name="Line 89"/>
              <p:cNvSpPr>
                <a:spLocks noChangeAspect="1" noChangeShapeType="1"/>
              </p:cNvSpPr>
              <p:nvPr/>
            </p:nvSpPr>
            <p:spPr bwMode="auto">
              <a:xfrm>
                <a:off x="3744" y="8065"/>
                <a:ext cx="40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306" name="Line 90"/>
              <p:cNvSpPr>
                <a:spLocks noChangeAspect="1" noChangeShapeType="1"/>
              </p:cNvSpPr>
              <p:nvPr/>
            </p:nvSpPr>
            <p:spPr bwMode="auto">
              <a:xfrm flipH="1">
                <a:off x="4782" y="7920"/>
                <a:ext cx="25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307" name="Line 91"/>
              <p:cNvSpPr>
                <a:spLocks noChangeAspect="1" noChangeShapeType="1"/>
              </p:cNvSpPr>
              <p:nvPr/>
            </p:nvSpPr>
            <p:spPr bwMode="auto">
              <a:xfrm>
                <a:off x="3744" y="7777"/>
                <a:ext cx="41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3302" name="Text Box 92"/>
            <p:cNvSpPr txBox="1">
              <a:spLocks noChangeArrowheads="1"/>
            </p:cNvSpPr>
            <p:nvPr/>
          </p:nvSpPr>
          <p:spPr bwMode="auto">
            <a:xfrm>
              <a:off x="4848" y="2324"/>
              <a:ext cx="21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A</a:t>
              </a:r>
            </a:p>
            <a:p>
              <a:pPr>
                <a:defRPr/>
              </a:pPr>
              <a:r>
                <a:rPr lang="en-US" sz="1600" b="0">
                  <a:latin typeface="+mj-lt"/>
                </a:rPr>
                <a:t>B</a:t>
              </a:r>
            </a:p>
          </p:txBody>
        </p:sp>
        <p:sp>
          <p:nvSpPr>
            <p:cNvPr id="53303" name="Text Box 93"/>
            <p:cNvSpPr txBox="1">
              <a:spLocks noChangeArrowheads="1"/>
            </p:cNvSpPr>
            <p:nvPr/>
          </p:nvSpPr>
          <p:spPr bwMode="auto">
            <a:xfrm>
              <a:off x="5376" y="2340"/>
              <a:ext cx="1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Y</a:t>
              </a:r>
            </a:p>
          </p:txBody>
        </p:sp>
      </p:grpSp>
      <p:sp>
        <p:nvSpPr>
          <p:cNvPr id="116" name="Rectangle 15"/>
          <p:cNvSpPr>
            <a:spLocks noChangeArrowheads="1"/>
          </p:cNvSpPr>
          <p:nvPr/>
        </p:nvSpPr>
        <p:spPr bwMode="auto">
          <a:xfrm>
            <a:off x="495300" y="5705475"/>
            <a:ext cx="60198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Is this practical for BIG truth tables?</a:t>
            </a:r>
            <a:br>
              <a:rPr lang="en-US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   How about 10-input function?  20-input?</a:t>
            </a:r>
          </a:p>
        </p:txBody>
      </p:sp>
      <p:sp>
        <p:nvSpPr>
          <p:cNvPr id="553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Synthesis By Table Lookup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6492875" y="5662613"/>
            <a:ext cx="2574925" cy="1047750"/>
            <a:chOff x="6492874" y="5662612"/>
            <a:chExt cx="2574926" cy="1047751"/>
          </a:xfrm>
        </p:grpSpPr>
        <p:grpSp>
          <p:nvGrpSpPr>
            <p:cNvPr id="55316" name="Group 95"/>
            <p:cNvGrpSpPr>
              <a:grpSpLocks/>
            </p:cNvGrpSpPr>
            <p:nvPr/>
          </p:nvGrpSpPr>
          <p:grpSpPr bwMode="auto">
            <a:xfrm>
              <a:off x="6492874" y="5761038"/>
              <a:ext cx="1135063" cy="949325"/>
              <a:chOff x="4090" y="3629"/>
              <a:chExt cx="715" cy="598"/>
            </a:xfrm>
          </p:grpSpPr>
          <p:grpSp>
            <p:nvGrpSpPr>
              <p:cNvPr id="55339" name="Group 96"/>
              <p:cNvGrpSpPr>
                <a:grpSpLocks/>
              </p:cNvGrpSpPr>
              <p:nvPr/>
            </p:nvGrpSpPr>
            <p:grpSpPr bwMode="auto">
              <a:xfrm>
                <a:off x="4282" y="3629"/>
                <a:ext cx="383" cy="426"/>
                <a:chOff x="4370" y="1115"/>
                <a:chExt cx="383" cy="426"/>
              </a:xfrm>
            </p:grpSpPr>
            <p:grpSp>
              <p:nvGrpSpPr>
                <p:cNvPr id="55344" name="Group 97"/>
                <p:cNvGrpSpPr>
                  <a:grpSpLocks/>
                </p:cNvGrpSpPr>
                <p:nvPr/>
              </p:nvGrpSpPr>
              <p:grpSpPr bwMode="auto">
                <a:xfrm>
                  <a:off x="4370" y="1115"/>
                  <a:ext cx="383" cy="384"/>
                  <a:chOff x="4080" y="2780"/>
                  <a:chExt cx="383" cy="384"/>
                </a:xfrm>
              </p:grpSpPr>
              <p:sp>
                <p:nvSpPr>
                  <p:cNvPr id="53284" name="AutoShape 98"/>
                  <p:cNvSpPr>
                    <a:spLocks noChangeArrowheads="1"/>
                  </p:cNvSpPr>
                  <p:nvPr/>
                </p:nvSpPr>
                <p:spPr bwMode="auto">
                  <a:xfrm rot="-5400000">
                    <a:off x="4078" y="2897"/>
                    <a:ext cx="384" cy="14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94 h 21600"/>
                      <a:gd name="T14" fmla="*/ 17100 w 21600"/>
                      <a:gd name="T15" fmla="*/ 17106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3285" name="Line 9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80" y="2884"/>
                    <a:ext cx="11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3286" name="Line 10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80" y="3059"/>
                    <a:ext cx="11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3287" name="Line 10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46" y="2952"/>
                    <a:ext cx="11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3288" name="Text Box 1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9" y="2782"/>
                    <a:ext cx="200" cy="36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9pPr>
                  </a:lstStyle>
                  <a:p>
                    <a:pPr algn="ctr">
                      <a:defRPr/>
                    </a:pPr>
                    <a:r>
                      <a:rPr lang="en-US" sz="1600" b="0">
                        <a:latin typeface="+mj-lt"/>
                      </a:rPr>
                      <a:t>0</a:t>
                    </a:r>
                  </a:p>
                  <a:p>
                    <a:pPr algn="ctr">
                      <a:defRPr/>
                    </a:pPr>
                    <a:r>
                      <a:rPr lang="en-US" sz="1600" b="0">
                        <a:latin typeface="+mj-lt"/>
                      </a:rPr>
                      <a:t>1</a:t>
                    </a:r>
                  </a:p>
                </p:txBody>
              </p:sp>
            </p:grpSp>
            <p:sp>
              <p:nvSpPr>
                <p:cNvPr id="53278" name="Line 103"/>
                <p:cNvSpPr>
                  <a:spLocks noChangeShapeType="1"/>
                </p:cNvSpPr>
                <p:nvPr/>
              </p:nvSpPr>
              <p:spPr bwMode="auto">
                <a:xfrm>
                  <a:off x="4562" y="1441"/>
                  <a:ext cx="0" cy="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279" name="AutoShape 104"/>
                <p:cNvSpPr>
                  <a:spLocks noChangeArrowheads="1"/>
                </p:cNvSpPr>
                <p:nvPr/>
              </p:nvSpPr>
              <p:spPr bwMode="auto">
                <a:xfrm rot="-5400000">
                  <a:off x="4370" y="1232"/>
                  <a:ext cx="384" cy="14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94 h 21600"/>
                    <a:gd name="T14" fmla="*/ 17100 w 21600"/>
                    <a:gd name="T15" fmla="*/ 17106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280" name="Line 105"/>
                <p:cNvSpPr>
                  <a:spLocks noChangeShapeType="1"/>
                </p:cNvSpPr>
                <p:nvPr/>
              </p:nvSpPr>
              <p:spPr bwMode="auto">
                <a:xfrm flipH="1">
                  <a:off x="4370" y="1219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281" name="Line 106"/>
                <p:cNvSpPr>
                  <a:spLocks noChangeShapeType="1"/>
                </p:cNvSpPr>
                <p:nvPr/>
              </p:nvSpPr>
              <p:spPr bwMode="auto">
                <a:xfrm flipH="1">
                  <a:off x="4370" y="1394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3282" name="Line 107"/>
                <p:cNvSpPr>
                  <a:spLocks noChangeShapeType="1"/>
                </p:cNvSpPr>
                <p:nvPr/>
              </p:nvSpPr>
              <p:spPr bwMode="auto">
                <a:xfrm flipH="1">
                  <a:off x="4636" y="1287"/>
                  <a:ext cx="1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4449" y="1147"/>
                  <a:ext cx="220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300" b="0" dirty="0">
                      <a:latin typeface="+mj-lt"/>
                    </a:rPr>
                    <a:t>0</a:t>
                  </a:r>
                </a:p>
                <a:p>
                  <a:pPr>
                    <a:defRPr/>
                  </a:pPr>
                  <a:r>
                    <a:rPr lang="en-US" sz="1300" b="0" dirty="0">
                      <a:latin typeface="+mj-lt"/>
                    </a:rPr>
                    <a:t>1</a:t>
                  </a:r>
                  <a:r>
                    <a:rPr lang="en-US" sz="1300" b="0" baseline="-25000" dirty="0">
                      <a:latin typeface="+mj-lt"/>
                    </a:rPr>
                    <a:t>S</a:t>
                  </a:r>
                </a:p>
              </p:txBody>
            </p:sp>
          </p:grpSp>
          <p:sp>
            <p:nvSpPr>
              <p:cNvPr id="53273" name="Text Box 109"/>
              <p:cNvSpPr txBox="1">
                <a:spLocks noChangeArrowheads="1"/>
              </p:cNvSpPr>
              <p:nvPr/>
            </p:nvSpPr>
            <p:spPr bwMode="auto">
              <a:xfrm>
                <a:off x="4090" y="3639"/>
                <a:ext cx="212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 dirty="0">
                    <a:latin typeface="+mj-lt"/>
                  </a:rPr>
                  <a:t>B</a:t>
                </a:r>
              </a:p>
              <a:p>
                <a:pPr>
                  <a:defRPr/>
                </a:pPr>
                <a:r>
                  <a:rPr lang="en-US" sz="1600" b="0" dirty="0">
                    <a:latin typeface="+mj-lt"/>
                  </a:rPr>
                  <a:t>B</a:t>
                </a:r>
              </a:p>
            </p:txBody>
          </p:sp>
          <p:sp>
            <p:nvSpPr>
              <p:cNvPr id="53274" name="Text Box 110"/>
              <p:cNvSpPr txBox="1">
                <a:spLocks noChangeArrowheads="1"/>
              </p:cNvSpPr>
              <p:nvPr/>
            </p:nvSpPr>
            <p:spPr bwMode="auto">
              <a:xfrm>
                <a:off x="4416" y="4014"/>
                <a:ext cx="20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>
                    <a:latin typeface="+mj-lt"/>
                  </a:rPr>
                  <a:t>A</a:t>
                </a:r>
              </a:p>
            </p:txBody>
          </p:sp>
          <p:sp>
            <p:nvSpPr>
              <p:cNvPr id="17" name="Text Box 111"/>
              <p:cNvSpPr txBox="1">
                <a:spLocks noChangeArrowheads="1"/>
              </p:cNvSpPr>
              <p:nvPr/>
            </p:nvSpPr>
            <p:spPr bwMode="auto">
              <a:xfrm>
                <a:off x="4606" y="3676"/>
                <a:ext cx="19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b="0" dirty="0">
                    <a:latin typeface="+mj-lt"/>
                  </a:rPr>
                  <a:t>Y</a:t>
                </a:r>
              </a:p>
            </p:txBody>
          </p:sp>
          <p:sp>
            <p:nvSpPr>
              <p:cNvPr id="18" name="Line 112"/>
              <p:cNvSpPr>
                <a:spLocks noChangeShapeType="1"/>
              </p:cNvSpPr>
              <p:nvPr/>
            </p:nvSpPr>
            <p:spPr bwMode="auto">
              <a:xfrm>
                <a:off x="4160" y="3842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5317" name="Text Box 114"/>
            <p:cNvSpPr txBox="1">
              <a:spLocks noChangeArrowheads="1"/>
            </p:cNvSpPr>
            <p:nvPr/>
          </p:nvSpPr>
          <p:spPr bwMode="auto">
            <a:xfrm>
              <a:off x="8085137" y="5662612"/>
              <a:ext cx="982663" cy="738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 i="1">
                  <a:solidFill>
                    <a:srgbClr val="3366FF"/>
                  </a:solidFill>
                  <a:latin typeface="Comic Sans MS" charset="0"/>
                </a:rPr>
                <a:t>What does </a:t>
              </a:r>
              <a:r>
                <a:rPr lang="en-US" altLang="x-none" sz="1400">
                  <a:solidFill>
                    <a:srgbClr val="3366FF"/>
                  </a:solidFill>
                  <a:latin typeface="Comic Sans MS" charset="0"/>
                </a:rPr>
                <a:t>that </a:t>
              </a:r>
              <a:r>
                <a:rPr lang="en-US" altLang="x-none" sz="1400" i="1">
                  <a:solidFill>
                    <a:srgbClr val="3366FF"/>
                  </a:solidFill>
                  <a:latin typeface="Comic Sans MS" charset="0"/>
                </a:rPr>
                <a:t>one do?</a:t>
              </a:r>
            </a:p>
          </p:txBody>
        </p:sp>
        <p:sp>
          <p:nvSpPr>
            <p:cNvPr id="53271" name="Line 115"/>
            <p:cNvSpPr>
              <a:spLocks noChangeShapeType="1"/>
            </p:cNvSpPr>
            <p:nvPr/>
          </p:nvSpPr>
          <p:spPr bwMode="auto">
            <a:xfrm flipH="1">
              <a:off x="7924800" y="5791199"/>
              <a:ext cx="182563" cy="58738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5319" name="Group 116"/>
            <p:cNvGrpSpPr>
              <a:grpSpLocks/>
            </p:cNvGrpSpPr>
            <p:nvPr/>
          </p:nvGrpSpPr>
          <p:grpSpPr bwMode="auto">
            <a:xfrm flipH="1">
              <a:off x="7620000" y="5867400"/>
              <a:ext cx="403349" cy="648281"/>
              <a:chOff x="6026434" y="3307400"/>
              <a:chExt cx="1234915" cy="1984813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6483692" y="3715669"/>
                <a:ext cx="0" cy="709616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6483692" y="4425286"/>
                <a:ext cx="277040" cy="816545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flipH="1">
                <a:off x="6269835" y="4425286"/>
                <a:ext cx="213857" cy="816545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323" name="Group 120"/>
              <p:cNvGrpSpPr>
                <a:grpSpLocks/>
              </p:cNvGrpSpPr>
              <p:nvPr/>
            </p:nvGrpSpPr>
            <p:grpSpPr bwMode="auto">
              <a:xfrm>
                <a:off x="6753639" y="5160849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3568327" y="2644664"/>
                  <a:ext cx="243020" cy="9721"/>
                </a:xfrm>
                <a:prstGeom prst="line">
                  <a:avLst/>
                </a:pr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Freeform 135"/>
                <p:cNvSpPr/>
                <p:nvPr/>
              </p:nvSpPr>
              <p:spPr>
                <a:xfrm>
                  <a:off x="3578048" y="2581481"/>
                  <a:ext cx="223578" cy="77766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55324" name="Group 121"/>
              <p:cNvGrpSpPr>
                <a:grpSpLocks/>
              </p:cNvGrpSpPr>
              <p:nvPr/>
            </p:nvGrpSpPr>
            <p:grpSpPr bwMode="auto">
              <a:xfrm>
                <a:off x="6026434" y="5151996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133" name="Straight Connector 132"/>
                <p:cNvCxnSpPr/>
                <p:nvPr/>
              </p:nvCxnSpPr>
              <p:spPr>
                <a:xfrm flipH="1">
                  <a:off x="2853852" y="2673827"/>
                  <a:ext cx="238159" cy="38883"/>
                </a:xfrm>
                <a:prstGeom prst="line">
                  <a:avLst/>
                </a:pr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Freeform 133"/>
                <p:cNvSpPr/>
                <p:nvPr/>
              </p:nvSpPr>
              <p:spPr>
                <a:xfrm>
                  <a:off x="2839273" y="2528017"/>
                  <a:ext cx="252739" cy="184693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23" name="Straight Connector 122"/>
              <p:cNvCxnSpPr/>
              <p:nvPr/>
            </p:nvCxnSpPr>
            <p:spPr>
              <a:xfrm>
                <a:off x="6493413" y="3793435"/>
                <a:ext cx="306202" cy="233298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>
                <a:endCxn id="127" idx="0"/>
              </p:cNvCxnSpPr>
              <p:nvPr/>
            </p:nvCxnSpPr>
            <p:spPr>
              <a:xfrm flipV="1">
                <a:off x="6819056" y="3739973"/>
                <a:ext cx="281902" cy="272182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>
                <a:off x="6085141" y="3808018"/>
                <a:ext cx="388830" cy="131229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V="1">
                <a:off x="6085141" y="3623324"/>
                <a:ext cx="106928" cy="301344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Freeform 126"/>
              <p:cNvSpPr/>
              <p:nvPr/>
            </p:nvSpPr>
            <p:spPr>
              <a:xfrm>
                <a:off x="7100958" y="3623324"/>
                <a:ext cx="160394" cy="131229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8" name="Freeform 127"/>
              <p:cNvSpPr/>
              <p:nvPr/>
            </p:nvSpPr>
            <p:spPr>
              <a:xfrm rot="5816398">
                <a:off x="6160476" y="3494523"/>
                <a:ext cx="204136" cy="111790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55331" name="Group 128"/>
              <p:cNvGrpSpPr>
                <a:grpSpLocks/>
              </p:cNvGrpSpPr>
              <p:nvPr/>
            </p:nvGrpSpPr>
            <p:grpSpPr bwMode="auto">
              <a:xfrm>
                <a:off x="6308341" y="3307400"/>
                <a:ext cx="527419" cy="407801"/>
                <a:chOff x="3120797" y="729676"/>
                <a:chExt cx="527419" cy="407801"/>
              </a:xfrm>
            </p:grpSpPr>
            <p:sp>
              <p:nvSpPr>
                <p:cNvPr id="130" name="Oval 129"/>
                <p:cNvSpPr/>
                <p:nvPr/>
              </p:nvSpPr>
              <p:spPr>
                <a:xfrm>
                  <a:off x="3135753" y="734535"/>
                  <a:ext cx="349947" cy="403411"/>
                </a:xfrm>
                <a:prstGeom prst="ellipse">
                  <a:avLst/>
                </a:prstGeom>
                <a:noFill/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31" name="Freeform 130"/>
                <p:cNvSpPr/>
                <p:nvPr/>
              </p:nvSpPr>
              <p:spPr>
                <a:xfrm>
                  <a:off x="3145474" y="753976"/>
                  <a:ext cx="500620" cy="223578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32" name="Freeform 131"/>
                <p:cNvSpPr/>
                <p:nvPr/>
              </p:nvSpPr>
              <p:spPr>
                <a:xfrm>
                  <a:off x="3121174" y="729673"/>
                  <a:ext cx="306202" cy="223578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270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73" grpId="0" autoUpdateAnimBg="0"/>
      <p:bldP spid="1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reeform 3"/>
          <p:cNvSpPr>
            <a:spLocks/>
          </p:cNvSpPr>
          <p:nvPr/>
        </p:nvSpPr>
        <p:spPr bwMode="auto">
          <a:xfrm>
            <a:off x="1744663" y="1751013"/>
            <a:ext cx="541337" cy="1677987"/>
          </a:xfrm>
          <a:custGeom>
            <a:avLst/>
            <a:gdLst>
              <a:gd name="T0" fmla="*/ 0 w 193"/>
              <a:gd name="T1" fmla="*/ 2147483647 h 1057"/>
              <a:gd name="T2" fmla="*/ 0 w 193"/>
              <a:gd name="T3" fmla="*/ 2147483647 h 1057"/>
              <a:gd name="T4" fmla="*/ 2147483647 w 193"/>
              <a:gd name="T5" fmla="*/ 2147483647 h 1057"/>
              <a:gd name="T6" fmla="*/ 2147483647 w 193"/>
              <a:gd name="T7" fmla="*/ 0 h 1057"/>
              <a:gd name="T8" fmla="*/ 0 w 193"/>
              <a:gd name="T9" fmla="*/ 2147483647 h 10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3"/>
              <a:gd name="T16" fmla="*/ 0 h 1057"/>
              <a:gd name="T17" fmla="*/ 193 w 193"/>
              <a:gd name="T18" fmla="*/ 1057 h 10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3" h="1057">
                <a:moveTo>
                  <a:pt x="0" y="144"/>
                </a:moveTo>
                <a:lnTo>
                  <a:pt x="0" y="912"/>
                </a:lnTo>
                <a:lnTo>
                  <a:pt x="192" y="1056"/>
                </a:lnTo>
                <a:lnTo>
                  <a:pt x="192" y="0"/>
                </a:lnTo>
                <a:lnTo>
                  <a:pt x="0" y="144"/>
                </a:lnTo>
              </a:path>
            </a:pathLst>
          </a:cu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5299" name="Freeform 4"/>
          <p:cNvSpPr>
            <a:spLocks/>
          </p:cNvSpPr>
          <p:nvPr/>
        </p:nvSpPr>
        <p:spPr bwMode="auto">
          <a:xfrm>
            <a:off x="1141413" y="3303588"/>
            <a:ext cx="839787" cy="319087"/>
          </a:xfrm>
          <a:custGeom>
            <a:avLst/>
            <a:gdLst>
              <a:gd name="T0" fmla="*/ 0 w 529"/>
              <a:gd name="T1" fmla="*/ 2147483647 h 145"/>
              <a:gd name="T2" fmla="*/ 2147483647 w 529"/>
              <a:gd name="T3" fmla="*/ 2147483647 h 145"/>
              <a:gd name="T4" fmla="*/ 2147483647 w 529"/>
              <a:gd name="T5" fmla="*/ 0 h 145"/>
              <a:gd name="T6" fmla="*/ 0 60000 65536"/>
              <a:gd name="T7" fmla="*/ 0 60000 65536"/>
              <a:gd name="T8" fmla="*/ 0 60000 65536"/>
              <a:gd name="T9" fmla="*/ 0 w 529"/>
              <a:gd name="T10" fmla="*/ 0 h 145"/>
              <a:gd name="T11" fmla="*/ 529 w 529"/>
              <a:gd name="T12" fmla="*/ 145 h 1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9" h="145">
                <a:moveTo>
                  <a:pt x="0" y="144"/>
                </a:moveTo>
                <a:lnTo>
                  <a:pt x="528" y="144"/>
                </a:lnTo>
                <a:lnTo>
                  <a:pt x="528" y="0"/>
                </a:lnTo>
              </a:path>
            </a:pathLst>
          </a:custGeom>
          <a:noFill/>
          <a:ln w="28575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5300" name="Line 5"/>
          <p:cNvSpPr>
            <a:spLocks noChangeShapeType="1"/>
          </p:cNvSpPr>
          <p:nvPr/>
        </p:nvSpPr>
        <p:spPr bwMode="auto">
          <a:xfrm>
            <a:off x="1604963" y="3557588"/>
            <a:ext cx="139700" cy="139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5301" name="Rectangle 6"/>
          <p:cNvSpPr>
            <a:spLocks noChangeArrowheads="1"/>
          </p:cNvSpPr>
          <p:nvPr/>
        </p:nvSpPr>
        <p:spPr bwMode="auto">
          <a:xfrm>
            <a:off x="1508125" y="3670300"/>
            <a:ext cx="3746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k</a:t>
            </a:r>
          </a:p>
        </p:txBody>
      </p:sp>
      <p:sp>
        <p:nvSpPr>
          <p:cNvPr id="55302" name="Line 7"/>
          <p:cNvSpPr>
            <a:spLocks noChangeShapeType="1"/>
          </p:cNvSpPr>
          <p:nvPr/>
        </p:nvSpPr>
        <p:spPr bwMode="auto">
          <a:xfrm>
            <a:off x="2290763" y="1979613"/>
            <a:ext cx="825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5303" name="Line 8"/>
          <p:cNvSpPr>
            <a:spLocks noChangeShapeType="1"/>
          </p:cNvSpPr>
          <p:nvPr/>
        </p:nvSpPr>
        <p:spPr bwMode="auto">
          <a:xfrm>
            <a:off x="2290763" y="2208213"/>
            <a:ext cx="825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5304" name="Line 9"/>
          <p:cNvSpPr>
            <a:spLocks noChangeShapeType="1"/>
          </p:cNvSpPr>
          <p:nvPr/>
        </p:nvSpPr>
        <p:spPr bwMode="auto">
          <a:xfrm>
            <a:off x="2290763" y="3198813"/>
            <a:ext cx="825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5305" name="Line 10"/>
          <p:cNvSpPr>
            <a:spLocks noChangeShapeType="1"/>
          </p:cNvSpPr>
          <p:nvPr/>
        </p:nvSpPr>
        <p:spPr bwMode="auto">
          <a:xfrm>
            <a:off x="2741613" y="2366963"/>
            <a:ext cx="0" cy="63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5306" name="Line 11"/>
          <p:cNvSpPr>
            <a:spLocks noChangeShapeType="1"/>
          </p:cNvSpPr>
          <p:nvPr/>
        </p:nvSpPr>
        <p:spPr bwMode="auto">
          <a:xfrm>
            <a:off x="2741613" y="2595563"/>
            <a:ext cx="0" cy="63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5307" name="Line 12"/>
          <p:cNvSpPr>
            <a:spLocks noChangeShapeType="1"/>
          </p:cNvSpPr>
          <p:nvPr/>
        </p:nvSpPr>
        <p:spPr bwMode="auto">
          <a:xfrm>
            <a:off x="2741613" y="2824163"/>
            <a:ext cx="0" cy="63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5308" name="Rectangle 13"/>
          <p:cNvSpPr>
            <a:spLocks noChangeArrowheads="1"/>
          </p:cNvSpPr>
          <p:nvPr/>
        </p:nvSpPr>
        <p:spPr bwMode="auto">
          <a:xfrm>
            <a:off x="3184525" y="1689100"/>
            <a:ext cx="5556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D</a:t>
            </a:r>
            <a:r>
              <a:rPr lang="en-US" sz="2400" baseline="-25000">
                <a:latin typeface="+mj-lt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55309" name="Rectangle 14"/>
          <p:cNvSpPr>
            <a:spLocks noChangeArrowheads="1"/>
          </p:cNvSpPr>
          <p:nvPr/>
        </p:nvSpPr>
        <p:spPr bwMode="auto">
          <a:xfrm>
            <a:off x="3184525" y="1993900"/>
            <a:ext cx="5556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D</a:t>
            </a:r>
            <a:r>
              <a:rPr lang="en-US" sz="2400" baseline="-25000">
                <a:latin typeface="+mj-lt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55310" name="Rectangle 15"/>
          <p:cNvSpPr>
            <a:spLocks noChangeArrowheads="1"/>
          </p:cNvSpPr>
          <p:nvPr/>
        </p:nvSpPr>
        <p:spPr bwMode="auto">
          <a:xfrm>
            <a:off x="3184525" y="2984500"/>
            <a:ext cx="7905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D</a:t>
            </a:r>
            <a:r>
              <a:rPr lang="en-US" sz="2400" baseline="-25000">
                <a:latin typeface="+mj-lt"/>
                <a:ea typeface="ＭＳ Ｐゴシック" charset="0"/>
                <a:cs typeface="ＭＳ Ｐゴシック" charset="0"/>
              </a:rPr>
              <a:t>N-1</a:t>
            </a:r>
          </a:p>
        </p:txBody>
      </p:sp>
      <p:sp>
        <p:nvSpPr>
          <p:cNvPr id="55311" name="Rectangle 16"/>
          <p:cNvSpPr>
            <a:spLocks noChangeArrowheads="1"/>
          </p:cNvSpPr>
          <p:nvPr/>
        </p:nvSpPr>
        <p:spPr bwMode="auto">
          <a:xfrm>
            <a:off x="3962400" y="1738313"/>
            <a:ext cx="3657600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DECODER:</a:t>
            </a:r>
          </a:p>
          <a:p>
            <a:pPr marL="168275" lvl="1" indent="-168275">
              <a:lnSpc>
                <a:spcPct val="90000"/>
              </a:lnSpc>
              <a:spcBef>
                <a:spcPct val="50000"/>
              </a:spcBef>
              <a:buFont typeface="Arial"/>
              <a:buChar char="•"/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k SELECT inputs, </a:t>
            </a:r>
          </a:p>
          <a:p>
            <a:pPr marL="168275" lvl="1" indent="-168275">
              <a:lnSpc>
                <a:spcPct val="90000"/>
              </a:lnSpc>
              <a:spcBef>
                <a:spcPct val="50000"/>
              </a:spcBef>
              <a:buFont typeface="Arial"/>
              <a:buChar char="•"/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N = 2</a:t>
            </a:r>
            <a:r>
              <a:rPr lang="en-US" baseline="30000" dirty="0">
                <a:latin typeface="+mj-lt"/>
                <a:ea typeface="ＭＳ Ｐゴシック" charset="0"/>
                <a:cs typeface="ＭＳ Ｐゴシック" charset="0"/>
              </a:rPr>
              <a:t>k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 DATA OUTPUTs.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Select inputs choose one of the </a:t>
            </a:r>
            <a:r>
              <a:rPr lang="en-US" dirty="0" err="1">
                <a:latin typeface="+mj-lt"/>
                <a:ea typeface="ＭＳ Ｐゴシック" charset="0"/>
                <a:cs typeface="ＭＳ Ｐゴシック" charset="0"/>
              </a:rPr>
              <a:t>D</a:t>
            </a:r>
            <a:r>
              <a:rPr lang="en-US" baseline="-25000" dirty="0" err="1">
                <a:latin typeface="+mj-lt"/>
                <a:ea typeface="ＭＳ Ｐゴシック" charset="0"/>
                <a:cs typeface="ＭＳ Ｐゴシック" charset="0"/>
              </a:rPr>
              <a:t>j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 to assert HIGH, all others will be LOW.</a:t>
            </a:r>
          </a:p>
        </p:txBody>
      </p:sp>
      <p:sp>
        <p:nvSpPr>
          <p:cNvPr id="55312" name="Rectangle 17"/>
          <p:cNvSpPr>
            <a:spLocks noChangeArrowheads="1"/>
          </p:cNvSpPr>
          <p:nvPr/>
        </p:nvSpPr>
        <p:spPr bwMode="auto">
          <a:xfrm>
            <a:off x="898525" y="4364038"/>
            <a:ext cx="7051675" cy="175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NOW, we are well on our way to building a general purpose table-lookup device. </a:t>
            </a:r>
          </a:p>
          <a:p>
            <a:pPr>
              <a:lnSpc>
                <a:spcPct val="90000"/>
              </a:lnSpc>
              <a:defRPr/>
            </a:pPr>
            <a:endParaRPr lang="en-US" sz="2400">
              <a:latin typeface="+mj-lt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We can build a 2-dimensional ARRAY of decoders and selectors as follows ...</a:t>
            </a:r>
          </a:p>
        </p:txBody>
      </p:sp>
      <p:sp>
        <p:nvSpPr>
          <p:cNvPr id="57360" name="Text Box 25"/>
          <p:cNvSpPr txBox="1">
            <a:spLocks noChangeArrowheads="1"/>
          </p:cNvSpPr>
          <p:nvPr/>
        </p:nvSpPr>
        <p:spPr bwMode="auto">
          <a:xfrm>
            <a:off x="7818438" y="2209800"/>
            <a:ext cx="1277937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400" i="1">
                <a:solidFill>
                  <a:srgbClr val="3366FF"/>
                </a:solidFill>
                <a:latin typeface="Comic Sans MS" charset="0"/>
              </a:rPr>
              <a:t>Have I</a:t>
            </a:r>
            <a:br>
              <a:rPr lang="en-US" altLang="x-none" sz="1400" i="1">
                <a:solidFill>
                  <a:srgbClr val="3366FF"/>
                </a:solidFill>
                <a:latin typeface="Comic Sans MS" charset="0"/>
              </a:rPr>
            </a:br>
            <a:r>
              <a:rPr lang="en-US" altLang="x-none" sz="1400" i="1">
                <a:solidFill>
                  <a:srgbClr val="3366FF"/>
                </a:solidFill>
                <a:latin typeface="Comic Sans MS" charset="0"/>
              </a:rPr>
              <a:t>mentioned</a:t>
            </a:r>
            <a:br>
              <a:rPr lang="en-US" altLang="x-none" sz="1400" i="1">
                <a:solidFill>
                  <a:srgbClr val="3366FF"/>
                </a:solidFill>
                <a:latin typeface="Comic Sans MS" charset="0"/>
              </a:rPr>
            </a:br>
            <a:r>
              <a:rPr lang="en-US" altLang="x-none" sz="1400" i="1">
                <a:solidFill>
                  <a:srgbClr val="3366FF"/>
                </a:solidFill>
                <a:latin typeface="Comic Sans MS" charset="0"/>
              </a:rPr>
              <a:t>that HIGH</a:t>
            </a:r>
            <a:br>
              <a:rPr lang="en-US" altLang="x-none" sz="1400" i="1">
                <a:solidFill>
                  <a:srgbClr val="3366FF"/>
                </a:solidFill>
                <a:latin typeface="Comic Sans MS" charset="0"/>
              </a:rPr>
            </a:br>
            <a:r>
              <a:rPr lang="en-US" altLang="x-none" sz="1400" i="1">
                <a:solidFill>
                  <a:srgbClr val="3366FF"/>
                </a:solidFill>
                <a:latin typeface="Comic Sans MS" charset="0"/>
              </a:rPr>
              <a:t>is a synonym</a:t>
            </a:r>
            <a:br>
              <a:rPr lang="en-US" altLang="x-none" sz="1400" i="1">
                <a:solidFill>
                  <a:srgbClr val="3366FF"/>
                </a:solidFill>
                <a:latin typeface="Comic Sans MS" charset="0"/>
              </a:rPr>
            </a:br>
            <a:r>
              <a:rPr lang="en-US" altLang="x-none" sz="1400" i="1">
                <a:solidFill>
                  <a:srgbClr val="3366FF"/>
                </a:solidFill>
                <a:latin typeface="Comic Sans MS" charset="0"/>
              </a:rPr>
              <a:t> for </a:t>
            </a:r>
            <a:r>
              <a:rPr lang="ja-JP" altLang="en-US" sz="1400" i="1">
                <a:solidFill>
                  <a:srgbClr val="3366FF"/>
                </a:solidFill>
                <a:latin typeface="Comic Sans MS" charset="0"/>
              </a:rPr>
              <a:t>‘</a:t>
            </a:r>
            <a:r>
              <a:rPr lang="en-US" altLang="ja-JP" sz="1400" i="1">
                <a:solidFill>
                  <a:srgbClr val="3366FF"/>
                </a:solidFill>
                <a:latin typeface="Comic Sans MS" charset="0"/>
              </a:rPr>
              <a:t>1</a:t>
            </a:r>
            <a:r>
              <a:rPr lang="ja-JP" altLang="en-US" sz="1400" i="1">
                <a:solidFill>
                  <a:srgbClr val="3366FF"/>
                </a:solidFill>
                <a:latin typeface="Comic Sans MS" charset="0"/>
              </a:rPr>
              <a:t>’</a:t>
            </a:r>
            <a:r>
              <a:rPr lang="en-US" altLang="ja-JP" sz="1400" i="1">
                <a:solidFill>
                  <a:srgbClr val="3366FF"/>
                </a:solidFill>
                <a:latin typeface="Comic Sans MS" charset="0"/>
              </a:rPr>
              <a:t> and</a:t>
            </a:r>
            <a:br>
              <a:rPr lang="en-US" altLang="ja-JP" sz="1400" i="1">
                <a:solidFill>
                  <a:srgbClr val="3366FF"/>
                </a:solidFill>
                <a:latin typeface="Comic Sans MS" charset="0"/>
              </a:rPr>
            </a:br>
            <a:r>
              <a:rPr lang="en-US" altLang="ja-JP" sz="1400" i="1">
                <a:solidFill>
                  <a:srgbClr val="3366FF"/>
                </a:solidFill>
                <a:latin typeface="Comic Sans MS" charset="0"/>
              </a:rPr>
              <a:t>LOW means</a:t>
            </a:r>
            <a:br>
              <a:rPr lang="en-US" altLang="ja-JP" sz="1400" i="1">
                <a:solidFill>
                  <a:srgbClr val="3366FF"/>
                </a:solidFill>
                <a:latin typeface="Comic Sans MS" charset="0"/>
              </a:rPr>
            </a:br>
            <a:r>
              <a:rPr lang="en-US" altLang="ja-JP" sz="1400" i="1">
                <a:solidFill>
                  <a:srgbClr val="3366FF"/>
                </a:solidFill>
                <a:latin typeface="Comic Sans MS" charset="0"/>
              </a:rPr>
              <a:t>the same</a:t>
            </a:r>
            <a:br>
              <a:rPr lang="en-US" altLang="ja-JP" sz="1400" i="1">
                <a:solidFill>
                  <a:srgbClr val="3366FF"/>
                </a:solidFill>
                <a:latin typeface="Comic Sans MS" charset="0"/>
              </a:rPr>
            </a:br>
            <a:r>
              <a:rPr lang="en-US" altLang="ja-JP" sz="1400" i="1">
                <a:solidFill>
                  <a:srgbClr val="3366FF"/>
                </a:solidFill>
                <a:latin typeface="Comic Sans MS" charset="0"/>
              </a:rPr>
              <a:t>as </a:t>
            </a:r>
            <a:r>
              <a:rPr lang="ja-JP" altLang="en-US" sz="1400" i="1">
                <a:solidFill>
                  <a:srgbClr val="3366FF"/>
                </a:solidFill>
                <a:latin typeface="Comic Sans MS" charset="0"/>
              </a:rPr>
              <a:t>‘</a:t>
            </a:r>
            <a:r>
              <a:rPr lang="en-US" altLang="ja-JP" sz="1400" i="1">
                <a:solidFill>
                  <a:srgbClr val="3366FF"/>
                </a:solidFill>
                <a:latin typeface="Comic Sans MS" charset="0"/>
              </a:rPr>
              <a:t>0</a:t>
            </a:r>
            <a:r>
              <a:rPr lang="ja-JP" altLang="en-US" sz="1400" i="1">
                <a:solidFill>
                  <a:srgbClr val="3366FF"/>
                </a:solidFill>
                <a:latin typeface="Comic Sans MS" charset="0"/>
              </a:rPr>
              <a:t>’</a:t>
            </a:r>
            <a:endParaRPr lang="en-US" altLang="x-none" sz="1400" i="1">
              <a:solidFill>
                <a:srgbClr val="3366FF"/>
              </a:solidFill>
              <a:latin typeface="Comic Sans MS" charset="0"/>
            </a:endParaRPr>
          </a:p>
        </p:txBody>
      </p:sp>
      <p:sp>
        <p:nvSpPr>
          <p:cNvPr id="57361" name="Line 26"/>
          <p:cNvSpPr>
            <a:spLocks noChangeShapeType="1"/>
          </p:cNvSpPr>
          <p:nvPr/>
        </p:nvSpPr>
        <p:spPr bwMode="auto">
          <a:xfrm flipV="1">
            <a:off x="8331200" y="3963988"/>
            <a:ext cx="144463" cy="303212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A New Combinational Device</a:t>
            </a:r>
          </a:p>
        </p:txBody>
      </p:sp>
      <p:grpSp>
        <p:nvGrpSpPr>
          <p:cNvPr id="57363" name="Group 26"/>
          <p:cNvGrpSpPr>
            <a:grpSpLocks/>
          </p:cNvGrpSpPr>
          <p:nvPr/>
        </p:nvGrpSpPr>
        <p:grpSpPr bwMode="auto">
          <a:xfrm flipH="1">
            <a:off x="7772400" y="4267200"/>
            <a:ext cx="554038" cy="1133475"/>
            <a:chOff x="5740840" y="729676"/>
            <a:chExt cx="970286" cy="1984813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6199572" y="1141094"/>
              <a:ext cx="0" cy="706082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199572" y="1847176"/>
              <a:ext cx="275238" cy="817276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5982717" y="1847176"/>
              <a:ext cx="216855" cy="817276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367" name="Group 30"/>
            <p:cNvGrpSpPr>
              <a:grpSpLocks/>
            </p:cNvGrpSpPr>
            <p:nvPr/>
          </p:nvGrpSpPr>
          <p:grpSpPr bwMode="auto">
            <a:xfrm>
              <a:off x="6468045" y="2583125"/>
              <a:ext cx="243081" cy="123489"/>
              <a:chOff x="3566095" y="2583125"/>
              <a:chExt cx="243081" cy="123489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3567298" y="2689473"/>
                <a:ext cx="241878" cy="1389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Freeform 45"/>
              <p:cNvSpPr/>
              <p:nvPr/>
            </p:nvSpPr>
            <p:spPr>
              <a:xfrm>
                <a:off x="3575640" y="2583838"/>
                <a:ext cx="225195" cy="122314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7368" name="Group 31"/>
            <p:cNvGrpSpPr>
              <a:grpSpLocks/>
            </p:cNvGrpSpPr>
            <p:nvPr/>
          </p:nvGrpSpPr>
          <p:grpSpPr bwMode="auto">
            <a:xfrm>
              <a:off x="5740840" y="2574272"/>
              <a:ext cx="252852" cy="140217"/>
              <a:chOff x="2838890" y="2574272"/>
              <a:chExt cx="252852" cy="140217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 flipH="1">
                <a:off x="2855571" y="2675571"/>
                <a:ext cx="236316" cy="3891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Freeform 43"/>
              <p:cNvSpPr/>
              <p:nvPr/>
            </p:nvSpPr>
            <p:spPr>
              <a:xfrm>
                <a:off x="2838890" y="2575496"/>
                <a:ext cx="250216" cy="136214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33" name="Straight Connector 32"/>
            <p:cNvCxnSpPr/>
            <p:nvPr/>
          </p:nvCxnSpPr>
          <p:spPr>
            <a:xfrm>
              <a:off x="6205132" y="1216151"/>
              <a:ext cx="308600" cy="230727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6255175" y="1460777"/>
              <a:ext cx="258556" cy="366940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5949355" y="1227270"/>
              <a:ext cx="239096" cy="239067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954915" y="1460777"/>
              <a:ext cx="211294" cy="366940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reeform 36"/>
            <p:cNvSpPr/>
            <p:nvPr/>
          </p:nvSpPr>
          <p:spPr>
            <a:xfrm rot="5400000">
              <a:off x="6225991" y="1823539"/>
              <a:ext cx="158452" cy="127889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 rot="18043755">
              <a:off x="5981339" y="1826320"/>
              <a:ext cx="205709" cy="113987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7375" name="Group 38"/>
            <p:cNvGrpSpPr>
              <a:grpSpLocks/>
            </p:cNvGrpSpPr>
            <p:nvPr/>
          </p:nvGrpSpPr>
          <p:grpSpPr bwMode="auto">
            <a:xfrm>
              <a:off x="6022747" y="729676"/>
              <a:ext cx="527419" cy="407801"/>
              <a:chOff x="3120797" y="729676"/>
              <a:chExt cx="527419" cy="407801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3133590" y="732457"/>
                <a:ext cx="353084" cy="405857"/>
              </a:xfrm>
              <a:prstGeom prst="ellipse">
                <a:avLst/>
              </a:pr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3144711" y="751915"/>
                <a:ext cx="503214" cy="222388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3119690" y="729676"/>
                <a:ext cx="308600" cy="225168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19050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3" name="Group 4"/>
          <p:cNvGrpSpPr>
            <a:grpSpLocks/>
          </p:cNvGrpSpPr>
          <p:nvPr/>
        </p:nvGrpSpPr>
        <p:grpSpPr bwMode="auto">
          <a:xfrm>
            <a:off x="2795588" y="2005013"/>
            <a:ext cx="3541712" cy="4202112"/>
            <a:chOff x="114" y="772"/>
            <a:chExt cx="2391" cy="2836"/>
          </a:xfrm>
        </p:grpSpPr>
        <p:sp>
          <p:nvSpPr>
            <p:cNvPr id="2" name="Rectangle 5" descr="20%"/>
            <p:cNvSpPr>
              <a:spLocks noChangeArrowheads="1"/>
            </p:cNvSpPr>
            <p:nvPr/>
          </p:nvSpPr>
          <p:spPr bwMode="auto">
            <a:xfrm>
              <a:off x="1134" y="772"/>
              <a:ext cx="1338" cy="2268"/>
            </a:xfrm>
            <a:prstGeom prst="rect">
              <a:avLst/>
            </a:prstGeom>
            <a:pattFill prst="pct20">
              <a:fgClr>
                <a:schemeClr val="accent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9487" name="Group 6"/>
            <p:cNvGrpSpPr>
              <a:grpSpLocks noChangeAspect="1"/>
            </p:cNvGrpSpPr>
            <p:nvPr/>
          </p:nvGrpSpPr>
          <p:grpSpPr bwMode="auto">
            <a:xfrm>
              <a:off x="1346" y="1617"/>
              <a:ext cx="132" cy="163"/>
              <a:chOff x="957" y="1677"/>
              <a:chExt cx="531" cy="656"/>
            </a:xfrm>
          </p:grpSpPr>
          <p:sp>
            <p:nvSpPr>
              <p:cNvPr id="57585" name="Line 7"/>
              <p:cNvSpPr>
                <a:spLocks noChangeAspect="1" noChangeShapeType="1"/>
              </p:cNvSpPr>
              <p:nvPr/>
            </p:nvSpPr>
            <p:spPr bwMode="auto">
              <a:xfrm>
                <a:off x="1308" y="1803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6" name="Line 8"/>
              <p:cNvSpPr>
                <a:spLocks noChangeAspect="1" noChangeShapeType="1"/>
              </p:cNvSpPr>
              <p:nvPr/>
            </p:nvSpPr>
            <p:spPr bwMode="auto">
              <a:xfrm flipH="1">
                <a:off x="1235" y="1950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7" name="Line 9"/>
              <p:cNvSpPr>
                <a:spLocks noChangeAspect="1" noChangeShapeType="1"/>
              </p:cNvSpPr>
              <p:nvPr/>
            </p:nvSpPr>
            <p:spPr bwMode="auto">
              <a:xfrm>
                <a:off x="1235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8" name="Line 10"/>
              <p:cNvSpPr>
                <a:spLocks noChangeAspect="1" noChangeShapeType="1"/>
              </p:cNvSpPr>
              <p:nvPr/>
            </p:nvSpPr>
            <p:spPr bwMode="auto">
              <a:xfrm>
                <a:off x="1157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9" name="Line 11"/>
              <p:cNvSpPr>
                <a:spLocks noChangeAspect="1" noChangeShapeType="1"/>
              </p:cNvSpPr>
              <p:nvPr/>
            </p:nvSpPr>
            <p:spPr bwMode="auto">
              <a:xfrm>
                <a:off x="1235" y="2084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90" name="Line 12"/>
              <p:cNvSpPr>
                <a:spLocks noChangeAspect="1" noChangeShapeType="1"/>
              </p:cNvSpPr>
              <p:nvPr/>
            </p:nvSpPr>
            <p:spPr bwMode="auto">
              <a:xfrm>
                <a:off x="1308" y="2084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91" name="Line 13"/>
              <p:cNvSpPr>
                <a:spLocks noChangeAspect="1" noChangeShapeType="1"/>
              </p:cNvSpPr>
              <p:nvPr/>
            </p:nvSpPr>
            <p:spPr bwMode="auto">
              <a:xfrm>
                <a:off x="1235" y="2243"/>
                <a:ext cx="1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92" name="Line 14"/>
              <p:cNvSpPr>
                <a:spLocks noChangeAspect="1" noChangeShapeType="1"/>
              </p:cNvSpPr>
              <p:nvPr/>
            </p:nvSpPr>
            <p:spPr bwMode="auto">
              <a:xfrm>
                <a:off x="1235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93" name="Line 15"/>
              <p:cNvSpPr>
                <a:spLocks noChangeAspect="1" noChangeShapeType="1"/>
              </p:cNvSpPr>
              <p:nvPr/>
            </p:nvSpPr>
            <p:spPr bwMode="auto">
              <a:xfrm flipH="1">
                <a:off x="1308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94" name="Line 16"/>
              <p:cNvSpPr>
                <a:spLocks noChangeAspect="1" noChangeShapeType="1"/>
              </p:cNvSpPr>
              <p:nvPr/>
            </p:nvSpPr>
            <p:spPr bwMode="auto">
              <a:xfrm flipH="1">
                <a:off x="959" y="2019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95" name="Line 17"/>
              <p:cNvSpPr>
                <a:spLocks noChangeAspect="1" noChangeShapeType="1"/>
              </p:cNvSpPr>
              <p:nvPr/>
            </p:nvSpPr>
            <p:spPr bwMode="auto">
              <a:xfrm>
                <a:off x="959" y="1678"/>
                <a:ext cx="0" cy="3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96" name="Line 18"/>
              <p:cNvSpPr>
                <a:spLocks noChangeAspect="1" noChangeShapeType="1"/>
              </p:cNvSpPr>
              <p:nvPr/>
            </p:nvSpPr>
            <p:spPr bwMode="auto">
              <a:xfrm>
                <a:off x="1308" y="180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9488" name="Group 19"/>
            <p:cNvGrpSpPr>
              <a:grpSpLocks noChangeAspect="1"/>
            </p:cNvGrpSpPr>
            <p:nvPr/>
          </p:nvGrpSpPr>
          <p:grpSpPr bwMode="auto">
            <a:xfrm>
              <a:off x="1744" y="2817"/>
              <a:ext cx="132" cy="163"/>
              <a:chOff x="957" y="1677"/>
              <a:chExt cx="531" cy="656"/>
            </a:xfrm>
          </p:grpSpPr>
          <p:sp>
            <p:nvSpPr>
              <p:cNvPr id="57573" name="Line 20"/>
              <p:cNvSpPr>
                <a:spLocks noChangeAspect="1" noChangeShapeType="1"/>
              </p:cNvSpPr>
              <p:nvPr/>
            </p:nvSpPr>
            <p:spPr bwMode="auto">
              <a:xfrm>
                <a:off x="1307" y="1803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4" name="Line 21"/>
              <p:cNvSpPr>
                <a:spLocks noChangeAspect="1" noChangeShapeType="1"/>
              </p:cNvSpPr>
              <p:nvPr/>
            </p:nvSpPr>
            <p:spPr bwMode="auto">
              <a:xfrm flipH="1">
                <a:off x="1233" y="1950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5" name="Line 22"/>
              <p:cNvSpPr>
                <a:spLocks noChangeAspect="1" noChangeShapeType="1"/>
              </p:cNvSpPr>
              <p:nvPr/>
            </p:nvSpPr>
            <p:spPr bwMode="auto">
              <a:xfrm>
                <a:off x="1233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6" name="Line 23"/>
              <p:cNvSpPr>
                <a:spLocks noChangeAspect="1" noChangeShapeType="1"/>
              </p:cNvSpPr>
              <p:nvPr/>
            </p:nvSpPr>
            <p:spPr bwMode="auto">
              <a:xfrm>
                <a:off x="1156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7" name="Line 24"/>
              <p:cNvSpPr>
                <a:spLocks noChangeAspect="1" noChangeShapeType="1"/>
              </p:cNvSpPr>
              <p:nvPr/>
            </p:nvSpPr>
            <p:spPr bwMode="auto">
              <a:xfrm>
                <a:off x="1233" y="2084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8" name="Line 25"/>
              <p:cNvSpPr>
                <a:spLocks noChangeAspect="1" noChangeShapeType="1"/>
              </p:cNvSpPr>
              <p:nvPr/>
            </p:nvSpPr>
            <p:spPr bwMode="auto">
              <a:xfrm>
                <a:off x="1307" y="2084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9" name="Line 26"/>
              <p:cNvSpPr>
                <a:spLocks noChangeAspect="1" noChangeShapeType="1"/>
              </p:cNvSpPr>
              <p:nvPr/>
            </p:nvSpPr>
            <p:spPr bwMode="auto">
              <a:xfrm>
                <a:off x="1233" y="2243"/>
                <a:ext cx="1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0" name="Line 27"/>
              <p:cNvSpPr>
                <a:spLocks noChangeAspect="1" noChangeShapeType="1"/>
              </p:cNvSpPr>
              <p:nvPr/>
            </p:nvSpPr>
            <p:spPr bwMode="auto">
              <a:xfrm>
                <a:off x="1233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1" name="Line 28"/>
              <p:cNvSpPr>
                <a:spLocks noChangeAspect="1" noChangeShapeType="1"/>
              </p:cNvSpPr>
              <p:nvPr/>
            </p:nvSpPr>
            <p:spPr bwMode="auto">
              <a:xfrm flipH="1">
                <a:off x="1307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2" name="Line 29"/>
              <p:cNvSpPr>
                <a:spLocks noChangeAspect="1" noChangeShapeType="1"/>
              </p:cNvSpPr>
              <p:nvPr/>
            </p:nvSpPr>
            <p:spPr bwMode="auto">
              <a:xfrm flipH="1">
                <a:off x="957" y="2019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3" name="Line 30"/>
              <p:cNvSpPr>
                <a:spLocks noChangeAspect="1" noChangeShapeType="1"/>
              </p:cNvSpPr>
              <p:nvPr/>
            </p:nvSpPr>
            <p:spPr bwMode="auto">
              <a:xfrm>
                <a:off x="957" y="1678"/>
                <a:ext cx="0" cy="3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4" name="Line 31"/>
              <p:cNvSpPr>
                <a:spLocks noChangeAspect="1" noChangeShapeType="1"/>
              </p:cNvSpPr>
              <p:nvPr/>
            </p:nvSpPr>
            <p:spPr bwMode="auto">
              <a:xfrm>
                <a:off x="1307" y="180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9489" name="Group 32"/>
            <p:cNvGrpSpPr>
              <a:grpSpLocks noChangeAspect="1"/>
            </p:cNvGrpSpPr>
            <p:nvPr/>
          </p:nvGrpSpPr>
          <p:grpSpPr bwMode="auto">
            <a:xfrm>
              <a:off x="1742" y="2337"/>
              <a:ext cx="132" cy="163"/>
              <a:chOff x="957" y="1677"/>
              <a:chExt cx="531" cy="656"/>
            </a:xfrm>
          </p:grpSpPr>
          <p:sp>
            <p:nvSpPr>
              <p:cNvPr id="57561" name="Line 33"/>
              <p:cNvSpPr>
                <a:spLocks noChangeAspect="1" noChangeShapeType="1"/>
              </p:cNvSpPr>
              <p:nvPr/>
            </p:nvSpPr>
            <p:spPr bwMode="auto">
              <a:xfrm>
                <a:off x="1306" y="1803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2" name="Line 34"/>
              <p:cNvSpPr>
                <a:spLocks noChangeAspect="1" noChangeShapeType="1"/>
              </p:cNvSpPr>
              <p:nvPr/>
            </p:nvSpPr>
            <p:spPr bwMode="auto">
              <a:xfrm flipH="1">
                <a:off x="1233" y="1950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3" name="Line 35"/>
              <p:cNvSpPr>
                <a:spLocks noChangeAspect="1" noChangeShapeType="1"/>
              </p:cNvSpPr>
              <p:nvPr/>
            </p:nvSpPr>
            <p:spPr bwMode="auto">
              <a:xfrm>
                <a:off x="1233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4" name="Line 36"/>
              <p:cNvSpPr>
                <a:spLocks noChangeAspect="1" noChangeShapeType="1"/>
              </p:cNvSpPr>
              <p:nvPr/>
            </p:nvSpPr>
            <p:spPr bwMode="auto">
              <a:xfrm>
                <a:off x="1155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5" name="Line 37"/>
              <p:cNvSpPr>
                <a:spLocks noChangeAspect="1" noChangeShapeType="1"/>
              </p:cNvSpPr>
              <p:nvPr/>
            </p:nvSpPr>
            <p:spPr bwMode="auto">
              <a:xfrm>
                <a:off x="1233" y="2084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6" name="Line 38"/>
              <p:cNvSpPr>
                <a:spLocks noChangeAspect="1" noChangeShapeType="1"/>
              </p:cNvSpPr>
              <p:nvPr/>
            </p:nvSpPr>
            <p:spPr bwMode="auto">
              <a:xfrm>
                <a:off x="1306" y="2084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7" name="Line 39"/>
              <p:cNvSpPr>
                <a:spLocks noChangeAspect="1" noChangeShapeType="1"/>
              </p:cNvSpPr>
              <p:nvPr/>
            </p:nvSpPr>
            <p:spPr bwMode="auto">
              <a:xfrm>
                <a:off x="1233" y="2243"/>
                <a:ext cx="1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8" name="Line 40"/>
              <p:cNvSpPr>
                <a:spLocks noChangeAspect="1" noChangeShapeType="1"/>
              </p:cNvSpPr>
              <p:nvPr/>
            </p:nvSpPr>
            <p:spPr bwMode="auto">
              <a:xfrm>
                <a:off x="1233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9" name="Line 41"/>
              <p:cNvSpPr>
                <a:spLocks noChangeAspect="1" noChangeShapeType="1"/>
              </p:cNvSpPr>
              <p:nvPr/>
            </p:nvSpPr>
            <p:spPr bwMode="auto">
              <a:xfrm flipH="1">
                <a:off x="1306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0" name="Line 42"/>
              <p:cNvSpPr>
                <a:spLocks noChangeAspect="1" noChangeShapeType="1"/>
              </p:cNvSpPr>
              <p:nvPr/>
            </p:nvSpPr>
            <p:spPr bwMode="auto">
              <a:xfrm flipH="1">
                <a:off x="957" y="2019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1" name="Line 43"/>
              <p:cNvSpPr>
                <a:spLocks noChangeAspect="1" noChangeShapeType="1"/>
              </p:cNvSpPr>
              <p:nvPr/>
            </p:nvSpPr>
            <p:spPr bwMode="auto">
              <a:xfrm>
                <a:off x="957" y="1678"/>
                <a:ext cx="0" cy="3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2" name="Line 44"/>
              <p:cNvSpPr>
                <a:spLocks noChangeAspect="1" noChangeShapeType="1"/>
              </p:cNvSpPr>
              <p:nvPr/>
            </p:nvSpPr>
            <p:spPr bwMode="auto">
              <a:xfrm>
                <a:off x="1306" y="180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9490" name="Group 45"/>
            <p:cNvGrpSpPr>
              <a:grpSpLocks noChangeAspect="1"/>
            </p:cNvGrpSpPr>
            <p:nvPr/>
          </p:nvGrpSpPr>
          <p:grpSpPr bwMode="auto">
            <a:xfrm>
              <a:off x="1742" y="2577"/>
              <a:ext cx="132" cy="163"/>
              <a:chOff x="957" y="1677"/>
              <a:chExt cx="531" cy="656"/>
            </a:xfrm>
          </p:grpSpPr>
          <p:sp>
            <p:nvSpPr>
              <p:cNvPr id="57549" name="Line 46"/>
              <p:cNvSpPr>
                <a:spLocks noChangeAspect="1" noChangeShapeType="1"/>
              </p:cNvSpPr>
              <p:nvPr/>
            </p:nvSpPr>
            <p:spPr bwMode="auto">
              <a:xfrm>
                <a:off x="1306" y="1803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0" name="Line 47"/>
              <p:cNvSpPr>
                <a:spLocks noChangeAspect="1" noChangeShapeType="1"/>
              </p:cNvSpPr>
              <p:nvPr/>
            </p:nvSpPr>
            <p:spPr bwMode="auto">
              <a:xfrm flipH="1">
                <a:off x="1233" y="1950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1" name="Line 48"/>
              <p:cNvSpPr>
                <a:spLocks noChangeAspect="1" noChangeShapeType="1"/>
              </p:cNvSpPr>
              <p:nvPr/>
            </p:nvSpPr>
            <p:spPr bwMode="auto">
              <a:xfrm>
                <a:off x="1233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2" name="Line 49"/>
              <p:cNvSpPr>
                <a:spLocks noChangeAspect="1" noChangeShapeType="1"/>
              </p:cNvSpPr>
              <p:nvPr/>
            </p:nvSpPr>
            <p:spPr bwMode="auto">
              <a:xfrm>
                <a:off x="1155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3" name="Line 50"/>
              <p:cNvSpPr>
                <a:spLocks noChangeAspect="1" noChangeShapeType="1"/>
              </p:cNvSpPr>
              <p:nvPr/>
            </p:nvSpPr>
            <p:spPr bwMode="auto">
              <a:xfrm>
                <a:off x="1233" y="2084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4" name="Line 51"/>
              <p:cNvSpPr>
                <a:spLocks noChangeAspect="1" noChangeShapeType="1"/>
              </p:cNvSpPr>
              <p:nvPr/>
            </p:nvSpPr>
            <p:spPr bwMode="auto">
              <a:xfrm>
                <a:off x="1306" y="2084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5" name="Line 52"/>
              <p:cNvSpPr>
                <a:spLocks noChangeAspect="1" noChangeShapeType="1"/>
              </p:cNvSpPr>
              <p:nvPr/>
            </p:nvSpPr>
            <p:spPr bwMode="auto">
              <a:xfrm>
                <a:off x="1233" y="2243"/>
                <a:ext cx="1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6" name="Line 53"/>
              <p:cNvSpPr>
                <a:spLocks noChangeAspect="1" noChangeShapeType="1"/>
              </p:cNvSpPr>
              <p:nvPr/>
            </p:nvSpPr>
            <p:spPr bwMode="auto">
              <a:xfrm>
                <a:off x="1233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7" name="Line 54"/>
              <p:cNvSpPr>
                <a:spLocks noChangeAspect="1" noChangeShapeType="1"/>
              </p:cNvSpPr>
              <p:nvPr/>
            </p:nvSpPr>
            <p:spPr bwMode="auto">
              <a:xfrm flipH="1">
                <a:off x="1306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8" name="Line 55"/>
              <p:cNvSpPr>
                <a:spLocks noChangeAspect="1" noChangeShapeType="1"/>
              </p:cNvSpPr>
              <p:nvPr/>
            </p:nvSpPr>
            <p:spPr bwMode="auto">
              <a:xfrm flipH="1">
                <a:off x="957" y="2019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9" name="Line 56"/>
              <p:cNvSpPr>
                <a:spLocks noChangeAspect="1" noChangeShapeType="1"/>
              </p:cNvSpPr>
              <p:nvPr/>
            </p:nvSpPr>
            <p:spPr bwMode="auto">
              <a:xfrm>
                <a:off x="957" y="1678"/>
                <a:ext cx="0" cy="3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0" name="Line 57"/>
              <p:cNvSpPr>
                <a:spLocks noChangeAspect="1" noChangeShapeType="1"/>
              </p:cNvSpPr>
              <p:nvPr/>
            </p:nvSpPr>
            <p:spPr bwMode="auto">
              <a:xfrm>
                <a:off x="1306" y="180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9491" name="Group 58"/>
            <p:cNvGrpSpPr>
              <a:grpSpLocks noChangeAspect="1"/>
            </p:cNvGrpSpPr>
            <p:nvPr/>
          </p:nvGrpSpPr>
          <p:grpSpPr bwMode="auto">
            <a:xfrm>
              <a:off x="1742" y="1857"/>
              <a:ext cx="132" cy="163"/>
              <a:chOff x="957" y="1677"/>
              <a:chExt cx="531" cy="656"/>
            </a:xfrm>
          </p:grpSpPr>
          <p:sp>
            <p:nvSpPr>
              <p:cNvPr id="57537" name="Line 59"/>
              <p:cNvSpPr>
                <a:spLocks noChangeAspect="1" noChangeShapeType="1"/>
              </p:cNvSpPr>
              <p:nvPr/>
            </p:nvSpPr>
            <p:spPr bwMode="auto">
              <a:xfrm>
                <a:off x="1306" y="1803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8" name="Line 60"/>
              <p:cNvSpPr>
                <a:spLocks noChangeAspect="1" noChangeShapeType="1"/>
              </p:cNvSpPr>
              <p:nvPr/>
            </p:nvSpPr>
            <p:spPr bwMode="auto">
              <a:xfrm flipH="1">
                <a:off x="1233" y="1950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9" name="Line 61"/>
              <p:cNvSpPr>
                <a:spLocks noChangeAspect="1" noChangeShapeType="1"/>
              </p:cNvSpPr>
              <p:nvPr/>
            </p:nvSpPr>
            <p:spPr bwMode="auto">
              <a:xfrm>
                <a:off x="1233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0" name="Line 62"/>
              <p:cNvSpPr>
                <a:spLocks noChangeAspect="1" noChangeShapeType="1"/>
              </p:cNvSpPr>
              <p:nvPr/>
            </p:nvSpPr>
            <p:spPr bwMode="auto">
              <a:xfrm>
                <a:off x="1155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1" name="Line 63"/>
              <p:cNvSpPr>
                <a:spLocks noChangeAspect="1" noChangeShapeType="1"/>
              </p:cNvSpPr>
              <p:nvPr/>
            </p:nvSpPr>
            <p:spPr bwMode="auto">
              <a:xfrm>
                <a:off x="1233" y="2084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2" name="Line 64"/>
              <p:cNvSpPr>
                <a:spLocks noChangeAspect="1" noChangeShapeType="1"/>
              </p:cNvSpPr>
              <p:nvPr/>
            </p:nvSpPr>
            <p:spPr bwMode="auto">
              <a:xfrm>
                <a:off x="1306" y="2084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3" name="Line 65"/>
              <p:cNvSpPr>
                <a:spLocks noChangeAspect="1" noChangeShapeType="1"/>
              </p:cNvSpPr>
              <p:nvPr/>
            </p:nvSpPr>
            <p:spPr bwMode="auto">
              <a:xfrm>
                <a:off x="1233" y="2243"/>
                <a:ext cx="1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4" name="Line 66"/>
              <p:cNvSpPr>
                <a:spLocks noChangeAspect="1" noChangeShapeType="1"/>
              </p:cNvSpPr>
              <p:nvPr/>
            </p:nvSpPr>
            <p:spPr bwMode="auto">
              <a:xfrm>
                <a:off x="1233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5" name="Line 67"/>
              <p:cNvSpPr>
                <a:spLocks noChangeAspect="1" noChangeShapeType="1"/>
              </p:cNvSpPr>
              <p:nvPr/>
            </p:nvSpPr>
            <p:spPr bwMode="auto">
              <a:xfrm flipH="1">
                <a:off x="1306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6" name="Line 68"/>
              <p:cNvSpPr>
                <a:spLocks noChangeAspect="1" noChangeShapeType="1"/>
              </p:cNvSpPr>
              <p:nvPr/>
            </p:nvSpPr>
            <p:spPr bwMode="auto">
              <a:xfrm flipH="1">
                <a:off x="957" y="2019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7" name="Line 69"/>
              <p:cNvSpPr>
                <a:spLocks noChangeAspect="1" noChangeShapeType="1"/>
              </p:cNvSpPr>
              <p:nvPr/>
            </p:nvSpPr>
            <p:spPr bwMode="auto">
              <a:xfrm>
                <a:off x="957" y="1678"/>
                <a:ext cx="0" cy="3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8" name="Line 70"/>
              <p:cNvSpPr>
                <a:spLocks noChangeAspect="1" noChangeShapeType="1"/>
              </p:cNvSpPr>
              <p:nvPr/>
            </p:nvSpPr>
            <p:spPr bwMode="auto">
              <a:xfrm>
                <a:off x="1306" y="180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9492" name="Group 71"/>
            <p:cNvGrpSpPr>
              <a:grpSpLocks noChangeAspect="1"/>
            </p:cNvGrpSpPr>
            <p:nvPr/>
          </p:nvGrpSpPr>
          <p:grpSpPr bwMode="auto">
            <a:xfrm>
              <a:off x="1344" y="2082"/>
              <a:ext cx="132" cy="163"/>
              <a:chOff x="957" y="1677"/>
              <a:chExt cx="531" cy="656"/>
            </a:xfrm>
          </p:grpSpPr>
          <p:sp>
            <p:nvSpPr>
              <p:cNvPr id="57525" name="Line 72"/>
              <p:cNvSpPr>
                <a:spLocks noChangeAspect="1" noChangeShapeType="1"/>
              </p:cNvSpPr>
              <p:nvPr/>
            </p:nvSpPr>
            <p:spPr bwMode="auto">
              <a:xfrm>
                <a:off x="1308" y="1803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6" name="Line 73"/>
              <p:cNvSpPr>
                <a:spLocks noChangeAspect="1" noChangeShapeType="1"/>
              </p:cNvSpPr>
              <p:nvPr/>
            </p:nvSpPr>
            <p:spPr bwMode="auto">
              <a:xfrm flipH="1">
                <a:off x="1234" y="1950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7" name="Line 74"/>
              <p:cNvSpPr>
                <a:spLocks noChangeAspect="1" noChangeShapeType="1"/>
              </p:cNvSpPr>
              <p:nvPr/>
            </p:nvSpPr>
            <p:spPr bwMode="auto">
              <a:xfrm>
                <a:off x="1234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8" name="Line 75"/>
              <p:cNvSpPr>
                <a:spLocks noChangeAspect="1" noChangeShapeType="1"/>
              </p:cNvSpPr>
              <p:nvPr/>
            </p:nvSpPr>
            <p:spPr bwMode="auto">
              <a:xfrm>
                <a:off x="1157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9" name="Line 76"/>
              <p:cNvSpPr>
                <a:spLocks noChangeAspect="1" noChangeShapeType="1"/>
              </p:cNvSpPr>
              <p:nvPr/>
            </p:nvSpPr>
            <p:spPr bwMode="auto">
              <a:xfrm>
                <a:off x="1234" y="2084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0" name="Line 77"/>
              <p:cNvSpPr>
                <a:spLocks noChangeAspect="1" noChangeShapeType="1"/>
              </p:cNvSpPr>
              <p:nvPr/>
            </p:nvSpPr>
            <p:spPr bwMode="auto">
              <a:xfrm>
                <a:off x="1308" y="2084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1" name="Line 78"/>
              <p:cNvSpPr>
                <a:spLocks noChangeAspect="1" noChangeShapeType="1"/>
              </p:cNvSpPr>
              <p:nvPr/>
            </p:nvSpPr>
            <p:spPr bwMode="auto">
              <a:xfrm>
                <a:off x="1234" y="2243"/>
                <a:ext cx="1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2" name="Line 79"/>
              <p:cNvSpPr>
                <a:spLocks noChangeAspect="1" noChangeShapeType="1"/>
              </p:cNvSpPr>
              <p:nvPr/>
            </p:nvSpPr>
            <p:spPr bwMode="auto">
              <a:xfrm>
                <a:off x="1234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3" name="Line 80"/>
              <p:cNvSpPr>
                <a:spLocks noChangeAspect="1" noChangeShapeType="1"/>
              </p:cNvSpPr>
              <p:nvPr/>
            </p:nvSpPr>
            <p:spPr bwMode="auto">
              <a:xfrm flipH="1">
                <a:off x="1308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4" name="Line 81"/>
              <p:cNvSpPr>
                <a:spLocks noChangeAspect="1" noChangeShapeType="1"/>
              </p:cNvSpPr>
              <p:nvPr/>
            </p:nvSpPr>
            <p:spPr bwMode="auto">
              <a:xfrm flipH="1">
                <a:off x="958" y="2019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5" name="Line 82"/>
              <p:cNvSpPr>
                <a:spLocks noChangeAspect="1" noChangeShapeType="1"/>
              </p:cNvSpPr>
              <p:nvPr/>
            </p:nvSpPr>
            <p:spPr bwMode="auto">
              <a:xfrm>
                <a:off x="958" y="1678"/>
                <a:ext cx="0" cy="3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6" name="Line 83"/>
              <p:cNvSpPr>
                <a:spLocks noChangeAspect="1" noChangeShapeType="1"/>
              </p:cNvSpPr>
              <p:nvPr/>
            </p:nvSpPr>
            <p:spPr bwMode="auto">
              <a:xfrm>
                <a:off x="1308" y="180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9493" name="Group 84"/>
            <p:cNvGrpSpPr>
              <a:grpSpLocks noChangeAspect="1"/>
            </p:cNvGrpSpPr>
            <p:nvPr/>
          </p:nvGrpSpPr>
          <p:grpSpPr bwMode="auto">
            <a:xfrm>
              <a:off x="1344" y="1377"/>
              <a:ext cx="132" cy="163"/>
              <a:chOff x="957" y="1677"/>
              <a:chExt cx="531" cy="656"/>
            </a:xfrm>
          </p:grpSpPr>
          <p:sp>
            <p:nvSpPr>
              <p:cNvPr id="57513" name="Line 85"/>
              <p:cNvSpPr>
                <a:spLocks noChangeAspect="1" noChangeShapeType="1"/>
              </p:cNvSpPr>
              <p:nvPr/>
            </p:nvSpPr>
            <p:spPr bwMode="auto">
              <a:xfrm>
                <a:off x="1308" y="1803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4" name="Line 86"/>
              <p:cNvSpPr>
                <a:spLocks noChangeAspect="1" noChangeShapeType="1"/>
              </p:cNvSpPr>
              <p:nvPr/>
            </p:nvSpPr>
            <p:spPr bwMode="auto">
              <a:xfrm flipH="1">
                <a:off x="1234" y="1950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5" name="Line 87"/>
              <p:cNvSpPr>
                <a:spLocks noChangeAspect="1" noChangeShapeType="1"/>
              </p:cNvSpPr>
              <p:nvPr/>
            </p:nvSpPr>
            <p:spPr bwMode="auto">
              <a:xfrm>
                <a:off x="1234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6" name="Line 88"/>
              <p:cNvSpPr>
                <a:spLocks noChangeAspect="1" noChangeShapeType="1"/>
              </p:cNvSpPr>
              <p:nvPr/>
            </p:nvSpPr>
            <p:spPr bwMode="auto">
              <a:xfrm>
                <a:off x="1157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7" name="Line 89"/>
              <p:cNvSpPr>
                <a:spLocks noChangeAspect="1" noChangeShapeType="1"/>
              </p:cNvSpPr>
              <p:nvPr/>
            </p:nvSpPr>
            <p:spPr bwMode="auto">
              <a:xfrm>
                <a:off x="1234" y="2084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8" name="Line 90"/>
              <p:cNvSpPr>
                <a:spLocks noChangeAspect="1" noChangeShapeType="1"/>
              </p:cNvSpPr>
              <p:nvPr/>
            </p:nvSpPr>
            <p:spPr bwMode="auto">
              <a:xfrm>
                <a:off x="1308" y="2084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9" name="Line 91"/>
              <p:cNvSpPr>
                <a:spLocks noChangeAspect="1" noChangeShapeType="1"/>
              </p:cNvSpPr>
              <p:nvPr/>
            </p:nvSpPr>
            <p:spPr bwMode="auto">
              <a:xfrm>
                <a:off x="1234" y="2243"/>
                <a:ext cx="1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0" name="Line 92"/>
              <p:cNvSpPr>
                <a:spLocks noChangeAspect="1" noChangeShapeType="1"/>
              </p:cNvSpPr>
              <p:nvPr/>
            </p:nvSpPr>
            <p:spPr bwMode="auto">
              <a:xfrm>
                <a:off x="1234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1" name="Line 93"/>
              <p:cNvSpPr>
                <a:spLocks noChangeAspect="1" noChangeShapeType="1"/>
              </p:cNvSpPr>
              <p:nvPr/>
            </p:nvSpPr>
            <p:spPr bwMode="auto">
              <a:xfrm flipH="1">
                <a:off x="1308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2" name="Line 94"/>
              <p:cNvSpPr>
                <a:spLocks noChangeAspect="1" noChangeShapeType="1"/>
              </p:cNvSpPr>
              <p:nvPr/>
            </p:nvSpPr>
            <p:spPr bwMode="auto">
              <a:xfrm flipH="1">
                <a:off x="958" y="2019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3" name="Line 95"/>
              <p:cNvSpPr>
                <a:spLocks noChangeAspect="1" noChangeShapeType="1"/>
              </p:cNvSpPr>
              <p:nvPr/>
            </p:nvSpPr>
            <p:spPr bwMode="auto">
              <a:xfrm>
                <a:off x="958" y="1678"/>
                <a:ext cx="0" cy="3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4" name="Line 96"/>
              <p:cNvSpPr>
                <a:spLocks noChangeAspect="1" noChangeShapeType="1"/>
              </p:cNvSpPr>
              <p:nvPr/>
            </p:nvSpPr>
            <p:spPr bwMode="auto">
              <a:xfrm>
                <a:off x="1308" y="180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9494" name="Group 97"/>
            <p:cNvGrpSpPr>
              <a:grpSpLocks noChangeAspect="1"/>
            </p:cNvGrpSpPr>
            <p:nvPr/>
          </p:nvGrpSpPr>
          <p:grpSpPr bwMode="auto">
            <a:xfrm>
              <a:off x="1344" y="2824"/>
              <a:ext cx="132" cy="163"/>
              <a:chOff x="957" y="1677"/>
              <a:chExt cx="531" cy="656"/>
            </a:xfrm>
          </p:grpSpPr>
          <p:sp>
            <p:nvSpPr>
              <p:cNvPr id="57501" name="Line 98"/>
              <p:cNvSpPr>
                <a:spLocks noChangeAspect="1" noChangeShapeType="1"/>
              </p:cNvSpPr>
              <p:nvPr/>
            </p:nvSpPr>
            <p:spPr bwMode="auto">
              <a:xfrm>
                <a:off x="1308" y="1801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02" name="Line 99"/>
              <p:cNvSpPr>
                <a:spLocks noChangeAspect="1" noChangeShapeType="1"/>
              </p:cNvSpPr>
              <p:nvPr/>
            </p:nvSpPr>
            <p:spPr bwMode="auto">
              <a:xfrm flipH="1">
                <a:off x="1234" y="1948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03" name="Line 100"/>
              <p:cNvSpPr>
                <a:spLocks noChangeAspect="1" noChangeShapeType="1"/>
              </p:cNvSpPr>
              <p:nvPr/>
            </p:nvSpPr>
            <p:spPr bwMode="auto">
              <a:xfrm>
                <a:off x="1234" y="1948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" name="Line 101"/>
              <p:cNvSpPr>
                <a:spLocks noChangeAspect="1" noChangeShapeType="1"/>
              </p:cNvSpPr>
              <p:nvPr/>
            </p:nvSpPr>
            <p:spPr bwMode="auto">
              <a:xfrm>
                <a:off x="1157" y="1948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" name="Line 102"/>
              <p:cNvSpPr>
                <a:spLocks noChangeAspect="1" noChangeShapeType="1"/>
              </p:cNvSpPr>
              <p:nvPr/>
            </p:nvSpPr>
            <p:spPr bwMode="auto">
              <a:xfrm>
                <a:off x="1234" y="2081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06" name="Line 103"/>
              <p:cNvSpPr>
                <a:spLocks noChangeAspect="1" noChangeShapeType="1"/>
              </p:cNvSpPr>
              <p:nvPr/>
            </p:nvSpPr>
            <p:spPr bwMode="auto">
              <a:xfrm>
                <a:off x="1308" y="2081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07" name="Line 104"/>
              <p:cNvSpPr>
                <a:spLocks noChangeAspect="1" noChangeShapeType="1"/>
              </p:cNvSpPr>
              <p:nvPr/>
            </p:nvSpPr>
            <p:spPr bwMode="auto">
              <a:xfrm>
                <a:off x="1234" y="2241"/>
                <a:ext cx="1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08" name="Line 105"/>
              <p:cNvSpPr>
                <a:spLocks noChangeAspect="1" noChangeShapeType="1"/>
              </p:cNvSpPr>
              <p:nvPr/>
            </p:nvSpPr>
            <p:spPr bwMode="auto">
              <a:xfrm>
                <a:off x="1234" y="2241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09" name="Line 106"/>
              <p:cNvSpPr>
                <a:spLocks noChangeAspect="1" noChangeShapeType="1"/>
              </p:cNvSpPr>
              <p:nvPr/>
            </p:nvSpPr>
            <p:spPr bwMode="auto">
              <a:xfrm flipH="1">
                <a:off x="1308" y="2241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0" name="Line 107"/>
              <p:cNvSpPr>
                <a:spLocks noChangeAspect="1" noChangeShapeType="1"/>
              </p:cNvSpPr>
              <p:nvPr/>
            </p:nvSpPr>
            <p:spPr bwMode="auto">
              <a:xfrm flipH="1">
                <a:off x="958" y="2017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1" name="Line 108"/>
              <p:cNvSpPr>
                <a:spLocks noChangeAspect="1" noChangeShapeType="1"/>
              </p:cNvSpPr>
              <p:nvPr/>
            </p:nvSpPr>
            <p:spPr bwMode="auto">
              <a:xfrm>
                <a:off x="958" y="1676"/>
                <a:ext cx="0" cy="3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2" name="Line 109"/>
              <p:cNvSpPr>
                <a:spLocks noChangeAspect="1" noChangeShapeType="1"/>
              </p:cNvSpPr>
              <p:nvPr/>
            </p:nvSpPr>
            <p:spPr bwMode="auto">
              <a:xfrm>
                <a:off x="1308" y="1801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7434" name="Text Box 110"/>
            <p:cNvSpPr txBox="1">
              <a:spLocks noChangeArrowheads="1"/>
            </p:cNvSpPr>
            <p:nvPr/>
          </p:nvSpPr>
          <p:spPr bwMode="auto">
            <a:xfrm>
              <a:off x="1694" y="3380"/>
              <a:ext cx="436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C</a:t>
              </a:r>
              <a:r>
                <a:rPr lang="en-US" sz="1600" b="0" baseline="-25000">
                  <a:latin typeface="+mj-lt"/>
                </a:rPr>
                <a:t>OUT</a:t>
              </a:r>
              <a:endParaRPr lang="en-US" sz="1600" b="0">
                <a:latin typeface="+mj-lt"/>
              </a:endParaRPr>
            </a:p>
          </p:txBody>
        </p:sp>
        <p:sp>
          <p:nvSpPr>
            <p:cNvPr id="57435" name="Text Box 111"/>
            <p:cNvSpPr txBox="1">
              <a:spLocks noChangeArrowheads="1"/>
            </p:cNvSpPr>
            <p:nvPr/>
          </p:nvSpPr>
          <p:spPr bwMode="auto">
            <a:xfrm>
              <a:off x="1375" y="3380"/>
              <a:ext cx="210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S</a:t>
              </a:r>
            </a:p>
          </p:txBody>
        </p:sp>
        <p:grpSp>
          <p:nvGrpSpPr>
            <p:cNvPr id="59497" name="Group 112"/>
            <p:cNvGrpSpPr>
              <a:grpSpLocks/>
            </p:cNvGrpSpPr>
            <p:nvPr/>
          </p:nvGrpSpPr>
          <p:grpSpPr bwMode="auto">
            <a:xfrm>
              <a:off x="1114" y="1122"/>
              <a:ext cx="1035" cy="1695"/>
              <a:chOff x="1138" y="1263"/>
              <a:chExt cx="1397" cy="1695"/>
            </a:xfrm>
          </p:grpSpPr>
          <p:grpSp>
            <p:nvGrpSpPr>
              <p:cNvPr id="59552" name="Group 113"/>
              <p:cNvGrpSpPr>
                <a:grpSpLocks/>
              </p:cNvGrpSpPr>
              <p:nvPr/>
            </p:nvGrpSpPr>
            <p:grpSpPr bwMode="auto">
              <a:xfrm>
                <a:off x="1138" y="2223"/>
                <a:ext cx="1392" cy="735"/>
                <a:chOff x="1728" y="1185"/>
                <a:chExt cx="1152" cy="735"/>
              </a:xfrm>
            </p:grpSpPr>
            <p:sp>
              <p:nvSpPr>
                <p:cNvPr id="57497" name="Line 114"/>
                <p:cNvSpPr>
                  <a:spLocks noChangeShapeType="1"/>
                </p:cNvSpPr>
                <p:nvPr/>
              </p:nvSpPr>
              <p:spPr bwMode="auto">
                <a:xfrm>
                  <a:off x="1728" y="1185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98" name="Line 115"/>
                <p:cNvSpPr>
                  <a:spLocks noChangeShapeType="1"/>
                </p:cNvSpPr>
                <p:nvPr/>
              </p:nvSpPr>
              <p:spPr bwMode="auto">
                <a:xfrm>
                  <a:off x="1728" y="1440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99" name="Line 116"/>
                <p:cNvSpPr>
                  <a:spLocks noChangeShapeType="1"/>
                </p:cNvSpPr>
                <p:nvPr/>
              </p:nvSpPr>
              <p:spPr bwMode="auto">
                <a:xfrm>
                  <a:off x="1728" y="1680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500" name="Line 117"/>
                <p:cNvSpPr>
                  <a:spLocks noChangeShapeType="1"/>
                </p:cNvSpPr>
                <p:nvPr/>
              </p:nvSpPr>
              <p:spPr bwMode="auto">
                <a:xfrm>
                  <a:off x="1728" y="1920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59553" name="Group 118"/>
              <p:cNvGrpSpPr>
                <a:grpSpLocks/>
              </p:cNvGrpSpPr>
              <p:nvPr/>
            </p:nvGrpSpPr>
            <p:grpSpPr bwMode="auto">
              <a:xfrm>
                <a:off x="1143" y="1263"/>
                <a:ext cx="1392" cy="735"/>
                <a:chOff x="1728" y="1185"/>
                <a:chExt cx="1152" cy="735"/>
              </a:xfrm>
            </p:grpSpPr>
            <p:sp>
              <p:nvSpPr>
                <p:cNvPr id="57493" name="Line 119"/>
                <p:cNvSpPr>
                  <a:spLocks noChangeShapeType="1"/>
                </p:cNvSpPr>
                <p:nvPr/>
              </p:nvSpPr>
              <p:spPr bwMode="auto">
                <a:xfrm>
                  <a:off x="1724" y="1185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94" name="Line 120"/>
                <p:cNvSpPr>
                  <a:spLocks noChangeShapeType="1"/>
                </p:cNvSpPr>
                <p:nvPr/>
              </p:nvSpPr>
              <p:spPr bwMode="auto">
                <a:xfrm>
                  <a:off x="1724" y="1440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95" name="Line 121"/>
                <p:cNvSpPr>
                  <a:spLocks noChangeShapeType="1"/>
                </p:cNvSpPr>
                <p:nvPr/>
              </p:nvSpPr>
              <p:spPr bwMode="auto">
                <a:xfrm>
                  <a:off x="1724" y="1680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96" name="Line 122"/>
                <p:cNvSpPr>
                  <a:spLocks noChangeShapeType="1"/>
                </p:cNvSpPr>
                <p:nvPr/>
              </p:nvSpPr>
              <p:spPr bwMode="auto">
                <a:xfrm>
                  <a:off x="1724" y="1920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  <p:grpSp>
          <p:nvGrpSpPr>
            <p:cNvPr id="59498" name="Group 123"/>
            <p:cNvGrpSpPr>
              <a:grpSpLocks/>
            </p:cNvGrpSpPr>
            <p:nvPr/>
          </p:nvGrpSpPr>
          <p:grpSpPr bwMode="auto">
            <a:xfrm>
              <a:off x="2144" y="1041"/>
              <a:ext cx="361" cy="1904"/>
              <a:chOff x="2524" y="1176"/>
              <a:chExt cx="361" cy="1904"/>
            </a:xfrm>
          </p:grpSpPr>
          <p:sp>
            <p:nvSpPr>
              <p:cNvPr id="57483" name="Text Box 124"/>
              <p:cNvSpPr txBox="1">
                <a:spLocks noChangeArrowheads="1"/>
              </p:cNvSpPr>
              <p:nvPr/>
            </p:nvSpPr>
            <p:spPr bwMode="auto">
              <a:xfrm>
                <a:off x="2524" y="1176"/>
                <a:ext cx="350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0">
                    <a:latin typeface="+mj-lt"/>
                  </a:rPr>
                  <a:t>000</a:t>
                </a:r>
              </a:p>
            </p:txBody>
          </p:sp>
          <p:sp>
            <p:nvSpPr>
              <p:cNvPr id="57484" name="Text Box 125"/>
              <p:cNvSpPr txBox="1">
                <a:spLocks noChangeArrowheads="1"/>
              </p:cNvSpPr>
              <p:nvPr/>
            </p:nvSpPr>
            <p:spPr bwMode="auto">
              <a:xfrm>
                <a:off x="2531" y="1436"/>
                <a:ext cx="346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0">
                    <a:latin typeface="+mj-lt"/>
                  </a:rPr>
                  <a:t>001</a:t>
                </a:r>
              </a:p>
            </p:txBody>
          </p:sp>
          <p:sp>
            <p:nvSpPr>
              <p:cNvPr id="57485" name="Text Box 126"/>
              <p:cNvSpPr txBox="1">
                <a:spLocks noChangeArrowheads="1"/>
              </p:cNvSpPr>
              <p:nvPr/>
            </p:nvSpPr>
            <p:spPr bwMode="auto">
              <a:xfrm>
                <a:off x="2524" y="1669"/>
                <a:ext cx="350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0">
                    <a:latin typeface="+mj-lt"/>
                  </a:rPr>
                  <a:t>010</a:t>
                </a:r>
              </a:p>
            </p:txBody>
          </p:sp>
          <p:sp>
            <p:nvSpPr>
              <p:cNvPr id="57486" name="Text Box 127"/>
              <p:cNvSpPr txBox="1">
                <a:spLocks noChangeArrowheads="1"/>
              </p:cNvSpPr>
              <p:nvPr/>
            </p:nvSpPr>
            <p:spPr bwMode="auto">
              <a:xfrm>
                <a:off x="2524" y="1911"/>
                <a:ext cx="350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0">
                    <a:latin typeface="+mj-lt"/>
                  </a:rPr>
                  <a:t>011</a:t>
                </a:r>
              </a:p>
            </p:txBody>
          </p:sp>
          <p:sp>
            <p:nvSpPr>
              <p:cNvPr id="5" name="Text Box 128"/>
              <p:cNvSpPr txBox="1">
                <a:spLocks noChangeArrowheads="1"/>
              </p:cNvSpPr>
              <p:nvPr/>
            </p:nvSpPr>
            <p:spPr bwMode="auto">
              <a:xfrm>
                <a:off x="2535" y="2134"/>
                <a:ext cx="350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0">
                    <a:latin typeface="+mj-lt"/>
                  </a:rPr>
                  <a:t>100</a:t>
                </a:r>
              </a:p>
            </p:txBody>
          </p:sp>
          <p:sp>
            <p:nvSpPr>
              <p:cNvPr id="57488" name="Text Box 129"/>
              <p:cNvSpPr txBox="1">
                <a:spLocks noChangeArrowheads="1"/>
              </p:cNvSpPr>
              <p:nvPr/>
            </p:nvSpPr>
            <p:spPr bwMode="auto">
              <a:xfrm>
                <a:off x="2524" y="2391"/>
                <a:ext cx="350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0">
                    <a:latin typeface="+mj-lt"/>
                  </a:rPr>
                  <a:t>101</a:t>
                </a:r>
              </a:p>
            </p:txBody>
          </p:sp>
          <p:sp>
            <p:nvSpPr>
              <p:cNvPr id="57489" name="Text Box 130"/>
              <p:cNvSpPr txBox="1">
                <a:spLocks noChangeArrowheads="1"/>
              </p:cNvSpPr>
              <p:nvPr/>
            </p:nvSpPr>
            <p:spPr bwMode="auto">
              <a:xfrm>
                <a:off x="2524" y="2630"/>
                <a:ext cx="350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0">
                    <a:latin typeface="+mj-lt"/>
                  </a:rPr>
                  <a:t>110</a:t>
                </a:r>
              </a:p>
            </p:txBody>
          </p:sp>
          <p:sp>
            <p:nvSpPr>
              <p:cNvPr id="57490" name="Text Box 131"/>
              <p:cNvSpPr txBox="1">
                <a:spLocks noChangeArrowheads="1"/>
              </p:cNvSpPr>
              <p:nvPr/>
            </p:nvSpPr>
            <p:spPr bwMode="auto">
              <a:xfrm>
                <a:off x="2524" y="2872"/>
                <a:ext cx="350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0">
                    <a:latin typeface="+mj-lt"/>
                  </a:rPr>
                  <a:t>111</a:t>
                </a:r>
              </a:p>
            </p:txBody>
          </p:sp>
        </p:grpSp>
        <p:grpSp>
          <p:nvGrpSpPr>
            <p:cNvPr id="59499" name="Group 132"/>
            <p:cNvGrpSpPr>
              <a:grpSpLocks/>
            </p:cNvGrpSpPr>
            <p:nvPr/>
          </p:nvGrpSpPr>
          <p:grpSpPr bwMode="auto">
            <a:xfrm>
              <a:off x="394" y="2848"/>
              <a:ext cx="576" cy="113"/>
              <a:chOff x="1008" y="1951"/>
              <a:chExt cx="576" cy="113"/>
            </a:xfrm>
          </p:grpSpPr>
          <p:sp>
            <p:nvSpPr>
              <p:cNvPr id="57481" name="Line 133"/>
              <p:cNvSpPr>
                <a:spLocks noChangeShapeType="1"/>
              </p:cNvSpPr>
              <p:nvPr/>
            </p:nvSpPr>
            <p:spPr bwMode="auto">
              <a:xfrm>
                <a:off x="1008" y="2064"/>
                <a:ext cx="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482" name="Line 134"/>
              <p:cNvSpPr>
                <a:spLocks noChangeShapeType="1"/>
              </p:cNvSpPr>
              <p:nvPr/>
            </p:nvSpPr>
            <p:spPr bwMode="auto">
              <a:xfrm flipV="1">
                <a:off x="1584" y="1951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6" name="Line 135"/>
            <p:cNvSpPr>
              <a:spLocks noChangeShapeType="1"/>
            </p:cNvSpPr>
            <p:nvPr/>
          </p:nvSpPr>
          <p:spPr bwMode="auto">
            <a:xfrm>
              <a:off x="394" y="3113"/>
              <a:ext cx="6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Line 136"/>
            <p:cNvSpPr>
              <a:spLocks noChangeShapeType="1"/>
            </p:cNvSpPr>
            <p:nvPr/>
          </p:nvSpPr>
          <p:spPr bwMode="auto">
            <a:xfrm flipV="1">
              <a:off x="1031" y="2882"/>
              <a:ext cx="0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" name="Line 137"/>
            <p:cNvSpPr>
              <a:spLocks noChangeShapeType="1"/>
            </p:cNvSpPr>
            <p:nvPr/>
          </p:nvSpPr>
          <p:spPr bwMode="auto">
            <a:xfrm flipH="1">
              <a:off x="389" y="3261"/>
              <a:ext cx="7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" name="Text Box 138"/>
            <p:cNvSpPr txBox="1">
              <a:spLocks noChangeArrowheads="1"/>
            </p:cNvSpPr>
            <p:nvPr/>
          </p:nvSpPr>
          <p:spPr bwMode="auto">
            <a:xfrm>
              <a:off x="144" y="2857"/>
              <a:ext cx="224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A</a:t>
              </a:r>
            </a:p>
          </p:txBody>
        </p:sp>
        <p:sp>
          <p:nvSpPr>
            <p:cNvPr id="10" name="Text Box 139"/>
            <p:cNvSpPr txBox="1">
              <a:spLocks noChangeArrowheads="1"/>
            </p:cNvSpPr>
            <p:nvPr/>
          </p:nvSpPr>
          <p:spPr bwMode="auto">
            <a:xfrm>
              <a:off x="144" y="3012"/>
              <a:ext cx="2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B</a:t>
              </a:r>
            </a:p>
          </p:txBody>
        </p:sp>
        <p:sp>
          <p:nvSpPr>
            <p:cNvPr id="11" name="Text Box 140"/>
            <p:cNvSpPr txBox="1">
              <a:spLocks noChangeArrowheads="1"/>
            </p:cNvSpPr>
            <p:nvPr/>
          </p:nvSpPr>
          <p:spPr bwMode="auto">
            <a:xfrm>
              <a:off x="114" y="3148"/>
              <a:ext cx="32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C</a:t>
              </a:r>
              <a:r>
                <a:rPr lang="en-US" sz="1600" b="0" baseline="-25000">
                  <a:latin typeface="+mj-lt"/>
                </a:rPr>
                <a:t>IN</a:t>
              </a:r>
              <a:endParaRPr lang="en-US" sz="1600" b="0">
                <a:latin typeface="+mj-lt"/>
              </a:endParaRPr>
            </a:p>
          </p:txBody>
        </p:sp>
        <p:sp>
          <p:nvSpPr>
            <p:cNvPr id="12" name="Line 141"/>
            <p:cNvSpPr>
              <a:spLocks noChangeShapeType="1"/>
            </p:cNvSpPr>
            <p:nvPr/>
          </p:nvSpPr>
          <p:spPr bwMode="auto">
            <a:xfrm flipV="1">
              <a:off x="1092" y="2923"/>
              <a:ext cx="0" cy="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9507" name="Group 142"/>
            <p:cNvGrpSpPr>
              <a:grpSpLocks/>
            </p:cNvGrpSpPr>
            <p:nvPr/>
          </p:nvGrpSpPr>
          <p:grpSpPr bwMode="auto">
            <a:xfrm>
              <a:off x="1428" y="862"/>
              <a:ext cx="98" cy="2457"/>
              <a:chOff x="3577" y="1789"/>
              <a:chExt cx="98" cy="2457"/>
            </a:xfrm>
          </p:grpSpPr>
          <p:grpSp>
            <p:nvGrpSpPr>
              <p:cNvPr id="59526" name="Group 143"/>
              <p:cNvGrpSpPr>
                <a:grpSpLocks/>
              </p:cNvGrpSpPr>
              <p:nvPr/>
            </p:nvGrpSpPr>
            <p:grpSpPr bwMode="auto">
              <a:xfrm>
                <a:off x="3577" y="3932"/>
                <a:ext cx="98" cy="314"/>
                <a:chOff x="1728" y="2832"/>
                <a:chExt cx="98" cy="314"/>
              </a:xfrm>
            </p:grpSpPr>
            <p:grpSp>
              <p:nvGrpSpPr>
                <p:cNvPr id="59535" name="Group 144"/>
                <p:cNvGrpSpPr>
                  <a:grpSpLocks noChangeAspect="1"/>
                </p:cNvGrpSpPr>
                <p:nvPr/>
              </p:nvGrpSpPr>
              <p:grpSpPr bwMode="auto">
                <a:xfrm>
                  <a:off x="1728" y="2928"/>
                  <a:ext cx="98" cy="122"/>
                  <a:chOff x="1728" y="2928"/>
                  <a:chExt cx="192" cy="240"/>
                </a:xfrm>
              </p:grpSpPr>
              <p:sp>
                <p:nvSpPr>
                  <p:cNvPr id="57477" name="Line 14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28" y="2928"/>
                    <a:ext cx="19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3" name="Line 146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824" y="2928"/>
                    <a:ext cx="97" cy="1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4" name="Line 14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28" y="2928"/>
                    <a:ext cx="97" cy="1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7480" name="Oval 1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776" y="3072"/>
                    <a:ext cx="97" cy="95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sp>
              <p:nvSpPr>
                <p:cNvPr id="57475" name="Line 149"/>
                <p:cNvSpPr>
                  <a:spLocks noChangeShapeType="1"/>
                </p:cNvSpPr>
                <p:nvPr/>
              </p:nvSpPr>
              <p:spPr bwMode="auto">
                <a:xfrm>
                  <a:off x="1776" y="283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76" name="Line 150"/>
                <p:cNvSpPr>
                  <a:spLocks noChangeShapeType="1"/>
                </p:cNvSpPr>
                <p:nvPr/>
              </p:nvSpPr>
              <p:spPr bwMode="auto">
                <a:xfrm>
                  <a:off x="1777" y="3048"/>
                  <a:ext cx="0" cy="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59527" name="Group 151"/>
              <p:cNvGrpSpPr>
                <a:grpSpLocks noChangeAspect="1"/>
              </p:cNvGrpSpPr>
              <p:nvPr/>
            </p:nvGrpSpPr>
            <p:grpSpPr bwMode="auto">
              <a:xfrm>
                <a:off x="3577" y="1789"/>
                <a:ext cx="98" cy="172"/>
                <a:chOff x="1632" y="2736"/>
                <a:chExt cx="192" cy="336"/>
              </a:xfrm>
            </p:grpSpPr>
            <p:sp>
              <p:nvSpPr>
                <p:cNvPr id="57468" name="Line 152"/>
                <p:cNvSpPr>
                  <a:spLocks noChangeAspect="1" noChangeShapeType="1"/>
                </p:cNvSpPr>
                <p:nvPr/>
              </p:nvSpPr>
              <p:spPr bwMode="auto">
                <a:xfrm>
                  <a:off x="1728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69" name="Line 153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680" y="283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70" name="Line 154"/>
                <p:cNvSpPr>
                  <a:spLocks noChangeAspect="1" noChangeShapeType="1"/>
                </p:cNvSpPr>
                <p:nvPr/>
              </p:nvSpPr>
              <p:spPr bwMode="auto">
                <a:xfrm>
                  <a:off x="1680" y="2880"/>
                  <a:ext cx="97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5" name="Line 15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728" y="2929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72" name="Line 156"/>
                <p:cNvSpPr>
                  <a:spLocks noChangeAspect="1" noChangeShapeType="1"/>
                </p:cNvSpPr>
                <p:nvPr/>
              </p:nvSpPr>
              <p:spPr bwMode="auto">
                <a:xfrm>
                  <a:off x="1728" y="2977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73" name="Line 157"/>
                <p:cNvSpPr>
                  <a:spLocks noChangeAspect="1" noChangeShapeType="1"/>
                </p:cNvSpPr>
                <p:nvPr/>
              </p:nvSpPr>
              <p:spPr bwMode="auto">
                <a:xfrm>
                  <a:off x="1632" y="2736"/>
                  <a:ext cx="19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57467" name="Line 158"/>
              <p:cNvSpPr>
                <a:spLocks noChangeShapeType="1"/>
              </p:cNvSpPr>
              <p:nvPr/>
            </p:nvSpPr>
            <p:spPr bwMode="auto">
              <a:xfrm flipV="1">
                <a:off x="3626" y="1936"/>
                <a:ext cx="0" cy="19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9508" name="Group 159"/>
            <p:cNvGrpSpPr>
              <a:grpSpLocks/>
            </p:cNvGrpSpPr>
            <p:nvPr/>
          </p:nvGrpSpPr>
          <p:grpSpPr bwMode="auto">
            <a:xfrm>
              <a:off x="1826" y="862"/>
              <a:ext cx="98" cy="2457"/>
              <a:chOff x="3577" y="1789"/>
              <a:chExt cx="98" cy="2457"/>
            </a:xfrm>
          </p:grpSpPr>
          <p:grpSp>
            <p:nvGrpSpPr>
              <p:cNvPr id="59510" name="Group 160"/>
              <p:cNvGrpSpPr>
                <a:grpSpLocks/>
              </p:cNvGrpSpPr>
              <p:nvPr/>
            </p:nvGrpSpPr>
            <p:grpSpPr bwMode="auto">
              <a:xfrm>
                <a:off x="3577" y="3932"/>
                <a:ext cx="98" cy="314"/>
                <a:chOff x="1728" y="2832"/>
                <a:chExt cx="98" cy="314"/>
              </a:xfrm>
            </p:grpSpPr>
            <p:grpSp>
              <p:nvGrpSpPr>
                <p:cNvPr id="59519" name="Group 161"/>
                <p:cNvGrpSpPr>
                  <a:grpSpLocks noChangeAspect="1"/>
                </p:cNvGrpSpPr>
                <p:nvPr/>
              </p:nvGrpSpPr>
              <p:grpSpPr bwMode="auto">
                <a:xfrm>
                  <a:off x="1728" y="2928"/>
                  <a:ext cx="98" cy="122"/>
                  <a:chOff x="1728" y="2928"/>
                  <a:chExt cx="192" cy="240"/>
                </a:xfrm>
              </p:grpSpPr>
              <p:sp>
                <p:nvSpPr>
                  <p:cNvPr id="57461" name="Line 16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27" y="2928"/>
                    <a:ext cx="19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6" name="Line 163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824" y="2928"/>
                    <a:ext cx="97" cy="1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7" name="Line 16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27" y="2928"/>
                    <a:ext cx="97" cy="1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7464" name="Oval 1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775" y="3072"/>
                    <a:ext cx="97" cy="95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sp>
              <p:nvSpPr>
                <p:cNvPr id="18" name="Line 166"/>
                <p:cNvSpPr>
                  <a:spLocks noChangeShapeType="1"/>
                </p:cNvSpPr>
                <p:nvPr/>
              </p:nvSpPr>
              <p:spPr bwMode="auto">
                <a:xfrm>
                  <a:off x="1776" y="283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9" name="Line 167"/>
                <p:cNvSpPr>
                  <a:spLocks noChangeShapeType="1"/>
                </p:cNvSpPr>
                <p:nvPr/>
              </p:nvSpPr>
              <p:spPr bwMode="auto">
                <a:xfrm>
                  <a:off x="1777" y="3048"/>
                  <a:ext cx="0" cy="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59511" name="Group 168"/>
              <p:cNvGrpSpPr>
                <a:grpSpLocks noChangeAspect="1"/>
              </p:cNvGrpSpPr>
              <p:nvPr/>
            </p:nvGrpSpPr>
            <p:grpSpPr bwMode="auto">
              <a:xfrm>
                <a:off x="3577" y="1789"/>
                <a:ext cx="98" cy="172"/>
                <a:chOff x="1632" y="2736"/>
                <a:chExt cx="192" cy="336"/>
              </a:xfrm>
            </p:grpSpPr>
            <p:sp>
              <p:nvSpPr>
                <p:cNvPr id="57452" name="Line 169"/>
                <p:cNvSpPr>
                  <a:spLocks noChangeAspect="1" noChangeShapeType="1"/>
                </p:cNvSpPr>
                <p:nvPr/>
              </p:nvSpPr>
              <p:spPr bwMode="auto">
                <a:xfrm>
                  <a:off x="1728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53" name="Line 170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679" y="283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54" name="Line 171"/>
                <p:cNvSpPr>
                  <a:spLocks noChangeAspect="1" noChangeShapeType="1"/>
                </p:cNvSpPr>
                <p:nvPr/>
              </p:nvSpPr>
              <p:spPr bwMode="auto">
                <a:xfrm>
                  <a:off x="1679" y="2880"/>
                  <a:ext cx="97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55" name="Line 172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728" y="2929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56" name="Line 173"/>
                <p:cNvSpPr>
                  <a:spLocks noChangeAspect="1" noChangeShapeType="1"/>
                </p:cNvSpPr>
                <p:nvPr/>
              </p:nvSpPr>
              <p:spPr bwMode="auto">
                <a:xfrm>
                  <a:off x="1728" y="2977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57" name="Line 174"/>
                <p:cNvSpPr>
                  <a:spLocks noChangeAspect="1" noChangeShapeType="1"/>
                </p:cNvSpPr>
                <p:nvPr/>
              </p:nvSpPr>
              <p:spPr bwMode="auto">
                <a:xfrm>
                  <a:off x="1631" y="2736"/>
                  <a:ext cx="19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20" name="Line 175"/>
              <p:cNvSpPr>
                <a:spLocks noChangeShapeType="1"/>
              </p:cNvSpPr>
              <p:nvPr/>
            </p:nvSpPr>
            <p:spPr bwMode="auto">
              <a:xfrm flipV="1">
                <a:off x="3626" y="1936"/>
                <a:ext cx="0" cy="19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7448" name="Freeform 176" descr="30%"/>
            <p:cNvSpPr>
              <a:spLocks/>
            </p:cNvSpPr>
            <p:nvPr/>
          </p:nvSpPr>
          <p:spPr bwMode="auto">
            <a:xfrm>
              <a:off x="912" y="1056"/>
              <a:ext cx="192" cy="1872"/>
            </a:xfrm>
            <a:custGeom>
              <a:avLst/>
              <a:gdLst>
                <a:gd name="T0" fmla="*/ 0 w 192"/>
                <a:gd name="T1" fmla="*/ 144 h 1872"/>
                <a:gd name="T2" fmla="*/ 192 w 192"/>
                <a:gd name="T3" fmla="*/ 0 h 1872"/>
                <a:gd name="T4" fmla="*/ 192 w 192"/>
                <a:gd name="T5" fmla="*/ 1872 h 1872"/>
                <a:gd name="T6" fmla="*/ 0 w 192"/>
                <a:gd name="T7" fmla="*/ 1776 h 1872"/>
                <a:gd name="T8" fmla="*/ 0 w 192"/>
                <a:gd name="T9" fmla="*/ 144 h 18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1872"/>
                <a:gd name="T17" fmla="*/ 192 w 192"/>
                <a:gd name="T18" fmla="*/ 1872 h 18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1872">
                  <a:moveTo>
                    <a:pt x="0" y="144"/>
                  </a:moveTo>
                  <a:lnTo>
                    <a:pt x="192" y="0"/>
                  </a:lnTo>
                  <a:lnTo>
                    <a:pt x="192" y="1872"/>
                  </a:lnTo>
                  <a:lnTo>
                    <a:pt x="0" y="1776"/>
                  </a:lnTo>
                  <a:lnTo>
                    <a:pt x="0" y="144"/>
                  </a:lnTo>
                  <a:close/>
                </a:path>
              </a:pathLst>
            </a:custGeom>
            <a:pattFill prst="pct30">
              <a:fgClr>
                <a:srgbClr val="FF99CC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aphicFrame>
        <p:nvGraphicFramePr>
          <p:cNvPr id="509300" name="Group 372"/>
          <p:cNvGraphicFramePr>
            <a:graphicFrameLocks noGrp="1"/>
          </p:cNvGraphicFramePr>
          <p:nvPr/>
        </p:nvGraphicFramePr>
        <p:xfrm>
          <a:off x="420688" y="2970213"/>
          <a:ext cx="2093912" cy="301761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i</a:t>
                      </a:r>
                      <a:endParaRPr kumimoji="0" lang="en-US" altLang="x-non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o</a:t>
                      </a:r>
                      <a:endParaRPr kumimoji="0" lang="en-US" altLang="x-non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59442" name="Group 374"/>
          <p:cNvGrpSpPr>
            <a:grpSpLocks/>
          </p:cNvGrpSpPr>
          <p:nvPr/>
        </p:nvGrpSpPr>
        <p:grpSpPr bwMode="auto">
          <a:xfrm>
            <a:off x="582613" y="1354138"/>
            <a:ext cx="1935162" cy="1570037"/>
            <a:chOff x="3111" y="825"/>
            <a:chExt cx="1460" cy="1290"/>
          </a:xfrm>
        </p:grpSpPr>
        <p:grpSp>
          <p:nvGrpSpPr>
            <p:cNvPr id="59473" name="Group 375"/>
            <p:cNvGrpSpPr>
              <a:grpSpLocks/>
            </p:cNvGrpSpPr>
            <p:nvPr/>
          </p:nvGrpSpPr>
          <p:grpSpPr bwMode="auto">
            <a:xfrm>
              <a:off x="3604" y="1300"/>
              <a:ext cx="417" cy="287"/>
              <a:chOff x="3604" y="1300"/>
              <a:chExt cx="417" cy="287"/>
            </a:xfrm>
          </p:grpSpPr>
          <p:sp useBgFill="1">
            <p:nvSpPr>
              <p:cNvPr id="57423" name="Rectangle 376"/>
              <p:cNvSpPr>
                <a:spLocks noChangeArrowheads="1"/>
              </p:cNvSpPr>
              <p:nvPr/>
            </p:nvSpPr>
            <p:spPr bwMode="auto">
              <a:xfrm>
                <a:off x="3604" y="1300"/>
                <a:ext cx="376" cy="280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424" name="Rectangle 377"/>
              <p:cNvSpPr>
                <a:spLocks noChangeArrowheads="1"/>
              </p:cNvSpPr>
              <p:nvPr/>
            </p:nvSpPr>
            <p:spPr bwMode="auto">
              <a:xfrm>
                <a:off x="3639" y="1305"/>
                <a:ext cx="382" cy="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FA</a:t>
                </a:r>
              </a:p>
            </p:txBody>
          </p:sp>
        </p:grpSp>
        <p:sp>
          <p:nvSpPr>
            <p:cNvPr id="57413" name="Line 378"/>
            <p:cNvSpPr>
              <a:spLocks noChangeShapeType="1"/>
            </p:cNvSpPr>
            <p:nvPr/>
          </p:nvSpPr>
          <p:spPr bwMode="auto">
            <a:xfrm>
              <a:off x="3695" y="1060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414" name="Line 379"/>
            <p:cNvSpPr>
              <a:spLocks noChangeShapeType="1"/>
            </p:cNvSpPr>
            <p:nvPr/>
          </p:nvSpPr>
          <p:spPr bwMode="auto">
            <a:xfrm>
              <a:off x="3888" y="1060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415" name="Line 380"/>
            <p:cNvSpPr>
              <a:spLocks noChangeShapeType="1"/>
            </p:cNvSpPr>
            <p:nvPr/>
          </p:nvSpPr>
          <p:spPr bwMode="auto">
            <a:xfrm flipH="1">
              <a:off x="3981" y="1441"/>
              <a:ext cx="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416" name="Line 381"/>
            <p:cNvSpPr>
              <a:spLocks noChangeShapeType="1"/>
            </p:cNvSpPr>
            <p:nvPr/>
          </p:nvSpPr>
          <p:spPr bwMode="auto">
            <a:xfrm flipH="1">
              <a:off x="3357" y="1441"/>
              <a:ext cx="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Line 382"/>
            <p:cNvSpPr>
              <a:spLocks noChangeShapeType="1"/>
            </p:cNvSpPr>
            <p:nvPr/>
          </p:nvSpPr>
          <p:spPr bwMode="auto">
            <a:xfrm>
              <a:off x="3792" y="1588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418" name="Rectangle 383"/>
            <p:cNvSpPr>
              <a:spLocks noChangeArrowheads="1"/>
            </p:cNvSpPr>
            <p:nvPr/>
          </p:nvSpPr>
          <p:spPr bwMode="auto">
            <a:xfrm>
              <a:off x="3591" y="825"/>
              <a:ext cx="273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419" name="Rectangle 384"/>
            <p:cNvSpPr>
              <a:spLocks noChangeArrowheads="1"/>
            </p:cNvSpPr>
            <p:nvPr/>
          </p:nvSpPr>
          <p:spPr bwMode="auto">
            <a:xfrm>
              <a:off x="3783" y="825"/>
              <a:ext cx="267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7420" name="Rectangle 385"/>
            <p:cNvSpPr>
              <a:spLocks noChangeArrowheads="1"/>
            </p:cNvSpPr>
            <p:nvPr/>
          </p:nvSpPr>
          <p:spPr bwMode="auto">
            <a:xfrm>
              <a:off x="3111" y="1305"/>
              <a:ext cx="339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r>
                <a:rPr lang="en-US" baseline="-25000">
                  <a:latin typeface="+mj-lt"/>
                  <a:ea typeface="ＭＳ Ｐゴシック" charset="0"/>
                  <a:cs typeface="ＭＳ Ｐゴシック" charset="0"/>
                </a:rPr>
                <a:t>o</a:t>
              </a:r>
            </a:p>
          </p:txBody>
        </p:sp>
        <p:sp>
          <p:nvSpPr>
            <p:cNvPr id="57421" name="Rectangle 386"/>
            <p:cNvSpPr>
              <a:spLocks noChangeArrowheads="1"/>
            </p:cNvSpPr>
            <p:nvPr/>
          </p:nvSpPr>
          <p:spPr bwMode="auto">
            <a:xfrm>
              <a:off x="4263" y="1305"/>
              <a:ext cx="30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r>
                <a:rPr lang="en-US" baseline="-25000">
                  <a:latin typeface="+mj-lt"/>
                  <a:ea typeface="ＭＳ Ｐゴシック" charset="0"/>
                  <a:cs typeface="ＭＳ Ｐゴシック" charset="0"/>
                </a:rPr>
                <a:t>i</a:t>
              </a:r>
            </a:p>
          </p:txBody>
        </p:sp>
        <p:sp>
          <p:nvSpPr>
            <p:cNvPr id="57422" name="Rectangle 387"/>
            <p:cNvSpPr>
              <a:spLocks noChangeArrowheads="1"/>
            </p:cNvSpPr>
            <p:nvPr/>
          </p:nvSpPr>
          <p:spPr bwMode="auto">
            <a:xfrm>
              <a:off x="3687" y="1833"/>
              <a:ext cx="254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sp>
        <p:nvSpPr>
          <p:cNvPr id="57396" name="Text Box 388"/>
          <p:cNvSpPr txBox="1">
            <a:spLocks noChangeArrowheads="1"/>
          </p:cNvSpPr>
          <p:nvPr/>
        </p:nvSpPr>
        <p:spPr bwMode="auto">
          <a:xfrm>
            <a:off x="609600" y="935038"/>
            <a:ext cx="176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0" dirty="0">
                <a:latin typeface="+mj-lt"/>
              </a:rPr>
              <a:t>Full Adder</a:t>
            </a:r>
          </a:p>
        </p:txBody>
      </p:sp>
      <p:sp>
        <p:nvSpPr>
          <p:cNvPr id="57397" name="Text Box 389"/>
          <p:cNvSpPr txBox="1">
            <a:spLocks noChangeArrowheads="1"/>
          </p:cNvSpPr>
          <p:nvPr/>
        </p:nvSpPr>
        <p:spPr bwMode="auto">
          <a:xfrm>
            <a:off x="6477000" y="2667000"/>
            <a:ext cx="2514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dirty="0">
                <a:latin typeface="+mj-lt"/>
              </a:rPr>
              <a:t>For K inputs, decoder produces 2</a:t>
            </a:r>
            <a:r>
              <a:rPr lang="en-US" sz="1800" b="0" baseline="30000" dirty="0">
                <a:latin typeface="+mj-lt"/>
              </a:rPr>
              <a:t>K</a:t>
            </a:r>
            <a:r>
              <a:rPr lang="en-US" sz="1800" b="0" dirty="0">
                <a:latin typeface="+mj-lt"/>
              </a:rPr>
              <a:t> signals, only 1 of which is asserted at a time -- think of it as one signal for each possible product term.</a:t>
            </a:r>
          </a:p>
        </p:txBody>
      </p:sp>
      <p:sp>
        <p:nvSpPr>
          <p:cNvPr id="57398" name="AutoShape 390"/>
          <p:cNvSpPr>
            <a:spLocks/>
          </p:cNvSpPr>
          <p:nvPr/>
        </p:nvSpPr>
        <p:spPr bwMode="auto">
          <a:xfrm>
            <a:off x="6338888" y="2425700"/>
            <a:ext cx="147637" cy="2668588"/>
          </a:xfrm>
          <a:prstGeom prst="rightBrace">
            <a:avLst>
              <a:gd name="adj1" fmla="val 15062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9446" name="Text Box 393"/>
          <p:cNvSpPr txBox="1">
            <a:spLocks noChangeArrowheads="1"/>
          </p:cNvSpPr>
          <p:nvPr/>
        </p:nvSpPr>
        <p:spPr bwMode="auto">
          <a:xfrm>
            <a:off x="4972050" y="914400"/>
            <a:ext cx="40195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 i="1">
                <a:solidFill>
                  <a:srgbClr val="3366FF"/>
                </a:solidFill>
                <a:latin typeface="Comic Sans MS" charset="0"/>
              </a:rPr>
              <a:t>Each column is large fan-in </a:t>
            </a:r>
            <a:r>
              <a:rPr lang="ja-JP" altLang="en-US" sz="1600" i="1">
                <a:solidFill>
                  <a:srgbClr val="3366FF"/>
                </a:solidFill>
                <a:latin typeface="Comic Sans MS" charset="0"/>
              </a:rPr>
              <a:t>“</a:t>
            </a:r>
            <a:r>
              <a:rPr lang="en-US" altLang="ja-JP" sz="1600" i="1">
                <a:solidFill>
                  <a:srgbClr val="3366FF"/>
                </a:solidFill>
                <a:latin typeface="Comic Sans MS" charset="0"/>
              </a:rPr>
              <a:t>NOR.</a:t>
            </a:r>
            <a:r>
              <a:rPr lang="ja-JP" altLang="en-US" sz="1600" i="1">
                <a:solidFill>
                  <a:srgbClr val="3366FF"/>
                </a:solidFill>
                <a:latin typeface="Comic Sans MS" charset="0"/>
              </a:rPr>
              <a:t>”</a:t>
            </a:r>
            <a:r>
              <a:rPr lang="en-US" altLang="ja-JP" sz="1600" i="1">
                <a:solidFill>
                  <a:srgbClr val="3366FF"/>
                </a:solidFill>
                <a:latin typeface="Comic Sans MS" charset="0"/>
              </a:rPr>
              <a:t> Note location of pulldowns correspond to a </a:t>
            </a:r>
            <a:r>
              <a:rPr lang="ja-JP" altLang="en-US" sz="1600" i="1">
                <a:solidFill>
                  <a:srgbClr val="3366FF"/>
                </a:solidFill>
                <a:latin typeface="Comic Sans MS" charset="0"/>
              </a:rPr>
              <a:t>“</a:t>
            </a:r>
            <a:r>
              <a:rPr lang="en-US" altLang="ja-JP" sz="1600" i="1">
                <a:solidFill>
                  <a:srgbClr val="3366FF"/>
                </a:solidFill>
                <a:latin typeface="Comic Sans MS" charset="0"/>
              </a:rPr>
              <a:t>1</a:t>
            </a:r>
            <a:r>
              <a:rPr lang="ja-JP" altLang="en-US" sz="1600" i="1">
                <a:solidFill>
                  <a:srgbClr val="3366FF"/>
                </a:solidFill>
                <a:latin typeface="Comic Sans MS" charset="0"/>
              </a:rPr>
              <a:t>”</a:t>
            </a:r>
            <a:r>
              <a:rPr lang="en-US" altLang="ja-JP" sz="1600" i="1">
                <a:solidFill>
                  <a:srgbClr val="3366FF"/>
                </a:solidFill>
                <a:latin typeface="Comic Sans MS" charset="0"/>
              </a:rPr>
              <a:t> output in the truth table!</a:t>
            </a:r>
            <a:endParaRPr lang="en-US" altLang="x-none" sz="1600" i="1">
              <a:solidFill>
                <a:srgbClr val="3366FF"/>
              </a:solidFill>
              <a:latin typeface="Comic Sans MS" charset="0"/>
            </a:endParaRPr>
          </a:p>
        </p:txBody>
      </p:sp>
      <p:sp>
        <p:nvSpPr>
          <p:cNvPr id="57401" name="Line 394"/>
          <p:cNvSpPr>
            <a:spLocks noChangeShapeType="1"/>
          </p:cNvSpPr>
          <p:nvPr/>
        </p:nvSpPr>
        <p:spPr bwMode="auto">
          <a:xfrm>
            <a:off x="4606925" y="1212850"/>
            <a:ext cx="317500" cy="33338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7402" name="Text Box 404"/>
          <p:cNvSpPr txBox="1">
            <a:spLocks noChangeArrowheads="1"/>
          </p:cNvSpPr>
          <p:nvPr/>
        </p:nvSpPr>
        <p:spPr bwMode="auto">
          <a:xfrm>
            <a:off x="2763838" y="2740025"/>
            <a:ext cx="1158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0">
                <a:latin typeface="+mj-lt"/>
              </a:rPr>
              <a:t>Shared</a:t>
            </a:r>
          </a:p>
          <a:p>
            <a:pPr algn="ctr">
              <a:defRPr/>
            </a:pPr>
            <a:r>
              <a:rPr lang="en-US" b="0">
                <a:latin typeface="+mj-lt"/>
              </a:rPr>
              <a:t>decoder</a:t>
            </a:r>
          </a:p>
        </p:txBody>
      </p:sp>
      <p:sp>
        <p:nvSpPr>
          <p:cNvPr id="57403" name="Text Box 405"/>
          <p:cNvSpPr txBox="1">
            <a:spLocks noChangeArrowheads="1"/>
          </p:cNvSpPr>
          <p:nvPr/>
        </p:nvSpPr>
        <p:spPr bwMode="auto">
          <a:xfrm>
            <a:off x="6557963" y="5611813"/>
            <a:ext cx="18700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>
                <a:latin typeface="+mj-lt"/>
              </a:rPr>
              <a:t>One column for each output</a:t>
            </a:r>
          </a:p>
        </p:txBody>
      </p:sp>
      <p:sp>
        <p:nvSpPr>
          <p:cNvPr id="57404" name="Freeform 406"/>
          <p:cNvSpPr>
            <a:spLocks/>
          </p:cNvSpPr>
          <p:nvPr/>
        </p:nvSpPr>
        <p:spPr bwMode="auto">
          <a:xfrm>
            <a:off x="3294063" y="3405188"/>
            <a:ext cx="484187" cy="449262"/>
          </a:xfrm>
          <a:custGeom>
            <a:avLst/>
            <a:gdLst>
              <a:gd name="T0" fmla="*/ 0 w 305"/>
              <a:gd name="T1" fmla="*/ 0 h 283"/>
              <a:gd name="T2" fmla="*/ 2147483647 w 305"/>
              <a:gd name="T3" fmla="*/ 2147483647 h 283"/>
              <a:gd name="T4" fmla="*/ 2147483647 w 305"/>
              <a:gd name="T5" fmla="*/ 2147483647 h 283"/>
              <a:gd name="T6" fmla="*/ 2147483647 w 305"/>
              <a:gd name="T7" fmla="*/ 2147483647 h 283"/>
              <a:gd name="T8" fmla="*/ 0 60000 65536"/>
              <a:gd name="T9" fmla="*/ 0 60000 65536"/>
              <a:gd name="T10" fmla="*/ 0 60000 65536"/>
              <a:gd name="T11" fmla="*/ 0 60000 65536"/>
              <a:gd name="T12" fmla="*/ 0 w 305"/>
              <a:gd name="T13" fmla="*/ 0 h 283"/>
              <a:gd name="T14" fmla="*/ 305 w 305"/>
              <a:gd name="T15" fmla="*/ 283 h 2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5" h="283">
                <a:moveTo>
                  <a:pt x="0" y="0"/>
                </a:moveTo>
                <a:cubicBezTo>
                  <a:pt x="101" y="20"/>
                  <a:pt x="202" y="40"/>
                  <a:pt x="205" y="64"/>
                </a:cubicBezTo>
                <a:cubicBezTo>
                  <a:pt x="208" y="88"/>
                  <a:pt x="4" y="106"/>
                  <a:pt x="21" y="142"/>
                </a:cubicBezTo>
                <a:cubicBezTo>
                  <a:pt x="38" y="178"/>
                  <a:pt x="171" y="230"/>
                  <a:pt x="305" y="28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7405" name="Freeform 407"/>
          <p:cNvSpPr>
            <a:spLocks/>
          </p:cNvSpPr>
          <p:nvPr/>
        </p:nvSpPr>
        <p:spPr bwMode="auto">
          <a:xfrm>
            <a:off x="5880100" y="5661025"/>
            <a:ext cx="606425" cy="344488"/>
          </a:xfrm>
          <a:custGeom>
            <a:avLst/>
            <a:gdLst>
              <a:gd name="T0" fmla="*/ 2147483647 w 382"/>
              <a:gd name="T1" fmla="*/ 2147483647 h 217"/>
              <a:gd name="T2" fmla="*/ 2147483647 w 382"/>
              <a:gd name="T3" fmla="*/ 2147483647 h 217"/>
              <a:gd name="T4" fmla="*/ 2147483647 w 382"/>
              <a:gd name="T5" fmla="*/ 2147483647 h 217"/>
              <a:gd name="T6" fmla="*/ 0 w 382"/>
              <a:gd name="T7" fmla="*/ 0 h 217"/>
              <a:gd name="T8" fmla="*/ 0 60000 65536"/>
              <a:gd name="T9" fmla="*/ 0 60000 65536"/>
              <a:gd name="T10" fmla="*/ 0 60000 65536"/>
              <a:gd name="T11" fmla="*/ 0 60000 65536"/>
              <a:gd name="T12" fmla="*/ 0 w 382"/>
              <a:gd name="T13" fmla="*/ 0 h 217"/>
              <a:gd name="T14" fmla="*/ 382 w 382"/>
              <a:gd name="T15" fmla="*/ 217 h 2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2" h="217">
                <a:moveTo>
                  <a:pt x="382" y="184"/>
                </a:moveTo>
                <a:cubicBezTo>
                  <a:pt x="348" y="126"/>
                  <a:pt x="314" y="68"/>
                  <a:pt x="283" y="71"/>
                </a:cubicBezTo>
                <a:cubicBezTo>
                  <a:pt x="252" y="74"/>
                  <a:pt x="245" y="217"/>
                  <a:pt x="198" y="205"/>
                </a:cubicBezTo>
                <a:cubicBezTo>
                  <a:pt x="151" y="193"/>
                  <a:pt x="75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94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Read-only Memory (ROM)</a:t>
            </a:r>
          </a:p>
        </p:txBody>
      </p:sp>
      <p:grpSp>
        <p:nvGrpSpPr>
          <p:cNvPr id="59453" name="Group 206"/>
          <p:cNvGrpSpPr>
            <a:grpSpLocks/>
          </p:cNvGrpSpPr>
          <p:nvPr/>
        </p:nvGrpSpPr>
        <p:grpSpPr bwMode="auto">
          <a:xfrm>
            <a:off x="3886200" y="990600"/>
            <a:ext cx="669925" cy="973138"/>
            <a:chOff x="7029890" y="822266"/>
            <a:chExt cx="1314829" cy="1911273"/>
          </a:xfrm>
        </p:grpSpPr>
        <p:cxnSp>
          <p:nvCxnSpPr>
            <p:cNvPr id="208" name="Straight Connector 207"/>
            <p:cNvCxnSpPr/>
            <p:nvPr/>
          </p:nvCxnSpPr>
          <p:spPr>
            <a:xfrm flipH="1">
              <a:off x="7487900" y="1224476"/>
              <a:ext cx="277297" cy="642287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7487900" y="1866763"/>
              <a:ext cx="277297" cy="816890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H="1">
              <a:off x="7272915" y="1866763"/>
              <a:ext cx="214985" cy="816890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457" name="Group 210"/>
            <p:cNvGrpSpPr>
              <a:grpSpLocks/>
            </p:cNvGrpSpPr>
            <p:nvPr/>
          </p:nvGrpSpPr>
          <p:grpSpPr bwMode="auto">
            <a:xfrm>
              <a:off x="7757095" y="2602175"/>
              <a:ext cx="243081" cy="123489"/>
              <a:chOff x="3566095" y="2583125"/>
              <a:chExt cx="243081" cy="123489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>
                <a:off x="3564851" y="2689546"/>
                <a:ext cx="243026" cy="1247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Freeform 225"/>
              <p:cNvSpPr/>
              <p:nvPr/>
            </p:nvSpPr>
            <p:spPr>
              <a:xfrm>
                <a:off x="3574197" y="2583537"/>
                <a:ext cx="227448" cy="121598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9458" name="Group 211"/>
            <p:cNvGrpSpPr>
              <a:grpSpLocks/>
            </p:cNvGrpSpPr>
            <p:nvPr/>
          </p:nvGrpSpPr>
          <p:grpSpPr bwMode="auto">
            <a:xfrm>
              <a:off x="7029890" y="2593322"/>
              <a:ext cx="252852" cy="140217"/>
              <a:chOff x="2838890" y="2574272"/>
              <a:chExt cx="252852" cy="140217"/>
            </a:xfrm>
          </p:grpSpPr>
          <p:cxnSp>
            <p:nvCxnSpPr>
              <p:cNvPr id="223" name="Straight Connector 222"/>
              <p:cNvCxnSpPr/>
              <p:nvPr/>
            </p:nvCxnSpPr>
            <p:spPr>
              <a:xfrm flipH="1">
                <a:off x="2854470" y="2673955"/>
                <a:ext cx="236794" cy="4053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Freeform 223"/>
              <p:cNvSpPr/>
              <p:nvPr/>
            </p:nvSpPr>
            <p:spPr>
              <a:xfrm>
                <a:off x="2838890" y="2574182"/>
                <a:ext cx="249256" cy="140307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213" name="Straight Connector 212"/>
            <p:cNvCxnSpPr/>
            <p:nvPr/>
          </p:nvCxnSpPr>
          <p:spPr>
            <a:xfrm flipH="1" flipV="1">
              <a:off x="7740272" y="1339837"/>
              <a:ext cx="236794" cy="330497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7983297" y="1689042"/>
              <a:ext cx="227448" cy="336733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H="1">
              <a:off x="7285378" y="1314894"/>
              <a:ext cx="417505" cy="243196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7282263" y="1558090"/>
              <a:ext cx="171363" cy="289966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Freeform 216"/>
            <p:cNvSpPr/>
            <p:nvPr/>
          </p:nvSpPr>
          <p:spPr>
            <a:xfrm rot="5052553">
              <a:off x="8198225" y="2032057"/>
              <a:ext cx="162131" cy="130860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8" name="Freeform 217"/>
            <p:cNvSpPr/>
            <p:nvPr/>
          </p:nvSpPr>
          <p:spPr>
            <a:xfrm rot="18043755">
              <a:off x="7271285" y="1843420"/>
              <a:ext cx="205781" cy="115282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9465" name="Group 218"/>
            <p:cNvGrpSpPr>
              <a:grpSpLocks/>
            </p:cNvGrpSpPr>
            <p:nvPr/>
          </p:nvGrpSpPr>
          <p:grpSpPr bwMode="auto">
            <a:xfrm rot="2703838">
              <a:off x="7648346" y="882075"/>
              <a:ext cx="527419" cy="407801"/>
              <a:chOff x="3120797" y="729676"/>
              <a:chExt cx="527419" cy="407801"/>
            </a:xfrm>
          </p:grpSpPr>
          <p:sp>
            <p:nvSpPr>
              <p:cNvPr id="220" name="Oval 219"/>
              <p:cNvSpPr/>
              <p:nvPr/>
            </p:nvSpPr>
            <p:spPr>
              <a:xfrm>
                <a:off x="3132264" y="725301"/>
                <a:ext cx="349205" cy="408156"/>
              </a:xfrm>
              <a:prstGeom prst="ellipse">
                <a:avLst/>
              </a:pr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1" name="Freeform 220"/>
              <p:cNvSpPr/>
              <p:nvPr/>
            </p:nvSpPr>
            <p:spPr>
              <a:xfrm>
                <a:off x="3142881" y="743958"/>
                <a:ext cx="501981" cy="227447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" name="Freeform 221"/>
              <p:cNvSpPr/>
              <p:nvPr/>
            </p:nvSpPr>
            <p:spPr>
              <a:xfrm>
                <a:off x="3119808" y="719214"/>
                <a:ext cx="305554" cy="224331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19050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1" name="Group 4"/>
          <p:cNvGrpSpPr>
            <a:grpSpLocks/>
          </p:cNvGrpSpPr>
          <p:nvPr/>
        </p:nvGrpSpPr>
        <p:grpSpPr bwMode="auto">
          <a:xfrm>
            <a:off x="2795588" y="2005013"/>
            <a:ext cx="3541712" cy="4202112"/>
            <a:chOff x="114" y="772"/>
            <a:chExt cx="2391" cy="2836"/>
          </a:xfrm>
        </p:grpSpPr>
        <p:sp>
          <p:nvSpPr>
            <p:cNvPr id="57425" name="Rectangle 5" descr="20%"/>
            <p:cNvSpPr>
              <a:spLocks noChangeArrowheads="1"/>
            </p:cNvSpPr>
            <p:nvPr/>
          </p:nvSpPr>
          <p:spPr bwMode="auto">
            <a:xfrm>
              <a:off x="1134" y="772"/>
              <a:ext cx="1338" cy="2268"/>
            </a:xfrm>
            <a:prstGeom prst="rect">
              <a:avLst/>
            </a:prstGeom>
            <a:pattFill prst="pct20">
              <a:fgClr>
                <a:schemeClr val="accent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61544" name="Group 6"/>
            <p:cNvGrpSpPr>
              <a:grpSpLocks noChangeAspect="1"/>
            </p:cNvGrpSpPr>
            <p:nvPr/>
          </p:nvGrpSpPr>
          <p:grpSpPr bwMode="auto">
            <a:xfrm>
              <a:off x="1346" y="1617"/>
              <a:ext cx="132" cy="163"/>
              <a:chOff x="957" y="1677"/>
              <a:chExt cx="531" cy="656"/>
            </a:xfrm>
          </p:grpSpPr>
          <p:sp>
            <p:nvSpPr>
              <p:cNvPr id="57585" name="Line 7"/>
              <p:cNvSpPr>
                <a:spLocks noChangeAspect="1" noChangeShapeType="1"/>
              </p:cNvSpPr>
              <p:nvPr/>
            </p:nvSpPr>
            <p:spPr bwMode="auto">
              <a:xfrm>
                <a:off x="1308" y="1803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6" name="Line 8"/>
              <p:cNvSpPr>
                <a:spLocks noChangeAspect="1" noChangeShapeType="1"/>
              </p:cNvSpPr>
              <p:nvPr/>
            </p:nvSpPr>
            <p:spPr bwMode="auto">
              <a:xfrm flipH="1">
                <a:off x="1235" y="1950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7" name="Line 9"/>
              <p:cNvSpPr>
                <a:spLocks noChangeAspect="1" noChangeShapeType="1"/>
              </p:cNvSpPr>
              <p:nvPr/>
            </p:nvSpPr>
            <p:spPr bwMode="auto">
              <a:xfrm>
                <a:off x="1235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8" name="Line 10"/>
              <p:cNvSpPr>
                <a:spLocks noChangeAspect="1" noChangeShapeType="1"/>
              </p:cNvSpPr>
              <p:nvPr/>
            </p:nvSpPr>
            <p:spPr bwMode="auto">
              <a:xfrm>
                <a:off x="1157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9" name="Line 11"/>
              <p:cNvSpPr>
                <a:spLocks noChangeAspect="1" noChangeShapeType="1"/>
              </p:cNvSpPr>
              <p:nvPr/>
            </p:nvSpPr>
            <p:spPr bwMode="auto">
              <a:xfrm>
                <a:off x="1235" y="2084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90" name="Line 12"/>
              <p:cNvSpPr>
                <a:spLocks noChangeAspect="1" noChangeShapeType="1"/>
              </p:cNvSpPr>
              <p:nvPr/>
            </p:nvSpPr>
            <p:spPr bwMode="auto">
              <a:xfrm>
                <a:off x="1308" y="2084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91" name="Line 13"/>
              <p:cNvSpPr>
                <a:spLocks noChangeAspect="1" noChangeShapeType="1"/>
              </p:cNvSpPr>
              <p:nvPr/>
            </p:nvSpPr>
            <p:spPr bwMode="auto">
              <a:xfrm>
                <a:off x="1235" y="2243"/>
                <a:ext cx="1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92" name="Line 14"/>
              <p:cNvSpPr>
                <a:spLocks noChangeAspect="1" noChangeShapeType="1"/>
              </p:cNvSpPr>
              <p:nvPr/>
            </p:nvSpPr>
            <p:spPr bwMode="auto">
              <a:xfrm>
                <a:off x="1235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93" name="Line 15"/>
              <p:cNvSpPr>
                <a:spLocks noChangeAspect="1" noChangeShapeType="1"/>
              </p:cNvSpPr>
              <p:nvPr/>
            </p:nvSpPr>
            <p:spPr bwMode="auto">
              <a:xfrm flipH="1">
                <a:off x="1308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94" name="Line 16"/>
              <p:cNvSpPr>
                <a:spLocks noChangeAspect="1" noChangeShapeType="1"/>
              </p:cNvSpPr>
              <p:nvPr/>
            </p:nvSpPr>
            <p:spPr bwMode="auto">
              <a:xfrm flipH="1">
                <a:off x="959" y="2019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95" name="Line 17"/>
              <p:cNvSpPr>
                <a:spLocks noChangeAspect="1" noChangeShapeType="1"/>
              </p:cNvSpPr>
              <p:nvPr/>
            </p:nvSpPr>
            <p:spPr bwMode="auto">
              <a:xfrm>
                <a:off x="959" y="1678"/>
                <a:ext cx="0" cy="3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96" name="Line 18"/>
              <p:cNvSpPr>
                <a:spLocks noChangeAspect="1" noChangeShapeType="1"/>
              </p:cNvSpPr>
              <p:nvPr/>
            </p:nvSpPr>
            <p:spPr bwMode="auto">
              <a:xfrm>
                <a:off x="1308" y="180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1545" name="Group 19"/>
            <p:cNvGrpSpPr>
              <a:grpSpLocks noChangeAspect="1"/>
            </p:cNvGrpSpPr>
            <p:nvPr/>
          </p:nvGrpSpPr>
          <p:grpSpPr bwMode="auto">
            <a:xfrm>
              <a:off x="1744" y="2817"/>
              <a:ext cx="132" cy="163"/>
              <a:chOff x="957" y="1677"/>
              <a:chExt cx="531" cy="656"/>
            </a:xfrm>
          </p:grpSpPr>
          <p:sp>
            <p:nvSpPr>
              <p:cNvPr id="57573" name="Line 20"/>
              <p:cNvSpPr>
                <a:spLocks noChangeAspect="1" noChangeShapeType="1"/>
              </p:cNvSpPr>
              <p:nvPr/>
            </p:nvSpPr>
            <p:spPr bwMode="auto">
              <a:xfrm>
                <a:off x="1307" y="1803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4" name="Line 21"/>
              <p:cNvSpPr>
                <a:spLocks noChangeAspect="1" noChangeShapeType="1"/>
              </p:cNvSpPr>
              <p:nvPr/>
            </p:nvSpPr>
            <p:spPr bwMode="auto">
              <a:xfrm flipH="1">
                <a:off x="1233" y="1950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5" name="Line 22"/>
              <p:cNvSpPr>
                <a:spLocks noChangeAspect="1" noChangeShapeType="1"/>
              </p:cNvSpPr>
              <p:nvPr/>
            </p:nvSpPr>
            <p:spPr bwMode="auto">
              <a:xfrm>
                <a:off x="1233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6" name="Line 23"/>
              <p:cNvSpPr>
                <a:spLocks noChangeAspect="1" noChangeShapeType="1"/>
              </p:cNvSpPr>
              <p:nvPr/>
            </p:nvSpPr>
            <p:spPr bwMode="auto">
              <a:xfrm>
                <a:off x="1156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7" name="Line 24"/>
              <p:cNvSpPr>
                <a:spLocks noChangeAspect="1" noChangeShapeType="1"/>
              </p:cNvSpPr>
              <p:nvPr/>
            </p:nvSpPr>
            <p:spPr bwMode="auto">
              <a:xfrm>
                <a:off x="1233" y="2084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8" name="Line 25"/>
              <p:cNvSpPr>
                <a:spLocks noChangeAspect="1" noChangeShapeType="1"/>
              </p:cNvSpPr>
              <p:nvPr/>
            </p:nvSpPr>
            <p:spPr bwMode="auto">
              <a:xfrm>
                <a:off x="1307" y="2084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9" name="Line 26"/>
              <p:cNvSpPr>
                <a:spLocks noChangeAspect="1" noChangeShapeType="1"/>
              </p:cNvSpPr>
              <p:nvPr/>
            </p:nvSpPr>
            <p:spPr bwMode="auto">
              <a:xfrm>
                <a:off x="1233" y="2243"/>
                <a:ext cx="1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0" name="Line 27"/>
              <p:cNvSpPr>
                <a:spLocks noChangeAspect="1" noChangeShapeType="1"/>
              </p:cNvSpPr>
              <p:nvPr/>
            </p:nvSpPr>
            <p:spPr bwMode="auto">
              <a:xfrm>
                <a:off x="1233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1" name="Line 28"/>
              <p:cNvSpPr>
                <a:spLocks noChangeAspect="1" noChangeShapeType="1"/>
              </p:cNvSpPr>
              <p:nvPr/>
            </p:nvSpPr>
            <p:spPr bwMode="auto">
              <a:xfrm flipH="1">
                <a:off x="1307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2" name="Line 29"/>
              <p:cNvSpPr>
                <a:spLocks noChangeAspect="1" noChangeShapeType="1"/>
              </p:cNvSpPr>
              <p:nvPr/>
            </p:nvSpPr>
            <p:spPr bwMode="auto">
              <a:xfrm flipH="1">
                <a:off x="957" y="2019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3" name="Line 30"/>
              <p:cNvSpPr>
                <a:spLocks noChangeAspect="1" noChangeShapeType="1"/>
              </p:cNvSpPr>
              <p:nvPr/>
            </p:nvSpPr>
            <p:spPr bwMode="auto">
              <a:xfrm>
                <a:off x="957" y="1678"/>
                <a:ext cx="0" cy="3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84" name="Line 31"/>
              <p:cNvSpPr>
                <a:spLocks noChangeAspect="1" noChangeShapeType="1"/>
              </p:cNvSpPr>
              <p:nvPr/>
            </p:nvSpPr>
            <p:spPr bwMode="auto">
              <a:xfrm>
                <a:off x="1307" y="180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1546" name="Group 32"/>
            <p:cNvGrpSpPr>
              <a:grpSpLocks noChangeAspect="1"/>
            </p:cNvGrpSpPr>
            <p:nvPr/>
          </p:nvGrpSpPr>
          <p:grpSpPr bwMode="auto">
            <a:xfrm>
              <a:off x="1742" y="2337"/>
              <a:ext cx="132" cy="163"/>
              <a:chOff x="957" y="1677"/>
              <a:chExt cx="531" cy="656"/>
            </a:xfrm>
          </p:grpSpPr>
          <p:sp>
            <p:nvSpPr>
              <p:cNvPr id="57561" name="Line 33"/>
              <p:cNvSpPr>
                <a:spLocks noChangeAspect="1" noChangeShapeType="1"/>
              </p:cNvSpPr>
              <p:nvPr/>
            </p:nvSpPr>
            <p:spPr bwMode="auto">
              <a:xfrm>
                <a:off x="1306" y="1803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2" name="Line 34"/>
              <p:cNvSpPr>
                <a:spLocks noChangeAspect="1" noChangeShapeType="1"/>
              </p:cNvSpPr>
              <p:nvPr/>
            </p:nvSpPr>
            <p:spPr bwMode="auto">
              <a:xfrm flipH="1">
                <a:off x="1233" y="1950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3" name="Line 35"/>
              <p:cNvSpPr>
                <a:spLocks noChangeAspect="1" noChangeShapeType="1"/>
              </p:cNvSpPr>
              <p:nvPr/>
            </p:nvSpPr>
            <p:spPr bwMode="auto">
              <a:xfrm>
                <a:off x="1233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4" name="Line 36"/>
              <p:cNvSpPr>
                <a:spLocks noChangeAspect="1" noChangeShapeType="1"/>
              </p:cNvSpPr>
              <p:nvPr/>
            </p:nvSpPr>
            <p:spPr bwMode="auto">
              <a:xfrm>
                <a:off x="1155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5" name="Line 37"/>
              <p:cNvSpPr>
                <a:spLocks noChangeAspect="1" noChangeShapeType="1"/>
              </p:cNvSpPr>
              <p:nvPr/>
            </p:nvSpPr>
            <p:spPr bwMode="auto">
              <a:xfrm>
                <a:off x="1233" y="2084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6" name="Line 38"/>
              <p:cNvSpPr>
                <a:spLocks noChangeAspect="1" noChangeShapeType="1"/>
              </p:cNvSpPr>
              <p:nvPr/>
            </p:nvSpPr>
            <p:spPr bwMode="auto">
              <a:xfrm>
                <a:off x="1306" y="2084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7" name="Line 39"/>
              <p:cNvSpPr>
                <a:spLocks noChangeAspect="1" noChangeShapeType="1"/>
              </p:cNvSpPr>
              <p:nvPr/>
            </p:nvSpPr>
            <p:spPr bwMode="auto">
              <a:xfrm>
                <a:off x="1233" y="2243"/>
                <a:ext cx="1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8" name="Line 40"/>
              <p:cNvSpPr>
                <a:spLocks noChangeAspect="1" noChangeShapeType="1"/>
              </p:cNvSpPr>
              <p:nvPr/>
            </p:nvSpPr>
            <p:spPr bwMode="auto">
              <a:xfrm>
                <a:off x="1233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9" name="Line 41"/>
              <p:cNvSpPr>
                <a:spLocks noChangeAspect="1" noChangeShapeType="1"/>
              </p:cNvSpPr>
              <p:nvPr/>
            </p:nvSpPr>
            <p:spPr bwMode="auto">
              <a:xfrm flipH="1">
                <a:off x="1306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0" name="Line 42"/>
              <p:cNvSpPr>
                <a:spLocks noChangeAspect="1" noChangeShapeType="1"/>
              </p:cNvSpPr>
              <p:nvPr/>
            </p:nvSpPr>
            <p:spPr bwMode="auto">
              <a:xfrm flipH="1">
                <a:off x="957" y="2019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1" name="Line 43"/>
              <p:cNvSpPr>
                <a:spLocks noChangeAspect="1" noChangeShapeType="1"/>
              </p:cNvSpPr>
              <p:nvPr/>
            </p:nvSpPr>
            <p:spPr bwMode="auto">
              <a:xfrm>
                <a:off x="957" y="1678"/>
                <a:ext cx="0" cy="3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72" name="Line 44"/>
              <p:cNvSpPr>
                <a:spLocks noChangeAspect="1" noChangeShapeType="1"/>
              </p:cNvSpPr>
              <p:nvPr/>
            </p:nvSpPr>
            <p:spPr bwMode="auto">
              <a:xfrm>
                <a:off x="1306" y="180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1547" name="Group 45"/>
            <p:cNvGrpSpPr>
              <a:grpSpLocks noChangeAspect="1"/>
            </p:cNvGrpSpPr>
            <p:nvPr/>
          </p:nvGrpSpPr>
          <p:grpSpPr bwMode="auto">
            <a:xfrm>
              <a:off x="1742" y="2577"/>
              <a:ext cx="132" cy="163"/>
              <a:chOff x="957" y="1677"/>
              <a:chExt cx="531" cy="656"/>
            </a:xfrm>
          </p:grpSpPr>
          <p:sp>
            <p:nvSpPr>
              <p:cNvPr id="57549" name="Line 46"/>
              <p:cNvSpPr>
                <a:spLocks noChangeAspect="1" noChangeShapeType="1"/>
              </p:cNvSpPr>
              <p:nvPr/>
            </p:nvSpPr>
            <p:spPr bwMode="auto">
              <a:xfrm>
                <a:off x="1306" y="1803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0" name="Line 47"/>
              <p:cNvSpPr>
                <a:spLocks noChangeAspect="1" noChangeShapeType="1"/>
              </p:cNvSpPr>
              <p:nvPr/>
            </p:nvSpPr>
            <p:spPr bwMode="auto">
              <a:xfrm flipH="1">
                <a:off x="1233" y="1950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1" name="Line 48"/>
              <p:cNvSpPr>
                <a:spLocks noChangeAspect="1" noChangeShapeType="1"/>
              </p:cNvSpPr>
              <p:nvPr/>
            </p:nvSpPr>
            <p:spPr bwMode="auto">
              <a:xfrm>
                <a:off x="1233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2" name="Line 49"/>
              <p:cNvSpPr>
                <a:spLocks noChangeAspect="1" noChangeShapeType="1"/>
              </p:cNvSpPr>
              <p:nvPr/>
            </p:nvSpPr>
            <p:spPr bwMode="auto">
              <a:xfrm>
                <a:off x="1155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3" name="Line 50"/>
              <p:cNvSpPr>
                <a:spLocks noChangeAspect="1" noChangeShapeType="1"/>
              </p:cNvSpPr>
              <p:nvPr/>
            </p:nvSpPr>
            <p:spPr bwMode="auto">
              <a:xfrm>
                <a:off x="1233" y="2084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4" name="Line 51"/>
              <p:cNvSpPr>
                <a:spLocks noChangeAspect="1" noChangeShapeType="1"/>
              </p:cNvSpPr>
              <p:nvPr/>
            </p:nvSpPr>
            <p:spPr bwMode="auto">
              <a:xfrm>
                <a:off x="1306" y="2084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5" name="Line 52"/>
              <p:cNvSpPr>
                <a:spLocks noChangeAspect="1" noChangeShapeType="1"/>
              </p:cNvSpPr>
              <p:nvPr/>
            </p:nvSpPr>
            <p:spPr bwMode="auto">
              <a:xfrm>
                <a:off x="1233" y="2243"/>
                <a:ext cx="1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6" name="Line 53"/>
              <p:cNvSpPr>
                <a:spLocks noChangeAspect="1" noChangeShapeType="1"/>
              </p:cNvSpPr>
              <p:nvPr/>
            </p:nvSpPr>
            <p:spPr bwMode="auto">
              <a:xfrm>
                <a:off x="1233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7" name="Line 54"/>
              <p:cNvSpPr>
                <a:spLocks noChangeAspect="1" noChangeShapeType="1"/>
              </p:cNvSpPr>
              <p:nvPr/>
            </p:nvSpPr>
            <p:spPr bwMode="auto">
              <a:xfrm flipH="1">
                <a:off x="1306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8" name="Line 55"/>
              <p:cNvSpPr>
                <a:spLocks noChangeAspect="1" noChangeShapeType="1"/>
              </p:cNvSpPr>
              <p:nvPr/>
            </p:nvSpPr>
            <p:spPr bwMode="auto">
              <a:xfrm flipH="1">
                <a:off x="957" y="2019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59" name="Line 56"/>
              <p:cNvSpPr>
                <a:spLocks noChangeAspect="1" noChangeShapeType="1"/>
              </p:cNvSpPr>
              <p:nvPr/>
            </p:nvSpPr>
            <p:spPr bwMode="auto">
              <a:xfrm>
                <a:off x="957" y="1678"/>
                <a:ext cx="0" cy="3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60" name="Line 57"/>
              <p:cNvSpPr>
                <a:spLocks noChangeAspect="1" noChangeShapeType="1"/>
              </p:cNvSpPr>
              <p:nvPr/>
            </p:nvSpPr>
            <p:spPr bwMode="auto">
              <a:xfrm>
                <a:off x="1306" y="180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1548" name="Group 58"/>
            <p:cNvGrpSpPr>
              <a:grpSpLocks noChangeAspect="1"/>
            </p:cNvGrpSpPr>
            <p:nvPr/>
          </p:nvGrpSpPr>
          <p:grpSpPr bwMode="auto">
            <a:xfrm>
              <a:off x="1742" y="1857"/>
              <a:ext cx="132" cy="163"/>
              <a:chOff x="957" y="1677"/>
              <a:chExt cx="531" cy="656"/>
            </a:xfrm>
          </p:grpSpPr>
          <p:sp>
            <p:nvSpPr>
              <p:cNvPr id="57537" name="Line 59"/>
              <p:cNvSpPr>
                <a:spLocks noChangeAspect="1" noChangeShapeType="1"/>
              </p:cNvSpPr>
              <p:nvPr/>
            </p:nvSpPr>
            <p:spPr bwMode="auto">
              <a:xfrm>
                <a:off x="1306" y="1803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8" name="Line 60"/>
              <p:cNvSpPr>
                <a:spLocks noChangeAspect="1" noChangeShapeType="1"/>
              </p:cNvSpPr>
              <p:nvPr/>
            </p:nvSpPr>
            <p:spPr bwMode="auto">
              <a:xfrm flipH="1">
                <a:off x="1233" y="1950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9" name="Line 61"/>
              <p:cNvSpPr>
                <a:spLocks noChangeAspect="1" noChangeShapeType="1"/>
              </p:cNvSpPr>
              <p:nvPr/>
            </p:nvSpPr>
            <p:spPr bwMode="auto">
              <a:xfrm>
                <a:off x="1233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0" name="Line 62"/>
              <p:cNvSpPr>
                <a:spLocks noChangeAspect="1" noChangeShapeType="1"/>
              </p:cNvSpPr>
              <p:nvPr/>
            </p:nvSpPr>
            <p:spPr bwMode="auto">
              <a:xfrm>
                <a:off x="1155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1" name="Line 63"/>
              <p:cNvSpPr>
                <a:spLocks noChangeAspect="1" noChangeShapeType="1"/>
              </p:cNvSpPr>
              <p:nvPr/>
            </p:nvSpPr>
            <p:spPr bwMode="auto">
              <a:xfrm>
                <a:off x="1233" y="2084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2" name="Line 64"/>
              <p:cNvSpPr>
                <a:spLocks noChangeAspect="1" noChangeShapeType="1"/>
              </p:cNvSpPr>
              <p:nvPr/>
            </p:nvSpPr>
            <p:spPr bwMode="auto">
              <a:xfrm>
                <a:off x="1306" y="2084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3" name="Line 65"/>
              <p:cNvSpPr>
                <a:spLocks noChangeAspect="1" noChangeShapeType="1"/>
              </p:cNvSpPr>
              <p:nvPr/>
            </p:nvSpPr>
            <p:spPr bwMode="auto">
              <a:xfrm>
                <a:off x="1233" y="2243"/>
                <a:ext cx="1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4" name="Line 66"/>
              <p:cNvSpPr>
                <a:spLocks noChangeAspect="1" noChangeShapeType="1"/>
              </p:cNvSpPr>
              <p:nvPr/>
            </p:nvSpPr>
            <p:spPr bwMode="auto">
              <a:xfrm>
                <a:off x="1233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5" name="Line 67"/>
              <p:cNvSpPr>
                <a:spLocks noChangeAspect="1" noChangeShapeType="1"/>
              </p:cNvSpPr>
              <p:nvPr/>
            </p:nvSpPr>
            <p:spPr bwMode="auto">
              <a:xfrm flipH="1">
                <a:off x="1306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6" name="Line 68"/>
              <p:cNvSpPr>
                <a:spLocks noChangeAspect="1" noChangeShapeType="1"/>
              </p:cNvSpPr>
              <p:nvPr/>
            </p:nvSpPr>
            <p:spPr bwMode="auto">
              <a:xfrm flipH="1">
                <a:off x="957" y="2019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7" name="Line 69"/>
              <p:cNvSpPr>
                <a:spLocks noChangeAspect="1" noChangeShapeType="1"/>
              </p:cNvSpPr>
              <p:nvPr/>
            </p:nvSpPr>
            <p:spPr bwMode="auto">
              <a:xfrm>
                <a:off x="957" y="1678"/>
                <a:ext cx="0" cy="3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48" name="Line 70"/>
              <p:cNvSpPr>
                <a:spLocks noChangeAspect="1" noChangeShapeType="1"/>
              </p:cNvSpPr>
              <p:nvPr/>
            </p:nvSpPr>
            <p:spPr bwMode="auto">
              <a:xfrm>
                <a:off x="1306" y="180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1549" name="Group 71"/>
            <p:cNvGrpSpPr>
              <a:grpSpLocks noChangeAspect="1"/>
            </p:cNvGrpSpPr>
            <p:nvPr/>
          </p:nvGrpSpPr>
          <p:grpSpPr bwMode="auto">
            <a:xfrm>
              <a:off x="1344" y="2082"/>
              <a:ext cx="132" cy="163"/>
              <a:chOff x="957" y="1677"/>
              <a:chExt cx="531" cy="656"/>
            </a:xfrm>
          </p:grpSpPr>
          <p:sp>
            <p:nvSpPr>
              <p:cNvPr id="57525" name="Line 72"/>
              <p:cNvSpPr>
                <a:spLocks noChangeAspect="1" noChangeShapeType="1"/>
              </p:cNvSpPr>
              <p:nvPr/>
            </p:nvSpPr>
            <p:spPr bwMode="auto">
              <a:xfrm>
                <a:off x="1308" y="1803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6" name="Line 73"/>
              <p:cNvSpPr>
                <a:spLocks noChangeAspect="1" noChangeShapeType="1"/>
              </p:cNvSpPr>
              <p:nvPr/>
            </p:nvSpPr>
            <p:spPr bwMode="auto">
              <a:xfrm flipH="1">
                <a:off x="1234" y="1950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7" name="Line 74"/>
              <p:cNvSpPr>
                <a:spLocks noChangeAspect="1" noChangeShapeType="1"/>
              </p:cNvSpPr>
              <p:nvPr/>
            </p:nvSpPr>
            <p:spPr bwMode="auto">
              <a:xfrm>
                <a:off x="1234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8" name="Line 75"/>
              <p:cNvSpPr>
                <a:spLocks noChangeAspect="1" noChangeShapeType="1"/>
              </p:cNvSpPr>
              <p:nvPr/>
            </p:nvSpPr>
            <p:spPr bwMode="auto">
              <a:xfrm>
                <a:off x="1157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9" name="Line 76"/>
              <p:cNvSpPr>
                <a:spLocks noChangeAspect="1" noChangeShapeType="1"/>
              </p:cNvSpPr>
              <p:nvPr/>
            </p:nvSpPr>
            <p:spPr bwMode="auto">
              <a:xfrm>
                <a:off x="1234" y="2084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0" name="Line 77"/>
              <p:cNvSpPr>
                <a:spLocks noChangeAspect="1" noChangeShapeType="1"/>
              </p:cNvSpPr>
              <p:nvPr/>
            </p:nvSpPr>
            <p:spPr bwMode="auto">
              <a:xfrm>
                <a:off x="1308" y="2084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1" name="Line 78"/>
              <p:cNvSpPr>
                <a:spLocks noChangeAspect="1" noChangeShapeType="1"/>
              </p:cNvSpPr>
              <p:nvPr/>
            </p:nvSpPr>
            <p:spPr bwMode="auto">
              <a:xfrm>
                <a:off x="1234" y="2243"/>
                <a:ext cx="1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2" name="Line 79"/>
              <p:cNvSpPr>
                <a:spLocks noChangeAspect="1" noChangeShapeType="1"/>
              </p:cNvSpPr>
              <p:nvPr/>
            </p:nvSpPr>
            <p:spPr bwMode="auto">
              <a:xfrm>
                <a:off x="1234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3" name="Line 80"/>
              <p:cNvSpPr>
                <a:spLocks noChangeAspect="1" noChangeShapeType="1"/>
              </p:cNvSpPr>
              <p:nvPr/>
            </p:nvSpPr>
            <p:spPr bwMode="auto">
              <a:xfrm flipH="1">
                <a:off x="1308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4" name="Line 81"/>
              <p:cNvSpPr>
                <a:spLocks noChangeAspect="1" noChangeShapeType="1"/>
              </p:cNvSpPr>
              <p:nvPr/>
            </p:nvSpPr>
            <p:spPr bwMode="auto">
              <a:xfrm flipH="1">
                <a:off x="958" y="2019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5" name="Line 82"/>
              <p:cNvSpPr>
                <a:spLocks noChangeAspect="1" noChangeShapeType="1"/>
              </p:cNvSpPr>
              <p:nvPr/>
            </p:nvSpPr>
            <p:spPr bwMode="auto">
              <a:xfrm>
                <a:off x="958" y="1678"/>
                <a:ext cx="0" cy="3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36" name="Line 83"/>
              <p:cNvSpPr>
                <a:spLocks noChangeAspect="1" noChangeShapeType="1"/>
              </p:cNvSpPr>
              <p:nvPr/>
            </p:nvSpPr>
            <p:spPr bwMode="auto">
              <a:xfrm>
                <a:off x="1308" y="180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1550" name="Group 84"/>
            <p:cNvGrpSpPr>
              <a:grpSpLocks noChangeAspect="1"/>
            </p:cNvGrpSpPr>
            <p:nvPr/>
          </p:nvGrpSpPr>
          <p:grpSpPr bwMode="auto">
            <a:xfrm>
              <a:off x="1344" y="1377"/>
              <a:ext cx="132" cy="163"/>
              <a:chOff x="957" y="1677"/>
              <a:chExt cx="531" cy="656"/>
            </a:xfrm>
          </p:grpSpPr>
          <p:sp>
            <p:nvSpPr>
              <p:cNvPr id="57513" name="Line 85"/>
              <p:cNvSpPr>
                <a:spLocks noChangeAspect="1" noChangeShapeType="1"/>
              </p:cNvSpPr>
              <p:nvPr/>
            </p:nvSpPr>
            <p:spPr bwMode="auto">
              <a:xfrm>
                <a:off x="1308" y="1803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4" name="Line 86"/>
              <p:cNvSpPr>
                <a:spLocks noChangeAspect="1" noChangeShapeType="1"/>
              </p:cNvSpPr>
              <p:nvPr/>
            </p:nvSpPr>
            <p:spPr bwMode="auto">
              <a:xfrm flipH="1">
                <a:off x="1234" y="1950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5" name="Line 87"/>
              <p:cNvSpPr>
                <a:spLocks noChangeAspect="1" noChangeShapeType="1"/>
              </p:cNvSpPr>
              <p:nvPr/>
            </p:nvSpPr>
            <p:spPr bwMode="auto">
              <a:xfrm>
                <a:off x="1234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6" name="Line 88"/>
              <p:cNvSpPr>
                <a:spLocks noChangeAspect="1" noChangeShapeType="1"/>
              </p:cNvSpPr>
              <p:nvPr/>
            </p:nvSpPr>
            <p:spPr bwMode="auto">
              <a:xfrm>
                <a:off x="1157" y="1950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7" name="Line 89"/>
              <p:cNvSpPr>
                <a:spLocks noChangeAspect="1" noChangeShapeType="1"/>
              </p:cNvSpPr>
              <p:nvPr/>
            </p:nvSpPr>
            <p:spPr bwMode="auto">
              <a:xfrm>
                <a:off x="1234" y="2084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8" name="Line 90"/>
              <p:cNvSpPr>
                <a:spLocks noChangeAspect="1" noChangeShapeType="1"/>
              </p:cNvSpPr>
              <p:nvPr/>
            </p:nvSpPr>
            <p:spPr bwMode="auto">
              <a:xfrm>
                <a:off x="1308" y="2084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9" name="Line 91"/>
              <p:cNvSpPr>
                <a:spLocks noChangeAspect="1" noChangeShapeType="1"/>
              </p:cNvSpPr>
              <p:nvPr/>
            </p:nvSpPr>
            <p:spPr bwMode="auto">
              <a:xfrm>
                <a:off x="1234" y="2243"/>
                <a:ext cx="1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0" name="Line 92"/>
              <p:cNvSpPr>
                <a:spLocks noChangeAspect="1" noChangeShapeType="1"/>
              </p:cNvSpPr>
              <p:nvPr/>
            </p:nvSpPr>
            <p:spPr bwMode="auto">
              <a:xfrm>
                <a:off x="1234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1" name="Line 93"/>
              <p:cNvSpPr>
                <a:spLocks noChangeAspect="1" noChangeShapeType="1"/>
              </p:cNvSpPr>
              <p:nvPr/>
            </p:nvSpPr>
            <p:spPr bwMode="auto">
              <a:xfrm flipH="1">
                <a:off x="1308" y="2243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2" name="Line 94"/>
              <p:cNvSpPr>
                <a:spLocks noChangeAspect="1" noChangeShapeType="1"/>
              </p:cNvSpPr>
              <p:nvPr/>
            </p:nvSpPr>
            <p:spPr bwMode="auto">
              <a:xfrm flipH="1">
                <a:off x="958" y="2019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3" name="Line 95"/>
              <p:cNvSpPr>
                <a:spLocks noChangeAspect="1" noChangeShapeType="1"/>
              </p:cNvSpPr>
              <p:nvPr/>
            </p:nvSpPr>
            <p:spPr bwMode="auto">
              <a:xfrm>
                <a:off x="958" y="1678"/>
                <a:ext cx="0" cy="3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24" name="Line 96"/>
              <p:cNvSpPr>
                <a:spLocks noChangeAspect="1" noChangeShapeType="1"/>
              </p:cNvSpPr>
              <p:nvPr/>
            </p:nvSpPr>
            <p:spPr bwMode="auto">
              <a:xfrm>
                <a:off x="1308" y="180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1551" name="Group 97"/>
            <p:cNvGrpSpPr>
              <a:grpSpLocks noChangeAspect="1"/>
            </p:cNvGrpSpPr>
            <p:nvPr/>
          </p:nvGrpSpPr>
          <p:grpSpPr bwMode="auto">
            <a:xfrm>
              <a:off x="1344" y="2824"/>
              <a:ext cx="132" cy="163"/>
              <a:chOff x="957" y="1677"/>
              <a:chExt cx="531" cy="656"/>
            </a:xfrm>
          </p:grpSpPr>
          <p:sp>
            <p:nvSpPr>
              <p:cNvPr id="57501" name="Line 98"/>
              <p:cNvSpPr>
                <a:spLocks noChangeAspect="1" noChangeShapeType="1"/>
              </p:cNvSpPr>
              <p:nvPr/>
            </p:nvSpPr>
            <p:spPr bwMode="auto">
              <a:xfrm>
                <a:off x="1308" y="1801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02" name="Line 99"/>
              <p:cNvSpPr>
                <a:spLocks noChangeAspect="1" noChangeShapeType="1"/>
              </p:cNvSpPr>
              <p:nvPr/>
            </p:nvSpPr>
            <p:spPr bwMode="auto">
              <a:xfrm flipH="1">
                <a:off x="1234" y="1948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03" name="Line 100"/>
              <p:cNvSpPr>
                <a:spLocks noChangeAspect="1" noChangeShapeType="1"/>
              </p:cNvSpPr>
              <p:nvPr/>
            </p:nvSpPr>
            <p:spPr bwMode="auto">
              <a:xfrm>
                <a:off x="1234" y="1948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04" name="Line 101"/>
              <p:cNvSpPr>
                <a:spLocks noChangeAspect="1" noChangeShapeType="1"/>
              </p:cNvSpPr>
              <p:nvPr/>
            </p:nvSpPr>
            <p:spPr bwMode="auto">
              <a:xfrm>
                <a:off x="1157" y="1948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05" name="Line 102"/>
              <p:cNvSpPr>
                <a:spLocks noChangeAspect="1" noChangeShapeType="1"/>
              </p:cNvSpPr>
              <p:nvPr/>
            </p:nvSpPr>
            <p:spPr bwMode="auto">
              <a:xfrm>
                <a:off x="1234" y="2081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06" name="Line 103"/>
              <p:cNvSpPr>
                <a:spLocks noChangeAspect="1" noChangeShapeType="1"/>
              </p:cNvSpPr>
              <p:nvPr/>
            </p:nvSpPr>
            <p:spPr bwMode="auto">
              <a:xfrm>
                <a:off x="1308" y="2081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07" name="Line 104"/>
              <p:cNvSpPr>
                <a:spLocks noChangeAspect="1" noChangeShapeType="1"/>
              </p:cNvSpPr>
              <p:nvPr/>
            </p:nvSpPr>
            <p:spPr bwMode="auto">
              <a:xfrm>
                <a:off x="1234" y="2241"/>
                <a:ext cx="1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08" name="Line 105"/>
              <p:cNvSpPr>
                <a:spLocks noChangeAspect="1" noChangeShapeType="1"/>
              </p:cNvSpPr>
              <p:nvPr/>
            </p:nvSpPr>
            <p:spPr bwMode="auto">
              <a:xfrm>
                <a:off x="1234" y="2241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09" name="Line 106"/>
              <p:cNvSpPr>
                <a:spLocks noChangeAspect="1" noChangeShapeType="1"/>
              </p:cNvSpPr>
              <p:nvPr/>
            </p:nvSpPr>
            <p:spPr bwMode="auto">
              <a:xfrm flipH="1">
                <a:off x="1308" y="2241"/>
                <a:ext cx="73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0" name="Line 107"/>
              <p:cNvSpPr>
                <a:spLocks noChangeAspect="1" noChangeShapeType="1"/>
              </p:cNvSpPr>
              <p:nvPr/>
            </p:nvSpPr>
            <p:spPr bwMode="auto">
              <a:xfrm flipH="1">
                <a:off x="958" y="2017"/>
                <a:ext cx="1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1" name="Line 108"/>
              <p:cNvSpPr>
                <a:spLocks noChangeAspect="1" noChangeShapeType="1"/>
              </p:cNvSpPr>
              <p:nvPr/>
            </p:nvSpPr>
            <p:spPr bwMode="auto">
              <a:xfrm>
                <a:off x="958" y="1676"/>
                <a:ext cx="0" cy="3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512" name="Line 109"/>
              <p:cNvSpPr>
                <a:spLocks noChangeAspect="1" noChangeShapeType="1"/>
              </p:cNvSpPr>
              <p:nvPr/>
            </p:nvSpPr>
            <p:spPr bwMode="auto">
              <a:xfrm>
                <a:off x="1308" y="1801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7434" name="Text Box 110"/>
            <p:cNvSpPr txBox="1">
              <a:spLocks noChangeArrowheads="1"/>
            </p:cNvSpPr>
            <p:nvPr/>
          </p:nvSpPr>
          <p:spPr bwMode="auto">
            <a:xfrm>
              <a:off x="1694" y="3380"/>
              <a:ext cx="436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C</a:t>
              </a:r>
              <a:r>
                <a:rPr lang="en-US" sz="1600" b="0" baseline="-25000">
                  <a:latin typeface="+mj-lt"/>
                </a:rPr>
                <a:t>OUT</a:t>
              </a:r>
              <a:endParaRPr lang="en-US" sz="1600" b="0">
                <a:latin typeface="+mj-lt"/>
              </a:endParaRPr>
            </a:p>
          </p:txBody>
        </p:sp>
        <p:sp>
          <p:nvSpPr>
            <p:cNvPr id="57435" name="Text Box 111"/>
            <p:cNvSpPr txBox="1">
              <a:spLocks noChangeArrowheads="1"/>
            </p:cNvSpPr>
            <p:nvPr/>
          </p:nvSpPr>
          <p:spPr bwMode="auto">
            <a:xfrm>
              <a:off x="1375" y="3380"/>
              <a:ext cx="210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S</a:t>
              </a:r>
            </a:p>
          </p:txBody>
        </p:sp>
        <p:grpSp>
          <p:nvGrpSpPr>
            <p:cNvPr id="61554" name="Group 112"/>
            <p:cNvGrpSpPr>
              <a:grpSpLocks/>
            </p:cNvGrpSpPr>
            <p:nvPr/>
          </p:nvGrpSpPr>
          <p:grpSpPr bwMode="auto">
            <a:xfrm>
              <a:off x="1114" y="1122"/>
              <a:ext cx="1035" cy="1695"/>
              <a:chOff x="1138" y="1263"/>
              <a:chExt cx="1397" cy="1695"/>
            </a:xfrm>
          </p:grpSpPr>
          <p:grpSp>
            <p:nvGrpSpPr>
              <p:cNvPr id="61609" name="Group 113"/>
              <p:cNvGrpSpPr>
                <a:grpSpLocks/>
              </p:cNvGrpSpPr>
              <p:nvPr/>
            </p:nvGrpSpPr>
            <p:grpSpPr bwMode="auto">
              <a:xfrm>
                <a:off x="1138" y="2223"/>
                <a:ext cx="1392" cy="735"/>
                <a:chOff x="1728" y="1185"/>
                <a:chExt cx="1152" cy="735"/>
              </a:xfrm>
            </p:grpSpPr>
            <p:sp>
              <p:nvSpPr>
                <p:cNvPr id="57497" name="Line 114"/>
                <p:cNvSpPr>
                  <a:spLocks noChangeShapeType="1"/>
                </p:cNvSpPr>
                <p:nvPr/>
              </p:nvSpPr>
              <p:spPr bwMode="auto">
                <a:xfrm>
                  <a:off x="1728" y="1185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98" name="Line 115"/>
                <p:cNvSpPr>
                  <a:spLocks noChangeShapeType="1"/>
                </p:cNvSpPr>
                <p:nvPr/>
              </p:nvSpPr>
              <p:spPr bwMode="auto">
                <a:xfrm>
                  <a:off x="1728" y="1440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99" name="Line 116"/>
                <p:cNvSpPr>
                  <a:spLocks noChangeShapeType="1"/>
                </p:cNvSpPr>
                <p:nvPr/>
              </p:nvSpPr>
              <p:spPr bwMode="auto">
                <a:xfrm>
                  <a:off x="1728" y="1680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500" name="Line 117"/>
                <p:cNvSpPr>
                  <a:spLocks noChangeShapeType="1"/>
                </p:cNvSpPr>
                <p:nvPr/>
              </p:nvSpPr>
              <p:spPr bwMode="auto">
                <a:xfrm>
                  <a:off x="1728" y="1920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61610" name="Group 118"/>
              <p:cNvGrpSpPr>
                <a:grpSpLocks/>
              </p:cNvGrpSpPr>
              <p:nvPr/>
            </p:nvGrpSpPr>
            <p:grpSpPr bwMode="auto">
              <a:xfrm>
                <a:off x="1143" y="1263"/>
                <a:ext cx="1392" cy="735"/>
                <a:chOff x="1728" y="1185"/>
                <a:chExt cx="1152" cy="735"/>
              </a:xfrm>
            </p:grpSpPr>
            <p:sp>
              <p:nvSpPr>
                <p:cNvPr id="57493" name="Line 119"/>
                <p:cNvSpPr>
                  <a:spLocks noChangeShapeType="1"/>
                </p:cNvSpPr>
                <p:nvPr/>
              </p:nvSpPr>
              <p:spPr bwMode="auto">
                <a:xfrm>
                  <a:off x="1724" y="1185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94" name="Line 120"/>
                <p:cNvSpPr>
                  <a:spLocks noChangeShapeType="1"/>
                </p:cNvSpPr>
                <p:nvPr/>
              </p:nvSpPr>
              <p:spPr bwMode="auto">
                <a:xfrm>
                  <a:off x="1724" y="1440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95" name="Line 121"/>
                <p:cNvSpPr>
                  <a:spLocks noChangeShapeType="1"/>
                </p:cNvSpPr>
                <p:nvPr/>
              </p:nvSpPr>
              <p:spPr bwMode="auto">
                <a:xfrm>
                  <a:off x="1724" y="1680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96" name="Line 122"/>
                <p:cNvSpPr>
                  <a:spLocks noChangeShapeType="1"/>
                </p:cNvSpPr>
                <p:nvPr/>
              </p:nvSpPr>
              <p:spPr bwMode="auto">
                <a:xfrm>
                  <a:off x="1724" y="1920"/>
                  <a:ext cx="11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  <p:grpSp>
          <p:nvGrpSpPr>
            <p:cNvPr id="61555" name="Group 123"/>
            <p:cNvGrpSpPr>
              <a:grpSpLocks/>
            </p:cNvGrpSpPr>
            <p:nvPr/>
          </p:nvGrpSpPr>
          <p:grpSpPr bwMode="auto">
            <a:xfrm>
              <a:off x="2144" y="1041"/>
              <a:ext cx="361" cy="1904"/>
              <a:chOff x="2524" y="1176"/>
              <a:chExt cx="361" cy="1904"/>
            </a:xfrm>
          </p:grpSpPr>
          <p:sp>
            <p:nvSpPr>
              <p:cNvPr id="57483" name="Text Box 124"/>
              <p:cNvSpPr txBox="1">
                <a:spLocks noChangeArrowheads="1"/>
              </p:cNvSpPr>
              <p:nvPr/>
            </p:nvSpPr>
            <p:spPr bwMode="auto">
              <a:xfrm>
                <a:off x="2524" y="1176"/>
                <a:ext cx="350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0">
                    <a:latin typeface="+mj-lt"/>
                  </a:rPr>
                  <a:t>000</a:t>
                </a:r>
              </a:p>
            </p:txBody>
          </p:sp>
          <p:sp>
            <p:nvSpPr>
              <p:cNvPr id="57484" name="Text Box 125"/>
              <p:cNvSpPr txBox="1">
                <a:spLocks noChangeArrowheads="1"/>
              </p:cNvSpPr>
              <p:nvPr/>
            </p:nvSpPr>
            <p:spPr bwMode="auto">
              <a:xfrm>
                <a:off x="2531" y="1436"/>
                <a:ext cx="346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0">
                    <a:latin typeface="+mj-lt"/>
                  </a:rPr>
                  <a:t>001</a:t>
                </a:r>
              </a:p>
            </p:txBody>
          </p:sp>
          <p:sp>
            <p:nvSpPr>
              <p:cNvPr id="57485" name="Text Box 126"/>
              <p:cNvSpPr txBox="1">
                <a:spLocks noChangeArrowheads="1"/>
              </p:cNvSpPr>
              <p:nvPr/>
            </p:nvSpPr>
            <p:spPr bwMode="auto">
              <a:xfrm>
                <a:off x="2524" y="1669"/>
                <a:ext cx="350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0">
                    <a:latin typeface="+mj-lt"/>
                  </a:rPr>
                  <a:t>010</a:t>
                </a:r>
              </a:p>
            </p:txBody>
          </p:sp>
          <p:sp>
            <p:nvSpPr>
              <p:cNvPr id="57486" name="Text Box 127"/>
              <p:cNvSpPr txBox="1">
                <a:spLocks noChangeArrowheads="1"/>
              </p:cNvSpPr>
              <p:nvPr/>
            </p:nvSpPr>
            <p:spPr bwMode="auto">
              <a:xfrm>
                <a:off x="2524" y="1911"/>
                <a:ext cx="350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0">
                    <a:latin typeface="+mj-lt"/>
                  </a:rPr>
                  <a:t>011</a:t>
                </a:r>
              </a:p>
            </p:txBody>
          </p:sp>
          <p:sp>
            <p:nvSpPr>
              <p:cNvPr id="57487" name="Text Box 128"/>
              <p:cNvSpPr txBox="1">
                <a:spLocks noChangeArrowheads="1"/>
              </p:cNvSpPr>
              <p:nvPr/>
            </p:nvSpPr>
            <p:spPr bwMode="auto">
              <a:xfrm>
                <a:off x="2535" y="2134"/>
                <a:ext cx="350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0">
                    <a:latin typeface="+mj-lt"/>
                  </a:rPr>
                  <a:t>100</a:t>
                </a:r>
              </a:p>
            </p:txBody>
          </p:sp>
          <p:sp>
            <p:nvSpPr>
              <p:cNvPr id="57488" name="Text Box 129"/>
              <p:cNvSpPr txBox="1">
                <a:spLocks noChangeArrowheads="1"/>
              </p:cNvSpPr>
              <p:nvPr/>
            </p:nvSpPr>
            <p:spPr bwMode="auto">
              <a:xfrm>
                <a:off x="2524" y="2391"/>
                <a:ext cx="350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0">
                    <a:latin typeface="+mj-lt"/>
                  </a:rPr>
                  <a:t>101</a:t>
                </a:r>
              </a:p>
            </p:txBody>
          </p:sp>
          <p:sp>
            <p:nvSpPr>
              <p:cNvPr id="57489" name="Text Box 130"/>
              <p:cNvSpPr txBox="1">
                <a:spLocks noChangeArrowheads="1"/>
              </p:cNvSpPr>
              <p:nvPr/>
            </p:nvSpPr>
            <p:spPr bwMode="auto">
              <a:xfrm>
                <a:off x="2524" y="2630"/>
                <a:ext cx="350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0">
                    <a:latin typeface="+mj-lt"/>
                  </a:rPr>
                  <a:t>110</a:t>
                </a:r>
              </a:p>
            </p:txBody>
          </p:sp>
          <p:sp>
            <p:nvSpPr>
              <p:cNvPr id="57490" name="Text Box 131"/>
              <p:cNvSpPr txBox="1">
                <a:spLocks noChangeArrowheads="1"/>
              </p:cNvSpPr>
              <p:nvPr/>
            </p:nvSpPr>
            <p:spPr bwMode="auto">
              <a:xfrm>
                <a:off x="2524" y="2872"/>
                <a:ext cx="350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0">
                    <a:latin typeface="+mj-lt"/>
                  </a:rPr>
                  <a:t>111</a:t>
                </a:r>
              </a:p>
            </p:txBody>
          </p:sp>
        </p:grpSp>
        <p:grpSp>
          <p:nvGrpSpPr>
            <p:cNvPr id="61556" name="Group 132"/>
            <p:cNvGrpSpPr>
              <a:grpSpLocks/>
            </p:cNvGrpSpPr>
            <p:nvPr/>
          </p:nvGrpSpPr>
          <p:grpSpPr bwMode="auto">
            <a:xfrm>
              <a:off x="394" y="2848"/>
              <a:ext cx="576" cy="113"/>
              <a:chOff x="1008" y="1951"/>
              <a:chExt cx="576" cy="113"/>
            </a:xfrm>
          </p:grpSpPr>
          <p:sp>
            <p:nvSpPr>
              <p:cNvPr id="57481" name="Line 133"/>
              <p:cNvSpPr>
                <a:spLocks noChangeShapeType="1"/>
              </p:cNvSpPr>
              <p:nvPr/>
            </p:nvSpPr>
            <p:spPr bwMode="auto">
              <a:xfrm>
                <a:off x="1008" y="2064"/>
                <a:ext cx="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482" name="Line 134"/>
              <p:cNvSpPr>
                <a:spLocks noChangeShapeType="1"/>
              </p:cNvSpPr>
              <p:nvPr/>
            </p:nvSpPr>
            <p:spPr bwMode="auto">
              <a:xfrm flipV="1">
                <a:off x="1584" y="1951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7439" name="Line 135"/>
            <p:cNvSpPr>
              <a:spLocks noChangeShapeType="1"/>
            </p:cNvSpPr>
            <p:nvPr/>
          </p:nvSpPr>
          <p:spPr bwMode="auto">
            <a:xfrm>
              <a:off x="394" y="3113"/>
              <a:ext cx="6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440" name="Line 136"/>
            <p:cNvSpPr>
              <a:spLocks noChangeShapeType="1"/>
            </p:cNvSpPr>
            <p:nvPr/>
          </p:nvSpPr>
          <p:spPr bwMode="auto">
            <a:xfrm flipV="1">
              <a:off x="1031" y="2882"/>
              <a:ext cx="0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441" name="Line 137"/>
            <p:cNvSpPr>
              <a:spLocks noChangeShapeType="1"/>
            </p:cNvSpPr>
            <p:nvPr/>
          </p:nvSpPr>
          <p:spPr bwMode="auto">
            <a:xfrm flipH="1">
              <a:off x="389" y="3261"/>
              <a:ext cx="7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442" name="Text Box 138"/>
            <p:cNvSpPr txBox="1">
              <a:spLocks noChangeArrowheads="1"/>
            </p:cNvSpPr>
            <p:nvPr/>
          </p:nvSpPr>
          <p:spPr bwMode="auto">
            <a:xfrm>
              <a:off x="144" y="2857"/>
              <a:ext cx="224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A</a:t>
              </a:r>
            </a:p>
          </p:txBody>
        </p:sp>
        <p:sp>
          <p:nvSpPr>
            <p:cNvPr id="57443" name="Text Box 139"/>
            <p:cNvSpPr txBox="1">
              <a:spLocks noChangeArrowheads="1"/>
            </p:cNvSpPr>
            <p:nvPr/>
          </p:nvSpPr>
          <p:spPr bwMode="auto">
            <a:xfrm>
              <a:off x="144" y="3012"/>
              <a:ext cx="2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B</a:t>
              </a:r>
            </a:p>
          </p:txBody>
        </p:sp>
        <p:sp>
          <p:nvSpPr>
            <p:cNvPr id="57444" name="Text Box 140"/>
            <p:cNvSpPr txBox="1">
              <a:spLocks noChangeArrowheads="1"/>
            </p:cNvSpPr>
            <p:nvPr/>
          </p:nvSpPr>
          <p:spPr bwMode="auto">
            <a:xfrm>
              <a:off x="114" y="3148"/>
              <a:ext cx="32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C</a:t>
              </a:r>
              <a:r>
                <a:rPr lang="en-US" sz="1600" b="0" baseline="-25000">
                  <a:latin typeface="+mj-lt"/>
                </a:rPr>
                <a:t>IN</a:t>
              </a:r>
              <a:endParaRPr lang="en-US" sz="1600" b="0">
                <a:latin typeface="+mj-lt"/>
              </a:endParaRPr>
            </a:p>
          </p:txBody>
        </p:sp>
        <p:sp>
          <p:nvSpPr>
            <p:cNvPr id="57445" name="Line 141"/>
            <p:cNvSpPr>
              <a:spLocks noChangeShapeType="1"/>
            </p:cNvSpPr>
            <p:nvPr/>
          </p:nvSpPr>
          <p:spPr bwMode="auto">
            <a:xfrm flipV="1">
              <a:off x="1092" y="2923"/>
              <a:ext cx="0" cy="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61564" name="Group 142"/>
            <p:cNvGrpSpPr>
              <a:grpSpLocks/>
            </p:cNvGrpSpPr>
            <p:nvPr/>
          </p:nvGrpSpPr>
          <p:grpSpPr bwMode="auto">
            <a:xfrm>
              <a:off x="1428" y="862"/>
              <a:ext cx="98" cy="2457"/>
              <a:chOff x="3577" y="1789"/>
              <a:chExt cx="98" cy="2457"/>
            </a:xfrm>
          </p:grpSpPr>
          <p:grpSp>
            <p:nvGrpSpPr>
              <p:cNvPr id="61583" name="Group 143"/>
              <p:cNvGrpSpPr>
                <a:grpSpLocks/>
              </p:cNvGrpSpPr>
              <p:nvPr/>
            </p:nvGrpSpPr>
            <p:grpSpPr bwMode="auto">
              <a:xfrm>
                <a:off x="3577" y="3932"/>
                <a:ext cx="98" cy="314"/>
                <a:chOff x="1728" y="2832"/>
                <a:chExt cx="98" cy="314"/>
              </a:xfrm>
            </p:grpSpPr>
            <p:grpSp>
              <p:nvGrpSpPr>
                <p:cNvPr id="61592" name="Group 144"/>
                <p:cNvGrpSpPr>
                  <a:grpSpLocks noChangeAspect="1"/>
                </p:cNvGrpSpPr>
                <p:nvPr/>
              </p:nvGrpSpPr>
              <p:grpSpPr bwMode="auto">
                <a:xfrm>
                  <a:off x="1728" y="2928"/>
                  <a:ext cx="98" cy="122"/>
                  <a:chOff x="1728" y="2928"/>
                  <a:chExt cx="192" cy="240"/>
                </a:xfrm>
              </p:grpSpPr>
              <p:sp>
                <p:nvSpPr>
                  <p:cNvPr id="57477" name="Line 14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28" y="2928"/>
                    <a:ext cx="19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7478" name="Line 146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824" y="2928"/>
                    <a:ext cx="97" cy="1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7479" name="Line 14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28" y="2928"/>
                    <a:ext cx="97" cy="1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7480" name="Oval 14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776" y="3072"/>
                    <a:ext cx="97" cy="95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sp>
              <p:nvSpPr>
                <p:cNvPr id="57475" name="Line 149"/>
                <p:cNvSpPr>
                  <a:spLocks noChangeShapeType="1"/>
                </p:cNvSpPr>
                <p:nvPr/>
              </p:nvSpPr>
              <p:spPr bwMode="auto">
                <a:xfrm>
                  <a:off x="1776" y="283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76" name="Line 150"/>
                <p:cNvSpPr>
                  <a:spLocks noChangeShapeType="1"/>
                </p:cNvSpPr>
                <p:nvPr/>
              </p:nvSpPr>
              <p:spPr bwMode="auto">
                <a:xfrm>
                  <a:off x="1777" y="3048"/>
                  <a:ext cx="0" cy="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61584" name="Group 151"/>
              <p:cNvGrpSpPr>
                <a:grpSpLocks noChangeAspect="1"/>
              </p:cNvGrpSpPr>
              <p:nvPr/>
            </p:nvGrpSpPr>
            <p:grpSpPr bwMode="auto">
              <a:xfrm>
                <a:off x="3577" y="1789"/>
                <a:ext cx="98" cy="172"/>
                <a:chOff x="1632" y="2736"/>
                <a:chExt cx="192" cy="336"/>
              </a:xfrm>
            </p:grpSpPr>
            <p:sp>
              <p:nvSpPr>
                <p:cNvPr id="57468" name="Line 152"/>
                <p:cNvSpPr>
                  <a:spLocks noChangeAspect="1" noChangeShapeType="1"/>
                </p:cNvSpPr>
                <p:nvPr/>
              </p:nvSpPr>
              <p:spPr bwMode="auto">
                <a:xfrm>
                  <a:off x="1728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69" name="Line 153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680" y="283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70" name="Line 154"/>
                <p:cNvSpPr>
                  <a:spLocks noChangeAspect="1" noChangeShapeType="1"/>
                </p:cNvSpPr>
                <p:nvPr/>
              </p:nvSpPr>
              <p:spPr bwMode="auto">
                <a:xfrm>
                  <a:off x="1680" y="2880"/>
                  <a:ext cx="97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71" name="Line 15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728" y="2929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72" name="Line 156"/>
                <p:cNvSpPr>
                  <a:spLocks noChangeAspect="1" noChangeShapeType="1"/>
                </p:cNvSpPr>
                <p:nvPr/>
              </p:nvSpPr>
              <p:spPr bwMode="auto">
                <a:xfrm>
                  <a:off x="1728" y="2977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73" name="Line 157"/>
                <p:cNvSpPr>
                  <a:spLocks noChangeAspect="1" noChangeShapeType="1"/>
                </p:cNvSpPr>
                <p:nvPr/>
              </p:nvSpPr>
              <p:spPr bwMode="auto">
                <a:xfrm>
                  <a:off x="1632" y="2736"/>
                  <a:ext cx="19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57467" name="Line 158"/>
              <p:cNvSpPr>
                <a:spLocks noChangeShapeType="1"/>
              </p:cNvSpPr>
              <p:nvPr/>
            </p:nvSpPr>
            <p:spPr bwMode="auto">
              <a:xfrm flipV="1">
                <a:off x="3626" y="1936"/>
                <a:ext cx="0" cy="19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1565" name="Group 159"/>
            <p:cNvGrpSpPr>
              <a:grpSpLocks/>
            </p:cNvGrpSpPr>
            <p:nvPr/>
          </p:nvGrpSpPr>
          <p:grpSpPr bwMode="auto">
            <a:xfrm>
              <a:off x="1826" y="862"/>
              <a:ext cx="98" cy="2457"/>
              <a:chOff x="3577" y="1789"/>
              <a:chExt cx="98" cy="2457"/>
            </a:xfrm>
          </p:grpSpPr>
          <p:grpSp>
            <p:nvGrpSpPr>
              <p:cNvPr id="61567" name="Group 160"/>
              <p:cNvGrpSpPr>
                <a:grpSpLocks/>
              </p:cNvGrpSpPr>
              <p:nvPr/>
            </p:nvGrpSpPr>
            <p:grpSpPr bwMode="auto">
              <a:xfrm>
                <a:off x="3577" y="3932"/>
                <a:ext cx="98" cy="314"/>
                <a:chOff x="1728" y="2832"/>
                <a:chExt cx="98" cy="314"/>
              </a:xfrm>
            </p:grpSpPr>
            <p:grpSp>
              <p:nvGrpSpPr>
                <p:cNvPr id="61576" name="Group 161"/>
                <p:cNvGrpSpPr>
                  <a:grpSpLocks noChangeAspect="1"/>
                </p:cNvGrpSpPr>
                <p:nvPr/>
              </p:nvGrpSpPr>
              <p:grpSpPr bwMode="auto">
                <a:xfrm>
                  <a:off x="1728" y="2928"/>
                  <a:ext cx="98" cy="122"/>
                  <a:chOff x="1728" y="2928"/>
                  <a:chExt cx="192" cy="240"/>
                </a:xfrm>
              </p:grpSpPr>
              <p:sp>
                <p:nvSpPr>
                  <p:cNvPr id="57461" name="Line 16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27" y="2928"/>
                    <a:ext cx="19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7462" name="Line 163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824" y="2928"/>
                    <a:ext cx="97" cy="1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7463" name="Line 16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27" y="2928"/>
                    <a:ext cx="97" cy="1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7464" name="Oval 1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775" y="3072"/>
                    <a:ext cx="97" cy="95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sp>
              <p:nvSpPr>
                <p:cNvPr id="57459" name="Line 166"/>
                <p:cNvSpPr>
                  <a:spLocks noChangeShapeType="1"/>
                </p:cNvSpPr>
                <p:nvPr/>
              </p:nvSpPr>
              <p:spPr bwMode="auto">
                <a:xfrm>
                  <a:off x="1776" y="2832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60" name="Line 167"/>
                <p:cNvSpPr>
                  <a:spLocks noChangeShapeType="1"/>
                </p:cNvSpPr>
                <p:nvPr/>
              </p:nvSpPr>
              <p:spPr bwMode="auto">
                <a:xfrm>
                  <a:off x="1777" y="3048"/>
                  <a:ext cx="0" cy="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61568" name="Group 168"/>
              <p:cNvGrpSpPr>
                <a:grpSpLocks noChangeAspect="1"/>
              </p:cNvGrpSpPr>
              <p:nvPr/>
            </p:nvGrpSpPr>
            <p:grpSpPr bwMode="auto">
              <a:xfrm>
                <a:off x="3577" y="1789"/>
                <a:ext cx="98" cy="172"/>
                <a:chOff x="1632" y="2736"/>
                <a:chExt cx="192" cy="336"/>
              </a:xfrm>
            </p:grpSpPr>
            <p:sp>
              <p:nvSpPr>
                <p:cNvPr id="57452" name="Line 169"/>
                <p:cNvSpPr>
                  <a:spLocks noChangeAspect="1" noChangeShapeType="1"/>
                </p:cNvSpPr>
                <p:nvPr/>
              </p:nvSpPr>
              <p:spPr bwMode="auto">
                <a:xfrm>
                  <a:off x="1728" y="273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53" name="Line 170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679" y="2832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54" name="Line 171"/>
                <p:cNvSpPr>
                  <a:spLocks noChangeAspect="1" noChangeShapeType="1"/>
                </p:cNvSpPr>
                <p:nvPr/>
              </p:nvSpPr>
              <p:spPr bwMode="auto">
                <a:xfrm>
                  <a:off x="1679" y="2880"/>
                  <a:ext cx="97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55" name="Line 172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728" y="2929"/>
                  <a:ext cx="48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56" name="Line 173"/>
                <p:cNvSpPr>
                  <a:spLocks noChangeAspect="1" noChangeShapeType="1"/>
                </p:cNvSpPr>
                <p:nvPr/>
              </p:nvSpPr>
              <p:spPr bwMode="auto">
                <a:xfrm>
                  <a:off x="1728" y="2977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457" name="Line 174"/>
                <p:cNvSpPr>
                  <a:spLocks noChangeAspect="1" noChangeShapeType="1"/>
                </p:cNvSpPr>
                <p:nvPr/>
              </p:nvSpPr>
              <p:spPr bwMode="auto">
                <a:xfrm>
                  <a:off x="1631" y="2736"/>
                  <a:ext cx="19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57451" name="Line 175"/>
              <p:cNvSpPr>
                <a:spLocks noChangeShapeType="1"/>
              </p:cNvSpPr>
              <p:nvPr/>
            </p:nvSpPr>
            <p:spPr bwMode="auto">
              <a:xfrm flipV="1">
                <a:off x="3626" y="1936"/>
                <a:ext cx="0" cy="19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7448" name="Freeform 176" descr="30%"/>
            <p:cNvSpPr>
              <a:spLocks/>
            </p:cNvSpPr>
            <p:nvPr/>
          </p:nvSpPr>
          <p:spPr bwMode="auto">
            <a:xfrm>
              <a:off x="912" y="1056"/>
              <a:ext cx="192" cy="1872"/>
            </a:xfrm>
            <a:custGeom>
              <a:avLst/>
              <a:gdLst>
                <a:gd name="T0" fmla="*/ 0 w 192"/>
                <a:gd name="T1" fmla="*/ 144 h 1872"/>
                <a:gd name="T2" fmla="*/ 192 w 192"/>
                <a:gd name="T3" fmla="*/ 0 h 1872"/>
                <a:gd name="T4" fmla="*/ 192 w 192"/>
                <a:gd name="T5" fmla="*/ 1872 h 1872"/>
                <a:gd name="T6" fmla="*/ 0 w 192"/>
                <a:gd name="T7" fmla="*/ 1776 h 1872"/>
                <a:gd name="T8" fmla="*/ 0 w 192"/>
                <a:gd name="T9" fmla="*/ 144 h 18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1872"/>
                <a:gd name="T17" fmla="*/ 192 w 192"/>
                <a:gd name="T18" fmla="*/ 1872 h 18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1872">
                  <a:moveTo>
                    <a:pt x="0" y="144"/>
                  </a:moveTo>
                  <a:lnTo>
                    <a:pt x="192" y="0"/>
                  </a:lnTo>
                  <a:lnTo>
                    <a:pt x="192" y="1872"/>
                  </a:lnTo>
                  <a:lnTo>
                    <a:pt x="0" y="1776"/>
                  </a:lnTo>
                  <a:lnTo>
                    <a:pt x="0" y="144"/>
                  </a:lnTo>
                  <a:close/>
                </a:path>
              </a:pathLst>
            </a:custGeom>
            <a:pattFill prst="pct30">
              <a:fgClr>
                <a:srgbClr val="FF99CC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aphicFrame>
        <p:nvGraphicFramePr>
          <p:cNvPr id="509300" name="Group 372"/>
          <p:cNvGraphicFramePr>
            <a:graphicFrameLocks noGrp="1"/>
          </p:cNvGraphicFramePr>
          <p:nvPr/>
        </p:nvGraphicFramePr>
        <p:xfrm>
          <a:off x="420688" y="2970213"/>
          <a:ext cx="2093912" cy="301761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i</a:t>
                      </a:r>
                      <a:endParaRPr kumimoji="0" lang="en-US" altLang="x-non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o</a:t>
                      </a:r>
                      <a:endParaRPr kumimoji="0" lang="en-US" altLang="x-non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61490" name="Group 374"/>
          <p:cNvGrpSpPr>
            <a:grpSpLocks/>
          </p:cNvGrpSpPr>
          <p:nvPr/>
        </p:nvGrpSpPr>
        <p:grpSpPr bwMode="auto">
          <a:xfrm>
            <a:off x="582613" y="1354138"/>
            <a:ext cx="1935162" cy="1570037"/>
            <a:chOff x="3111" y="825"/>
            <a:chExt cx="1460" cy="1290"/>
          </a:xfrm>
        </p:grpSpPr>
        <p:grpSp>
          <p:nvGrpSpPr>
            <p:cNvPr id="61530" name="Group 375"/>
            <p:cNvGrpSpPr>
              <a:grpSpLocks/>
            </p:cNvGrpSpPr>
            <p:nvPr/>
          </p:nvGrpSpPr>
          <p:grpSpPr bwMode="auto">
            <a:xfrm>
              <a:off x="3604" y="1300"/>
              <a:ext cx="417" cy="287"/>
              <a:chOff x="3604" y="1300"/>
              <a:chExt cx="417" cy="287"/>
            </a:xfrm>
          </p:grpSpPr>
          <p:sp useBgFill="1">
            <p:nvSpPr>
              <p:cNvPr id="57423" name="Rectangle 376"/>
              <p:cNvSpPr>
                <a:spLocks noChangeArrowheads="1"/>
              </p:cNvSpPr>
              <p:nvPr/>
            </p:nvSpPr>
            <p:spPr bwMode="auto">
              <a:xfrm>
                <a:off x="3604" y="1300"/>
                <a:ext cx="376" cy="280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424" name="Rectangle 377"/>
              <p:cNvSpPr>
                <a:spLocks noChangeArrowheads="1"/>
              </p:cNvSpPr>
              <p:nvPr/>
            </p:nvSpPr>
            <p:spPr bwMode="auto">
              <a:xfrm>
                <a:off x="3639" y="1305"/>
                <a:ext cx="382" cy="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FA</a:t>
                </a:r>
              </a:p>
            </p:txBody>
          </p:sp>
        </p:grpSp>
        <p:sp>
          <p:nvSpPr>
            <p:cNvPr id="57413" name="Line 378"/>
            <p:cNvSpPr>
              <a:spLocks noChangeShapeType="1"/>
            </p:cNvSpPr>
            <p:nvPr/>
          </p:nvSpPr>
          <p:spPr bwMode="auto">
            <a:xfrm>
              <a:off x="3695" y="1060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414" name="Line 379"/>
            <p:cNvSpPr>
              <a:spLocks noChangeShapeType="1"/>
            </p:cNvSpPr>
            <p:nvPr/>
          </p:nvSpPr>
          <p:spPr bwMode="auto">
            <a:xfrm>
              <a:off x="3888" y="1060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415" name="Line 380"/>
            <p:cNvSpPr>
              <a:spLocks noChangeShapeType="1"/>
            </p:cNvSpPr>
            <p:nvPr/>
          </p:nvSpPr>
          <p:spPr bwMode="auto">
            <a:xfrm flipH="1">
              <a:off x="3981" y="1441"/>
              <a:ext cx="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416" name="Line 381"/>
            <p:cNvSpPr>
              <a:spLocks noChangeShapeType="1"/>
            </p:cNvSpPr>
            <p:nvPr/>
          </p:nvSpPr>
          <p:spPr bwMode="auto">
            <a:xfrm flipH="1">
              <a:off x="3357" y="1441"/>
              <a:ext cx="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417" name="Line 382"/>
            <p:cNvSpPr>
              <a:spLocks noChangeShapeType="1"/>
            </p:cNvSpPr>
            <p:nvPr/>
          </p:nvSpPr>
          <p:spPr bwMode="auto">
            <a:xfrm>
              <a:off x="3792" y="1588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418" name="Rectangle 383"/>
            <p:cNvSpPr>
              <a:spLocks noChangeArrowheads="1"/>
            </p:cNvSpPr>
            <p:nvPr/>
          </p:nvSpPr>
          <p:spPr bwMode="auto">
            <a:xfrm>
              <a:off x="3591" y="825"/>
              <a:ext cx="273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7419" name="Rectangle 384"/>
            <p:cNvSpPr>
              <a:spLocks noChangeArrowheads="1"/>
            </p:cNvSpPr>
            <p:nvPr/>
          </p:nvSpPr>
          <p:spPr bwMode="auto">
            <a:xfrm>
              <a:off x="3783" y="825"/>
              <a:ext cx="267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7420" name="Rectangle 385"/>
            <p:cNvSpPr>
              <a:spLocks noChangeArrowheads="1"/>
            </p:cNvSpPr>
            <p:nvPr/>
          </p:nvSpPr>
          <p:spPr bwMode="auto">
            <a:xfrm>
              <a:off x="3111" y="1305"/>
              <a:ext cx="339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r>
                <a:rPr lang="en-US" baseline="-25000">
                  <a:latin typeface="+mj-lt"/>
                  <a:ea typeface="ＭＳ Ｐゴシック" charset="0"/>
                  <a:cs typeface="ＭＳ Ｐゴシック" charset="0"/>
                </a:rPr>
                <a:t>o</a:t>
              </a:r>
            </a:p>
          </p:txBody>
        </p:sp>
        <p:sp>
          <p:nvSpPr>
            <p:cNvPr id="57421" name="Rectangle 386"/>
            <p:cNvSpPr>
              <a:spLocks noChangeArrowheads="1"/>
            </p:cNvSpPr>
            <p:nvPr/>
          </p:nvSpPr>
          <p:spPr bwMode="auto">
            <a:xfrm>
              <a:off x="4263" y="1305"/>
              <a:ext cx="30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r>
                <a:rPr lang="en-US" baseline="-25000">
                  <a:latin typeface="+mj-lt"/>
                  <a:ea typeface="ＭＳ Ｐゴシック" charset="0"/>
                  <a:cs typeface="ＭＳ Ｐゴシック" charset="0"/>
                </a:rPr>
                <a:t>i</a:t>
              </a:r>
            </a:p>
          </p:txBody>
        </p:sp>
        <p:sp>
          <p:nvSpPr>
            <p:cNvPr id="57422" name="Rectangle 387"/>
            <p:cNvSpPr>
              <a:spLocks noChangeArrowheads="1"/>
            </p:cNvSpPr>
            <p:nvPr/>
          </p:nvSpPr>
          <p:spPr bwMode="auto">
            <a:xfrm>
              <a:off x="3687" y="1833"/>
              <a:ext cx="254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sp>
        <p:nvSpPr>
          <p:cNvPr id="57396" name="Text Box 388"/>
          <p:cNvSpPr txBox="1">
            <a:spLocks noChangeArrowheads="1"/>
          </p:cNvSpPr>
          <p:nvPr/>
        </p:nvSpPr>
        <p:spPr bwMode="auto">
          <a:xfrm>
            <a:off x="609600" y="935038"/>
            <a:ext cx="176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0" dirty="0">
                <a:latin typeface="+mj-lt"/>
              </a:rPr>
              <a:t>Full Adder</a:t>
            </a:r>
          </a:p>
        </p:txBody>
      </p:sp>
      <p:sp>
        <p:nvSpPr>
          <p:cNvPr id="57397" name="Text Box 389"/>
          <p:cNvSpPr txBox="1">
            <a:spLocks noChangeArrowheads="1"/>
          </p:cNvSpPr>
          <p:nvPr/>
        </p:nvSpPr>
        <p:spPr bwMode="auto">
          <a:xfrm>
            <a:off x="6477000" y="2667000"/>
            <a:ext cx="2514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dirty="0">
                <a:latin typeface="+mj-lt"/>
              </a:rPr>
              <a:t>For K inputs, decoder produces 2</a:t>
            </a:r>
            <a:r>
              <a:rPr lang="en-US" sz="1800" b="0" baseline="30000" dirty="0">
                <a:latin typeface="+mj-lt"/>
              </a:rPr>
              <a:t>K</a:t>
            </a:r>
            <a:r>
              <a:rPr lang="en-US" sz="1800" b="0" dirty="0">
                <a:latin typeface="+mj-lt"/>
              </a:rPr>
              <a:t> signals, only 1 of which is asserted at a time -- think of it as one signal for each possible product term.</a:t>
            </a:r>
          </a:p>
        </p:txBody>
      </p:sp>
      <p:sp>
        <p:nvSpPr>
          <p:cNvPr id="57398" name="AutoShape 390"/>
          <p:cNvSpPr>
            <a:spLocks/>
          </p:cNvSpPr>
          <p:nvPr/>
        </p:nvSpPr>
        <p:spPr bwMode="auto">
          <a:xfrm>
            <a:off x="6338888" y="2425700"/>
            <a:ext cx="147637" cy="2668588"/>
          </a:xfrm>
          <a:prstGeom prst="rightBrace">
            <a:avLst>
              <a:gd name="adj1" fmla="val 15062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1494" name="Text Box 393"/>
          <p:cNvSpPr txBox="1">
            <a:spLocks noChangeArrowheads="1"/>
          </p:cNvSpPr>
          <p:nvPr/>
        </p:nvSpPr>
        <p:spPr bwMode="auto">
          <a:xfrm>
            <a:off x="4972050" y="914400"/>
            <a:ext cx="40195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 i="1">
                <a:solidFill>
                  <a:srgbClr val="3366FF"/>
                </a:solidFill>
                <a:latin typeface="Comic Sans MS" charset="0"/>
              </a:rPr>
              <a:t>Each column is large fan-in </a:t>
            </a:r>
            <a:r>
              <a:rPr lang="ja-JP" altLang="en-US" sz="1600" i="1">
                <a:solidFill>
                  <a:srgbClr val="3366FF"/>
                </a:solidFill>
                <a:latin typeface="Comic Sans MS" charset="0"/>
              </a:rPr>
              <a:t>“</a:t>
            </a:r>
            <a:r>
              <a:rPr lang="en-US" altLang="ja-JP" sz="1600" i="1">
                <a:solidFill>
                  <a:srgbClr val="3366FF"/>
                </a:solidFill>
                <a:latin typeface="Comic Sans MS" charset="0"/>
              </a:rPr>
              <a:t>NOR.</a:t>
            </a:r>
            <a:r>
              <a:rPr lang="ja-JP" altLang="en-US" sz="1600" i="1">
                <a:solidFill>
                  <a:srgbClr val="3366FF"/>
                </a:solidFill>
                <a:latin typeface="Comic Sans MS" charset="0"/>
              </a:rPr>
              <a:t>”</a:t>
            </a:r>
            <a:r>
              <a:rPr lang="en-US" altLang="ja-JP" sz="1600" i="1">
                <a:solidFill>
                  <a:srgbClr val="3366FF"/>
                </a:solidFill>
                <a:latin typeface="Comic Sans MS" charset="0"/>
              </a:rPr>
              <a:t> Note location of pulldowns correspond to a </a:t>
            </a:r>
            <a:r>
              <a:rPr lang="ja-JP" altLang="en-US" sz="1600" i="1">
                <a:solidFill>
                  <a:srgbClr val="3366FF"/>
                </a:solidFill>
                <a:latin typeface="Comic Sans MS" charset="0"/>
              </a:rPr>
              <a:t>“</a:t>
            </a:r>
            <a:r>
              <a:rPr lang="en-US" altLang="ja-JP" sz="1600" i="1">
                <a:solidFill>
                  <a:srgbClr val="3366FF"/>
                </a:solidFill>
                <a:latin typeface="Comic Sans MS" charset="0"/>
              </a:rPr>
              <a:t>1</a:t>
            </a:r>
            <a:r>
              <a:rPr lang="ja-JP" altLang="en-US" sz="1600" i="1">
                <a:solidFill>
                  <a:srgbClr val="3366FF"/>
                </a:solidFill>
                <a:latin typeface="Comic Sans MS" charset="0"/>
              </a:rPr>
              <a:t>”</a:t>
            </a:r>
            <a:r>
              <a:rPr lang="en-US" altLang="ja-JP" sz="1600" i="1">
                <a:solidFill>
                  <a:srgbClr val="3366FF"/>
                </a:solidFill>
                <a:latin typeface="Comic Sans MS" charset="0"/>
              </a:rPr>
              <a:t> output in the truth table!</a:t>
            </a:r>
            <a:endParaRPr lang="en-US" altLang="x-none" sz="1600" i="1">
              <a:solidFill>
                <a:srgbClr val="3366FF"/>
              </a:solidFill>
              <a:latin typeface="Comic Sans MS" charset="0"/>
            </a:endParaRPr>
          </a:p>
        </p:txBody>
      </p:sp>
      <p:sp>
        <p:nvSpPr>
          <p:cNvPr id="57401" name="Line 394"/>
          <p:cNvSpPr>
            <a:spLocks noChangeShapeType="1"/>
          </p:cNvSpPr>
          <p:nvPr/>
        </p:nvSpPr>
        <p:spPr bwMode="auto">
          <a:xfrm>
            <a:off x="4606925" y="1212850"/>
            <a:ext cx="317500" cy="33338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7402" name="Text Box 404"/>
          <p:cNvSpPr txBox="1">
            <a:spLocks noChangeArrowheads="1"/>
          </p:cNvSpPr>
          <p:nvPr/>
        </p:nvSpPr>
        <p:spPr bwMode="auto">
          <a:xfrm>
            <a:off x="2763838" y="2740025"/>
            <a:ext cx="1158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0">
                <a:latin typeface="+mj-lt"/>
              </a:rPr>
              <a:t>Shared</a:t>
            </a:r>
          </a:p>
          <a:p>
            <a:pPr algn="ctr">
              <a:defRPr/>
            </a:pPr>
            <a:r>
              <a:rPr lang="en-US" b="0">
                <a:latin typeface="+mj-lt"/>
              </a:rPr>
              <a:t>decoder</a:t>
            </a:r>
          </a:p>
        </p:txBody>
      </p:sp>
      <p:sp>
        <p:nvSpPr>
          <p:cNvPr id="57403" name="Text Box 405"/>
          <p:cNvSpPr txBox="1">
            <a:spLocks noChangeArrowheads="1"/>
          </p:cNvSpPr>
          <p:nvPr/>
        </p:nvSpPr>
        <p:spPr bwMode="auto">
          <a:xfrm>
            <a:off x="6557963" y="5611813"/>
            <a:ext cx="18700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>
                <a:latin typeface="+mj-lt"/>
              </a:rPr>
              <a:t>One column for each output</a:t>
            </a:r>
          </a:p>
        </p:txBody>
      </p:sp>
      <p:sp>
        <p:nvSpPr>
          <p:cNvPr id="57404" name="Freeform 406"/>
          <p:cNvSpPr>
            <a:spLocks/>
          </p:cNvSpPr>
          <p:nvPr/>
        </p:nvSpPr>
        <p:spPr bwMode="auto">
          <a:xfrm>
            <a:off x="3294063" y="3405188"/>
            <a:ext cx="484187" cy="449262"/>
          </a:xfrm>
          <a:custGeom>
            <a:avLst/>
            <a:gdLst>
              <a:gd name="T0" fmla="*/ 0 w 305"/>
              <a:gd name="T1" fmla="*/ 0 h 283"/>
              <a:gd name="T2" fmla="*/ 2147483647 w 305"/>
              <a:gd name="T3" fmla="*/ 2147483647 h 283"/>
              <a:gd name="T4" fmla="*/ 2147483647 w 305"/>
              <a:gd name="T5" fmla="*/ 2147483647 h 283"/>
              <a:gd name="T6" fmla="*/ 2147483647 w 305"/>
              <a:gd name="T7" fmla="*/ 2147483647 h 283"/>
              <a:gd name="T8" fmla="*/ 0 60000 65536"/>
              <a:gd name="T9" fmla="*/ 0 60000 65536"/>
              <a:gd name="T10" fmla="*/ 0 60000 65536"/>
              <a:gd name="T11" fmla="*/ 0 60000 65536"/>
              <a:gd name="T12" fmla="*/ 0 w 305"/>
              <a:gd name="T13" fmla="*/ 0 h 283"/>
              <a:gd name="T14" fmla="*/ 305 w 305"/>
              <a:gd name="T15" fmla="*/ 283 h 2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5" h="283">
                <a:moveTo>
                  <a:pt x="0" y="0"/>
                </a:moveTo>
                <a:cubicBezTo>
                  <a:pt x="101" y="20"/>
                  <a:pt x="202" y="40"/>
                  <a:pt x="205" y="64"/>
                </a:cubicBezTo>
                <a:cubicBezTo>
                  <a:pt x="208" y="88"/>
                  <a:pt x="4" y="106"/>
                  <a:pt x="21" y="142"/>
                </a:cubicBezTo>
                <a:cubicBezTo>
                  <a:pt x="38" y="178"/>
                  <a:pt x="171" y="230"/>
                  <a:pt x="305" y="28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7405" name="Freeform 407"/>
          <p:cNvSpPr>
            <a:spLocks/>
          </p:cNvSpPr>
          <p:nvPr/>
        </p:nvSpPr>
        <p:spPr bwMode="auto">
          <a:xfrm>
            <a:off x="5880100" y="5661025"/>
            <a:ext cx="606425" cy="344488"/>
          </a:xfrm>
          <a:custGeom>
            <a:avLst/>
            <a:gdLst>
              <a:gd name="T0" fmla="*/ 2147483647 w 382"/>
              <a:gd name="T1" fmla="*/ 2147483647 h 217"/>
              <a:gd name="T2" fmla="*/ 2147483647 w 382"/>
              <a:gd name="T3" fmla="*/ 2147483647 h 217"/>
              <a:gd name="T4" fmla="*/ 2147483647 w 382"/>
              <a:gd name="T5" fmla="*/ 2147483647 h 217"/>
              <a:gd name="T6" fmla="*/ 0 w 382"/>
              <a:gd name="T7" fmla="*/ 0 h 217"/>
              <a:gd name="T8" fmla="*/ 0 60000 65536"/>
              <a:gd name="T9" fmla="*/ 0 60000 65536"/>
              <a:gd name="T10" fmla="*/ 0 60000 65536"/>
              <a:gd name="T11" fmla="*/ 0 60000 65536"/>
              <a:gd name="T12" fmla="*/ 0 w 382"/>
              <a:gd name="T13" fmla="*/ 0 h 217"/>
              <a:gd name="T14" fmla="*/ 382 w 382"/>
              <a:gd name="T15" fmla="*/ 217 h 2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2" h="217">
                <a:moveTo>
                  <a:pt x="382" y="184"/>
                </a:moveTo>
                <a:cubicBezTo>
                  <a:pt x="348" y="126"/>
                  <a:pt x="314" y="68"/>
                  <a:pt x="283" y="71"/>
                </a:cubicBezTo>
                <a:cubicBezTo>
                  <a:pt x="252" y="74"/>
                  <a:pt x="245" y="217"/>
                  <a:pt x="198" y="205"/>
                </a:cubicBezTo>
                <a:cubicBezTo>
                  <a:pt x="151" y="193"/>
                  <a:pt x="75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15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Read-only Memory (ROM)</a:t>
            </a:r>
          </a:p>
        </p:txBody>
      </p:sp>
      <p:grpSp>
        <p:nvGrpSpPr>
          <p:cNvPr id="61501" name="Group 206"/>
          <p:cNvGrpSpPr>
            <a:grpSpLocks/>
          </p:cNvGrpSpPr>
          <p:nvPr/>
        </p:nvGrpSpPr>
        <p:grpSpPr bwMode="auto">
          <a:xfrm>
            <a:off x="3886200" y="990600"/>
            <a:ext cx="669925" cy="973138"/>
            <a:chOff x="7029890" y="822266"/>
            <a:chExt cx="1314829" cy="1911273"/>
          </a:xfrm>
        </p:grpSpPr>
        <p:cxnSp>
          <p:nvCxnSpPr>
            <p:cNvPr id="208" name="Straight Connector 207"/>
            <p:cNvCxnSpPr/>
            <p:nvPr/>
          </p:nvCxnSpPr>
          <p:spPr>
            <a:xfrm flipH="1">
              <a:off x="7487900" y="1224476"/>
              <a:ext cx="277297" cy="642287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7487900" y="1866763"/>
              <a:ext cx="277297" cy="816890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H="1">
              <a:off x="7272915" y="1866763"/>
              <a:ext cx="214985" cy="816890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514" name="Group 210"/>
            <p:cNvGrpSpPr>
              <a:grpSpLocks/>
            </p:cNvGrpSpPr>
            <p:nvPr/>
          </p:nvGrpSpPr>
          <p:grpSpPr bwMode="auto">
            <a:xfrm>
              <a:off x="7757095" y="2602175"/>
              <a:ext cx="243081" cy="123489"/>
              <a:chOff x="3566095" y="2583125"/>
              <a:chExt cx="243081" cy="123489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>
                <a:off x="3564851" y="2689546"/>
                <a:ext cx="243026" cy="1247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Freeform 225"/>
              <p:cNvSpPr/>
              <p:nvPr/>
            </p:nvSpPr>
            <p:spPr>
              <a:xfrm>
                <a:off x="3574197" y="2583537"/>
                <a:ext cx="227448" cy="121598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61515" name="Group 211"/>
            <p:cNvGrpSpPr>
              <a:grpSpLocks/>
            </p:cNvGrpSpPr>
            <p:nvPr/>
          </p:nvGrpSpPr>
          <p:grpSpPr bwMode="auto">
            <a:xfrm>
              <a:off x="7029890" y="2593322"/>
              <a:ext cx="252852" cy="140217"/>
              <a:chOff x="2838890" y="2574272"/>
              <a:chExt cx="252852" cy="140217"/>
            </a:xfrm>
          </p:grpSpPr>
          <p:cxnSp>
            <p:nvCxnSpPr>
              <p:cNvPr id="223" name="Straight Connector 222"/>
              <p:cNvCxnSpPr/>
              <p:nvPr/>
            </p:nvCxnSpPr>
            <p:spPr>
              <a:xfrm flipH="1">
                <a:off x="2854470" y="2673955"/>
                <a:ext cx="236794" cy="4053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Freeform 223"/>
              <p:cNvSpPr/>
              <p:nvPr/>
            </p:nvSpPr>
            <p:spPr>
              <a:xfrm>
                <a:off x="2838890" y="2574182"/>
                <a:ext cx="249256" cy="140307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213" name="Straight Connector 212"/>
            <p:cNvCxnSpPr/>
            <p:nvPr/>
          </p:nvCxnSpPr>
          <p:spPr>
            <a:xfrm flipH="1" flipV="1">
              <a:off x="7740272" y="1339837"/>
              <a:ext cx="236794" cy="330497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7983297" y="1689042"/>
              <a:ext cx="227448" cy="336733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H="1">
              <a:off x="7285378" y="1314894"/>
              <a:ext cx="417505" cy="243196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7282263" y="1558090"/>
              <a:ext cx="171363" cy="289966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Freeform 216"/>
            <p:cNvSpPr/>
            <p:nvPr/>
          </p:nvSpPr>
          <p:spPr>
            <a:xfrm rot="5052553">
              <a:off x="8198225" y="2032057"/>
              <a:ext cx="162131" cy="130860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8" name="Freeform 217"/>
            <p:cNvSpPr/>
            <p:nvPr/>
          </p:nvSpPr>
          <p:spPr>
            <a:xfrm rot="18043755">
              <a:off x="7271285" y="1843420"/>
              <a:ext cx="205781" cy="115282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1522" name="Group 218"/>
            <p:cNvGrpSpPr>
              <a:grpSpLocks/>
            </p:cNvGrpSpPr>
            <p:nvPr/>
          </p:nvGrpSpPr>
          <p:grpSpPr bwMode="auto">
            <a:xfrm rot="2703838">
              <a:off x="7648346" y="882075"/>
              <a:ext cx="527419" cy="407801"/>
              <a:chOff x="3120797" y="729676"/>
              <a:chExt cx="527419" cy="407801"/>
            </a:xfrm>
          </p:grpSpPr>
          <p:sp>
            <p:nvSpPr>
              <p:cNvPr id="220" name="Oval 219"/>
              <p:cNvSpPr/>
              <p:nvPr/>
            </p:nvSpPr>
            <p:spPr>
              <a:xfrm>
                <a:off x="3132264" y="725301"/>
                <a:ext cx="349205" cy="408156"/>
              </a:xfrm>
              <a:prstGeom prst="ellipse">
                <a:avLst/>
              </a:pr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1" name="Freeform 220"/>
              <p:cNvSpPr/>
              <p:nvPr/>
            </p:nvSpPr>
            <p:spPr>
              <a:xfrm>
                <a:off x="3142881" y="743958"/>
                <a:ext cx="501981" cy="227447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" name="Freeform 221"/>
              <p:cNvSpPr/>
              <p:nvPr/>
            </p:nvSpPr>
            <p:spPr>
              <a:xfrm>
                <a:off x="3119808" y="719214"/>
                <a:ext cx="305554" cy="224331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19050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429000" y="4876800"/>
            <a:ext cx="336550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0</a:t>
            </a:r>
          </a:p>
          <a:p>
            <a:pPr>
              <a:defRPr/>
            </a:pPr>
            <a:r>
              <a:rPr lang="en-US" b="1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0</a:t>
            </a:r>
          </a:p>
          <a:p>
            <a:pPr>
              <a:defRPr/>
            </a:pPr>
            <a:r>
              <a:rPr lang="en-US" b="1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1</a:t>
            </a:r>
          </a:p>
        </p:txBody>
      </p:sp>
      <p:cxnSp>
        <p:nvCxnSpPr>
          <p:cNvPr id="4" name="Straight Connector 3"/>
          <p:cNvCxnSpPr>
            <a:stCxn id="57494" idx="0"/>
            <a:endCxn id="57494" idx="1"/>
          </p:cNvCxnSpPr>
          <p:nvPr/>
        </p:nvCxnSpPr>
        <p:spPr>
          <a:xfrm>
            <a:off x="4276725" y="2901950"/>
            <a:ext cx="153352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486400" y="2590800"/>
            <a:ext cx="3365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495800" y="27432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Gill Sans MT" charset="0"/>
            </a:endParaRPr>
          </a:p>
        </p:txBody>
      </p:sp>
      <p:cxnSp>
        <p:nvCxnSpPr>
          <p:cNvPr id="227" name="Straight Connector 226"/>
          <p:cNvCxnSpPr>
            <a:stCxn id="57467" idx="1"/>
            <a:endCxn id="57475" idx="0"/>
          </p:cNvCxnSpPr>
          <p:nvPr/>
        </p:nvCxnSpPr>
        <p:spPr>
          <a:xfrm flipH="1">
            <a:off x="4813300" y="2355850"/>
            <a:ext cx="1588" cy="295751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4768850" y="5105400"/>
            <a:ext cx="3365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5410200" y="5105400"/>
            <a:ext cx="3365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5414963" y="5553075"/>
            <a:ext cx="3365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4767263" y="5549900"/>
            <a:ext cx="3365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228" grpId="0"/>
      <p:bldP spid="228" grpId="1"/>
      <p:bldP spid="229" grpId="0"/>
      <p:bldP spid="231" grpId="0"/>
      <p:bldP spid="2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89" name="Group 252"/>
          <p:cNvGrpSpPr>
            <a:grpSpLocks/>
          </p:cNvGrpSpPr>
          <p:nvPr/>
        </p:nvGrpSpPr>
        <p:grpSpPr bwMode="auto">
          <a:xfrm>
            <a:off x="558800" y="1354138"/>
            <a:ext cx="1900238" cy="1655762"/>
            <a:chOff x="3111" y="825"/>
            <a:chExt cx="1460" cy="1272"/>
          </a:xfrm>
        </p:grpSpPr>
        <p:grpSp>
          <p:nvGrpSpPr>
            <p:cNvPr id="63761" name="Group 253"/>
            <p:cNvGrpSpPr>
              <a:grpSpLocks/>
            </p:cNvGrpSpPr>
            <p:nvPr/>
          </p:nvGrpSpPr>
          <p:grpSpPr bwMode="auto">
            <a:xfrm>
              <a:off x="3604" y="1300"/>
              <a:ext cx="412" cy="280"/>
              <a:chOff x="3604" y="1300"/>
              <a:chExt cx="412" cy="280"/>
            </a:xfrm>
          </p:grpSpPr>
          <p:sp useBgFill="1">
            <p:nvSpPr>
              <p:cNvPr id="59663" name="Rectangle 254"/>
              <p:cNvSpPr>
                <a:spLocks noChangeArrowheads="1"/>
              </p:cNvSpPr>
              <p:nvPr/>
            </p:nvSpPr>
            <p:spPr bwMode="auto">
              <a:xfrm>
                <a:off x="3604" y="1297"/>
                <a:ext cx="376" cy="280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664" name="Rectangle 255"/>
              <p:cNvSpPr>
                <a:spLocks noChangeArrowheads="1"/>
              </p:cNvSpPr>
              <p:nvPr/>
            </p:nvSpPr>
            <p:spPr bwMode="auto">
              <a:xfrm>
                <a:off x="3639" y="1302"/>
                <a:ext cx="377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FA</a:t>
                </a:r>
              </a:p>
            </p:txBody>
          </p:sp>
        </p:grpSp>
        <p:sp>
          <p:nvSpPr>
            <p:cNvPr id="59653" name="Line 256"/>
            <p:cNvSpPr>
              <a:spLocks noChangeShapeType="1"/>
            </p:cNvSpPr>
            <p:nvPr/>
          </p:nvSpPr>
          <p:spPr bwMode="auto">
            <a:xfrm>
              <a:off x="3696" y="1060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654" name="Line 257"/>
            <p:cNvSpPr>
              <a:spLocks noChangeShapeType="1"/>
            </p:cNvSpPr>
            <p:nvPr/>
          </p:nvSpPr>
          <p:spPr bwMode="auto">
            <a:xfrm>
              <a:off x="3888" y="1060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655" name="Line 258"/>
            <p:cNvSpPr>
              <a:spLocks noChangeShapeType="1"/>
            </p:cNvSpPr>
            <p:nvPr/>
          </p:nvSpPr>
          <p:spPr bwMode="auto">
            <a:xfrm flipH="1">
              <a:off x="3979" y="1440"/>
              <a:ext cx="24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656" name="Line 259"/>
            <p:cNvSpPr>
              <a:spLocks noChangeShapeType="1"/>
            </p:cNvSpPr>
            <p:nvPr/>
          </p:nvSpPr>
          <p:spPr bwMode="auto">
            <a:xfrm flipH="1">
              <a:off x="3356" y="1440"/>
              <a:ext cx="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657" name="Line 260"/>
            <p:cNvSpPr>
              <a:spLocks noChangeShapeType="1"/>
            </p:cNvSpPr>
            <p:nvPr/>
          </p:nvSpPr>
          <p:spPr bwMode="auto">
            <a:xfrm>
              <a:off x="3792" y="1588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658" name="Rectangle 261"/>
            <p:cNvSpPr>
              <a:spLocks noChangeArrowheads="1"/>
            </p:cNvSpPr>
            <p:nvPr/>
          </p:nvSpPr>
          <p:spPr bwMode="auto">
            <a:xfrm>
              <a:off x="3592" y="825"/>
              <a:ext cx="277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59659" name="Rectangle 262"/>
            <p:cNvSpPr>
              <a:spLocks noChangeArrowheads="1"/>
            </p:cNvSpPr>
            <p:nvPr/>
          </p:nvSpPr>
          <p:spPr bwMode="auto">
            <a:xfrm>
              <a:off x="3783" y="825"/>
              <a:ext cx="272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59660" name="Rectangle 263"/>
            <p:cNvSpPr>
              <a:spLocks noChangeArrowheads="1"/>
            </p:cNvSpPr>
            <p:nvPr/>
          </p:nvSpPr>
          <p:spPr bwMode="auto">
            <a:xfrm>
              <a:off x="3111" y="1306"/>
              <a:ext cx="338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r>
                <a:rPr lang="en-US" baseline="-25000">
                  <a:latin typeface="+mj-lt"/>
                  <a:ea typeface="ＭＳ Ｐゴシック" charset="0"/>
                  <a:cs typeface="ＭＳ Ｐゴシック" charset="0"/>
                </a:rPr>
                <a:t>o</a:t>
              </a:r>
            </a:p>
          </p:txBody>
        </p:sp>
        <p:sp>
          <p:nvSpPr>
            <p:cNvPr id="59661" name="Rectangle 264"/>
            <p:cNvSpPr>
              <a:spLocks noChangeArrowheads="1"/>
            </p:cNvSpPr>
            <p:nvPr/>
          </p:nvSpPr>
          <p:spPr bwMode="auto">
            <a:xfrm>
              <a:off x="4262" y="1306"/>
              <a:ext cx="309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r>
                <a:rPr lang="en-US" baseline="-25000">
                  <a:latin typeface="+mj-lt"/>
                  <a:ea typeface="ＭＳ Ｐゴシック" charset="0"/>
                  <a:cs typeface="ＭＳ Ｐゴシック" charset="0"/>
                </a:rPr>
                <a:t>i</a:t>
              </a:r>
            </a:p>
          </p:txBody>
        </p:sp>
        <p:sp>
          <p:nvSpPr>
            <p:cNvPr id="59662" name="Rectangle 265"/>
            <p:cNvSpPr>
              <a:spLocks noChangeArrowheads="1"/>
            </p:cNvSpPr>
            <p:nvPr/>
          </p:nvSpPr>
          <p:spPr bwMode="auto">
            <a:xfrm>
              <a:off x="3687" y="1834"/>
              <a:ext cx="260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</p:grpSp>
      <p:sp>
        <p:nvSpPr>
          <p:cNvPr id="59443" name="Text Box 266"/>
          <p:cNvSpPr txBox="1">
            <a:spLocks noChangeArrowheads="1"/>
          </p:cNvSpPr>
          <p:nvPr/>
        </p:nvSpPr>
        <p:spPr bwMode="auto">
          <a:xfrm>
            <a:off x="609600" y="935038"/>
            <a:ext cx="176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b="0" dirty="0">
                <a:latin typeface="+mj-lt"/>
              </a:rPr>
              <a:t>Full Adder</a:t>
            </a:r>
          </a:p>
        </p:txBody>
      </p:sp>
      <p:sp>
        <p:nvSpPr>
          <p:cNvPr id="63491" name="Text Box 276"/>
          <p:cNvSpPr txBox="1">
            <a:spLocks noChangeArrowheads="1"/>
          </p:cNvSpPr>
          <p:nvPr/>
        </p:nvSpPr>
        <p:spPr bwMode="auto">
          <a:xfrm>
            <a:off x="4948238" y="1087438"/>
            <a:ext cx="4019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 i="1">
                <a:solidFill>
                  <a:srgbClr val="3366FF"/>
                </a:solidFill>
                <a:latin typeface="Comic Sans MS" charset="0"/>
              </a:rPr>
              <a:t>LONG LINES slow down propagation times…</a:t>
            </a:r>
          </a:p>
        </p:txBody>
      </p:sp>
      <p:sp>
        <p:nvSpPr>
          <p:cNvPr id="59446" name="Line 277"/>
          <p:cNvSpPr>
            <a:spLocks noChangeShapeType="1"/>
          </p:cNvSpPr>
          <p:nvPr/>
        </p:nvSpPr>
        <p:spPr bwMode="auto">
          <a:xfrm>
            <a:off x="4583113" y="1212850"/>
            <a:ext cx="317500" cy="33338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9447" name="Rectangle 282"/>
          <p:cNvSpPr>
            <a:spLocks noChangeArrowheads="1"/>
          </p:cNvSpPr>
          <p:nvPr/>
        </p:nvSpPr>
        <p:spPr bwMode="auto">
          <a:xfrm>
            <a:off x="4754563" y="1676400"/>
            <a:ext cx="41608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indent="1588">
              <a:spcBef>
                <a:spcPct val="20000"/>
              </a:spcBef>
              <a:defRPr/>
            </a:pP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The best way to improve this is to build </a:t>
            </a:r>
            <a:r>
              <a:rPr lang="en-US" sz="1600" i="1" dirty="0">
                <a:latin typeface="+mj-lt"/>
                <a:ea typeface="ＭＳ Ｐゴシック" charset="0"/>
                <a:cs typeface="ＭＳ Ｐゴシック" charset="0"/>
              </a:rPr>
              <a:t>square arrays</a:t>
            </a: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, using some inputs to drive output selectors (</a:t>
            </a:r>
            <a:r>
              <a:rPr lang="en-US" sz="1600" dirty="0" err="1">
                <a:latin typeface="+mj-lt"/>
                <a:ea typeface="ＭＳ Ｐゴシック" charset="0"/>
                <a:cs typeface="ＭＳ Ｐゴシック" charset="0"/>
              </a:rPr>
              <a:t>MUXes</a:t>
            </a:r>
            <a:r>
              <a:rPr lang="en-US" sz="1600" dirty="0">
                <a:latin typeface="+mj-lt"/>
                <a:ea typeface="ＭＳ Ｐゴシック" charset="0"/>
                <a:cs typeface="ＭＳ Ｐゴシック" charset="0"/>
              </a:rPr>
              <a:t>):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3494" name="Group 283"/>
          <p:cNvGrpSpPr>
            <a:grpSpLocks/>
          </p:cNvGrpSpPr>
          <p:nvPr/>
        </p:nvGrpSpPr>
        <p:grpSpPr bwMode="auto">
          <a:xfrm>
            <a:off x="4071938" y="2641600"/>
            <a:ext cx="4322762" cy="3333750"/>
            <a:chOff x="2880" y="2123"/>
            <a:chExt cx="2723" cy="2100"/>
          </a:xfrm>
        </p:grpSpPr>
        <p:sp>
          <p:nvSpPr>
            <p:cNvPr id="59450" name="Text Box 284"/>
            <p:cNvSpPr txBox="1">
              <a:spLocks noChangeArrowheads="1"/>
            </p:cNvSpPr>
            <p:nvPr/>
          </p:nvSpPr>
          <p:spPr bwMode="auto">
            <a:xfrm>
              <a:off x="5316" y="2340"/>
              <a:ext cx="28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00</a:t>
              </a:r>
            </a:p>
          </p:txBody>
        </p:sp>
        <p:sp>
          <p:nvSpPr>
            <p:cNvPr id="59451" name="Rectangle 285" descr="20%"/>
            <p:cNvSpPr>
              <a:spLocks noChangeArrowheads="1"/>
            </p:cNvSpPr>
            <p:nvPr/>
          </p:nvSpPr>
          <p:spPr bwMode="auto">
            <a:xfrm>
              <a:off x="3934" y="2123"/>
              <a:ext cx="1422" cy="1245"/>
            </a:xfrm>
            <a:prstGeom prst="rect">
              <a:avLst/>
            </a:prstGeom>
            <a:pattFill prst="pct20">
              <a:fgClr>
                <a:schemeClr val="accent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63567" name="Group 286"/>
            <p:cNvGrpSpPr>
              <a:grpSpLocks noChangeAspect="1"/>
            </p:cNvGrpSpPr>
            <p:nvPr/>
          </p:nvGrpSpPr>
          <p:grpSpPr bwMode="auto">
            <a:xfrm>
              <a:off x="5074" y="2946"/>
              <a:ext cx="132" cy="163"/>
              <a:chOff x="957" y="1677"/>
              <a:chExt cx="531" cy="656"/>
            </a:xfrm>
          </p:grpSpPr>
          <p:sp>
            <p:nvSpPr>
              <p:cNvPr id="59634" name="Line 287"/>
              <p:cNvSpPr>
                <a:spLocks noChangeAspect="1" noChangeShapeType="1"/>
              </p:cNvSpPr>
              <p:nvPr/>
            </p:nvSpPr>
            <p:spPr bwMode="auto">
              <a:xfrm>
                <a:off x="1307" y="1802"/>
                <a:ext cx="0" cy="1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635" name="Line 288"/>
              <p:cNvSpPr>
                <a:spLocks noChangeAspect="1" noChangeShapeType="1"/>
              </p:cNvSpPr>
              <p:nvPr/>
            </p:nvSpPr>
            <p:spPr bwMode="auto">
              <a:xfrm flipH="1">
                <a:off x="1231" y="1951"/>
                <a:ext cx="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636" name="Line 289"/>
              <p:cNvSpPr>
                <a:spLocks noChangeAspect="1" noChangeShapeType="1"/>
              </p:cNvSpPr>
              <p:nvPr/>
            </p:nvSpPr>
            <p:spPr bwMode="auto">
              <a:xfrm>
                <a:off x="1231" y="1951"/>
                <a:ext cx="0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637" name="Line 290"/>
              <p:cNvSpPr>
                <a:spLocks noChangeAspect="1" noChangeShapeType="1"/>
              </p:cNvSpPr>
              <p:nvPr/>
            </p:nvSpPr>
            <p:spPr bwMode="auto">
              <a:xfrm>
                <a:off x="1158" y="1951"/>
                <a:ext cx="0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638" name="Line 291"/>
              <p:cNvSpPr>
                <a:spLocks noChangeAspect="1" noChangeShapeType="1"/>
              </p:cNvSpPr>
              <p:nvPr/>
            </p:nvSpPr>
            <p:spPr bwMode="auto">
              <a:xfrm>
                <a:off x="1231" y="2083"/>
                <a:ext cx="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639" name="Line 292"/>
              <p:cNvSpPr>
                <a:spLocks noChangeAspect="1" noChangeShapeType="1"/>
              </p:cNvSpPr>
              <p:nvPr/>
            </p:nvSpPr>
            <p:spPr bwMode="auto">
              <a:xfrm>
                <a:off x="1307" y="2083"/>
                <a:ext cx="0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640" name="Line 293"/>
              <p:cNvSpPr>
                <a:spLocks noChangeAspect="1" noChangeShapeType="1"/>
              </p:cNvSpPr>
              <p:nvPr/>
            </p:nvSpPr>
            <p:spPr bwMode="auto">
              <a:xfrm>
                <a:off x="1231" y="2240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641" name="Line 294"/>
              <p:cNvSpPr>
                <a:spLocks noChangeAspect="1" noChangeShapeType="1"/>
              </p:cNvSpPr>
              <p:nvPr/>
            </p:nvSpPr>
            <p:spPr bwMode="auto">
              <a:xfrm>
                <a:off x="1231" y="2240"/>
                <a:ext cx="76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642" name="Line 295"/>
              <p:cNvSpPr>
                <a:spLocks noChangeAspect="1" noChangeShapeType="1"/>
              </p:cNvSpPr>
              <p:nvPr/>
            </p:nvSpPr>
            <p:spPr bwMode="auto">
              <a:xfrm flipH="1">
                <a:off x="1307" y="2240"/>
                <a:ext cx="72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643" name="Line 296"/>
              <p:cNvSpPr>
                <a:spLocks noChangeAspect="1" noChangeShapeType="1"/>
              </p:cNvSpPr>
              <p:nvPr/>
            </p:nvSpPr>
            <p:spPr bwMode="auto">
              <a:xfrm flipH="1">
                <a:off x="957" y="2015"/>
                <a:ext cx="1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644" name="Line 297"/>
              <p:cNvSpPr>
                <a:spLocks noChangeAspect="1" noChangeShapeType="1"/>
              </p:cNvSpPr>
              <p:nvPr/>
            </p:nvSpPr>
            <p:spPr bwMode="auto">
              <a:xfrm>
                <a:off x="957" y="1677"/>
                <a:ext cx="0" cy="3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645" name="Line 298"/>
              <p:cNvSpPr>
                <a:spLocks noChangeAspect="1" noChangeShapeType="1"/>
              </p:cNvSpPr>
              <p:nvPr/>
            </p:nvSpPr>
            <p:spPr bwMode="auto">
              <a:xfrm>
                <a:off x="1307" y="1802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3568" name="Group 299"/>
            <p:cNvGrpSpPr>
              <a:grpSpLocks/>
            </p:cNvGrpSpPr>
            <p:nvPr/>
          </p:nvGrpSpPr>
          <p:grpSpPr bwMode="auto">
            <a:xfrm>
              <a:off x="3880" y="2449"/>
              <a:ext cx="1392" cy="735"/>
              <a:chOff x="1728" y="1185"/>
              <a:chExt cx="1152" cy="735"/>
            </a:xfrm>
          </p:grpSpPr>
          <p:sp>
            <p:nvSpPr>
              <p:cNvPr id="59630" name="Line 300"/>
              <p:cNvSpPr>
                <a:spLocks noChangeShapeType="1"/>
              </p:cNvSpPr>
              <p:nvPr/>
            </p:nvSpPr>
            <p:spPr bwMode="auto">
              <a:xfrm>
                <a:off x="1728" y="1185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631" name="Line 301"/>
              <p:cNvSpPr>
                <a:spLocks noChangeShapeType="1"/>
              </p:cNvSpPr>
              <p:nvPr/>
            </p:nvSpPr>
            <p:spPr bwMode="auto">
              <a:xfrm>
                <a:off x="1728" y="144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632" name="Line 302"/>
              <p:cNvSpPr>
                <a:spLocks noChangeShapeType="1"/>
              </p:cNvSpPr>
              <p:nvPr/>
            </p:nvSpPr>
            <p:spPr bwMode="auto">
              <a:xfrm>
                <a:off x="1728" y="168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633" name="Line 303"/>
              <p:cNvSpPr>
                <a:spLocks noChangeShapeType="1"/>
              </p:cNvSpPr>
              <p:nvPr/>
            </p:nvSpPr>
            <p:spPr bwMode="auto">
              <a:xfrm>
                <a:off x="1728" y="192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9454" name="Text Box 304"/>
            <p:cNvSpPr txBox="1">
              <a:spLocks noChangeArrowheads="1"/>
            </p:cNvSpPr>
            <p:nvPr/>
          </p:nvSpPr>
          <p:spPr bwMode="auto">
            <a:xfrm>
              <a:off x="5316" y="2600"/>
              <a:ext cx="28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01</a:t>
              </a:r>
            </a:p>
          </p:txBody>
        </p:sp>
        <p:sp>
          <p:nvSpPr>
            <p:cNvPr id="59455" name="Text Box 305"/>
            <p:cNvSpPr txBox="1">
              <a:spLocks noChangeArrowheads="1"/>
            </p:cNvSpPr>
            <p:nvPr/>
          </p:nvSpPr>
          <p:spPr bwMode="auto">
            <a:xfrm>
              <a:off x="5316" y="2840"/>
              <a:ext cx="28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10</a:t>
              </a:r>
            </a:p>
          </p:txBody>
        </p:sp>
        <p:sp>
          <p:nvSpPr>
            <p:cNvPr id="59456" name="Text Box 306"/>
            <p:cNvSpPr txBox="1">
              <a:spLocks noChangeArrowheads="1"/>
            </p:cNvSpPr>
            <p:nvPr/>
          </p:nvSpPr>
          <p:spPr bwMode="auto">
            <a:xfrm>
              <a:off x="5316" y="3071"/>
              <a:ext cx="28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11</a:t>
              </a:r>
            </a:p>
          </p:txBody>
        </p:sp>
        <p:grpSp>
          <p:nvGrpSpPr>
            <p:cNvPr id="63572" name="Group 307"/>
            <p:cNvGrpSpPr>
              <a:grpSpLocks/>
            </p:cNvGrpSpPr>
            <p:nvPr/>
          </p:nvGrpSpPr>
          <p:grpSpPr bwMode="auto">
            <a:xfrm>
              <a:off x="4070" y="2231"/>
              <a:ext cx="432" cy="1759"/>
              <a:chOff x="2276" y="2160"/>
              <a:chExt cx="432" cy="1759"/>
            </a:xfrm>
          </p:grpSpPr>
          <p:grpSp>
            <p:nvGrpSpPr>
              <p:cNvPr id="63713" name="Group 308"/>
              <p:cNvGrpSpPr>
                <a:grpSpLocks/>
              </p:cNvGrpSpPr>
              <p:nvPr/>
            </p:nvGrpSpPr>
            <p:grpSpPr bwMode="auto">
              <a:xfrm>
                <a:off x="2276" y="2160"/>
                <a:ext cx="98" cy="1301"/>
                <a:chOff x="2251" y="2419"/>
                <a:chExt cx="98" cy="1301"/>
              </a:xfrm>
            </p:grpSpPr>
            <p:sp>
              <p:nvSpPr>
                <p:cNvPr id="59622" name="Line 309"/>
                <p:cNvSpPr>
                  <a:spLocks noChangeShapeType="1"/>
                </p:cNvSpPr>
                <p:nvPr/>
              </p:nvSpPr>
              <p:spPr bwMode="auto">
                <a:xfrm>
                  <a:off x="2300" y="2579"/>
                  <a:ext cx="0" cy="11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63738" name="Group 310"/>
                <p:cNvGrpSpPr>
                  <a:grpSpLocks noChangeAspect="1"/>
                </p:cNvGrpSpPr>
                <p:nvPr/>
              </p:nvGrpSpPr>
              <p:grpSpPr bwMode="auto">
                <a:xfrm>
                  <a:off x="2251" y="2419"/>
                  <a:ext cx="98" cy="172"/>
                  <a:chOff x="1632" y="2736"/>
                  <a:chExt cx="192" cy="336"/>
                </a:xfrm>
              </p:grpSpPr>
              <p:sp>
                <p:nvSpPr>
                  <p:cNvPr id="59624" name="Line 311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28" y="2736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625" name="Line 312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681" y="2832"/>
                    <a:ext cx="47" cy="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626" name="Line 31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681" y="2881"/>
                    <a:ext cx="96" cy="4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627" name="Line 314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728" y="2927"/>
                    <a:ext cx="49" cy="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628" name="Line 31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28" y="2976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629" name="Line 31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632" y="2736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grpSp>
            <p:nvGrpSpPr>
              <p:cNvPr id="63714" name="Group 317"/>
              <p:cNvGrpSpPr>
                <a:grpSpLocks/>
              </p:cNvGrpSpPr>
              <p:nvPr/>
            </p:nvGrpSpPr>
            <p:grpSpPr bwMode="auto">
              <a:xfrm>
                <a:off x="2276" y="3461"/>
                <a:ext cx="432" cy="458"/>
                <a:chOff x="1939" y="3491"/>
                <a:chExt cx="432" cy="458"/>
              </a:xfrm>
            </p:grpSpPr>
            <p:grpSp>
              <p:nvGrpSpPr>
                <p:cNvPr id="63724" name="Group 318"/>
                <p:cNvGrpSpPr>
                  <a:grpSpLocks/>
                </p:cNvGrpSpPr>
                <p:nvPr/>
              </p:nvGrpSpPr>
              <p:grpSpPr bwMode="auto">
                <a:xfrm>
                  <a:off x="1939" y="3491"/>
                  <a:ext cx="432" cy="144"/>
                  <a:chOff x="1968" y="2016"/>
                  <a:chExt cx="432" cy="144"/>
                </a:xfrm>
              </p:grpSpPr>
              <p:sp>
                <p:nvSpPr>
                  <p:cNvPr id="59618" name="Line 319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2016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619" name="Line 320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2016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620" name="Line 3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304" y="2016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621" name="Line 322"/>
                  <p:cNvSpPr>
                    <a:spLocks noChangeShapeType="1"/>
                  </p:cNvSpPr>
                  <p:nvPr/>
                </p:nvSpPr>
                <p:spPr bwMode="auto">
                  <a:xfrm>
                    <a:off x="2064" y="2160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63725" name="Group 323"/>
                <p:cNvGrpSpPr>
                  <a:grpSpLocks/>
                </p:cNvGrpSpPr>
                <p:nvPr/>
              </p:nvGrpSpPr>
              <p:grpSpPr bwMode="auto">
                <a:xfrm>
                  <a:off x="2111" y="3635"/>
                  <a:ext cx="98" cy="314"/>
                  <a:chOff x="1728" y="2832"/>
                  <a:chExt cx="98" cy="314"/>
                </a:xfrm>
              </p:grpSpPr>
              <p:grpSp>
                <p:nvGrpSpPr>
                  <p:cNvPr id="63726" name="Group 32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728" y="2928"/>
                    <a:ext cx="98" cy="122"/>
                    <a:chOff x="1728" y="2928"/>
                    <a:chExt cx="192" cy="240"/>
                  </a:xfrm>
                </p:grpSpPr>
                <p:sp>
                  <p:nvSpPr>
                    <p:cNvPr id="59614" name="Line 325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728" y="2928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59615" name="Line 326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824" y="2928"/>
                      <a:ext cx="96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59616" name="Line 327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728" y="2928"/>
                      <a:ext cx="96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59617" name="Oval 328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777" y="3072"/>
                      <a:ext cx="96" cy="96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</p:grpSp>
              <p:sp>
                <p:nvSpPr>
                  <p:cNvPr id="59612" name="Line 329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2832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613" name="Line 330"/>
                  <p:cNvSpPr>
                    <a:spLocks noChangeShapeType="1"/>
                  </p:cNvSpPr>
                  <p:nvPr/>
                </p:nvSpPr>
                <p:spPr bwMode="auto">
                  <a:xfrm>
                    <a:off x="1777" y="305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grpSp>
            <p:nvGrpSpPr>
              <p:cNvPr id="63715" name="Group 331"/>
              <p:cNvGrpSpPr>
                <a:grpSpLocks/>
              </p:cNvGrpSpPr>
              <p:nvPr/>
            </p:nvGrpSpPr>
            <p:grpSpPr bwMode="auto">
              <a:xfrm>
                <a:off x="2610" y="2160"/>
                <a:ext cx="98" cy="1301"/>
                <a:chOff x="2251" y="2419"/>
                <a:chExt cx="98" cy="1301"/>
              </a:xfrm>
            </p:grpSpPr>
            <p:sp>
              <p:nvSpPr>
                <p:cNvPr id="59601" name="Line 332"/>
                <p:cNvSpPr>
                  <a:spLocks noChangeShapeType="1"/>
                </p:cNvSpPr>
                <p:nvPr/>
              </p:nvSpPr>
              <p:spPr bwMode="auto">
                <a:xfrm>
                  <a:off x="2300" y="2579"/>
                  <a:ext cx="0" cy="11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63717" name="Group 333"/>
                <p:cNvGrpSpPr>
                  <a:grpSpLocks noChangeAspect="1"/>
                </p:cNvGrpSpPr>
                <p:nvPr/>
              </p:nvGrpSpPr>
              <p:grpSpPr bwMode="auto">
                <a:xfrm>
                  <a:off x="2251" y="2419"/>
                  <a:ext cx="98" cy="172"/>
                  <a:chOff x="1632" y="2736"/>
                  <a:chExt cx="192" cy="336"/>
                </a:xfrm>
              </p:grpSpPr>
              <p:sp>
                <p:nvSpPr>
                  <p:cNvPr id="59603" name="Line 3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28" y="2736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604" name="Line 335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681" y="2832"/>
                    <a:ext cx="47" cy="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605" name="Line 33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681" y="2881"/>
                    <a:ext cx="96" cy="4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606" name="Line 337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728" y="2927"/>
                    <a:ext cx="49" cy="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607" name="Line 33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28" y="2976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608" name="Line 33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632" y="2736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</p:grpSp>
        <p:grpSp>
          <p:nvGrpSpPr>
            <p:cNvPr id="63573" name="Group 340"/>
            <p:cNvGrpSpPr>
              <a:grpSpLocks/>
            </p:cNvGrpSpPr>
            <p:nvPr/>
          </p:nvGrpSpPr>
          <p:grpSpPr bwMode="auto">
            <a:xfrm>
              <a:off x="4821" y="2231"/>
              <a:ext cx="432" cy="1759"/>
              <a:chOff x="2276" y="2160"/>
              <a:chExt cx="432" cy="1759"/>
            </a:xfrm>
          </p:grpSpPr>
          <p:grpSp>
            <p:nvGrpSpPr>
              <p:cNvPr id="63681" name="Group 341"/>
              <p:cNvGrpSpPr>
                <a:grpSpLocks/>
              </p:cNvGrpSpPr>
              <p:nvPr/>
            </p:nvGrpSpPr>
            <p:grpSpPr bwMode="auto">
              <a:xfrm>
                <a:off x="2276" y="2160"/>
                <a:ext cx="98" cy="1301"/>
                <a:chOff x="2251" y="2419"/>
                <a:chExt cx="98" cy="1301"/>
              </a:xfrm>
            </p:grpSpPr>
            <p:sp>
              <p:nvSpPr>
                <p:cNvPr id="59590" name="Line 342"/>
                <p:cNvSpPr>
                  <a:spLocks noChangeShapeType="1"/>
                </p:cNvSpPr>
                <p:nvPr/>
              </p:nvSpPr>
              <p:spPr bwMode="auto">
                <a:xfrm>
                  <a:off x="2300" y="2579"/>
                  <a:ext cx="0" cy="11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63706" name="Group 343"/>
                <p:cNvGrpSpPr>
                  <a:grpSpLocks noChangeAspect="1"/>
                </p:cNvGrpSpPr>
                <p:nvPr/>
              </p:nvGrpSpPr>
              <p:grpSpPr bwMode="auto">
                <a:xfrm>
                  <a:off x="2251" y="2419"/>
                  <a:ext cx="98" cy="172"/>
                  <a:chOff x="1632" y="2736"/>
                  <a:chExt cx="192" cy="336"/>
                </a:xfrm>
              </p:grpSpPr>
              <p:sp>
                <p:nvSpPr>
                  <p:cNvPr id="59592" name="Line 34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28" y="2736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593" name="Line 345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681" y="2832"/>
                    <a:ext cx="47" cy="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594" name="Line 34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681" y="2881"/>
                    <a:ext cx="96" cy="4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595" name="Line 347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728" y="2927"/>
                    <a:ext cx="49" cy="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596" name="Line 34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28" y="2976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597" name="Line 34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632" y="2736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grpSp>
            <p:nvGrpSpPr>
              <p:cNvPr id="63682" name="Group 350"/>
              <p:cNvGrpSpPr>
                <a:grpSpLocks/>
              </p:cNvGrpSpPr>
              <p:nvPr/>
            </p:nvGrpSpPr>
            <p:grpSpPr bwMode="auto">
              <a:xfrm>
                <a:off x="2276" y="3461"/>
                <a:ext cx="432" cy="458"/>
                <a:chOff x="1939" y="3491"/>
                <a:chExt cx="432" cy="458"/>
              </a:xfrm>
            </p:grpSpPr>
            <p:grpSp>
              <p:nvGrpSpPr>
                <p:cNvPr id="63692" name="Group 351"/>
                <p:cNvGrpSpPr>
                  <a:grpSpLocks/>
                </p:cNvGrpSpPr>
                <p:nvPr/>
              </p:nvGrpSpPr>
              <p:grpSpPr bwMode="auto">
                <a:xfrm>
                  <a:off x="1939" y="3491"/>
                  <a:ext cx="432" cy="144"/>
                  <a:chOff x="1968" y="2016"/>
                  <a:chExt cx="432" cy="144"/>
                </a:xfrm>
              </p:grpSpPr>
              <p:sp>
                <p:nvSpPr>
                  <p:cNvPr id="59586" name="Line 352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2016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587" name="Line 353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2016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588" name="Line 35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304" y="2016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589" name="Line 355"/>
                  <p:cNvSpPr>
                    <a:spLocks noChangeShapeType="1"/>
                  </p:cNvSpPr>
                  <p:nvPr/>
                </p:nvSpPr>
                <p:spPr bwMode="auto">
                  <a:xfrm>
                    <a:off x="2064" y="2160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63693" name="Group 356"/>
                <p:cNvGrpSpPr>
                  <a:grpSpLocks/>
                </p:cNvGrpSpPr>
                <p:nvPr/>
              </p:nvGrpSpPr>
              <p:grpSpPr bwMode="auto">
                <a:xfrm>
                  <a:off x="2111" y="3635"/>
                  <a:ext cx="98" cy="314"/>
                  <a:chOff x="1728" y="2832"/>
                  <a:chExt cx="98" cy="314"/>
                </a:xfrm>
              </p:grpSpPr>
              <p:grpSp>
                <p:nvGrpSpPr>
                  <p:cNvPr id="63694" name="Group 357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728" y="2928"/>
                    <a:ext cx="98" cy="122"/>
                    <a:chOff x="1728" y="2928"/>
                    <a:chExt cx="192" cy="240"/>
                  </a:xfrm>
                </p:grpSpPr>
                <p:sp>
                  <p:nvSpPr>
                    <p:cNvPr id="59582" name="Line 358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728" y="2928"/>
                      <a:ext cx="19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59583" name="Line 359"/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824" y="2928"/>
                      <a:ext cx="96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59584" name="Line 360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728" y="2928"/>
                      <a:ext cx="96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  <p:sp>
                  <p:nvSpPr>
                    <p:cNvPr id="59585" name="Oval 361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777" y="3072"/>
                      <a:ext cx="96" cy="96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p:txBody>
                </p:sp>
              </p:grpSp>
              <p:sp>
                <p:nvSpPr>
                  <p:cNvPr id="59580" name="Line 362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2832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581" name="Line 363"/>
                  <p:cNvSpPr>
                    <a:spLocks noChangeShapeType="1"/>
                  </p:cNvSpPr>
                  <p:nvPr/>
                </p:nvSpPr>
                <p:spPr bwMode="auto">
                  <a:xfrm>
                    <a:off x="1777" y="305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grpSp>
            <p:nvGrpSpPr>
              <p:cNvPr id="63683" name="Group 364"/>
              <p:cNvGrpSpPr>
                <a:grpSpLocks/>
              </p:cNvGrpSpPr>
              <p:nvPr/>
            </p:nvGrpSpPr>
            <p:grpSpPr bwMode="auto">
              <a:xfrm>
                <a:off x="2610" y="2160"/>
                <a:ext cx="98" cy="1301"/>
                <a:chOff x="2251" y="2419"/>
                <a:chExt cx="98" cy="1301"/>
              </a:xfrm>
            </p:grpSpPr>
            <p:sp>
              <p:nvSpPr>
                <p:cNvPr id="59569" name="Line 365"/>
                <p:cNvSpPr>
                  <a:spLocks noChangeShapeType="1"/>
                </p:cNvSpPr>
                <p:nvPr/>
              </p:nvSpPr>
              <p:spPr bwMode="auto">
                <a:xfrm>
                  <a:off x="2300" y="2579"/>
                  <a:ext cx="0" cy="11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63685" name="Group 366"/>
                <p:cNvGrpSpPr>
                  <a:grpSpLocks noChangeAspect="1"/>
                </p:cNvGrpSpPr>
                <p:nvPr/>
              </p:nvGrpSpPr>
              <p:grpSpPr bwMode="auto">
                <a:xfrm>
                  <a:off x="2251" y="2419"/>
                  <a:ext cx="98" cy="172"/>
                  <a:chOff x="1632" y="2736"/>
                  <a:chExt cx="192" cy="336"/>
                </a:xfrm>
              </p:grpSpPr>
              <p:sp>
                <p:nvSpPr>
                  <p:cNvPr id="59571" name="Line 36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28" y="2736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572" name="Line 368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681" y="2832"/>
                    <a:ext cx="47" cy="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573" name="Line 36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681" y="2881"/>
                    <a:ext cx="96" cy="4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574" name="Line 370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1728" y="2927"/>
                    <a:ext cx="49" cy="4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575" name="Line 371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28" y="2976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59576" name="Line 37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632" y="2736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59459" name="Text Box 373"/>
            <p:cNvSpPr txBox="1">
              <a:spLocks noChangeArrowheads="1"/>
            </p:cNvSpPr>
            <p:nvPr/>
          </p:nvSpPr>
          <p:spPr bwMode="auto">
            <a:xfrm>
              <a:off x="4095" y="3360"/>
              <a:ext cx="1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0">
                  <a:latin typeface="+mj-lt"/>
                </a:rPr>
                <a:t>0</a:t>
              </a:r>
            </a:p>
          </p:txBody>
        </p:sp>
        <p:sp>
          <p:nvSpPr>
            <p:cNvPr id="59460" name="Text Box 374"/>
            <p:cNvSpPr txBox="1">
              <a:spLocks noChangeArrowheads="1"/>
            </p:cNvSpPr>
            <p:nvPr/>
          </p:nvSpPr>
          <p:spPr bwMode="auto">
            <a:xfrm>
              <a:off x="4428" y="3360"/>
              <a:ext cx="1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0">
                  <a:latin typeface="+mj-lt"/>
                </a:rPr>
                <a:t>1</a:t>
              </a:r>
            </a:p>
          </p:txBody>
        </p:sp>
        <p:sp>
          <p:nvSpPr>
            <p:cNvPr id="59461" name="Text Box 375"/>
            <p:cNvSpPr txBox="1">
              <a:spLocks noChangeArrowheads="1"/>
            </p:cNvSpPr>
            <p:nvPr/>
          </p:nvSpPr>
          <p:spPr bwMode="auto">
            <a:xfrm>
              <a:off x="4847" y="3369"/>
              <a:ext cx="1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0">
                  <a:latin typeface="+mj-lt"/>
                </a:rPr>
                <a:t>0</a:t>
              </a:r>
            </a:p>
          </p:txBody>
        </p:sp>
        <p:sp>
          <p:nvSpPr>
            <p:cNvPr id="59462" name="Text Box 376"/>
            <p:cNvSpPr txBox="1">
              <a:spLocks noChangeArrowheads="1"/>
            </p:cNvSpPr>
            <p:nvPr/>
          </p:nvSpPr>
          <p:spPr bwMode="auto">
            <a:xfrm>
              <a:off x="5180" y="3369"/>
              <a:ext cx="1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0">
                  <a:latin typeface="+mj-lt"/>
                </a:rPr>
                <a:t>1</a:t>
              </a:r>
            </a:p>
          </p:txBody>
        </p:sp>
        <p:grpSp>
          <p:nvGrpSpPr>
            <p:cNvPr id="63578" name="Group 377"/>
            <p:cNvGrpSpPr>
              <a:grpSpLocks noChangeAspect="1"/>
            </p:cNvGrpSpPr>
            <p:nvPr/>
          </p:nvGrpSpPr>
          <p:grpSpPr bwMode="auto">
            <a:xfrm>
              <a:off x="4316" y="2449"/>
              <a:ext cx="132" cy="163"/>
              <a:chOff x="957" y="1677"/>
              <a:chExt cx="531" cy="656"/>
            </a:xfrm>
          </p:grpSpPr>
          <p:sp>
            <p:nvSpPr>
              <p:cNvPr id="59554" name="Line 378"/>
              <p:cNvSpPr>
                <a:spLocks noChangeAspect="1" noChangeShapeType="1"/>
              </p:cNvSpPr>
              <p:nvPr/>
            </p:nvSpPr>
            <p:spPr bwMode="auto">
              <a:xfrm>
                <a:off x="1307" y="1802"/>
                <a:ext cx="0" cy="1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55" name="Line 379"/>
              <p:cNvSpPr>
                <a:spLocks noChangeAspect="1" noChangeShapeType="1"/>
              </p:cNvSpPr>
              <p:nvPr/>
            </p:nvSpPr>
            <p:spPr bwMode="auto">
              <a:xfrm flipH="1">
                <a:off x="1231" y="1951"/>
                <a:ext cx="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56" name="Line 380"/>
              <p:cNvSpPr>
                <a:spLocks noChangeAspect="1" noChangeShapeType="1"/>
              </p:cNvSpPr>
              <p:nvPr/>
            </p:nvSpPr>
            <p:spPr bwMode="auto">
              <a:xfrm>
                <a:off x="1231" y="1951"/>
                <a:ext cx="0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57" name="Line 381"/>
              <p:cNvSpPr>
                <a:spLocks noChangeAspect="1" noChangeShapeType="1"/>
              </p:cNvSpPr>
              <p:nvPr/>
            </p:nvSpPr>
            <p:spPr bwMode="auto">
              <a:xfrm>
                <a:off x="1158" y="1951"/>
                <a:ext cx="0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58" name="Line 382"/>
              <p:cNvSpPr>
                <a:spLocks noChangeAspect="1" noChangeShapeType="1"/>
              </p:cNvSpPr>
              <p:nvPr/>
            </p:nvSpPr>
            <p:spPr bwMode="auto">
              <a:xfrm>
                <a:off x="1231" y="2083"/>
                <a:ext cx="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59" name="Line 383"/>
              <p:cNvSpPr>
                <a:spLocks noChangeAspect="1" noChangeShapeType="1"/>
              </p:cNvSpPr>
              <p:nvPr/>
            </p:nvSpPr>
            <p:spPr bwMode="auto">
              <a:xfrm>
                <a:off x="1307" y="2083"/>
                <a:ext cx="0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60" name="Line 384"/>
              <p:cNvSpPr>
                <a:spLocks noChangeAspect="1" noChangeShapeType="1"/>
              </p:cNvSpPr>
              <p:nvPr/>
            </p:nvSpPr>
            <p:spPr bwMode="auto">
              <a:xfrm>
                <a:off x="1231" y="2240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61" name="Line 385"/>
              <p:cNvSpPr>
                <a:spLocks noChangeAspect="1" noChangeShapeType="1"/>
              </p:cNvSpPr>
              <p:nvPr/>
            </p:nvSpPr>
            <p:spPr bwMode="auto">
              <a:xfrm>
                <a:off x="1231" y="2240"/>
                <a:ext cx="76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62" name="Line 386"/>
              <p:cNvSpPr>
                <a:spLocks noChangeAspect="1" noChangeShapeType="1"/>
              </p:cNvSpPr>
              <p:nvPr/>
            </p:nvSpPr>
            <p:spPr bwMode="auto">
              <a:xfrm flipH="1">
                <a:off x="1307" y="2240"/>
                <a:ext cx="72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63" name="Line 387"/>
              <p:cNvSpPr>
                <a:spLocks noChangeAspect="1" noChangeShapeType="1"/>
              </p:cNvSpPr>
              <p:nvPr/>
            </p:nvSpPr>
            <p:spPr bwMode="auto">
              <a:xfrm flipH="1">
                <a:off x="957" y="2015"/>
                <a:ext cx="1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64" name="Line 388"/>
              <p:cNvSpPr>
                <a:spLocks noChangeAspect="1" noChangeShapeType="1"/>
              </p:cNvSpPr>
              <p:nvPr/>
            </p:nvSpPr>
            <p:spPr bwMode="auto">
              <a:xfrm>
                <a:off x="957" y="1677"/>
                <a:ext cx="0" cy="3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65" name="Line 389"/>
              <p:cNvSpPr>
                <a:spLocks noChangeAspect="1" noChangeShapeType="1"/>
              </p:cNvSpPr>
              <p:nvPr/>
            </p:nvSpPr>
            <p:spPr bwMode="auto">
              <a:xfrm>
                <a:off x="1307" y="1802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3579" name="Group 390"/>
            <p:cNvGrpSpPr>
              <a:grpSpLocks noChangeAspect="1"/>
            </p:cNvGrpSpPr>
            <p:nvPr/>
          </p:nvGrpSpPr>
          <p:grpSpPr bwMode="auto">
            <a:xfrm>
              <a:off x="3987" y="2704"/>
              <a:ext cx="132" cy="163"/>
              <a:chOff x="957" y="1677"/>
              <a:chExt cx="531" cy="656"/>
            </a:xfrm>
          </p:grpSpPr>
          <p:sp>
            <p:nvSpPr>
              <p:cNvPr id="59542" name="Line 391"/>
              <p:cNvSpPr>
                <a:spLocks noChangeAspect="1" noChangeShapeType="1"/>
              </p:cNvSpPr>
              <p:nvPr/>
            </p:nvSpPr>
            <p:spPr bwMode="auto">
              <a:xfrm>
                <a:off x="1307" y="1802"/>
                <a:ext cx="0" cy="1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43" name="Line 392"/>
              <p:cNvSpPr>
                <a:spLocks noChangeAspect="1" noChangeShapeType="1"/>
              </p:cNvSpPr>
              <p:nvPr/>
            </p:nvSpPr>
            <p:spPr bwMode="auto">
              <a:xfrm flipH="1">
                <a:off x="1231" y="1951"/>
                <a:ext cx="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44" name="Line 393"/>
              <p:cNvSpPr>
                <a:spLocks noChangeAspect="1" noChangeShapeType="1"/>
              </p:cNvSpPr>
              <p:nvPr/>
            </p:nvSpPr>
            <p:spPr bwMode="auto">
              <a:xfrm>
                <a:off x="1231" y="1951"/>
                <a:ext cx="0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45" name="Line 394"/>
              <p:cNvSpPr>
                <a:spLocks noChangeAspect="1" noChangeShapeType="1"/>
              </p:cNvSpPr>
              <p:nvPr/>
            </p:nvSpPr>
            <p:spPr bwMode="auto">
              <a:xfrm>
                <a:off x="1158" y="1951"/>
                <a:ext cx="0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46" name="Line 395"/>
              <p:cNvSpPr>
                <a:spLocks noChangeAspect="1" noChangeShapeType="1"/>
              </p:cNvSpPr>
              <p:nvPr/>
            </p:nvSpPr>
            <p:spPr bwMode="auto">
              <a:xfrm>
                <a:off x="1231" y="2083"/>
                <a:ext cx="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47" name="Line 396"/>
              <p:cNvSpPr>
                <a:spLocks noChangeAspect="1" noChangeShapeType="1"/>
              </p:cNvSpPr>
              <p:nvPr/>
            </p:nvSpPr>
            <p:spPr bwMode="auto">
              <a:xfrm>
                <a:off x="1307" y="2083"/>
                <a:ext cx="0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48" name="Line 397"/>
              <p:cNvSpPr>
                <a:spLocks noChangeAspect="1" noChangeShapeType="1"/>
              </p:cNvSpPr>
              <p:nvPr/>
            </p:nvSpPr>
            <p:spPr bwMode="auto">
              <a:xfrm>
                <a:off x="1231" y="2240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49" name="Line 398"/>
              <p:cNvSpPr>
                <a:spLocks noChangeAspect="1" noChangeShapeType="1"/>
              </p:cNvSpPr>
              <p:nvPr/>
            </p:nvSpPr>
            <p:spPr bwMode="auto">
              <a:xfrm>
                <a:off x="1231" y="2240"/>
                <a:ext cx="76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50" name="Line 399"/>
              <p:cNvSpPr>
                <a:spLocks noChangeAspect="1" noChangeShapeType="1"/>
              </p:cNvSpPr>
              <p:nvPr/>
            </p:nvSpPr>
            <p:spPr bwMode="auto">
              <a:xfrm flipH="1">
                <a:off x="1307" y="2240"/>
                <a:ext cx="72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51" name="Line 400"/>
              <p:cNvSpPr>
                <a:spLocks noChangeAspect="1" noChangeShapeType="1"/>
              </p:cNvSpPr>
              <p:nvPr/>
            </p:nvSpPr>
            <p:spPr bwMode="auto">
              <a:xfrm flipH="1">
                <a:off x="957" y="2015"/>
                <a:ext cx="1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52" name="Line 401"/>
              <p:cNvSpPr>
                <a:spLocks noChangeAspect="1" noChangeShapeType="1"/>
              </p:cNvSpPr>
              <p:nvPr/>
            </p:nvSpPr>
            <p:spPr bwMode="auto">
              <a:xfrm>
                <a:off x="957" y="1677"/>
                <a:ext cx="0" cy="3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53" name="Line 402"/>
              <p:cNvSpPr>
                <a:spLocks noChangeAspect="1" noChangeShapeType="1"/>
              </p:cNvSpPr>
              <p:nvPr/>
            </p:nvSpPr>
            <p:spPr bwMode="auto">
              <a:xfrm>
                <a:off x="1307" y="1802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3580" name="Group 403"/>
            <p:cNvGrpSpPr>
              <a:grpSpLocks noChangeAspect="1"/>
            </p:cNvGrpSpPr>
            <p:nvPr/>
          </p:nvGrpSpPr>
          <p:grpSpPr bwMode="auto">
            <a:xfrm>
              <a:off x="3987" y="2944"/>
              <a:ext cx="132" cy="163"/>
              <a:chOff x="957" y="1677"/>
              <a:chExt cx="531" cy="656"/>
            </a:xfrm>
          </p:grpSpPr>
          <p:sp>
            <p:nvSpPr>
              <p:cNvPr id="59530" name="Line 404"/>
              <p:cNvSpPr>
                <a:spLocks noChangeAspect="1" noChangeShapeType="1"/>
              </p:cNvSpPr>
              <p:nvPr/>
            </p:nvSpPr>
            <p:spPr bwMode="auto">
              <a:xfrm>
                <a:off x="1307" y="1802"/>
                <a:ext cx="0" cy="1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31" name="Line 405"/>
              <p:cNvSpPr>
                <a:spLocks noChangeAspect="1" noChangeShapeType="1"/>
              </p:cNvSpPr>
              <p:nvPr/>
            </p:nvSpPr>
            <p:spPr bwMode="auto">
              <a:xfrm flipH="1">
                <a:off x="1231" y="1951"/>
                <a:ext cx="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32" name="Line 406"/>
              <p:cNvSpPr>
                <a:spLocks noChangeAspect="1" noChangeShapeType="1"/>
              </p:cNvSpPr>
              <p:nvPr/>
            </p:nvSpPr>
            <p:spPr bwMode="auto">
              <a:xfrm>
                <a:off x="1231" y="1951"/>
                <a:ext cx="0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33" name="Line 407"/>
              <p:cNvSpPr>
                <a:spLocks noChangeAspect="1" noChangeShapeType="1"/>
              </p:cNvSpPr>
              <p:nvPr/>
            </p:nvSpPr>
            <p:spPr bwMode="auto">
              <a:xfrm>
                <a:off x="1158" y="1951"/>
                <a:ext cx="0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34" name="Line 408"/>
              <p:cNvSpPr>
                <a:spLocks noChangeAspect="1" noChangeShapeType="1"/>
              </p:cNvSpPr>
              <p:nvPr/>
            </p:nvSpPr>
            <p:spPr bwMode="auto">
              <a:xfrm>
                <a:off x="1231" y="2083"/>
                <a:ext cx="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35" name="Line 409"/>
              <p:cNvSpPr>
                <a:spLocks noChangeAspect="1" noChangeShapeType="1"/>
              </p:cNvSpPr>
              <p:nvPr/>
            </p:nvSpPr>
            <p:spPr bwMode="auto">
              <a:xfrm>
                <a:off x="1307" y="2083"/>
                <a:ext cx="0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36" name="Line 410"/>
              <p:cNvSpPr>
                <a:spLocks noChangeAspect="1" noChangeShapeType="1"/>
              </p:cNvSpPr>
              <p:nvPr/>
            </p:nvSpPr>
            <p:spPr bwMode="auto">
              <a:xfrm>
                <a:off x="1231" y="2240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37" name="Line 411"/>
              <p:cNvSpPr>
                <a:spLocks noChangeAspect="1" noChangeShapeType="1"/>
              </p:cNvSpPr>
              <p:nvPr/>
            </p:nvSpPr>
            <p:spPr bwMode="auto">
              <a:xfrm>
                <a:off x="1231" y="2240"/>
                <a:ext cx="76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38" name="Line 412"/>
              <p:cNvSpPr>
                <a:spLocks noChangeAspect="1" noChangeShapeType="1"/>
              </p:cNvSpPr>
              <p:nvPr/>
            </p:nvSpPr>
            <p:spPr bwMode="auto">
              <a:xfrm flipH="1">
                <a:off x="1307" y="2240"/>
                <a:ext cx="72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39" name="Line 413"/>
              <p:cNvSpPr>
                <a:spLocks noChangeAspect="1" noChangeShapeType="1"/>
              </p:cNvSpPr>
              <p:nvPr/>
            </p:nvSpPr>
            <p:spPr bwMode="auto">
              <a:xfrm flipH="1">
                <a:off x="957" y="2015"/>
                <a:ext cx="1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40" name="Line 414"/>
              <p:cNvSpPr>
                <a:spLocks noChangeAspect="1" noChangeShapeType="1"/>
              </p:cNvSpPr>
              <p:nvPr/>
            </p:nvSpPr>
            <p:spPr bwMode="auto">
              <a:xfrm>
                <a:off x="957" y="1677"/>
                <a:ext cx="0" cy="3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41" name="Line 415"/>
              <p:cNvSpPr>
                <a:spLocks noChangeAspect="1" noChangeShapeType="1"/>
              </p:cNvSpPr>
              <p:nvPr/>
            </p:nvSpPr>
            <p:spPr bwMode="auto">
              <a:xfrm>
                <a:off x="1307" y="1802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3581" name="Group 416"/>
            <p:cNvGrpSpPr>
              <a:grpSpLocks noChangeAspect="1"/>
            </p:cNvGrpSpPr>
            <p:nvPr/>
          </p:nvGrpSpPr>
          <p:grpSpPr bwMode="auto">
            <a:xfrm>
              <a:off x="4316" y="3184"/>
              <a:ext cx="132" cy="163"/>
              <a:chOff x="957" y="1677"/>
              <a:chExt cx="531" cy="656"/>
            </a:xfrm>
          </p:grpSpPr>
          <p:sp>
            <p:nvSpPr>
              <p:cNvPr id="59518" name="Line 417"/>
              <p:cNvSpPr>
                <a:spLocks noChangeAspect="1" noChangeShapeType="1"/>
              </p:cNvSpPr>
              <p:nvPr/>
            </p:nvSpPr>
            <p:spPr bwMode="auto">
              <a:xfrm>
                <a:off x="1307" y="1802"/>
                <a:ext cx="0" cy="1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19" name="Line 418"/>
              <p:cNvSpPr>
                <a:spLocks noChangeAspect="1" noChangeShapeType="1"/>
              </p:cNvSpPr>
              <p:nvPr/>
            </p:nvSpPr>
            <p:spPr bwMode="auto">
              <a:xfrm flipH="1">
                <a:off x="1231" y="1951"/>
                <a:ext cx="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20" name="Line 419"/>
              <p:cNvSpPr>
                <a:spLocks noChangeAspect="1" noChangeShapeType="1"/>
              </p:cNvSpPr>
              <p:nvPr/>
            </p:nvSpPr>
            <p:spPr bwMode="auto">
              <a:xfrm>
                <a:off x="1231" y="1951"/>
                <a:ext cx="0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21" name="Line 420"/>
              <p:cNvSpPr>
                <a:spLocks noChangeAspect="1" noChangeShapeType="1"/>
              </p:cNvSpPr>
              <p:nvPr/>
            </p:nvSpPr>
            <p:spPr bwMode="auto">
              <a:xfrm>
                <a:off x="1158" y="1951"/>
                <a:ext cx="0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22" name="Line 421"/>
              <p:cNvSpPr>
                <a:spLocks noChangeAspect="1" noChangeShapeType="1"/>
              </p:cNvSpPr>
              <p:nvPr/>
            </p:nvSpPr>
            <p:spPr bwMode="auto">
              <a:xfrm>
                <a:off x="1231" y="2083"/>
                <a:ext cx="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23" name="Line 422"/>
              <p:cNvSpPr>
                <a:spLocks noChangeAspect="1" noChangeShapeType="1"/>
              </p:cNvSpPr>
              <p:nvPr/>
            </p:nvSpPr>
            <p:spPr bwMode="auto">
              <a:xfrm>
                <a:off x="1307" y="2083"/>
                <a:ext cx="0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24" name="Line 423"/>
              <p:cNvSpPr>
                <a:spLocks noChangeAspect="1" noChangeShapeType="1"/>
              </p:cNvSpPr>
              <p:nvPr/>
            </p:nvSpPr>
            <p:spPr bwMode="auto">
              <a:xfrm>
                <a:off x="1231" y="2240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25" name="Line 424"/>
              <p:cNvSpPr>
                <a:spLocks noChangeAspect="1" noChangeShapeType="1"/>
              </p:cNvSpPr>
              <p:nvPr/>
            </p:nvSpPr>
            <p:spPr bwMode="auto">
              <a:xfrm>
                <a:off x="1231" y="2240"/>
                <a:ext cx="76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26" name="Line 425"/>
              <p:cNvSpPr>
                <a:spLocks noChangeAspect="1" noChangeShapeType="1"/>
              </p:cNvSpPr>
              <p:nvPr/>
            </p:nvSpPr>
            <p:spPr bwMode="auto">
              <a:xfrm flipH="1">
                <a:off x="1307" y="2240"/>
                <a:ext cx="72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27" name="Line 426"/>
              <p:cNvSpPr>
                <a:spLocks noChangeAspect="1" noChangeShapeType="1"/>
              </p:cNvSpPr>
              <p:nvPr/>
            </p:nvSpPr>
            <p:spPr bwMode="auto">
              <a:xfrm flipH="1">
                <a:off x="957" y="2015"/>
                <a:ext cx="1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28" name="Line 427"/>
              <p:cNvSpPr>
                <a:spLocks noChangeAspect="1" noChangeShapeType="1"/>
              </p:cNvSpPr>
              <p:nvPr/>
            </p:nvSpPr>
            <p:spPr bwMode="auto">
              <a:xfrm>
                <a:off x="957" y="1677"/>
                <a:ext cx="0" cy="3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29" name="Line 428"/>
              <p:cNvSpPr>
                <a:spLocks noChangeAspect="1" noChangeShapeType="1"/>
              </p:cNvSpPr>
              <p:nvPr/>
            </p:nvSpPr>
            <p:spPr bwMode="auto">
              <a:xfrm>
                <a:off x="1307" y="1802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3582" name="Group 429"/>
            <p:cNvGrpSpPr>
              <a:grpSpLocks noChangeAspect="1"/>
            </p:cNvGrpSpPr>
            <p:nvPr/>
          </p:nvGrpSpPr>
          <p:grpSpPr bwMode="auto">
            <a:xfrm>
              <a:off x="5072" y="2706"/>
              <a:ext cx="132" cy="163"/>
              <a:chOff x="957" y="1677"/>
              <a:chExt cx="531" cy="656"/>
            </a:xfrm>
          </p:grpSpPr>
          <p:sp>
            <p:nvSpPr>
              <p:cNvPr id="59506" name="Line 430"/>
              <p:cNvSpPr>
                <a:spLocks noChangeAspect="1" noChangeShapeType="1"/>
              </p:cNvSpPr>
              <p:nvPr/>
            </p:nvSpPr>
            <p:spPr bwMode="auto">
              <a:xfrm>
                <a:off x="1307" y="1802"/>
                <a:ext cx="0" cy="1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07" name="Line 431"/>
              <p:cNvSpPr>
                <a:spLocks noChangeAspect="1" noChangeShapeType="1"/>
              </p:cNvSpPr>
              <p:nvPr/>
            </p:nvSpPr>
            <p:spPr bwMode="auto">
              <a:xfrm flipH="1">
                <a:off x="1231" y="1951"/>
                <a:ext cx="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08" name="Line 432"/>
              <p:cNvSpPr>
                <a:spLocks noChangeAspect="1" noChangeShapeType="1"/>
              </p:cNvSpPr>
              <p:nvPr/>
            </p:nvSpPr>
            <p:spPr bwMode="auto">
              <a:xfrm>
                <a:off x="1231" y="1951"/>
                <a:ext cx="0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09" name="Line 433"/>
              <p:cNvSpPr>
                <a:spLocks noChangeAspect="1" noChangeShapeType="1"/>
              </p:cNvSpPr>
              <p:nvPr/>
            </p:nvSpPr>
            <p:spPr bwMode="auto">
              <a:xfrm>
                <a:off x="1158" y="1951"/>
                <a:ext cx="0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10" name="Line 434"/>
              <p:cNvSpPr>
                <a:spLocks noChangeAspect="1" noChangeShapeType="1"/>
              </p:cNvSpPr>
              <p:nvPr/>
            </p:nvSpPr>
            <p:spPr bwMode="auto">
              <a:xfrm>
                <a:off x="1231" y="2083"/>
                <a:ext cx="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11" name="Line 435"/>
              <p:cNvSpPr>
                <a:spLocks noChangeAspect="1" noChangeShapeType="1"/>
              </p:cNvSpPr>
              <p:nvPr/>
            </p:nvSpPr>
            <p:spPr bwMode="auto">
              <a:xfrm>
                <a:off x="1307" y="2083"/>
                <a:ext cx="0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12" name="Line 436"/>
              <p:cNvSpPr>
                <a:spLocks noChangeAspect="1" noChangeShapeType="1"/>
              </p:cNvSpPr>
              <p:nvPr/>
            </p:nvSpPr>
            <p:spPr bwMode="auto">
              <a:xfrm>
                <a:off x="1231" y="2240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13" name="Line 437"/>
              <p:cNvSpPr>
                <a:spLocks noChangeAspect="1" noChangeShapeType="1"/>
              </p:cNvSpPr>
              <p:nvPr/>
            </p:nvSpPr>
            <p:spPr bwMode="auto">
              <a:xfrm>
                <a:off x="1231" y="2240"/>
                <a:ext cx="76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14" name="Line 438"/>
              <p:cNvSpPr>
                <a:spLocks noChangeAspect="1" noChangeShapeType="1"/>
              </p:cNvSpPr>
              <p:nvPr/>
            </p:nvSpPr>
            <p:spPr bwMode="auto">
              <a:xfrm flipH="1">
                <a:off x="1307" y="2240"/>
                <a:ext cx="72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15" name="Line 439"/>
              <p:cNvSpPr>
                <a:spLocks noChangeAspect="1" noChangeShapeType="1"/>
              </p:cNvSpPr>
              <p:nvPr/>
            </p:nvSpPr>
            <p:spPr bwMode="auto">
              <a:xfrm flipH="1">
                <a:off x="957" y="2015"/>
                <a:ext cx="1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16" name="Line 440"/>
              <p:cNvSpPr>
                <a:spLocks noChangeAspect="1" noChangeShapeType="1"/>
              </p:cNvSpPr>
              <p:nvPr/>
            </p:nvSpPr>
            <p:spPr bwMode="auto">
              <a:xfrm>
                <a:off x="957" y="1677"/>
                <a:ext cx="0" cy="3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17" name="Line 441"/>
              <p:cNvSpPr>
                <a:spLocks noChangeAspect="1" noChangeShapeType="1"/>
              </p:cNvSpPr>
              <p:nvPr/>
            </p:nvSpPr>
            <p:spPr bwMode="auto">
              <a:xfrm>
                <a:off x="1307" y="1802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3583" name="Group 442"/>
            <p:cNvGrpSpPr>
              <a:grpSpLocks noChangeAspect="1"/>
            </p:cNvGrpSpPr>
            <p:nvPr/>
          </p:nvGrpSpPr>
          <p:grpSpPr bwMode="auto">
            <a:xfrm>
              <a:off x="4738" y="3184"/>
              <a:ext cx="132" cy="163"/>
              <a:chOff x="957" y="1677"/>
              <a:chExt cx="531" cy="656"/>
            </a:xfrm>
          </p:grpSpPr>
          <p:sp>
            <p:nvSpPr>
              <p:cNvPr id="59494" name="Line 443"/>
              <p:cNvSpPr>
                <a:spLocks noChangeAspect="1" noChangeShapeType="1"/>
              </p:cNvSpPr>
              <p:nvPr/>
            </p:nvSpPr>
            <p:spPr bwMode="auto">
              <a:xfrm>
                <a:off x="1307" y="1802"/>
                <a:ext cx="0" cy="1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495" name="Line 444"/>
              <p:cNvSpPr>
                <a:spLocks noChangeAspect="1" noChangeShapeType="1"/>
              </p:cNvSpPr>
              <p:nvPr/>
            </p:nvSpPr>
            <p:spPr bwMode="auto">
              <a:xfrm flipH="1">
                <a:off x="1231" y="1951"/>
                <a:ext cx="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496" name="Line 445"/>
              <p:cNvSpPr>
                <a:spLocks noChangeAspect="1" noChangeShapeType="1"/>
              </p:cNvSpPr>
              <p:nvPr/>
            </p:nvSpPr>
            <p:spPr bwMode="auto">
              <a:xfrm>
                <a:off x="1231" y="1951"/>
                <a:ext cx="0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497" name="Line 446"/>
              <p:cNvSpPr>
                <a:spLocks noChangeAspect="1" noChangeShapeType="1"/>
              </p:cNvSpPr>
              <p:nvPr/>
            </p:nvSpPr>
            <p:spPr bwMode="auto">
              <a:xfrm>
                <a:off x="1158" y="1951"/>
                <a:ext cx="0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498" name="Line 447"/>
              <p:cNvSpPr>
                <a:spLocks noChangeAspect="1" noChangeShapeType="1"/>
              </p:cNvSpPr>
              <p:nvPr/>
            </p:nvSpPr>
            <p:spPr bwMode="auto">
              <a:xfrm>
                <a:off x="1231" y="2083"/>
                <a:ext cx="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499" name="Line 448"/>
              <p:cNvSpPr>
                <a:spLocks noChangeAspect="1" noChangeShapeType="1"/>
              </p:cNvSpPr>
              <p:nvPr/>
            </p:nvSpPr>
            <p:spPr bwMode="auto">
              <a:xfrm>
                <a:off x="1307" y="2083"/>
                <a:ext cx="0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00" name="Line 449"/>
              <p:cNvSpPr>
                <a:spLocks noChangeAspect="1" noChangeShapeType="1"/>
              </p:cNvSpPr>
              <p:nvPr/>
            </p:nvSpPr>
            <p:spPr bwMode="auto">
              <a:xfrm>
                <a:off x="1231" y="2240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01" name="Line 450"/>
              <p:cNvSpPr>
                <a:spLocks noChangeAspect="1" noChangeShapeType="1"/>
              </p:cNvSpPr>
              <p:nvPr/>
            </p:nvSpPr>
            <p:spPr bwMode="auto">
              <a:xfrm>
                <a:off x="1231" y="2240"/>
                <a:ext cx="76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02" name="Line 451"/>
              <p:cNvSpPr>
                <a:spLocks noChangeAspect="1" noChangeShapeType="1"/>
              </p:cNvSpPr>
              <p:nvPr/>
            </p:nvSpPr>
            <p:spPr bwMode="auto">
              <a:xfrm flipH="1">
                <a:off x="1307" y="2240"/>
                <a:ext cx="72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03" name="Line 452"/>
              <p:cNvSpPr>
                <a:spLocks noChangeAspect="1" noChangeShapeType="1"/>
              </p:cNvSpPr>
              <p:nvPr/>
            </p:nvSpPr>
            <p:spPr bwMode="auto">
              <a:xfrm flipH="1">
                <a:off x="957" y="2015"/>
                <a:ext cx="1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04" name="Line 453"/>
              <p:cNvSpPr>
                <a:spLocks noChangeAspect="1" noChangeShapeType="1"/>
              </p:cNvSpPr>
              <p:nvPr/>
            </p:nvSpPr>
            <p:spPr bwMode="auto">
              <a:xfrm>
                <a:off x="957" y="1677"/>
                <a:ext cx="0" cy="3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505" name="Line 454"/>
              <p:cNvSpPr>
                <a:spLocks noChangeAspect="1" noChangeShapeType="1"/>
              </p:cNvSpPr>
              <p:nvPr/>
            </p:nvSpPr>
            <p:spPr bwMode="auto">
              <a:xfrm>
                <a:off x="1307" y="1802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3584" name="Group 455"/>
            <p:cNvGrpSpPr>
              <a:grpSpLocks noChangeAspect="1"/>
            </p:cNvGrpSpPr>
            <p:nvPr/>
          </p:nvGrpSpPr>
          <p:grpSpPr bwMode="auto">
            <a:xfrm>
              <a:off x="5076" y="3184"/>
              <a:ext cx="132" cy="163"/>
              <a:chOff x="957" y="1677"/>
              <a:chExt cx="531" cy="656"/>
            </a:xfrm>
          </p:grpSpPr>
          <p:sp>
            <p:nvSpPr>
              <p:cNvPr id="59482" name="Line 456"/>
              <p:cNvSpPr>
                <a:spLocks noChangeAspect="1" noChangeShapeType="1"/>
              </p:cNvSpPr>
              <p:nvPr/>
            </p:nvSpPr>
            <p:spPr bwMode="auto">
              <a:xfrm>
                <a:off x="1307" y="1802"/>
                <a:ext cx="0" cy="1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483" name="Line 457"/>
              <p:cNvSpPr>
                <a:spLocks noChangeAspect="1" noChangeShapeType="1"/>
              </p:cNvSpPr>
              <p:nvPr/>
            </p:nvSpPr>
            <p:spPr bwMode="auto">
              <a:xfrm flipH="1">
                <a:off x="1231" y="1951"/>
                <a:ext cx="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484" name="Line 458"/>
              <p:cNvSpPr>
                <a:spLocks noChangeAspect="1" noChangeShapeType="1"/>
              </p:cNvSpPr>
              <p:nvPr/>
            </p:nvSpPr>
            <p:spPr bwMode="auto">
              <a:xfrm>
                <a:off x="1231" y="1951"/>
                <a:ext cx="0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485" name="Line 459"/>
              <p:cNvSpPr>
                <a:spLocks noChangeAspect="1" noChangeShapeType="1"/>
              </p:cNvSpPr>
              <p:nvPr/>
            </p:nvSpPr>
            <p:spPr bwMode="auto">
              <a:xfrm>
                <a:off x="1158" y="1951"/>
                <a:ext cx="0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486" name="Line 460"/>
              <p:cNvSpPr>
                <a:spLocks noChangeAspect="1" noChangeShapeType="1"/>
              </p:cNvSpPr>
              <p:nvPr/>
            </p:nvSpPr>
            <p:spPr bwMode="auto">
              <a:xfrm>
                <a:off x="1231" y="2083"/>
                <a:ext cx="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487" name="Line 461"/>
              <p:cNvSpPr>
                <a:spLocks noChangeAspect="1" noChangeShapeType="1"/>
              </p:cNvSpPr>
              <p:nvPr/>
            </p:nvSpPr>
            <p:spPr bwMode="auto">
              <a:xfrm>
                <a:off x="1307" y="2083"/>
                <a:ext cx="0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488" name="Line 462"/>
              <p:cNvSpPr>
                <a:spLocks noChangeAspect="1" noChangeShapeType="1"/>
              </p:cNvSpPr>
              <p:nvPr/>
            </p:nvSpPr>
            <p:spPr bwMode="auto">
              <a:xfrm>
                <a:off x="1231" y="2240"/>
                <a:ext cx="1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489" name="Line 463"/>
              <p:cNvSpPr>
                <a:spLocks noChangeAspect="1" noChangeShapeType="1"/>
              </p:cNvSpPr>
              <p:nvPr/>
            </p:nvSpPr>
            <p:spPr bwMode="auto">
              <a:xfrm>
                <a:off x="1231" y="2240"/>
                <a:ext cx="76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490" name="Line 464"/>
              <p:cNvSpPr>
                <a:spLocks noChangeAspect="1" noChangeShapeType="1"/>
              </p:cNvSpPr>
              <p:nvPr/>
            </p:nvSpPr>
            <p:spPr bwMode="auto">
              <a:xfrm flipH="1">
                <a:off x="1307" y="2240"/>
                <a:ext cx="72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491" name="Line 465"/>
              <p:cNvSpPr>
                <a:spLocks noChangeAspect="1" noChangeShapeType="1"/>
              </p:cNvSpPr>
              <p:nvPr/>
            </p:nvSpPr>
            <p:spPr bwMode="auto">
              <a:xfrm flipH="1">
                <a:off x="957" y="2015"/>
                <a:ext cx="1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492" name="Line 466"/>
              <p:cNvSpPr>
                <a:spLocks noChangeAspect="1" noChangeShapeType="1"/>
              </p:cNvSpPr>
              <p:nvPr/>
            </p:nvSpPr>
            <p:spPr bwMode="auto">
              <a:xfrm>
                <a:off x="957" y="1677"/>
                <a:ext cx="0" cy="3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493" name="Line 467"/>
              <p:cNvSpPr>
                <a:spLocks noChangeAspect="1" noChangeShapeType="1"/>
              </p:cNvSpPr>
              <p:nvPr/>
            </p:nvSpPr>
            <p:spPr bwMode="auto">
              <a:xfrm>
                <a:off x="1307" y="1802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3585" name="Group 468"/>
            <p:cNvGrpSpPr>
              <a:grpSpLocks/>
            </p:cNvGrpSpPr>
            <p:nvPr/>
          </p:nvGrpSpPr>
          <p:grpSpPr bwMode="auto">
            <a:xfrm>
              <a:off x="3160" y="3215"/>
              <a:ext cx="576" cy="113"/>
              <a:chOff x="1008" y="1951"/>
              <a:chExt cx="576" cy="113"/>
            </a:xfrm>
          </p:grpSpPr>
          <p:sp>
            <p:nvSpPr>
              <p:cNvPr id="59480" name="Line 469"/>
              <p:cNvSpPr>
                <a:spLocks noChangeShapeType="1"/>
              </p:cNvSpPr>
              <p:nvPr/>
            </p:nvSpPr>
            <p:spPr bwMode="auto">
              <a:xfrm>
                <a:off x="1008" y="206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481" name="Line 470"/>
              <p:cNvSpPr>
                <a:spLocks noChangeShapeType="1"/>
              </p:cNvSpPr>
              <p:nvPr/>
            </p:nvSpPr>
            <p:spPr bwMode="auto">
              <a:xfrm flipV="1">
                <a:off x="1584" y="1951"/>
                <a:ext cx="0" cy="1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9471" name="Line 471"/>
            <p:cNvSpPr>
              <a:spLocks noChangeShapeType="1"/>
            </p:cNvSpPr>
            <p:nvPr/>
          </p:nvSpPr>
          <p:spPr bwMode="auto">
            <a:xfrm>
              <a:off x="3160" y="348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472" name="Line 472"/>
            <p:cNvSpPr>
              <a:spLocks noChangeShapeType="1"/>
            </p:cNvSpPr>
            <p:nvPr/>
          </p:nvSpPr>
          <p:spPr bwMode="auto">
            <a:xfrm flipV="1">
              <a:off x="3832" y="3252"/>
              <a:ext cx="0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473" name="Line 473"/>
            <p:cNvSpPr>
              <a:spLocks noChangeShapeType="1"/>
            </p:cNvSpPr>
            <p:nvPr/>
          </p:nvSpPr>
          <p:spPr bwMode="auto">
            <a:xfrm flipH="1">
              <a:off x="3160" y="3616"/>
              <a:ext cx="9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474" name="Text Box 474"/>
            <p:cNvSpPr txBox="1">
              <a:spLocks noChangeArrowheads="1"/>
            </p:cNvSpPr>
            <p:nvPr/>
          </p:nvSpPr>
          <p:spPr bwMode="auto">
            <a:xfrm>
              <a:off x="2910" y="3208"/>
              <a:ext cx="2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0">
                  <a:latin typeface="+mj-lt"/>
                </a:rPr>
                <a:t>A</a:t>
              </a:r>
            </a:p>
          </p:txBody>
        </p:sp>
        <p:sp>
          <p:nvSpPr>
            <p:cNvPr id="59475" name="Text Box 475"/>
            <p:cNvSpPr txBox="1">
              <a:spLocks noChangeArrowheads="1"/>
            </p:cNvSpPr>
            <p:nvPr/>
          </p:nvSpPr>
          <p:spPr bwMode="auto">
            <a:xfrm>
              <a:off x="2910" y="3364"/>
              <a:ext cx="2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0">
                  <a:latin typeface="+mj-lt"/>
                </a:rPr>
                <a:t>B</a:t>
              </a:r>
            </a:p>
          </p:txBody>
        </p:sp>
        <p:sp>
          <p:nvSpPr>
            <p:cNvPr id="59476" name="Text Box 476"/>
            <p:cNvSpPr txBox="1">
              <a:spLocks noChangeArrowheads="1"/>
            </p:cNvSpPr>
            <p:nvPr/>
          </p:nvSpPr>
          <p:spPr bwMode="auto">
            <a:xfrm>
              <a:off x="2880" y="3500"/>
              <a:ext cx="33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0">
                  <a:latin typeface="+mj-lt"/>
                </a:rPr>
                <a:t>C</a:t>
              </a:r>
              <a:r>
                <a:rPr lang="en-US" sz="1800" b="0" baseline="-25000">
                  <a:latin typeface="+mj-lt"/>
                </a:rPr>
                <a:t>IN</a:t>
              </a:r>
              <a:endParaRPr lang="en-US" sz="1800" b="0">
                <a:latin typeface="+mj-lt"/>
              </a:endParaRPr>
            </a:p>
          </p:txBody>
        </p:sp>
        <p:sp>
          <p:nvSpPr>
            <p:cNvPr id="59477" name="Text Box 477"/>
            <p:cNvSpPr txBox="1">
              <a:spLocks noChangeArrowheads="1"/>
            </p:cNvSpPr>
            <p:nvPr/>
          </p:nvSpPr>
          <p:spPr bwMode="auto">
            <a:xfrm>
              <a:off x="4837" y="3990"/>
              <a:ext cx="4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0">
                  <a:latin typeface="+mj-lt"/>
                </a:rPr>
                <a:t>C</a:t>
              </a:r>
              <a:r>
                <a:rPr lang="en-US" sz="1800" b="0" baseline="-25000">
                  <a:latin typeface="+mj-lt"/>
                </a:rPr>
                <a:t>OUT</a:t>
              </a:r>
              <a:endParaRPr lang="en-US" sz="1800" b="0">
                <a:latin typeface="+mj-lt"/>
              </a:endParaRPr>
            </a:p>
          </p:txBody>
        </p:sp>
        <p:sp>
          <p:nvSpPr>
            <p:cNvPr id="59478" name="Text Box 478"/>
            <p:cNvSpPr txBox="1">
              <a:spLocks noChangeArrowheads="1"/>
            </p:cNvSpPr>
            <p:nvPr/>
          </p:nvSpPr>
          <p:spPr bwMode="auto">
            <a:xfrm>
              <a:off x="4178" y="3990"/>
              <a:ext cx="2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0">
                  <a:latin typeface="+mj-lt"/>
                </a:rPr>
                <a:t>S</a:t>
              </a:r>
            </a:p>
          </p:txBody>
        </p:sp>
        <p:sp>
          <p:nvSpPr>
            <p:cNvPr id="59479" name="Freeform 479" descr="30%"/>
            <p:cNvSpPr>
              <a:spLocks/>
            </p:cNvSpPr>
            <p:nvPr/>
          </p:nvSpPr>
          <p:spPr bwMode="auto">
            <a:xfrm>
              <a:off x="3696" y="2352"/>
              <a:ext cx="192" cy="912"/>
            </a:xfrm>
            <a:custGeom>
              <a:avLst/>
              <a:gdLst>
                <a:gd name="T0" fmla="*/ 0 w 144"/>
                <a:gd name="T1" fmla="*/ 144 h 912"/>
                <a:gd name="T2" fmla="*/ 605168 w 144"/>
                <a:gd name="T3" fmla="*/ 0 h 912"/>
                <a:gd name="T4" fmla="*/ 605168 w 144"/>
                <a:gd name="T5" fmla="*/ 912 h 912"/>
                <a:gd name="T6" fmla="*/ 0 w 144"/>
                <a:gd name="T7" fmla="*/ 829 h 912"/>
                <a:gd name="T8" fmla="*/ 0 w 144"/>
                <a:gd name="T9" fmla="*/ 144 h 9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912"/>
                <a:gd name="T17" fmla="*/ 144 w 144"/>
                <a:gd name="T18" fmla="*/ 912 h 9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912">
                  <a:moveTo>
                    <a:pt x="0" y="144"/>
                  </a:moveTo>
                  <a:lnTo>
                    <a:pt x="144" y="0"/>
                  </a:lnTo>
                  <a:lnTo>
                    <a:pt x="144" y="912"/>
                  </a:lnTo>
                  <a:lnTo>
                    <a:pt x="0" y="829"/>
                  </a:lnTo>
                  <a:lnTo>
                    <a:pt x="0" y="144"/>
                  </a:lnTo>
                  <a:close/>
                </a:path>
              </a:pathLst>
            </a:custGeom>
            <a:pattFill prst="pct30">
              <a:fgClr>
                <a:srgbClr val="FF99CC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9449" name="Text Box 480"/>
          <p:cNvSpPr txBox="1">
            <a:spLocks noChangeArrowheads="1"/>
          </p:cNvSpPr>
          <p:nvPr/>
        </p:nvSpPr>
        <p:spPr bwMode="auto">
          <a:xfrm>
            <a:off x="2209800" y="6135688"/>
            <a:ext cx="6753225" cy="3698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sz="1800">
                <a:latin typeface="Bookman Old Style" charset="0"/>
              </a:rPr>
              <a:t>2D Addressing: Standard for ROMs, RAMs, logic arrays…</a:t>
            </a:r>
          </a:p>
        </p:txBody>
      </p:sp>
      <p:sp>
        <p:nvSpPr>
          <p:cNvPr id="634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Read-only Memory (ROM)</a:t>
            </a:r>
          </a:p>
        </p:txBody>
      </p:sp>
      <p:graphicFrame>
        <p:nvGraphicFramePr>
          <p:cNvPr id="228" name="Group 372"/>
          <p:cNvGraphicFramePr>
            <a:graphicFrameLocks noGrp="1"/>
          </p:cNvGraphicFramePr>
          <p:nvPr/>
        </p:nvGraphicFramePr>
        <p:xfrm>
          <a:off x="420688" y="2970213"/>
          <a:ext cx="2093912" cy="301761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A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B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i</a:t>
                      </a:r>
                      <a:endParaRPr kumimoji="0" lang="en-US" altLang="x-non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C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o</a:t>
                      </a:r>
                      <a:endParaRPr kumimoji="0" lang="en-US" altLang="x-non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  <a:ea typeface="ＭＳ Ｐゴシック" charset="-128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400">
                          <a:solidFill>
                            <a:schemeClr val="tx1"/>
                          </a:solidFill>
                          <a:latin typeface="Bookman Old Style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63545" name="Group 226"/>
          <p:cNvGrpSpPr>
            <a:grpSpLocks/>
          </p:cNvGrpSpPr>
          <p:nvPr/>
        </p:nvGrpSpPr>
        <p:grpSpPr bwMode="auto">
          <a:xfrm>
            <a:off x="3886200" y="990600"/>
            <a:ext cx="669925" cy="973138"/>
            <a:chOff x="7029890" y="822266"/>
            <a:chExt cx="1314829" cy="1911273"/>
          </a:xfrm>
        </p:grpSpPr>
        <p:cxnSp>
          <p:nvCxnSpPr>
            <p:cNvPr id="229" name="Straight Connector 228"/>
            <p:cNvCxnSpPr/>
            <p:nvPr/>
          </p:nvCxnSpPr>
          <p:spPr>
            <a:xfrm flipH="1">
              <a:off x="7487900" y="1224476"/>
              <a:ext cx="277297" cy="642287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487900" y="1866763"/>
              <a:ext cx="277297" cy="816890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>
              <a:off x="7272915" y="1866763"/>
              <a:ext cx="214985" cy="816890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549" name="Group 231"/>
            <p:cNvGrpSpPr>
              <a:grpSpLocks/>
            </p:cNvGrpSpPr>
            <p:nvPr/>
          </p:nvGrpSpPr>
          <p:grpSpPr bwMode="auto">
            <a:xfrm>
              <a:off x="7757095" y="2602175"/>
              <a:ext cx="243081" cy="123489"/>
              <a:chOff x="3566095" y="2583125"/>
              <a:chExt cx="243081" cy="123489"/>
            </a:xfrm>
          </p:grpSpPr>
          <p:cxnSp>
            <p:nvCxnSpPr>
              <p:cNvPr id="246" name="Straight Connector 245"/>
              <p:cNvCxnSpPr/>
              <p:nvPr/>
            </p:nvCxnSpPr>
            <p:spPr>
              <a:xfrm>
                <a:off x="3564851" y="2689546"/>
                <a:ext cx="243026" cy="1247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Freeform 246"/>
              <p:cNvSpPr/>
              <p:nvPr/>
            </p:nvSpPr>
            <p:spPr>
              <a:xfrm>
                <a:off x="3574197" y="2583537"/>
                <a:ext cx="227448" cy="121598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63550" name="Group 232"/>
            <p:cNvGrpSpPr>
              <a:grpSpLocks/>
            </p:cNvGrpSpPr>
            <p:nvPr/>
          </p:nvGrpSpPr>
          <p:grpSpPr bwMode="auto">
            <a:xfrm>
              <a:off x="7029890" y="2593322"/>
              <a:ext cx="252852" cy="140217"/>
              <a:chOff x="2838890" y="2574272"/>
              <a:chExt cx="252852" cy="140217"/>
            </a:xfrm>
          </p:grpSpPr>
          <p:cxnSp>
            <p:nvCxnSpPr>
              <p:cNvPr id="244" name="Straight Connector 243"/>
              <p:cNvCxnSpPr/>
              <p:nvPr/>
            </p:nvCxnSpPr>
            <p:spPr>
              <a:xfrm flipH="1">
                <a:off x="2854470" y="2673955"/>
                <a:ext cx="236794" cy="4053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Freeform 244"/>
              <p:cNvSpPr/>
              <p:nvPr/>
            </p:nvSpPr>
            <p:spPr>
              <a:xfrm>
                <a:off x="2838890" y="2574182"/>
                <a:ext cx="249256" cy="140307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234" name="Straight Connector 233"/>
            <p:cNvCxnSpPr/>
            <p:nvPr/>
          </p:nvCxnSpPr>
          <p:spPr>
            <a:xfrm flipH="1" flipV="1">
              <a:off x="7740272" y="1339837"/>
              <a:ext cx="236794" cy="330497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7983297" y="1689042"/>
              <a:ext cx="227448" cy="336733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 flipH="1">
              <a:off x="7285378" y="1314894"/>
              <a:ext cx="417505" cy="243196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7282263" y="1558090"/>
              <a:ext cx="171363" cy="289966"/>
            </a:xfrm>
            <a:prstGeom prst="line">
              <a:avLst/>
            </a:prstGeom>
            <a:ln w="1905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Freeform 237"/>
            <p:cNvSpPr/>
            <p:nvPr/>
          </p:nvSpPr>
          <p:spPr>
            <a:xfrm rot="5052553">
              <a:off x="8198225" y="2032057"/>
              <a:ext cx="162131" cy="130860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9" name="Freeform 238"/>
            <p:cNvSpPr/>
            <p:nvPr/>
          </p:nvSpPr>
          <p:spPr>
            <a:xfrm rot="18043755">
              <a:off x="7271285" y="1843420"/>
              <a:ext cx="205781" cy="115282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1905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3557" name="Group 239"/>
            <p:cNvGrpSpPr>
              <a:grpSpLocks/>
            </p:cNvGrpSpPr>
            <p:nvPr/>
          </p:nvGrpSpPr>
          <p:grpSpPr bwMode="auto">
            <a:xfrm rot="2703838">
              <a:off x="7648346" y="882075"/>
              <a:ext cx="527419" cy="407801"/>
              <a:chOff x="3120797" y="729676"/>
              <a:chExt cx="527419" cy="407801"/>
            </a:xfrm>
          </p:grpSpPr>
          <p:sp>
            <p:nvSpPr>
              <p:cNvPr id="241" name="Oval 240"/>
              <p:cNvSpPr/>
              <p:nvPr/>
            </p:nvSpPr>
            <p:spPr>
              <a:xfrm>
                <a:off x="3132264" y="725301"/>
                <a:ext cx="349205" cy="408156"/>
              </a:xfrm>
              <a:prstGeom prst="ellipse">
                <a:avLst/>
              </a:pr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2" name="Freeform 241"/>
              <p:cNvSpPr/>
              <p:nvPr/>
            </p:nvSpPr>
            <p:spPr>
              <a:xfrm>
                <a:off x="3142881" y="743958"/>
                <a:ext cx="501981" cy="227447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>
              <a:xfrm>
                <a:off x="3119808" y="719214"/>
                <a:ext cx="305554" cy="224331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19050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ChangeArrowheads="1"/>
          </p:cNvSpPr>
          <p:nvPr/>
        </p:nvSpPr>
        <p:spPr bwMode="auto">
          <a:xfrm>
            <a:off x="152400" y="1219200"/>
            <a:ext cx="8728075" cy="508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6826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x-none">
                <a:latin typeface="Bookman Old Style" charset="0"/>
              </a:rPr>
              <a:t>ROMs </a:t>
            </a:r>
            <a:r>
              <a:rPr lang="en-US" altLang="x-none" i="1">
                <a:latin typeface="Bookman Old Style" charset="0"/>
              </a:rPr>
              <a:t>ignore</a:t>
            </a:r>
            <a:r>
              <a:rPr lang="en-US" altLang="x-none">
                <a:latin typeface="Bookman Old Style" charset="0"/>
              </a:rPr>
              <a:t> the structure of combinational functions ...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>
                <a:latin typeface="Bookman Old Style" charset="0"/>
              </a:rPr>
              <a:t>• Size, layout, and design are independent of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>
                <a:latin typeface="Bookman Old Style" charset="0"/>
              </a:rPr>
              <a:t>• Any Truth table can be </a:t>
            </a:r>
            <a:r>
              <a:rPr lang="en-US" altLang="en-US">
                <a:latin typeface="Bookman Old Style" charset="0"/>
              </a:rPr>
              <a:t>“</a:t>
            </a:r>
            <a:r>
              <a:rPr lang="en-US" altLang="ja-JP">
                <a:latin typeface="Bookman Old Style" charset="0"/>
              </a:rPr>
              <a:t>programmed” by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>
                <a:latin typeface="Bookman Old Style" charset="0"/>
              </a:rPr>
              <a:t>  minor reconfiguration:</a:t>
            </a:r>
          </a:p>
          <a:p>
            <a:pPr lvl="1" eaLnBrk="1" hangingPunct="1">
              <a:lnSpc>
                <a:spcPct val="90000"/>
              </a:lnSpc>
            </a:pPr>
            <a:endParaRPr lang="en-US" altLang="x-none">
              <a:latin typeface="Bookman Old Style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x-none">
                <a:latin typeface="Bookman Old Style" charset="0"/>
              </a:rPr>
              <a:t>- Metal layer (masked ROMs)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>
                <a:latin typeface="Bookman Old Style" charset="0"/>
              </a:rPr>
              <a:t>- Fuses (Field-programmable PROMs)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>
                <a:latin typeface="Bookman Old Style" charset="0"/>
              </a:rPr>
              <a:t>- Charge on floating gates (EPROMs)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>
                <a:latin typeface="Bookman Old Style" charset="0"/>
              </a:rPr>
              <a:t>... etc.</a:t>
            </a:r>
          </a:p>
          <a:p>
            <a:pPr eaLnBrk="1" hangingPunct="1">
              <a:lnSpc>
                <a:spcPct val="90000"/>
              </a:lnSpc>
            </a:pPr>
            <a:endParaRPr lang="en-US" altLang="x-none">
              <a:latin typeface="Bookman Old Style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x-none">
                <a:latin typeface="Bookman Old Style" charset="0"/>
              </a:rPr>
              <a:t>Model: LOOK UP value of function in truth table...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>
                <a:latin typeface="Bookman Old Style" charset="0"/>
              </a:rPr>
              <a:t>Inputs: </a:t>
            </a:r>
            <a:r>
              <a:rPr lang="en-US" altLang="en-US">
                <a:latin typeface="Bookman Old Style" charset="0"/>
              </a:rPr>
              <a:t>“</a:t>
            </a:r>
            <a:r>
              <a:rPr lang="en-US" altLang="ja-JP">
                <a:latin typeface="Bookman Old Style" charset="0"/>
              </a:rPr>
              <a:t>ADDRESS” of a T.T. entry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>
                <a:latin typeface="Bookman Old Style" charset="0"/>
              </a:rPr>
              <a:t>ROM SIZE = # TT entries...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>
                <a:latin typeface="Bookman Old Style" charset="0"/>
              </a:rPr>
              <a:t>... for an N-input boolean function, size ≅ __________</a:t>
            </a:r>
          </a:p>
          <a:p>
            <a:pPr eaLnBrk="1" hangingPunct="1">
              <a:lnSpc>
                <a:spcPct val="90000"/>
              </a:lnSpc>
            </a:pPr>
            <a:endParaRPr lang="en-US" altLang="x-none">
              <a:latin typeface="Bookman Old Style" charset="0"/>
            </a:endParaRPr>
          </a:p>
        </p:txBody>
      </p:sp>
      <p:sp>
        <p:nvSpPr>
          <p:cNvPr id="490500" name="Text Box 4"/>
          <p:cNvSpPr txBox="1">
            <a:spLocks noChangeArrowheads="1"/>
          </p:cNvSpPr>
          <p:nvPr/>
        </p:nvSpPr>
        <p:spPr bwMode="auto">
          <a:xfrm>
            <a:off x="6851650" y="5467350"/>
            <a:ext cx="1911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0" dirty="0">
                <a:solidFill>
                  <a:srgbClr val="FF0000"/>
                </a:solidFill>
                <a:latin typeface="+mj-lt"/>
              </a:rPr>
              <a:t>2</a:t>
            </a:r>
            <a:r>
              <a:rPr lang="en-US" b="0" baseline="30000" dirty="0">
                <a:solidFill>
                  <a:srgbClr val="FF0000"/>
                </a:solidFill>
                <a:latin typeface="+mj-lt"/>
              </a:rPr>
              <a:t>N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x #outputs</a:t>
            </a:r>
          </a:p>
        </p:txBody>
      </p:sp>
      <p:sp>
        <p:nvSpPr>
          <p:cNvPr id="490501" name="Text Box 5"/>
          <p:cNvSpPr txBox="1">
            <a:spLocks noChangeArrowheads="1"/>
          </p:cNvSpPr>
          <p:nvPr/>
        </p:nvSpPr>
        <p:spPr bwMode="auto">
          <a:xfrm>
            <a:off x="6629400" y="2962275"/>
            <a:ext cx="2209800" cy="923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Bookman Old Style" charset="0"/>
              </a:rPr>
              <a:t>ROMs tend to generate </a:t>
            </a:r>
            <a:r>
              <a:rPr lang="en-US" altLang="en-US" sz="1800">
                <a:latin typeface="Bookman Old Style" charset="0"/>
              </a:rPr>
              <a:t>“</a:t>
            </a:r>
            <a:r>
              <a:rPr lang="en-US" altLang="ja-JP" sz="1800">
                <a:latin typeface="Bookman Old Style" charset="0"/>
              </a:rPr>
              <a:t>glitchy</a:t>
            </a:r>
            <a:r>
              <a:rPr lang="en-US" altLang="en-US" sz="1800">
                <a:latin typeface="Bookman Old Style" charset="0"/>
              </a:rPr>
              <a:t>”</a:t>
            </a:r>
            <a:r>
              <a:rPr lang="en-US" altLang="ja-JP" sz="1800">
                <a:latin typeface="Bookman Old Style" charset="0"/>
              </a:rPr>
              <a:t> outputs. WHY?</a:t>
            </a:r>
            <a:endParaRPr lang="en-US" altLang="x-none" sz="1800">
              <a:latin typeface="Bookman Old Style" charset="0"/>
            </a:endParaRPr>
          </a:p>
        </p:txBody>
      </p:sp>
      <p:sp>
        <p:nvSpPr>
          <p:cNvPr id="655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Logic According to ROMs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00" grpId="0" autoUpdateAnimBg="0"/>
      <p:bldP spid="490501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Here</a:t>
            </a:r>
            <a:r>
              <a:rPr lang="en-US" altLang="en-US">
                <a:latin typeface="Trebuchet MS" charset="0"/>
              </a:rPr>
              <a:t>’</a:t>
            </a:r>
            <a:r>
              <a:rPr lang="en-US" altLang="x-none">
                <a:latin typeface="Trebuchet MS" charset="0"/>
              </a:rPr>
              <a:t>s a Design Approach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079750" y="1143000"/>
            <a:ext cx="5378450" cy="4495800"/>
          </a:xfrm>
          <a:prstGeom prst="rect">
            <a:avLst/>
          </a:prstGeom>
        </p:spPr>
        <p:txBody>
          <a:bodyPr/>
          <a:lstStyle>
            <a:lvl1pPr marL="290513" indent="-2905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Bookman Old Style" charset="0"/>
              <a:buAutoNum type="arabicPeriod"/>
            </a:pPr>
            <a:r>
              <a:rPr lang="en-US" altLang="x-none" sz="2000">
                <a:latin typeface="Bookman Old Style" charset="0"/>
              </a:rPr>
              <a:t>Write out our functional spec as a truth table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Bookman Old Style" charset="0"/>
              <a:buAutoNum type="arabicPeriod"/>
            </a:pPr>
            <a:r>
              <a:rPr lang="en-US" altLang="x-none" sz="2000">
                <a:latin typeface="Bookman Old Style" charset="0"/>
              </a:rPr>
              <a:t>Write down a Boolean expression with terms covering  each </a:t>
            </a:r>
            <a:r>
              <a:rPr lang="ja-JP" altLang="en-US" sz="2000">
                <a:latin typeface="Bookman Old Style" charset="0"/>
              </a:rPr>
              <a:t>‘</a:t>
            </a:r>
            <a:r>
              <a:rPr lang="en-US" altLang="ja-JP" sz="2000">
                <a:latin typeface="Bookman Old Style" charset="0"/>
              </a:rPr>
              <a:t>1</a:t>
            </a:r>
            <a:r>
              <a:rPr lang="ja-JP" altLang="en-US" sz="2000">
                <a:latin typeface="Bookman Old Style" charset="0"/>
              </a:rPr>
              <a:t>’</a:t>
            </a:r>
            <a:r>
              <a:rPr lang="en-US" altLang="ja-JP" sz="2000">
                <a:latin typeface="Bookman Old Style" charset="0"/>
              </a:rPr>
              <a:t> in the output:</a:t>
            </a:r>
            <a:br>
              <a:rPr lang="en-US" altLang="ja-JP" sz="2000">
                <a:latin typeface="Bookman Old Style" charset="0"/>
              </a:rPr>
            </a:br>
            <a:br>
              <a:rPr lang="en-US" altLang="ja-JP" sz="2000">
                <a:latin typeface="Bookman Old Style" charset="0"/>
              </a:rPr>
            </a:br>
            <a:br>
              <a:rPr lang="en-US" altLang="ja-JP" sz="2000">
                <a:latin typeface="Bookman Old Style" charset="0"/>
              </a:rPr>
            </a:br>
            <a:br>
              <a:rPr lang="en-US" altLang="ja-JP" sz="2000">
                <a:latin typeface="Bookman Old Style" charset="0"/>
              </a:rPr>
            </a:br>
            <a:br>
              <a:rPr lang="en-US" altLang="ja-JP" sz="2000">
                <a:latin typeface="Bookman Old Style" charset="0"/>
              </a:rPr>
            </a:br>
            <a:br>
              <a:rPr lang="en-US" altLang="ja-JP" sz="2000">
                <a:latin typeface="Bookman Old Style" charset="0"/>
              </a:rPr>
            </a:br>
            <a:br>
              <a:rPr lang="en-US" altLang="ja-JP" sz="2000">
                <a:latin typeface="Bookman Old Style" charset="0"/>
              </a:rPr>
            </a:br>
            <a:br>
              <a:rPr lang="en-US" altLang="ja-JP" sz="2000">
                <a:latin typeface="Bookman Old Style" charset="0"/>
              </a:rPr>
            </a:br>
            <a:br>
              <a:rPr lang="en-US" altLang="ja-JP" sz="2000">
                <a:latin typeface="Bookman Old Style" charset="0"/>
              </a:rPr>
            </a:br>
            <a:endParaRPr lang="en-US" altLang="ja-JP" sz="2000">
              <a:latin typeface="Bookman Old Style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Bookman Old Style" charset="0"/>
              <a:buAutoNum type="arabicPeriod"/>
            </a:pPr>
            <a:r>
              <a:rPr lang="en-US" altLang="x-none" sz="2000">
                <a:latin typeface="Bookman Old Style" charset="0"/>
              </a:rPr>
              <a:t>We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x-none" sz="2000">
                <a:latin typeface="Bookman Old Style" charset="0"/>
              </a:rPr>
              <a:t>ll show how to build a circuit using this equation in the next two slides.</a:t>
            </a:r>
          </a:p>
        </p:txBody>
      </p:sp>
      <p:grpSp>
        <p:nvGrpSpPr>
          <p:cNvPr id="16387" name="Group 4"/>
          <p:cNvGrpSpPr>
            <a:grpSpLocks/>
          </p:cNvGrpSpPr>
          <p:nvPr/>
        </p:nvGrpSpPr>
        <p:grpSpPr bwMode="auto">
          <a:xfrm>
            <a:off x="952500" y="1262063"/>
            <a:ext cx="1976438" cy="3586162"/>
            <a:chOff x="3862" y="1813"/>
            <a:chExt cx="1245" cy="2259"/>
          </a:xfrm>
        </p:grpSpPr>
        <p:graphicFrame>
          <p:nvGraphicFramePr>
            <p:cNvPr id="16394" name="Object 4"/>
            <p:cNvGraphicFramePr>
              <a:graphicFrameLocks noChangeAspect="1"/>
            </p:cNvGraphicFramePr>
            <p:nvPr/>
          </p:nvGraphicFramePr>
          <p:xfrm>
            <a:off x="3862" y="2250"/>
            <a:ext cx="1245" cy="18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2" imgW="1981200" imgH="2895600" progId="Word.Document.8">
                    <p:embed/>
                  </p:oleObj>
                </mc:Choice>
                <mc:Fallback>
                  <p:oleObj name="Document" r:id="rId2" imgW="1981200" imgH="2895600" progId="Word.Document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2" y="2250"/>
                          <a:ext cx="1245" cy="18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864" y="1813"/>
              <a:ext cx="12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b="0">
                  <a:latin typeface="+mj-lt"/>
                </a:rPr>
                <a:t>Truth Table</a:t>
              </a:r>
            </a:p>
          </p:txBody>
        </p:sp>
      </p:grpSp>
      <p:graphicFrame>
        <p:nvGraphicFramePr>
          <p:cNvPr id="16388" name="Object 3"/>
          <p:cNvGraphicFramePr>
            <a:graphicFrameLocks noChangeAspect="1"/>
          </p:cNvGraphicFramePr>
          <p:nvPr/>
        </p:nvGraphicFramePr>
        <p:xfrm>
          <a:off x="3633788" y="2803525"/>
          <a:ext cx="503237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93900" imgH="203200" progId="Equation.3">
                  <p:embed/>
                </p:oleObj>
              </mc:Choice>
              <mc:Fallback>
                <p:oleObj name="Equation" r:id="rId4" imgW="19939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788" y="2803525"/>
                        <a:ext cx="503237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9"/>
          <p:cNvSpPr>
            <a:spLocks noChangeArrowheads="1"/>
          </p:cNvSpPr>
          <p:nvPr/>
        </p:nvSpPr>
        <p:spPr bwMode="auto">
          <a:xfrm>
            <a:off x="2776538" y="2568575"/>
            <a:ext cx="2046287" cy="263525"/>
          </a:xfrm>
          <a:custGeom>
            <a:avLst/>
            <a:gdLst>
              <a:gd name="T0" fmla="*/ 0 w 2046900"/>
              <a:gd name="T1" fmla="*/ 157961 h 262947"/>
              <a:gd name="T2" fmla="*/ 1004820 w 2046900"/>
              <a:gd name="T3" fmla="*/ 19065 h 262947"/>
              <a:gd name="T4" fmla="*/ 1868335 w 2046900"/>
              <a:gd name="T5" fmla="*/ 43575 h 262947"/>
              <a:gd name="T6" fmla="*/ 2017488 w 2046900"/>
              <a:gd name="T7" fmla="*/ 272349 h 262947"/>
              <a:gd name="T8" fmla="*/ 0 60000 65536"/>
              <a:gd name="T9" fmla="*/ 0 60000 65536"/>
              <a:gd name="T10" fmla="*/ 0 60000 65536"/>
              <a:gd name="T11" fmla="*/ 0 60000 65536"/>
              <a:gd name="T12" fmla="*/ 0 w 2046900"/>
              <a:gd name="T13" fmla="*/ 0 h 262947"/>
              <a:gd name="T14" fmla="*/ 2046900 w 2046900"/>
              <a:gd name="T15" fmla="*/ 262947 h 2629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46900" h="262947">
                <a:moveTo>
                  <a:pt x="0" y="152509"/>
                </a:moveTo>
                <a:cubicBezTo>
                  <a:pt x="348380" y="94660"/>
                  <a:pt x="696761" y="36812"/>
                  <a:pt x="1009646" y="18406"/>
                </a:cubicBezTo>
                <a:cubicBezTo>
                  <a:pt x="1322531" y="0"/>
                  <a:pt x="1707722" y="1314"/>
                  <a:pt x="1877311" y="42071"/>
                </a:cubicBezTo>
                <a:cubicBezTo>
                  <a:pt x="2046900" y="82828"/>
                  <a:pt x="2037040" y="172887"/>
                  <a:pt x="2027180" y="262947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Freeform 10"/>
          <p:cNvSpPr>
            <a:spLocks noChangeArrowheads="1"/>
          </p:cNvSpPr>
          <p:nvPr/>
        </p:nvSpPr>
        <p:spPr bwMode="auto">
          <a:xfrm>
            <a:off x="2760663" y="3249613"/>
            <a:ext cx="3178175" cy="249237"/>
          </a:xfrm>
          <a:custGeom>
            <a:avLst/>
            <a:gdLst>
              <a:gd name="T0" fmla="*/ 0 w 3320789"/>
              <a:gd name="T1" fmla="*/ 157294 h 248486"/>
              <a:gd name="T2" fmla="*/ 755645 w 3320789"/>
              <a:gd name="T3" fmla="*/ 256639 h 248486"/>
              <a:gd name="T4" fmla="*/ 1354174 w 3320789"/>
              <a:gd name="T5" fmla="*/ 182131 h 248486"/>
              <a:gd name="T6" fmla="*/ 1574883 w 3320789"/>
              <a:gd name="T7" fmla="*/ 0 h 248486"/>
              <a:gd name="T8" fmla="*/ 1574883 w 3320789"/>
              <a:gd name="T9" fmla="*/ 0 h 248486"/>
              <a:gd name="T10" fmla="*/ 1574883 w 3320789"/>
              <a:gd name="T11" fmla="*/ 0 h 248486"/>
              <a:gd name="T12" fmla="*/ 1574883 w 3320789"/>
              <a:gd name="T13" fmla="*/ 0 h 2484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20789"/>
              <a:gd name="T22" fmla="*/ 0 h 248486"/>
              <a:gd name="T23" fmla="*/ 3320789 w 3320789"/>
              <a:gd name="T24" fmla="*/ 248486 h 24848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20789" h="248486">
                <a:moveTo>
                  <a:pt x="0" y="149880"/>
                </a:moveTo>
                <a:cubicBezTo>
                  <a:pt x="540976" y="195239"/>
                  <a:pt x="1117447" y="240598"/>
                  <a:pt x="1593348" y="244542"/>
                </a:cubicBezTo>
                <a:cubicBezTo>
                  <a:pt x="2069249" y="248486"/>
                  <a:pt x="2567497" y="214303"/>
                  <a:pt x="2855404" y="173546"/>
                </a:cubicBezTo>
                <a:cubicBezTo>
                  <a:pt x="3143311" y="132789"/>
                  <a:pt x="3243225" y="28924"/>
                  <a:pt x="3320789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Freeform 11"/>
          <p:cNvSpPr>
            <a:spLocks noChangeArrowheads="1"/>
          </p:cNvSpPr>
          <p:nvPr/>
        </p:nvSpPr>
        <p:spPr bwMode="auto">
          <a:xfrm>
            <a:off x="2744788" y="3276600"/>
            <a:ext cx="4189412" cy="957263"/>
          </a:xfrm>
          <a:custGeom>
            <a:avLst/>
            <a:gdLst>
              <a:gd name="T0" fmla="*/ 0 w 4188453"/>
              <a:gd name="T1" fmla="*/ 1034632 h 1033384"/>
              <a:gd name="T2" fmla="*/ 3340891 w 4188453"/>
              <a:gd name="T3" fmla="*/ 734503 h 1033384"/>
              <a:gd name="T4" fmla="*/ 4203823 w 4188453"/>
              <a:gd name="T5" fmla="*/ 0 h 1033384"/>
              <a:gd name="T6" fmla="*/ 0 60000 65536"/>
              <a:gd name="T7" fmla="*/ 0 60000 65536"/>
              <a:gd name="T8" fmla="*/ 0 60000 65536"/>
              <a:gd name="T9" fmla="*/ 0 w 4188453"/>
              <a:gd name="T10" fmla="*/ 0 h 1033384"/>
              <a:gd name="T11" fmla="*/ 4188453 w 4188453"/>
              <a:gd name="T12" fmla="*/ 1033384 h 1033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88453" h="1033384">
                <a:moveTo>
                  <a:pt x="0" y="1033384"/>
                </a:moveTo>
                <a:cubicBezTo>
                  <a:pt x="1315300" y="969619"/>
                  <a:pt x="2630601" y="905854"/>
                  <a:pt x="3328676" y="733623"/>
                </a:cubicBezTo>
                <a:cubicBezTo>
                  <a:pt x="4026751" y="561392"/>
                  <a:pt x="4188453" y="0"/>
                  <a:pt x="4188453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Freeform 12"/>
          <p:cNvSpPr>
            <a:spLocks noChangeArrowheads="1"/>
          </p:cNvSpPr>
          <p:nvPr/>
        </p:nvSpPr>
        <p:spPr bwMode="auto">
          <a:xfrm>
            <a:off x="2784475" y="3276600"/>
            <a:ext cx="5272088" cy="1449388"/>
          </a:xfrm>
          <a:custGeom>
            <a:avLst/>
            <a:gdLst>
              <a:gd name="T0" fmla="*/ 0 w 5271719"/>
              <a:gd name="T1" fmla="*/ 1337345 h 1526410"/>
              <a:gd name="T2" fmla="*/ 4406353 w 5271719"/>
              <a:gd name="T3" fmla="*/ 1290420 h 1526410"/>
              <a:gd name="T4" fmla="*/ 5227618 w 5271719"/>
              <a:gd name="T5" fmla="*/ 0 h 1526410"/>
              <a:gd name="T6" fmla="*/ 0 60000 65536"/>
              <a:gd name="T7" fmla="*/ 0 60000 65536"/>
              <a:gd name="T8" fmla="*/ 0 60000 65536"/>
              <a:gd name="T9" fmla="*/ 0 w 5271719"/>
              <a:gd name="T10" fmla="*/ 0 h 1526410"/>
              <a:gd name="T11" fmla="*/ 5271719 w 5271719"/>
              <a:gd name="T12" fmla="*/ 1526410 h 15264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71719" h="1526410">
                <a:moveTo>
                  <a:pt x="0" y="1348921"/>
                </a:moveTo>
                <a:cubicBezTo>
                  <a:pt x="1765565" y="1437665"/>
                  <a:pt x="3531131" y="1526410"/>
                  <a:pt x="4401425" y="1301590"/>
                </a:cubicBezTo>
                <a:cubicBezTo>
                  <a:pt x="5271719" y="1076770"/>
                  <a:pt x="5221762" y="0"/>
                  <a:pt x="5221762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692775"/>
            <a:ext cx="80010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This approach will always give us Boolean expressions in a particular form: SUM-OF-PRODUCTS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ChangeArrowheads="1"/>
          </p:cNvSpPr>
          <p:nvPr/>
        </p:nvSpPr>
        <p:spPr bwMode="auto">
          <a:xfrm>
            <a:off x="644525" y="1076325"/>
            <a:ext cx="7848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x-none">
                <a:latin typeface="Bookman Old Style" charset="0"/>
              </a:rPr>
              <a:t>Sum of products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x-none" sz="1800">
                <a:latin typeface="Bookman Old Style" charset="0"/>
              </a:rPr>
              <a:t>Any function that can be specified by a truth table or, equivalently, in terms of AND/OR/NOT (Boolean expression)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ja-JP" sz="1800">
                <a:latin typeface="Bookman Old Style" charset="0"/>
              </a:rPr>
              <a:t>“3-level” implementation of any logic function</a:t>
            </a:r>
          </a:p>
          <a:p>
            <a:pPr lvl="1" algn="ctr" eaLnBrk="1" hangingPunct="1">
              <a:spcBef>
                <a:spcPct val="20000"/>
              </a:spcBef>
              <a:buFontTx/>
              <a:buChar char="•"/>
            </a:pPr>
            <a:r>
              <a:rPr lang="en-US" altLang="x-none" sz="1800">
                <a:latin typeface="Bookman Old Style" charset="0"/>
              </a:rPr>
              <a:t>Limitations on number of inputs (fan-in) increases depth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x-none" sz="1800">
                <a:latin typeface="Bookman Old Style" charset="0"/>
              </a:rPr>
              <a:t>SOP implementation methods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</a:pPr>
            <a:r>
              <a:rPr lang="en-US" altLang="x-none" sz="1800">
                <a:latin typeface="Bookman Old Style" charset="0"/>
              </a:rPr>
              <a:t>NAND-NAND, NOR-NOR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x-none">
                <a:latin typeface="Bookman Old Style" charset="0"/>
              </a:rPr>
              <a:t>Muxes used to build table-lookup implementations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x-none" sz="1800">
                <a:latin typeface="Bookman Old Style" charset="0"/>
              </a:rPr>
              <a:t>Easy to change implemented function -- just change constants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x-none">
                <a:latin typeface="Bookman Old Style" charset="0"/>
              </a:rPr>
              <a:t>ROMs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x-none" sz="1800">
                <a:latin typeface="Bookman Old Style" charset="0"/>
              </a:rPr>
              <a:t>Decoder logic generates all possible product terms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x-none" sz="1800">
                <a:latin typeface="Bookman Old Style" charset="0"/>
              </a:rPr>
              <a:t>Selector logic determines which </a:t>
            </a:r>
            <a:r>
              <a:rPr lang="en-US" altLang="ja-JP" sz="1800">
                <a:latin typeface="Bookman Old Style" charset="0"/>
              </a:rPr>
              <a:t>terms are ORed together</a:t>
            </a:r>
            <a:endParaRPr lang="en-US" altLang="x-none" sz="1800">
              <a:latin typeface="Bookman Old Style" charset="0"/>
            </a:endParaRPr>
          </a:p>
        </p:txBody>
      </p:sp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Summary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Sum-of-products Building Blocks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90600" y="1447800"/>
            <a:ext cx="14938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INVERTER:</a:t>
            </a:r>
          </a:p>
        </p:txBody>
      </p:sp>
      <p:graphicFrame>
        <p:nvGraphicFramePr>
          <p:cNvPr id="17411" name="Object 10"/>
          <p:cNvGraphicFramePr>
            <a:graphicFrameLocks noChangeAspect="1"/>
          </p:cNvGraphicFramePr>
          <p:nvPr/>
        </p:nvGraphicFramePr>
        <p:xfrm>
          <a:off x="3276600" y="1447800"/>
          <a:ext cx="228600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700" imgH="127000" progId="Equation.3">
                  <p:embed/>
                </p:oleObj>
              </mc:Choice>
              <mc:Fallback>
                <p:oleObj name="Equation" r:id="rId2" imgW="139700" imgH="127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447800"/>
                        <a:ext cx="228600" cy="20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11"/>
          <p:cNvGraphicFramePr>
            <a:graphicFrameLocks noChangeAspect="1"/>
          </p:cNvGraphicFramePr>
          <p:nvPr/>
        </p:nvGraphicFramePr>
        <p:xfrm>
          <a:off x="4918075" y="1408113"/>
          <a:ext cx="644525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700" imgH="152400" progId="Equation.3">
                  <p:embed/>
                </p:oleObj>
              </mc:Choice>
              <mc:Fallback>
                <p:oleObj name="Equation" r:id="rId4" imgW="393700" imgH="152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8075" y="1408113"/>
                        <a:ext cx="644525" cy="24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Group 100"/>
          <p:cNvGraphicFramePr>
            <a:graphicFrameLocks noGrp="1"/>
          </p:cNvGraphicFramePr>
          <p:nvPr/>
        </p:nvGraphicFramePr>
        <p:xfrm>
          <a:off x="7086600" y="990600"/>
          <a:ext cx="762000" cy="1096974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T="45669" marB="4566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Z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marT="45669" marB="4566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marT="45669" marB="4566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marT="45669" marB="456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 Box 49"/>
          <p:cNvSpPr txBox="1">
            <a:spLocks noChangeArrowheads="1"/>
          </p:cNvSpPr>
          <p:nvPr/>
        </p:nvSpPr>
        <p:spPr bwMode="auto">
          <a:xfrm>
            <a:off x="1066800" y="2971800"/>
            <a:ext cx="7842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AND:</a:t>
            </a:r>
          </a:p>
        </p:txBody>
      </p:sp>
      <p:graphicFrame>
        <p:nvGraphicFramePr>
          <p:cNvPr id="13" name="Object 55"/>
          <p:cNvGraphicFramePr>
            <a:graphicFrameLocks noChangeAspect="1"/>
          </p:cNvGraphicFramePr>
          <p:nvPr/>
        </p:nvGraphicFramePr>
        <p:xfrm>
          <a:off x="3276600" y="2916238"/>
          <a:ext cx="228600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700" imgH="127000" progId="Equation.3">
                  <p:embed/>
                </p:oleObj>
              </mc:Choice>
              <mc:Fallback>
                <p:oleObj name="Equation" r:id="rId6" imgW="139700" imgH="1270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916238"/>
                        <a:ext cx="228600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6"/>
          <p:cNvGraphicFramePr>
            <a:graphicFrameLocks noChangeAspect="1"/>
          </p:cNvGraphicFramePr>
          <p:nvPr/>
        </p:nvGraphicFramePr>
        <p:xfrm>
          <a:off x="4854575" y="3068638"/>
          <a:ext cx="936625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71500" imgH="127000" progId="Equation.3">
                  <p:embed/>
                </p:oleObj>
              </mc:Choice>
              <mc:Fallback>
                <p:oleObj name="Equation" r:id="rId8" imgW="571500" imgH="12700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4575" y="3068638"/>
                        <a:ext cx="936625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82"/>
          <p:cNvGraphicFramePr>
            <a:graphicFrameLocks noChangeAspect="1"/>
          </p:cNvGraphicFramePr>
          <p:nvPr/>
        </p:nvGraphicFramePr>
        <p:xfrm>
          <a:off x="3286125" y="3297238"/>
          <a:ext cx="207963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7000" imgH="127000" progId="Equation.3">
                  <p:embed/>
                </p:oleObj>
              </mc:Choice>
              <mc:Fallback>
                <p:oleObj name="Equation" r:id="rId10" imgW="127000" imgH="12700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3297238"/>
                        <a:ext cx="207963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Group 155"/>
          <p:cNvGraphicFramePr>
            <a:graphicFrameLocks noGrp="1"/>
          </p:cNvGraphicFramePr>
          <p:nvPr/>
        </p:nvGraphicFramePr>
        <p:xfrm>
          <a:off x="6705600" y="2438400"/>
          <a:ext cx="1143000" cy="18288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Text Box 157"/>
          <p:cNvSpPr txBox="1">
            <a:spLocks noChangeArrowheads="1"/>
          </p:cNvSpPr>
          <p:nvPr/>
        </p:nvSpPr>
        <p:spPr bwMode="auto">
          <a:xfrm>
            <a:off x="1066800" y="5032375"/>
            <a:ext cx="6096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OR:</a:t>
            </a:r>
          </a:p>
        </p:txBody>
      </p:sp>
      <p:graphicFrame>
        <p:nvGraphicFramePr>
          <p:cNvPr id="25" name="Object 158"/>
          <p:cNvGraphicFramePr>
            <a:graphicFrameLocks noChangeAspect="1"/>
          </p:cNvGraphicFramePr>
          <p:nvPr/>
        </p:nvGraphicFramePr>
        <p:xfrm>
          <a:off x="3276600" y="4976813"/>
          <a:ext cx="228600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700" imgH="127000" progId="Equation.3">
                  <p:embed/>
                </p:oleObj>
              </mc:Choice>
              <mc:Fallback>
                <p:oleObj name="Equation" r:id="rId12" imgW="139700" imgH="127000" progId="Equation.3">
                  <p:embed/>
                  <p:pic>
                    <p:nvPicPr>
                      <p:cNvPr id="0" name="Object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976813"/>
                        <a:ext cx="228600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59"/>
          <p:cNvGraphicFramePr>
            <a:graphicFrameLocks noChangeAspect="1"/>
          </p:cNvGraphicFramePr>
          <p:nvPr/>
        </p:nvGraphicFramePr>
        <p:xfrm>
          <a:off x="4813300" y="5129213"/>
          <a:ext cx="1019175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22300" imgH="127000" progId="Equation.3">
                  <p:embed/>
                </p:oleObj>
              </mc:Choice>
              <mc:Fallback>
                <p:oleObj name="Equation" r:id="rId14" imgW="622300" imgH="127000" progId="Equation.3">
                  <p:embed/>
                  <p:pic>
                    <p:nvPicPr>
                      <p:cNvPr id="0" name="Object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5129213"/>
                        <a:ext cx="1019175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67"/>
          <p:cNvGraphicFramePr>
            <a:graphicFrameLocks noChangeAspect="1"/>
          </p:cNvGraphicFramePr>
          <p:nvPr/>
        </p:nvGraphicFramePr>
        <p:xfrm>
          <a:off x="3286125" y="5357813"/>
          <a:ext cx="207963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7000" imgH="127000" progId="Equation.3">
                  <p:embed/>
                </p:oleObj>
              </mc:Choice>
              <mc:Fallback>
                <p:oleObj name="Equation" r:id="rId16" imgW="127000" imgH="127000" progId="Equation.3">
                  <p:embed/>
                  <p:pic>
                    <p:nvPicPr>
                      <p:cNvPr id="0" name="Object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5357813"/>
                        <a:ext cx="207963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Group 199"/>
          <p:cNvGraphicFramePr>
            <a:graphicFrameLocks noGrp="1"/>
          </p:cNvGraphicFramePr>
          <p:nvPr/>
        </p:nvGraphicFramePr>
        <p:xfrm>
          <a:off x="6705600" y="4498975"/>
          <a:ext cx="1143000" cy="18288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7466" name="Picture 1" descr="not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143000"/>
            <a:ext cx="139382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an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819400"/>
            <a:ext cx="13065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or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876800"/>
            <a:ext cx="13065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486400" y="1295400"/>
            <a:ext cx="2819400" cy="388620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Gill Sans MT" charset="0"/>
            </a:endParaRPr>
          </a:p>
        </p:txBody>
      </p:sp>
      <p:pic>
        <p:nvPicPr>
          <p:cNvPr id="18434" name="Picture 1" descr="sop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213" y="1284288"/>
            <a:ext cx="3760787" cy="389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Straightforward Synthesis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914400"/>
            <a:ext cx="4191000" cy="3505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dirty="0"/>
              <a:t>We can implement </a:t>
            </a:r>
          </a:p>
          <a:p>
            <a:pPr>
              <a:buFontTx/>
              <a:buNone/>
              <a:defRPr/>
            </a:pPr>
            <a:r>
              <a:rPr lang="en-US" dirty="0"/>
              <a:t>	SUM-OF-PRODUCTS</a:t>
            </a:r>
          </a:p>
          <a:p>
            <a:pPr>
              <a:buFontTx/>
              <a:buNone/>
              <a:defRPr/>
            </a:pPr>
            <a:r>
              <a:rPr lang="en-US" dirty="0"/>
              <a:t>with just three levels of</a:t>
            </a:r>
          </a:p>
          <a:p>
            <a:pPr>
              <a:buFontTx/>
              <a:buNone/>
              <a:defRPr/>
            </a:pPr>
            <a:r>
              <a:rPr lang="en-US" dirty="0"/>
              <a:t>logic:</a:t>
            </a:r>
          </a:p>
          <a:p>
            <a:pPr marL="800100" indent="-336550">
              <a:buFont typeface="+mj-lt"/>
              <a:buAutoNum type="arabicPeriod"/>
              <a:defRPr/>
            </a:pPr>
            <a:r>
              <a:rPr lang="en-US" dirty="0"/>
              <a:t>Inverters</a:t>
            </a:r>
          </a:p>
          <a:p>
            <a:pPr marL="800100" indent="-336550">
              <a:buFont typeface="+mj-lt"/>
              <a:buAutoNum type="arabicPeriod"/>
              <a:defRPr/>
            </a:pPr>
            <a:r>
              <a:rPr lang="en-US" dirty="0"/>
              <a:t>ANDs</a:t>
            </a:r>
          </a:p>
          <a:p>
            <a:pPr marL="800100" indent="-336550">
              <a:buFont typeface="+mj-lt"/>
              <a:buAutoNum type="arabicPeriod"/>
              <a:defRPr/>
            </a:pPr>
            <a:r>
              <a:rPr lang="en-US" dirty="0"/>
              <a:t>OR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5103813"/>
            <a:ext cx="7391400" cy="144621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                                                   </a:t>
            </a:r>
            <a:r>
              <a:rPr lang="en-US" altLang="x-none" sz="2800">
                <a:latin typeface="Bookman Old Style" charset="0"/>
              </a:rPr>
              <a:t>*</a:t>
            </a:r>
            <a:r>
              <a:rPr lang="en-US" altLang="x-none" sz="2000">
                <a:latin typeface="Bookman Old Style" charset="0"/>
              </a:rPr>
              <a:t> </a:t>
            </a:r>
          </a:p>
          <a:p>
            <a:pPr eaLnBrk="1" hangingPunct="1"/>
            <a:endParaRPr lang="en-US" altLang="x-none" sz="2000">
              <a:latin typeface="Bookman Old Style" charset="0"/>
            </a:endParaRPr>
          </a:p>
          <a:p>
            <a:pPr eaLnBrk="1" hangingPunct="1"/>
            <a:r>
              <a:rPr lang="en-US" altLang="x-none" sz="2000">
                <a:latin typeface="Bookman Old Style" charset="0"/>
              </a:rPr>
              <a:t>*assuming gates with an arbitrary number of inputs, which, as we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x-none" sz="2000">
                <a:latin typeface="Bookman Old Style" charset="0"/>
              </a:rPr>
              <a:t>ll see, isn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x-none" sz="2000">
                <a:latin typeface="Bookman Old Style" charset="0"/>
              </a:rPr>
              <a:t>t a good assumption!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732338"/>
            <a:ext cx="4660900" cy="830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Propagation delay --</a:t>
            </a:r>
          </a:p>
          <a:p>
            <a:pPr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 No more than 3 gate delays? 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667000" y="3429000"/>
            <a:ext cx="2120900" cy="1211263"/>
            <a:chOff x="738849" y="5205413"/>
            <a:chExt cx="2120239" cy="1211601"/>
          </a:xfrm>
        </p:grpSpPr>
        <p:sp>
          <p:nvSpPr>
            <p:cNvPr id="18441" name="Text Box 8"/>
            <p:cNvSpPr txBox="1">
              <a:spLocks noChangeArrowheads="1"/>
            </p:cNvSpPr>
            <p:nvPr/>
          </p:nvSpPr>
          <p:spPr bwMode="auto">
            <a:xfrm>
              <a:off x="1193800" y="5205413"/>
              <a:ext cx="1665288" cy="831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200" i="1">
                  <a:solidFill>
                    <a:srgbClr val="3366FF"/>
                  </a:solidFill>
                  <a:latin typeface="Comic Sans MS" charset="0"/>
                </a:rPr>
                <a:t>-it</a:t>
              </a:r>
              <a:r>
                <a:rPr lang="en-US" altLang="en-US" sz="1200" i="1">
                  <a:solidFill>
                    <a:srgbClr val="3366FF"/>
                  </a:solidFill>
                  <a:latin typeface="Comic Sans MS" charset="0"/>
                </a:rPr>
                <a:t>’</a:t>
              </a:r>
              <a:r>
                <a:rPr lang="en-US" altLang="ja-JP" sz="1200" i="1">
                  <a:solidFill>
                    <a:srgbClr val="3366FF"/>
                  </a:solidFill>
                  <a:latin typeface="Comic Sans MS" charset="0"/>
                </a:rPr>
                <a:t>s systematic!</a:t>
              </a:r>
            </a:p>
            <a:p>
              <a:pPr eaLnBrk="1" hangingPunct="1"/>
              <a:r>
                <a:rPr lang="en-US" altLang="x-none" sz="1200" i="1">
                  <a:solidFill>
                    <a:srgbClr val="3366FF"/>
                  </a:solidFill>
                  <a:latin typeface="Comic Sans MS" charset="0"/>
                </a:rPr>
                <a:t>-it works!</a:t>
              </a:r>
            </a:p>
            <a:p>
              <a:pPr eaLnBrk="1" hangingPunct="1"/>
              <a:r>
                <a:rPr lang="en-US" altLang="x-none" sz="1200" i="1">
                  <a:solidFill>
                    <a:srgbClr val="3366FF"/>
                  </a:solidFill>
                  <a:latin typeface="Comic Sans MS" charset="0"/>
                </a:rPr>
                <a:t>-it</a:t>
              </a:r>
              <a:r>
                <a:rPr lang="en-US" altLang="en-US" sz="1200" i="1">
                  <a:solidFill>
                    <a:srgbClr val="3366FF"/>
                  </a:solidFill>
                  <a:latin typeface="Comic Sans MS" charset="0"/>
                </a:rPr>
                <a:t>’</a:t>
              </a:r>
              <a:r>
                <a:rPr lang="en-US" altLang="ja-JP" sz="1200" i="1">
                  <a:solidFill>
                    <a:srgbClr val="3366FF"/>
                  </a:solidFill>
                  <a:latin typeface="Comic Sans MS" charset="0"/>
                </a:rPr>
                <a:t>s easy!</a:t>
              </a:r>
              <a:br>
                <a:rPr lang="en-US" altLang="ja-JP" sz="1200" i="1">
                  <a:solidFill>
                    <a:srgbClr val="3366FF"/>
                  </a:solidFill>
                  <a:latin typeface="Comic Sans MS" charset="0"/>
                </a:rPr>
              </a:br>
              <a:r>
                <a:rPr lang="en-US" altLang="ja-JP" sz="1200" i="1">
                  <a:solidFill>
                    <a:srgbClr val="3366FF"/>
                  </a:solidFill>
                  <a:latin typeface="Comic Sans MS" charset="0"/>
                </a:rPr>
                <a:t>-are we done yet???</a:t>
              </a:r>
              <a:endParaRPr lang="en-US" altLang="x-none" i="1">
                <a:solidFill>
                  <a:srgbClr val="3366FF"/>
                </a:solidFill>
                <a:latin typeface="Comic Sans MS" charset="0"/>
              </a:endParaRPr>
            </a:p>
          </p:txBody>
        </p:sp>
        <p:grpSp>
          <p:nvGrpSpPr>
            <p:cNvPr id="18442" name="Group 13"/>
            <p:cNvGrpSpPr>
              <a:grpSpLocks/>
            </p:cNvGrpSpPr>
            <p:nvPr/>
          </p:nvGrpSpPr>
          <p:grpSpPr bwMode="auto">
            <a:xfrm rot="-1308357">
              <a:off x="738849" y="5223308"/>
              <a:ext cx="454497" cy="1193706"/>
              <a:chOff x="1199294" y="2860085"/>
              <a:chExt cx="870908" cy="2287381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1584664" y="3600938"/>
                <a:ext cx="0" cy="70897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572878" y="4300898"/>
                <a:ext cx="328430" cy="36513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1313485" y="4298678"/>
                <a:ext cx="270650" cy="41078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446" name="Group 17"/>
              <p:cNvGrpSpPr>
                <a:grpSpLocks/>
              </p:cNvGrpSpPr>
              <p:nvPr/>
            </p:nvGrpSpPr>
            <p:grpSpPr bwMode="auto">
              <a:xfrm rot="2569498">
                <a:off x="1730229" y="4984351"/>
                <a:ext cx="243081" cy="123489"/>
                <a:chOff x="1798895" y="2571845"/>
                <a:chExt cx="243081" cy="123489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759831" y="2676170"/>
                  <a:ext cx="243282" cy="12171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Freeform 30"/>
                <p:cNvSpPr/>
                <p:nvPr/>
              </p:nvSpPr>
              <p:spPr>
                <a:xfrm>
                  <a:off x="1767240" y="2556346"/>
                  <a:ext cx="231118" cy="13996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18447" name="Group 18"/>
              <p:cNvGrpSpPr>
                <a:grpSpLocks/>
              </p:cNvGrpSpPr>
              <p:nvPr/>
            </p:nvGrpSpPr>
            <p:grpSpPr bwMode="auto">
              <a:xfrm rot="-1805807">
                <a:off x="1345924" y="5007249"/>
                <a:ext cx="252852" cy="140217"/>
                <a:chOff x="1071690" y="2562992"/>
                <a:chExt cx="252852" cy="140217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 flipH="1">
                  <a:off x="1085752" y="2615205"/>
                  <a:ext cx="228076" cy="39556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Freeform 28"/>
                <p:cNvSpPr/>
                <p:nvPr/>
              </p:nvSpPr>
              <p:spPr>
                <a:xfrm>
                  <a:off x="1077234" y="2508170"/>
                  <a:ext cx="237200" cy="139970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6" name="Straight Connector 15"/>
              <p:cNvCxnSpPr/>
              <p:nvPr/>
            </p:nvCxnSpPr>
            <p:spPr>
              <a:xfrm flipV="1">
                <a:off x="1581413" y="3516834"/>
                <a:ext cx="407497" cy="18561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 flipV="1">
                <a:off x="1988609" y="3075892"/>
                <a:ext cx="12164" cy="42903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1205716" y="3480227"/>
                <a:ext cx="364922" cy="21299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1203215" y="3041453"/>
                <a:ext cx="88191" cy="41078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reeform 19"/>
              <p:cNvSpPr/>
              <p:nvPr/>
            </p:nvSpPr>
            <p:spPr>
              <a:xfrm rot="18313446">
                <a:off x="1909393" y="2914366"/>
                <a:ext cx="158227" cy="127723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 rot="4988674">
                <a:off x="1217403" y="2873779"/>
                <a:ext cx="203868" cy="115559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8454" name="Group 25"/>
              <p:cNvGrpSpPr>
                <a:grpSpLocks/>
              </p:cNvGrpSpPr>
              <p:nvPr/>
            </p:nvGrpSpPr>
            <p:grpSpPr bwMode="auto">
              <a:xfrm>
                <a:off x="1420181" y="3209982"/>
                <a:ext cx="519169" cy="404921"/>
                <a:chOff x="1361847" y="721276"/>
                <a:chExt cx="519169" cy="404921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1356647" y="664869"/>
                  <a:ext cx="340594" cy="404695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" name="Freeform 25"/>
                <p:cNvSpPr/>
                <p:nvPr/>
              </p:nvSpPr>
              <p:spPr>
                <a:xfrm>
                  <a:off x="1364636" y="692309"/>
                  <a:ext cx="480481" cy="22212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7" name="Freeform 26"/>
                <p:cNvSpPr/>
                <p:nvPr/>
              </p:nvSpPr>
              <p:spPr>
                <a:xfrm>
                  <a:off x="1348793" y="674329"/>
                  <a:ext cx="291938" cy="219083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22"/>
              <p:cNvCxnSpPr/>
              <p:nvPr/>
            </p:nvCxnSpPr>
            <p:spPr>
              <a:xfrm flipH="1">
                <a:off x="1719047" y="4705257"/>
                <a:ext cx="203749" cy="29211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301748" y="4705487"/>
                <a:ext cx="298020" cy="31645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8440" name="Object 2"/>
          <p:cNvGraphicFramePr>
            <a:graphicFrameLocks noChangeAspect="1"/>
          </p:cNvGraphicFramePr>
          <p:nvPr/>
        </p:nvGraphicFramePr>
        <p:xfrm>
          <a:off x="5562600" y="914400"/>
          <a:ext cx="27257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16100" imgH="203200" progId="Equation.3">
                  <p:embed/>
                </p:oleObj>
              </mc:Choice>
              <mc:Fallback>
                <p:oleObj name="Equation" r:id="rId3" imgW="18161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914400"/>
                        <a:ext cx="27257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4" descr="and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2555875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ANDs and ORs with &gt; 2 Inputs</a:t>
            </a:r>
          </a:p>
        </p:txBody>
      </p:sp>
      <p:graphicFrame>
        <p:nvGraphicFramePr>
          <p:cNvPr id="19459" name="Object 5"/>
          <p:cNvGraphicFramePr>
            <a:graphicFrameLocks noChangeAspect="1"/>
          </p:cNvGraphicFramePr>
          <p:nvPr/>
        </p:nvGraphicFramePr>
        <p:xfrm>
          <a:off x="1143000" y="1544638"/>
          <a:ext cx="228600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700" imgH="127000" progId="Equation.3">
                  <p:embed/>
                </p:oleObj>
              </mc:Choice>
              <mc:Fallback>
                <p:oleObj name="Equation" r:id="rId4" imgW="139700" imgH="127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44638"/>
                        <a:ext cx="228600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6"/>
          <p:cNvGraphicFramePr>
            <a:graphicFrameLocks noChangeAspect="1"/>
          </p:cNvGraphicFramePr>
          <p:nvPr/>
        </p:nvGraphicFramePr>
        <p:xfrm>
          <a:off x="3802063" y="2057400"/>
          <a:ext cx="23749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47800" imgH="203200" progId="Equation.3">
                  <p:embed/>
                </p:oleObj>
              </mc:Choice>
              <mc:Fallback>
                <p:oleObj name="Equation" r:id="rId6" imgW="14478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063" y="2057400"/>
                        <a:ext cx="23749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14"/>
          <p:cNvGraphicFramePr>
            <a:graphicFrameLocks noChangeAspect="1"/>
          </p:cNvGraphicFramePr>
          <p:nvPr/>
        </p:nvGraphicFramePr>
        <p:xfrm>
          <a:off x="1152525" y="1905000"/>
          <a:ext cx="207963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7000" imgH="127000" progId="Equation.3">
                  <p:embed/>
                </p:oleObj>
              </mc:Choice>
              <mc:Fallback>
                <p:oleObj name="Equation" r:id="rId8" imgW="127000" imgH="127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1905000"/>
                        <a:ext cx="207963" cy="20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23"/>
          <p:cNvGraphicFramePr>
            <a:graphicFrameLocks noChangeAspect="1"/>
          </p:cNvGraphicFramePr>
          <p:nvPr/>
        </p:nvGraphicFramePr>
        <p:xfrm>
          <a:off x="1133475" y="2230438"/>
          <a:ext cx="228600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9700" imgH="127000" progId="Equation.3">
                  <p:embed/>
                </p:oleObj>
              </mc:Choice>
              <mc:Fallback>
                <p:oleObj name="Equation" r:id="rId10" imgW="139700" imgH="1270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2230438"/>
                        <a:ext cx="228600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1133475" y="3048000"/>
            <a:ext cx="5419725" cy="1543050"/>
            <a:chOff x="1133475" y="3048000"/>
            <a:chExt cx="5419227" cy="1543176"/>
          </a:xfrm>
        </p:grpSpPr>
        <p:pic>
          <p:nvPicPr>
            <p:cNvPr id="19502" name="Picture 6" descr="and4_2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048000"/>
              <a:ext cx="3352800" cy="1543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9503" name="Object 26"/>
            <p:cNvGraphicFramePr>
              <a:graphicFrameLocks noChangeAspect="1"/>
            </p:cNvGraphicFramePr>
            <p:nvPr/>
          </p:nvGraphicFramePr>
          <p:xfrm>
            <a:off x="1143000" y="3144838"/>
            <a:ext cx="228600" cy="207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39700" imgH="127000" progId="Equation.3">
                    <p:embed/>
                  </p:oleObj>
                </mc:Choice>
                <mc:Fallback>
                  <p:oleObj name="Equation" r:id="rId13" imgW="139700" imgH="1270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000" y="3144838"/>
                          <a:ext cx="228600" cy="207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4" name="Object 27"/>
            <p:cNvGraphicFramePr>
              <a:graphicFrameLocks noChangeAspect="1"/>
            </p:cNvGraphicFramePr>
            <p:nvPr/>
          </p:nvGraphicFramePr>
          <p:xfrm>
            <a:off x="4678036" y="3951362"/>
            <a:ext cx="1874666" cy="333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143000" imgH="203200" progId="Equation.3">
                    <p:embed/>
                  </p:oleObj>
                </mc:Choice>
                <mc:Fallback>
                  <p:oleObj name="Equation" r:id="rId15" imgW="1143000" imgH="2032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8036" y="3951362"/>
                          <a:ext cx="1874666" cy="333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5" name="Object 35"/>
            <p:cNvGraphicFramePr>
              <a:graphicFrameLocks noChangeAspect="1"/>
            </p:cNvGraphicFramePr>
            <p:nvPr/>
          </p:nvGraphicFramePr>
          <p:xfrm>
            <a:off x="1152525" y="3505200"/>
            <a:ext cx="207963" cy="207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27000" imgH="127000" progId="Equation.3">
                    <p:embed/>
                  </p:oleObj>
                </mc:Choice>
                <mc:Fallback>
                  <p:oleObj name="Equation" r:id="rId17" imgW="127000" imgH="1270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525" y="3505200"/>
                          <a:ext cx="207963" cy="207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6" name="Object 44"/>
            <p:cNvGraphicFramePr>
              <a:graphicFrameLocks noChangeAspect="1"/>
            </p:cNvGraphicFramePr>
            <p:nvPr/>
          </p:nvGraphicFramePr>
          <p:xfrm>
            <a:off x="1133475" y="3830638"/>
            <a:ext cx="228600" cy="207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39700" imgH="127000" progId="Equation.3">
                    <p:embed/>
                  </p:oleObj>
                </mc:Choice>
                <mc:Fallback>
                  <p:oleObj name="Equation" r:id="rId19" imgW="139700" imgH="1270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475" y="3830638"/>
                          <a:ext cx="228600" cy="207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7" name="Object 53"/>
            <p:cNvGraphicFramePr>
              <a:graphicFrameLocks noChangeAspect="1"/>
            </p:cNvGraphicFramePr>
            <p:nvPr/>
          </p:nvGraphicFramePr>
          <p:xfrm>
            <a:off x="1143000" y="4135438"/>
            <a:ext cx="228600" cy="207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39700" imgH="127000" progId="Equation.3">
                    <p:embed/>
                  </p:oleObj>
                </mc:Choice>
                <mc:Fallback>
                  <p:oleObj name="Equation" r:id="rId21" imgW="139700" imgH="12700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000" y="4135438"/>
                          <a:ext cx="228600" cy="207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1143000" y="4800600"/>
            <a:ext cx="4572000" cy="1528763"/>
            <a:chOff x="1143000" y="4800600"/>
            <a:chExt cx="4572468" cy="1528303"/>
          </a:xfrm>
        </p:grpSpPr>
        <p:pic>
          <p:nvPicPr>
            <p:cNvPr id="19496" name="Picture 5" descr="and4_1.png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8647" y="4800600"/>
              <a:ext cx="2517553" cy="1528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9497" name="Object 55"/>
            <p:cNvGraphicFramePr>
              <a:graphicFrameLocks noChangeAspect="1"/>
            </p:cNvGraphicFramePr>
            <p:nvPr/>
          </p:nvGraphicFramePr>
          <p:xfrm>
            <a:off x="1143000" y="4897438"/>
            <a:ext cx="228600" cy="207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39700" imgH="127000" progId="Equation.3">
                    <p:embed/>
                  </p:oleObj>
                </mc:Choice>
                <mc:Fallback>
                  <p:oleObj name="Equation" r:id="rId24" imgW="139700" imgH="12700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000" y="4897438"/>
                          <a:ext cx="228600" cy="207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8" name="Object 56"/>
            <p:cNvGraphicFramePr>
              <a:graphicFrameLocks noChangeAspect="1"/>
            </p:cNvGraphicFramePr>
            <p:nvPr/>
          </p:nvGraphicFramePr>
          <p:xfrm>
            <a:off x="3842026" y="5368754"/>
            <a:ext cx="1873442" cy="333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143000" imgH="203200" progId="Equation.3">
                    <p:embed/>
                  </p:oleObj>
                </mc:Choice>
                <mc:Fallback>
                  <p:oleObj name="Equation" r:id="rId26" imgW="1143000" imgH="20320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2026" y="5368754"/>
                          <a:ext cx="1873442" cy="333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9" name="Object 64"/>
            <p:cNvGraphicFramePr>
              <a:graphicFrameLocks noChangeAspect="1"/>
            </p:cNvGraphicFramePr>
            <p:nvPr/>
          </p:nvGraphicFramePr>
          <p:xfrm>
            <a:off x="1152525" y="5257800"/>
            <a:ext cx="207963" cy="207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27000" imgH="127000" progId="Equation.3">
                    <p:embed/>
                  </p:oleObj>
                </mc:Choice>
                <mc:Fallback>
                  <p:oleObj name="Equation" r:id="rId28" imgW="127000" imgH="127000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525" y="5257800"/>
                          <a:ext cx="207963" cy="207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0" name="Object 73"/>
            <p:cNvGraphicFramePr>
              <a:graphicFrameLocks noChangeAspect="1"/>
            </p:cNvGraphicFramePr>
            <p:nvPr/>
          </p:nvGraphicFramePr>
          <p:xfrm>
            <a:off x="1158705" y="5617384"/>
            <a:ext cx="228600" cy="207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139700" imgH="127000" progId="Equation.3">
                    <p:embed/>
                  </p:oleObj>
                </mc:Choice>
                <mc:Fallback>
                  <p:oleObj name="Equation" r:id="rId30" imgW="139700" imgH="127000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8705" y="5617384"/>
                          <a:ext cx="228600" cy="207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1" name="Object 82"/>
            <p:cNvGraphicFramePr>
              <a:graphicFrameLocks noChangeAspect="1"/>
            </p:cNvGraphicFramePr>
            <p:nvPr/>
          </p:nvGraphicFramePr>
          <p:xfrm>
            <a:off x="1143000" y="5964238"/>
            <a:ext cx="228600" cy="207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139700" imgH="127000" progId="Equation.3">
                    <p:embed/>
                  </p:oleObj>
                </mc:Choice>
                <mc:Fallback>
                  <p:oleObj name="Equation" r:id="rId32" imgW="139700" imgH="127000" progId="Equation.3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000" y="5964238"/>
                          <a:ext cx="228600" cy="207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3276600" y="2709863"/>
            <a:ext cx="4343400" cy="923925"/>
            <a:chOff x="3276600" y="2710206"/>
            <a:chExt cx="4343400" cy="923925"/>
          </a:xfrm>
        </p:grpSpPr>
        <p:sp>
          <p:nvSpPr>
            <p:cNvPr id="84" name="Text Box 90"/>
            <p:cNvSpPr txBox="1">
              <a:spLocks noChangeArrowheads="1"/>
            </p:cNvSpPr>
            <p:nvPr/>
          </p:nvSpPr>
          <p:spPr bwMode="auto">
            <a:xfrm>
              <a:off x="3886200" y="2710206"/>
              <a:ext cx="3733800" cy="923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solidFill>
                    <a:srgbClr val="FF0000"/>
                  </a:solidFill>
                  <a:latin typeface="+mj-lt"/>
                  <a:ea typeface="ＭＳ Ｐゴシック" charset="0"/>
                  <a:cs typeface="ＭＳ Ｐゴシック" charset="0"/>
                </a:rPr>
                <a:t>Chain: Propagation delay increases </a:t>
              </a:r>
              <a:r>
                <a:rPr lang="en-US" u="sng" dirty="0">
                  <a:solidFill>
                    <a:srgbClr val="FF0000"/>
                  </a:solidFill>
                  <a:latin typeface="+mj-lt"/>
                  <a:ea typeface="ＭＳ Ｐゴシック" charset="0"/>
                  <a:cs typeface="ＭＳ Ｐゴシック" charset="0"/>
                </a:rPr>
                <a:t>linearly</a:t>
              </a:r>
              <a:r>
                <a:rPr lang="en-US" dirty="0">
                  <a:solidFill>
                    <a:srgbClr val="FF0000"/>
                  </a:solidFill>
                  <a:latin typeface="+mj-lt"/>
                  <a:ea typeface="ＭＳ Ｐゴシック" charset="0"/>
                  <a:cs typeface="ＭＳ Ｐゴシック" charset="0"/>
                </a:rPr>
                <a:t> with number of inputs</a:t>
              </a:r>
            </a:p>
          </p:txBody>
        </p:sp>
        <p:sp>
          <p:nvSpPr>
            <p:cNvPr id="86" name="Freeform 92"/>
            <p:cNvSpPr>
              <a:spLocks/>
            </p:cNvSpPr>
            <p:nvPr/>
          </p:nvSpPr>
          <p:spPr bwMode="auto">
            <a:xfrm>
              <a:off x="3276600" y="3015006"/>
              <a:ext cx="609600" cy="317500"/>
            </a:xfrm>
            <a:custGeom>
              <a:avLst/>
              <a:gdLst>
                <a:gd name="T0" fmla="*/ 384 w 384"/>
                <a:gd name="T1" fmla="*/ 0 h 200"/>
                <a:gd name="T2" fmla="*/ 240 w 384"/>
                <a:gd name="T3" fmla="*/ 192 h 200"/>
                <a:gd name="T4" fmla="*/ 144 w 384"/>
                <a:gd name="T5" fmla="*/ 48 h 200"/>
                <a:gd name="T6" fmla="*/ 0 w 384"/>
                <a:gd name="T7" fmla="*/ 14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4" h="200">
                  <a:moveTo>
                    <a:pt x="384" y="0"/>
                  </a:moveTo>
                  <a:cubicBezTo>
                    <a:pt x="332" y="92"/>
                    <a:pt x="280" y="184"/>
                    <a:pt x="240" y="192"/>
                  </a:cubicBezTo>
                  <a:cubicBezTo>
                    <a:pt x="200" y="200"/>
                    <a:pt x="184" y="56"/>
                    <a:pt x="144" y="48"/>
                  </a:cubicBezTo>
                  <a:cubicBezTo>
                    <a:pt x="104" y="40"/>
                    <a:pt x="52" y="92"/>
                    <a:pt x="0" y="144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9488" name="Group 19487"/>
          <p:cNvGrpSpPr>
            <a:grpSpLocks/>
          </p:cNvGrpSpPr>
          <p:nvPr/>
        </p:nvGrpSpPr>
        <p:grpSpPr bwMode="auto">
          <a:xfrm>
            <a:off x="3101975" y="6019800"/>
            <a:ext cx="5737225" cy="646113"/>
            <a:chOff x="3101538" y="6019800"/>
            <a:chExt cx="5737662" cy="646113"/>
          </a:xfrm>
        </p:grpSpPr>
        <p:sp>
          <p:nvSpPr>
            <p:cNvPr id="85" name="Text Box 91"/>
            <p:cNvSpPr txBox="1">
              <a:spLocks noChangeArrowheads="1"/>
            </p:cNvSpPr>
            <p:nvPr/>
          </p:nvSpPr>
          <p:spPr bwMode="auto">
            <a:xfrm>
              <a:off x="4190646" y="6019800"/>
              <a:ext cx="4648554" cy="646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solidFill>
                    <a:srgbClr val="FF0000"/>
                  </a:solidFill>
                  <a:latin typeface="+mj-lt"/>
                  <a:ea typeface="ＭＳ Ｐゴシック" charset="0"/>
                  <a:cs typeface="ＭＳ Ｐゴシック" charset="0"/>
                </a:rPr>
                <a:t>Tree: Propagation delay increases </a:t>
              </a:r>
              <a:r>
                <a:rPr lang="en-US" u="sng" dirty="0">
                  <a:solidFill>
                    <a:srgbClr val="FF0000"/>
                  </a:solidFill>
                  <a:latin typeface="+mj-lt"/>
                  <a:ea typeface="ＭＳ Ｐゴシック" charset="0"/>
                  <a:cs typeface="ＭＳ Ｐゴシック" charset="0"/>
                </a:rPr>
                <a:t>logarithmically</a:t>
              </a:r>
              <a:r>
                <a:rPr lang="en-US" dirty="0">
                  <a:solidFill>
                    <a:srgbClr val="FF0000"/>
                  </a:solidFill>
                  <a:latin typeface="+mj-lt"/>
                  <a:ea typeface="ＭＳ Ｐゴシック" charset="0"/>
                  <a:cs typeface="ＭＳ Ｐゴシック" charset="0"/>
                </a:rPr>
                <a:t> with number of inputs</a:t>
              </a:r>
            </a:p>
          </p:txBody>
        </p:sp>
        <p:sp>
          <p:nvSpPr>
            <p:cNvPr id="87" name="Freeform 93"/>
            <p:cNvSpPr>
              <a:spLocks/>
            </p:cNvSpPr>
            <p:nvPr/>
          </p:nvSpPr>
          <p:spPr bwMode="auto">
            <a:xfrm>
              <a:off x="3101538" y="6054725"/>
              <a:ext cx="1089108" cy="423863"/>
            </a:xfrm>
            <a:custGeom>
              <a:avLst/>
              <a:gdLst>
                <a:gd name="T0" fmla="*/ 432 w 432"/>
                <a:gd name="T1" fmla="*/ 112 h 224"/>
                <a:gd name="T2" fmla="*/ 288 w 432"/>
                <a:gd name="T3" fmla="*/ 16 h 224"/>
                <a:gd name="T4" fmla="*/ 240 w 432"/>
                <a:gd name="T5" fmla="*/ 208 h 224"/>
                <a:gd name="T6" fmla="*/ 0 w 432"/>
                <a:gd name="T7" fmla="*/ 112 h 224"/>
                <a:gd name="connsiteX0" fmla="*/ 15886 w 15886"/>
                <a:gd name="connsiteY0" fmla="*/ 7569 h 11891"/>
                <a:gd name="connsiteX1" fmla="*/ 12553 w 15886"/>
                <a:gd name="connsiteY1" fmla="*/ 3283 h 11891"/>
                <a:gd name="connsiteX2" fmla="*/ 11442 w 15886"/>
                <a:gd name="connsiteY2" fmla="*/ 11855 h 11891"/>
                <a:gd name="connsiteX3" fmla="*/ 0 w 15886"/>
                <a:gd name="connsiteY3" fmla="*/ 0 h 11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86" h="11891">
                  <a:moveTo>
                    <a:pt x="15886" y="7569"/>
                  </a:moveTo>
                  <a:cubicBezTo>
                    <a:pt x="14590" y="5069"/>
                    <a:pt x="13293" y="2569"/>
                    <a:pt x="12553" y="3283"/>
                  </a:cubicBezTo>
                  <a:cubicBezTo>
                    <a:pt x="11812" y="3998"/>
                    <a:pt x="12553" y="11140"/>
                    <a:pt x="11442" y="11855"/>
                  </a:cubicBezTo>
                  <a:cubicBezTo>
                    <a:pt x="10330" y="12569"/>
                    <a:pt x="2222" y="2500"/>
                    <a:pt x="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88" name="Text Box 94"/>
          <p:cNvSpPr txBox="1">
            <a:spLocks noChangeArrowheads="1"/>
          </p:cNvSpPr>
          <p:nvPr/>
        </p:nvSpPr>
        <p:spPr bwMode="auto">
          <a:xfrm>
            <a:off x="3717925" y="827088"/>
            <a:ext cx="45878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Replace 2-input AND gates with 2-input OR gates to create large fan-in OR gates.</a:t>
            </a:r>
          </a:p>
        </p:txBody>
      </p:sp>
      <p:sp>
        <p:nvSpPr>
          <p:cNvPr id="89" name="Freeform 95"/>
          <p:cNvSpPr>
            <a:spLocks/>
          </p:cNvSpPr>
          <p:nvPr/>
        </p:nvSpPr>
        <p:spPr bwMode="auto">
          <a:xfrm>
            <a:off x="3048000" y="1176338"/>
            <a:ext cx="703263" cy="652462"/>
          </a:xfrm>
          <a:custGeom>
            <a:avLst/>
            <a:gdLst>
              <a:gd name="T0" fmla="*/ 443 w 443"/>
              <a:gd name="T1" fmla="*/ 0 h 411"/>
              <a:gd name="T2" fmla="*/ 336 w 443"/>
              <a:gd name="T3" fmla="*/ 171 h 411"/>
              <a:gd name="T4" fmla="*/ 192 w 443"/>
              <a:gd name="T5" fmla="*/ 75 h 411"/>
              <a:gd name="T6" fmla="*/ 0 w 443"/>
              <a:gd name="T7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3" h="411">
                <a:moveTo>
                  <a:pt x="443" y="0"/>
                </a:moveTo>
                <a:cubicBezTo>
                  <a:pt x="426" y="28"/>
                  <a:pt x="378" y="159"/>
                  <a:pt x="336" y="171"/>
                </a:cubicBezTo>
                <a:cubicBezTo>
                  <a:pt x="294" y="183"/>
                  <a:pt x="248" y="35"/>
                  <a:pt x="192" y="75"/>
                </a:cubicBezTo>
                <a:cubicBezTo>
                  <a:pt x="136" y="115"/>
                  <a:pt x="68" y="263"/>
                  <a:pt x="0" y="41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867400" y="3962400"/>
            <a:ext cx="3581400" cy="1863725"/>
            <a:chOff x="5867400" y="3962380"/>
            <a:chExt cx="3581400" cy="1863233"/>
          </a:xfrm>
        </p:grpSpPr>
        <p:sp>
          <p:nvSpPr>
            <p:cNvPr id="82" name="Text Box 88"/>
            <p:cNvSpPr txBox="1">
              <a:spLocks noChangeArrowheads="1"/>
            </p:cNvSpPr>
            <p:nvPr/>
          </p:nvSpPr>
          <p:spPr bwMode="auto">
            <a:xfrm>
              <a:off x="6737350" y="3962380"/>
              <a:ext cx="2711450" cy="336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1600" i="1" dirty="0">
                  <a:solidFill>
                    <a:srgbClr val="3366FF"/>
                  </a:solidFill>
                  <a:latin typeface="Comic Sans MS"/>
                  <a:ea typeface="ＭＳ Ｐゴシック" charset="0"/>
                  <a:cs typeface="Comic Sans MS"/>
                </a:rPr>
                <a:t>Which one should I use?</a:t>
              </a:r>
            </a:p>
          </p:txBody>
        </p:sp>
        <p:sp>
          <p:nvSpPr>
            <p:cNvPr id="83" name="Line 89"/>
            <p:cNvSpPr>
              <a:spLocks noChangeShapeType="1"/>
            </p:cNvSpPr>
            <p:nvPr/>
          </p:nvSpPr>
          <p:spPr bwMode="auto">
            <a:xfrm flipV="1">
              <a:off x="6699250" y="4246468"/>
              <a:ext cx="76200" cy="328525"/>
            </a:xfrm>
            <a:prstGeom prst="line">
              <a:avLst/>
            </a:prstGeom>
            <a:noFill/>
            <a:ln w="12700">
              <a:solidFill>
                <a:srgbClr val="4F81B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9472" name="Group 89"/>
            <p:cNvGrpSpPr>
              <a:grpSpLocks/>
            </p:cNvGrpSpPr>
            <p:nvPr/>
          </p:nvGrpSpPr>
          <p:grpSpPr bwMode="auto">
            <a:xfrm flipH="1">
              <a:off x="5867400" y="4419600"/>
              <a:ext cx="874796" cy="1406013"/>
              <a:chOff x="6026434" y="3307400"/>
              <a:chExt cx="1234915" cy="1984813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>
                <a:off x="6485959" y="3717199"/>
                <a:ext cx="0" cy="707973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6485959" y="4425171"/>
                <a:ext cx="275644" cy="817753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H="1">
                <a:off x="6268580" y="4425171"/>
                <a:ext cx="217379" cy="817753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476" name="Group 93"/>
              <p:cNvGrpSpPr>
                <a:grpSpLocks/>
              </p:cNvGrpSpPr>
              <p:nvPr/>
            </p:nvGrpSpPr>
            <p:grpSpPr bwMode="auto">
              <a:xfrm>
                <a:off x="6753639" y="5160849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3565094" y="2689845"/>
                  <a:ext cx="244271" cy="13443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Freeform 108"/>
                <p:cNvSpPr/>
                <p:nvPr/>
              </p:nvSpPr>
              <p:spPr>
                <a:xfrm>
                  <a:off x="3574058" y="2582305"/>
                  <a:ext cx="228583" cy="123222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19477" name="Group 94"/>
              <p:cNvGrpSpPr>
                <a:grpSpLocks/>
              </p:cNvGrpSpPr>
              <p:nvPr/>
            </p:nvGrpSpPr>
            <p:grpSpPr bwMode="auto">
              <a:xfrm>
                <a:off x="6026434" y="5151996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 flipH="1">
                  <a:off x="2854695" y="2674161"/>
                  <a:ext cx="237547" cy="40328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Freeform 106"/>
                <p:cNvSpPr/>
                <p:nvPr/>
              </p:nvSpPr>
              <p:spPr>
                <a:xfrm>
                  <a:off x="2839007" y="2573343"/>
                  <a:ext cx="250993" cy="138906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96" name="Straight Connector 95"/>
              <p:cNvCxnSpPr/>
              <p:nvPr/>
            </p:nvCxnSpPr>
            <p:spPr>
              <a:xfrm>
                <a:off x="6492681" y="3795613"/>
                <a:ext cx="307019" cy="230764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endCxn id="100" idx="0"/>
              </p:cNvCxnSpPr>
              <p:nvPr/>
            </p:nvCxnSpPr>
            <p:spPr>
              <a:xfrm flipV="1">
                <a:off x="6819869" y="3741842"/>
                <a:ext cx="282367" cy="271092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H="1">
                <a:off x="6084817" y="3806815"/>
                <a:ext cx="389936" cy="132184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6084817" y="3625341"/>
                <a:ext cx="105328" cy="300216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Freeform 99"/>
              <p:cNvSpPr/>
              <p:nvPr/>
            </p:nvSpPr>
            <p:spPr>
              <a:xfrm>
                <a:off x="7099996" y="3625341"/>
                <a:ext cx="161353" cy="129944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1" name="Freeform 100"/>
              <p:cNvSpPr/>
              <p:nvPr/>
            </p:nvSpPr>
            <p:spPr>
              <a:xfrm rot="5816398">
                <a:off x="6161039" y="3490900"/>
                <a:ext cx="203879" cy="114292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9484" name="Group 101"/>
              <p:cNvGrpSpPr>
                <a:grpSpLocks/>
              </p:cNvGrpSpPr>
              <p:nvPr/>
            </p:nvGrpSpPr>
            <p:grpSpPr bwMode="auto">
              <a:xfrm>
                <a:off x="6308341" y="3307400"/>
                <a:ext cx="527419" cy="407801"/>
                <a:chOff x="3120797" y="729676"/>
                <a:chExt cx="527419" cy="407801"/>
              </a:xfrm>
            </p:grpSpPr>
            <p:sp>
              <p:nvSpPr>
                <p:cNvPr id="103" name="Oval 102"/>
                <p:cNvSpPr/>
                <p:nvPr/>
              </p:nvSpPr>
              <p:spPr>
                <a:xfrm>
                  <a:off x="3134820" y="731718"/>
                  <a:ext cx="351839" cy="405515"/>
                </a:xfrm>
                <a:prstGeom prst="ellipse">
                  <a:avLst/>
                </a:prstGeom>
                <a:noFill/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4" name="Freeform 103"/>
                <p:cNvSpPr/>
                <p:nvPr/>
              </p:nvSpPr>
              <p:spPr>
                <a:xfrm>
                  <a:off x="3146026" y="751881"/>
                  <a:ext cx="501987" cy="221802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05" name="Freeform 104"/>
                <p:cNvSpPr/>
                <p:nvPr/>
              </p:nvSpPr>
              <p:spPr>
                <a:xfrm>
                  <a:off x="3121374" y="729477"/>
                  <a:ext cx="309260" cy="224042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x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5213350"/>
            <a:ext cx="15208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4" descr="no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38" y="1862138"/>
            <a:ext cx="155575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 descr="nan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1862138"/>
            <a:ext cx="15763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More Building Blocks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81000" y="1295400"/>
            <a:ext cx="20351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NAND (not AND)</a:t>
            </a:r>
          </a:p>
        </p:txBody>
      </p:sp>
      <p:graphicFrame>
        <p:nvGraphicFramePr>
          <p:cNvPr id="21510" name="Object 4"/>
          <p:cNvGraphicFramePr>
            <a:graphicFrameLocks noChangeAspect="1"/>
          </p:cNvGraphicFramePr>
          <p:nvPr/>
        </p:nvGraphicFramePr>
        <p:xfrm>
          <a:off x="381000" y="2001838"/>
          <a:ext cx="228600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700" imgH="127000" progId="Equation.3">
                  <p:embed/>
                </p:oleObj>
              </mc:Choice>
              <mc:Fallback>
                <p:oleObj name="Equation" r:id="rId6" imgW="139700" imgH="127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001838"/>
                        <a:ext cx="228600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5"/>
          <p:cNvGraphicFramePr>
            <a:graphicFrameLocks noChangeAspect="1"/>
          </p:cNvGraphicFramePr>
          <p:nvPr/>
        </p:nvGraphicFramePr>
        <p:xfrm>
          <a:off x="1958975" y="2124075"/>
          <a:ext cx="93662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71500" imgH="165100" progId="Equation.3">
                  <p:embed/>
                </p:oleObj>
              </mc:Choice>
              <mc:Fallback>
                <p:oleObj name="Equation" r:id="rId8" imgW="571500" imgH="165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975" y="2124075"/>
                        <a:ext cx="936625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13"/>
          <p:cNvGraphicFramePr>
            <a:graphicFrameLocks noChangeAspect="1"/>
          </p:cNvGraphicFramePr>
          <p:nvPr/>
        </p:nvGraphicFramePr>
        <p:xfrm>
          <a:off x="390525" y="2382838"/>
          <a:ext cx="207963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7000" imgH="127000" progId="Equation.3">
                  <p:embed/>
                </p:oleObj>
              </mc:Choice>
              <mc:Fallback>
                <p:oleObj name="Equation" r:id="rId10" imgW="127000" imgH="127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2382838"/>
                        <a:ext cx="207963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Group 91"/>
          <p:cNvGraphicFramePr>
            <a:graphicFrameLocks noGrp="1"/>
          </p:cNvGraphicFramePr>
          <p:nvPr/>
        </p:nvGraphicFramePr>
        <p:xfrm>
          <a:off x="3200400" y="1219200"/>
          <a:ext cx="1143000" cy="18288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 Box 48"/>
          <p:cNvSpPr txBox="1">
            <a:spLocks noChangeArrowheads="1"/>
          </p:cNvSpPr>
          <p:nvPr/>
        </p:nvSpPr>
        <p:spPr bwMode="auto">
          <a:xfrm>
            <a:off x="4953000" y="1295400"/>
            <a:ext cx="17129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NOR (not OR)</a:t>
            </a:r>
          </a:p>
        </p:txBody>
      </p:sp>
      <p:graphicFrame>
        <p:nvGraphicFramePr>
          <p:cNvPr id="21532" name="Object 49"/>
          <p:cNvGraphicFramePr>
            <a:graphicFrameLocks noChangeAspect="1"/>
          </p:cNvGraphicFramePr>
          <p:nvPr/>
        </p:nvGraphicFramePr>
        <p:xfrm>
          <a:off x="4953000" y="2001838"/>
          <a:ext cx="228600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700" imgH="127000" progId="Equation.3">
                  <p:embed/>
                </p:oleObj>
              </mc:Choice>
              <mc:Fallback>
                <p:oleObj name="Equation" r:id="rId12" imgW="139700" imgH="1270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01838"/>
                        <a:ext cx="228600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3" name="Object 50"/>
          <p:cNvGraphicFramePr>
            <a:graphicFrameLocks noChangeAspect="1"/>
          </p:cNvGraphicFramePr>
          <p:nvPr/>
        </p:nvGraphicFramePr>
        <p:xfrm>
          <a:off x="6489700" y="2124075"/>
          <a:ext cx="101917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22300" imgH="165100" progId="Equation.3">
                  <p:embed/>
                </p:oleObj>
              </mc:Choice>
              <mc:Fallback>
                <p:oleObj name="Equation" r:id="rId14" imgW="622300" imgH="1651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2124075"/>
                        <a:ext cx="1019175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4" name="Object 57"/>
          <p:cNvGraphicFramePr>
            <a:graphicFrameLocks noChangeAspect="1"/>
          </p:cNvGraphicFramePr>
          <p:nvPr/>
        </p:nvGraphicFramePr>
        <p:xfrm>
          <a:off x="4962525" y="2382838"/>
          <a:ext cx="207963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7000" imgH="127000" progId="Equation.3">
                  <p:embed/>
                </p:oleObj>
              </mc:Choice>
              <mc:Fallback>
                <p:oleObj name="Equation" r:id="rId16" imgW="127000" imgH="1270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525" y="2382838"/>
                        <a:ext cx="207963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Group 92"/>
          <p:cNvGraphicFramePr>
            <a:graphicFrameLocks noGrp="1"/>
          </p:cNvGraphicFramePr>
          <p:nvPr/>
        </p:nvGraphicFramePr>
        <p:xfrm>
          <a:off x="7772400" y="1219200"/>
          <a:ext cx="1143000" cy="18288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Text Box 102"/>
          <p:cNvSpPr txBox="1">
            <a:spLocks noChangeArrowheads="1"/>
          </p:cNvSpPr>
          <p:nvPr/>
        </p:nvSpPr>
        <p:spPr bwMode="auto">
          <a:xfrm>
            <a:off x="457200" y="4781550"/>
            <a:ext cx="23637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XOR (exclusive OR)</a:t>
            </a:r>
          </a:p>
        </p:txBody>
      </p:sp>
      <p:graphicFrame>
        <p:nvGraphicFramePr>
          <p:cNvPr id="28" name="Object 103"/>
          <p:cNvGraphicFramePr>
            <a:graphicFrameLocks noChangeAspect="1"/>
          </p:cNvGraphicFramePr>
          <p:nvPr/>
        </p:nvGraphicFramePr>
        <p:xfrm>
          <a:off x="457200" y="5357813"/>
          <a:ext cx="228600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39700" imgH="127000" progId="Equation.3">
                  <p:embed/>
                </p:oleObj>
              </mc:Choice>
              <mc:Fallback>
                <p:oleObj name="Equation" r:id="rId18" imgW="139700" imgH="127000" progId="Equation.3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357813"/>
                        <a:ext cx="228600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04"/>
          <p:cNvGraphicFramePr>
            <a:graphicFrameLocks noChangeAspect="1"/>
          </p:cNvGraphicFramePr>
          <p:nvPr/>
        </p:nvGraphicFramePr>
        <p:xfrm>
          <a:off x="1938338" y="5551488"/>
          <a:ext cx="1081087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660400" imgH="139700" progId="Equation.3">
                  <p:embed/>
                </p:oleObj>
              </mc:Choice>
              <mc:Fallback>
                <p:oleObj name="Equation" r:id="rId20" imgW="660400" imgH="139700" progId="Equation.3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338" y="5551488"/>
                        <a:ext cx="1081087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05"/>
          <p:cNvGraphicFramePr>
            <a:graphicFrameLocks noChangeAspect="1"/>
          </p:cNvGraphicFramePr>
          <p:nvPr/>
        </p:nvGraphicFramePr>
        <p:xfrm>
          <a:off x="466725" y="5738813"/>
          <a:ext cx="207963" cy="20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27000" imgH="127000" progId="Equation.3">
                  <p:embed/>
                </p:oleObj>
              </mc:Choice>
              <mc:Fallback>
                <p:oleObj name="Equation" r:id="rId22" imgW="127000" imgH="127000" progId="Equation.3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5738813"/>
                        <a:ext cx="207963" cy="20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Group 106"/>
          <p:cNvGraphicFramePr>
            <a:graphicFrameLocks noGrp="1"/>
          </p:cNvGraphicFramePr>
          <p:nvPr/>
        </p:nvGraphicFramePr>
        <p:xfrm>
          <a:off x="3124200" y="4724400"/>
          <a:ext cx="1143000" cy="18288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" name="Text Box 145"/>
          <p:cNvSpPr txBox="1">
            <a:spLocks noChangeArrowheads="1"/>
          </p:cNvSpPr>
          <p:nvPr/>
        </p:nvSpPr>
        <p:spPr bwMode="auto">
          <a:xfrm>
            <a:off x="457200" y="3141663"/>
            <a:ext cx="8382000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Bookman Old Style" charset="0"/>
              </a:rPr>
              <a:t>In a CMOS gate, rising inputs lead to falling outputs and vice-versa, so CMOS gates are naturally inverting.  Want to use NANDs and NORs in CMOS designs…  But </a:t>
            </a:r>
            <a:r>
              <a:rPr lang="en-US" altLang="x-none" sz="1800">
                <a:solidFill>
                  <a:srgbClr val="FF0000"/>
                </a:solidFill>
                <a:latin typeface="Bookman Old Style" charset="0"/>
              </a:rPr>
              <a:t>NAND and NOR operations are not associative</a:t>
            </a:r>
            <a:r>
              <a:rPr lang="en-US" altLang="x-none" sz="1800">
                <a:latin typeface="Bookman Old Style" charset="0"/>
              </a:rPr>
              <a:t>, so wide NAND and NOR gate can</a:t>
            </a:r>
            <a:r>
              <a:rPr lang="en-US" altLang="en-US" sz="1800">
                <a:latin typeface="Bookman Old Style" charset="0"/>
              </a:rPr>
              <a:t>’</a:t>
            </a:r>
            <a:r>
              <a:rPr lang="en-US" altLang="x-none" sz="1800">
                <a:latin typeface="Bookman Old Style" charset="0"/>
              </a:rPr>
              <a:t>t use a chain or tree strategy.  Stay tuned for more on this!</a:t>
            </a:r>
          </a:p>
        </p:txBody>
      </p:sp>
      <p:sp>
        <p:nvSpPr>
          <p:cNvPr id="41" name="Text Box 146"/>
          <p:cNvSpPr txBox="1">
            <a:spLocks noChangeArrowheads="1"/>
          </p:cNvSpPr>
          <p:nvPr/>
        </p:nvSpPr>
        <p:spPr bwMode="auto">
          <a:xfrm>
            <a:off x="4419600" y="4495800"/>
            <a:ext cx="44958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FF0000"/>
                </a:solidFill>
                <a:latin typeface="Bookman Old Style" charset="0"/>
              </a:rPr>
              <a:t>XOR is very useful when implementing parity and arithmetic logic.  Also used as a </a:t>
            </a:r>
            <a:r>
              <a:rPr lang="ja-JP" altLang="en-US" sz="1800">
                <a:solidFill>
                  <a:srgbClr val="FF0000"/>
                </a:solidFill>
                <a:latin typeface="Bookman Old Style" charset="0"/>
              </a:rPr>
              <a:t>“</a:t>
            </a:r>
            <a:r>
              <a:rPr lang="en-US" altLang="ja-JP" sz="1800">
                <a:solidFill>
                  <a:srgbClr val="FF0000"/>
                </a:solidFill>
                <a:latin typeface="Bookman Old Style" charset="0"/>
              </a:rPr>
              <a:t>programmable inverter</a:t>
            </a:r>
            <a:r>
              <a:rPr lang="ja-JP" altLang="en-US" sz="1800">
                <a:solidFill>
                  <a:srgbClr val="FF0000"/>
                </a:solidFill>
                <a:latin typeface="Bookman Old Style" charset="0"/>
              </a:rPr>
              <a:t>”</a:t>
            </a:r>
            <a:r>
              <a:rPr lang="en-US" altLang="ja-JP" sz="1800">
                <a:solidFill>
                  <a:srgbClr val="FF0000"/>
                </a:solidFill>
                <a:latin typeface="Bookman Old Style" charset="0"/>
              </a:rPr>
              <a:t>: if A=0, Z=B; if A=1, Z=~B</a:t>
            </a:r>
          </a:p>
          <a:p>
            <a:pPr eaLnBrk="1" hangingPunct="1"/>
            <a:endParaRPr lang="en-US" altLang="x-none" sz="1800">
              <a:solidFill>
                <a:srgbClr val="FF0000"/>
              </a:solidFill>
              <a:latin typeface="Bookman Old Style" charset="0"/>
            </a:endParaRPr>
          </a:p>
          <a:p>
            <a:pPr eaLnBrk="1" hangingPunct="1"/>
            <a:r>
              <a:rPr lang="en-US" altLang="x-none" sz="1800">
                <a:solidFill>
                  <a:srgbClr val="FF0000"/>
                </a:solidFill>
                <a:latin typeface="Bookman Old Style" charset="0"/>
              </a:rPr>
              <a:t>Wide fan-in XORs can be created with chains or trees of 2-input XORs.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Universal Building Blocks</a:t>
            </a:r>
          </a:p>
        </p:txBody>
      </p:sp>
      <p:sp>
        <p:nvSpPr>
          <p:cNvPr id="140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7467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75" indent="-31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x-none" sz="2000">
                <a:latin typeface="Bookman Old Style" charset="0"/>
              </a:rPr>
              <a:t>	NANDs and NORs are </a:t>
            </a:r>
            <a:r>
              <a:rPr lang="en-US" altLang="x-none" sz="2000" u="sng">
                <a:latin typeface="Bookman Old Style" charset="0"/>
              </a:rPr>
              <a:t>universal: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x-none" sz="2000" u="sng">
              <a:latin typeface="Bookman Old Style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x-none" sz="2000">
              <a:latin typeface="Bookman Old Style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x-none" sz="2000">
              <a:latin typeface="Bookman Old Style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x-none" sz="2000">
              <a:latin typeface="Bookman Old Style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x-none" sz="2000">
              <a:latin typeface="Bookman Old Style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x-none" sz="2000">
              <a:latin typeface="Bookman Old Style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x-none" sz="2000">
              <a:latin typeface="Bookman Old Style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x-none" sz="2000">
              <a:latin typeface="Bookman Old Style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x-none" sz="2000">
              <a:latin typeface="Bookman Old Style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x-none" sz="2000">
                <a:latin typeface="Bookman Old Style" charset="0"/>
              </a:rPr>
              <a:t>	Any logic function can be implemented using only NANDs (or, equivalently, NORs).  Good news for CMOS technologies!</a:t>
            </a:r>
          </a:p>
        </p:txBody>
      </p:sp>
      <p:grpSp>
        <p:nvGrpSpPr>
          <p:cNvPr id="23555" name="Group 4"/>
          <p:cNvGrpSpPr>
            <a:grpSpLocks/>
          </p:cNvGrpSpPr>
          <p:nvPr/>
        </p:nvGrpSpPr>
        <p:grpSpPr bwMode="auto">
          <a:xfrm>
            <a:off x="4335463" y="1822450"/>
            <a:ext cx="549275" cy="182563"/>
            <a:chOff x="7920" y="4176"/>
            <a:chExt cx="864" cy="288"/>
          </a:xfrm>
        </p:grpSpPr>
        <p:sp>
          <p:nvSpPr>
            <p:cNvPr id="23688" name="Freeform 5"/>
            <p:cNvSpPr>
              <a:spLocks/>
            </p:cNvSpPr>
            <p:nvPr/>
          </p:nvSpPr>
          <p:spPr bwMode="auto">
            <a:xfrm>
              <a:off x="8208" y="4176"/>
              <a:ext cx="288" cy="288"/>
            </a:xfrm>
            <a:custGeom>
              <a:avLst/>
              <a:gdLst>
                <a:gd name="T0" fmla="*/ 288 w 288"/>
                <a:gd name="T1" fmla="*/ 144 h 288"/>
                <a:gd name="T2" fmla="*/ 0 w 288"/>
                <a:gd name="T3" fmla="*/ 0 h 288"/>
                <a:gd name="T4" fmla="*/ 0 w 288"/>
                <a:gd name="T5" fmla="*/ 288 h 288"/>
                <a:gd name="T6" fmla="*/ 288 w 288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8" h="288">
                  <a:moveTo>
                    <a:pt x="288" y="144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CCFF99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89" name="Line 6"/>
            <p:cNvSpPr>
              <a:spLocks noChangeShapeType="1"/>
            </p:cNvSpPr>
            <p:nvPr/>
          </p:nvSpPr>
          <p:spPr bwMode="auto">
            <a:xfrm flipH="1">
              <a:off x="7920" y="4320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90" name="Line 7"/>
            <p:cNvSpPr>
              <a:spLocks noChangeShapeType="1"/>
            </p:cNvSpPr>
            <p:nvPr/>
          </p:nvSpPr>
          <p:spPr bwMode="auto">
            <a:xfrm flipH="1">
              <a:off x="8496" y="4320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91" name="Oval 8"/>
            <p:cNvSpPr>
              <a:spLocks noChangeArrowheads="1"/>
            </p:cNvSpPr>
            <p:nvPr/>
          </p:nvSpPr>
          <p:spPr bwMode="auto">
            <a:xfrm>
              <a:off x="8496" y="4248"/>
              <a:ext cx="144" cy="144"/>
            </a:xfrm>
            <a:prstGeom prst="ellipse">
              <a:avLst/>
            </a:prstGeom>
            <a:solidFill>
              <a:srgbClr val="CCFF99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</p:grpSp>
      <p:grpSp>
        <p:nvGrpSpPr>
          <p:cNvPr id="23556" name="Group 9"/>
          <p:cNvGrpSpPr>
            <a:grpSpLocks/>
          </p:cNvGrpSpPr>
          <p:nvPr/>
        </p:nvGrpSpPr>
        <p:grpSpPr bwMode="auto">
          <a:xfrm>
            <a:off x="4198938" y="2611438"/>
            <a:ext cx="822325" cy="366712"/>
            <a:chOff x="2304" y="7200"/>
            <a:chExt cx="1296" cy="576"/>
          </a:xfrm>
        </p:grpSpPr>
        <p:sp>
          <p:nvSpPr>
            <p:cNvPr id="23684" name="Freeform 10"/>
            <p:cNvSpPr>
              <a:spLocks/>
            </p:cNvSpPr>
            <p:nvPr/>
          </p:nvSpPr>
          <p:spPr bwMode="auto">
            <a:xfrm>
              <a:off x="2592" y="7200"/>
              <a:ext cx="723" cy="576"/>
            </a:xfrm>
            <a:custGeom>
              <a:avLst/>
              <a:gdLst>
                <a:gd name="T0" fmla="*/ 0 w 723"/>
                <a:gd name="T1" fmla="*/ 0 h 576"/>
                <a:gd name="T2" fmla="*/ 0 w 723"/>
                <a:gd name="T3" fmla="*/ 576 h 576"/>
                <a:gd name="T4" fmla="*/ 432 w 723"/>
                <a:gd name="T5" fmla="*/ 576 h 576"/>
                <a:gd name="T6" fmla="*/ 489 w 723"/>
                <a:gd name="T7" fmla="*/ 573 h 576"/>
                <a:gd name="T8" fmla="*/ 555 w 723"/>
                <a:gd name="T9" fmla="*/ 549 h 576"/>
                <a:gd name="T10" fmla="*/ 591 w 723"/>
                <a:gd name="T11" fmla="*/ 525 h 576"/>
                <a:gd name="T12" fmla="*/ 627 w 723"/>
                <a:gd name="T13" fmla="*/ 501 h 576"/>
                <a:gd name="T14" fmla="*/ 681 w 723"/>
                <a:gd name="T15" fmla="*/ 435 h 576"/>
                <a:gd name="T16" fmla="*/ 711 w 723"/>
                <a:gd name="T17" fmla="*/ 363 h 576"/>
                <a:gd name="T18" fmla="*/ 723 w 723"/>
                <a:gd name="T19" fmla="*/ 285 h 576"/>
                <a:gd name="T20" fmla="*/ 711 w 723"/>
                <a:gd name="T21" fmla="*/ 213 h 576"/>
                <a:gd name="T22" fmla="*/ 687 w 723"/>
                <a:gd name="T23" fmla="*/ 147 h 576"/>
                <a:gd name="T24" fmla="*/ 639 w 723"/>
                <a:gd name="T25" fmla="*/ 87 h 576"/>
                <a:gd name="T26" fmla="*/ 585 w 723"/>
                <a:gd name="T27" fmla="*/ 45 h 576"/>
                <a:gd name="T28" fmla="*/ 549 w 723"/>
                <a:gd name="T29" fmla="*/ 27 h 576"/>
                <a:gd name="T30" fmla="*/ 513 w 723"/>
                <a:gd name="T31" fmla="*/ 15 h 576"/>
                <a:gd name="T32" fmla="*/ 477 w 723"/>
                <a:gd name="T33" fmla="*/ 3 h 576"/>
                <a:gd name="T34" fmla="*/ 432 w 723"/>
                <a:gd name="T35" fmla="*/ 0 h 576"/>
                <a:gd name="T36" fmla="*/ 0 w 723"/>
                <a:gd name="T37" fmla="*/ 0 h 5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23" h="576">
                  <a:moveTo>
                    <a:pt x="0" y="0"/>
                  </a:moveTo>
                  <a:lnTo>
                    <a:pt x="0" y="576"/>
                  </a:lnTo>
                  <a:lnTo>
                    <a:pt x="432" y="576"/>
                  </a:lnTo>
                  <a:lnTo>
                    <a:pt x="489" y="573"/>
                  </a:lnTo>
                  <a:lnTo>
                    <a:pt x="555" y="549"/>
                  </a:lnTo>
                  <a:lnTo>
                    <a:pt x="591" y="525"/>
                  </a:lnTo>
                  <a:lnTo>
                    <a:pt x="627" y="501"/>
                  </a:lnTo>
                  <a:lnTo>
                    <a:pt x="681" y="435"/>
                  </a:lnTo>
                  <a:lnTo>
                    <a:pt x="711" y="363"/>
                  </a:lnTo>
                  <a:lnTo>
                    <a:pt x="723" y="285"/>
                  </a:lnTo>
                  <a:lnTo>
                    <a:pt x="711" y="213"/>
                  </a:lnTo>
                  <a:lnTo>
                    <a:pt x="687" y="147"/>
                  </a:lnTo>
                  <a:lnTo>
                    <a:pt x="639" y="87"/>
                  </a:lnTo>
                  <a:lnTo>
                    <a:pt x="585" y="45"/>
                  </a:lnTo>
                  <a:lnTo>
                    <a:pt x="549" y="27"/>
                  </a:lnTo>
                  <a:lnTo>
                    <a:pt x="513" y="15"/>
                  </a:lnTo>
                  <a:lnTo>
                    <a:pt x="477" y="3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99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85" name="Line 11"/>
            <p:cNvSpPr>
              <a:spLocks noChangeShapeType="1"/>
            </p:cNvSpPr>
            <p:nvPr/>
          </p:nvSpPr>
          <p:spPr bwMode="auto">
            <a:xfrm>
              <a:off x="3312" y="7488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6" name="Line 12"/>
            <p:cNvSpPr>
              <a:spLocks noChangeShapeType="1"/>
            </p:cNvSpPr>
            <p:nvPr/>
          </p:nvSpPr>
          <p:spPr bwMode="auto">
            <a:xfrm>
              <a:off x="2304" y="7344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7" name="Line 13"/>
            <p:cNvSpPr>
              <a:spLocks noChangeShapeType="1"/>
            </p:cNvSpPr>
            <p:nvPr/>
          </p:nvSpPr>
          <p:spPr bwMode="auto">
            <a:xfrm>
              <a:off x="2304" y="7632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57" name="Group 14"/>
          <p:cNvGrpSpPr>
            <a:grpSpLocks/>
          </p:cNvGrpSpPr>
          <p:nvPr/>
        </p:nvGrpSpPr>
        <p:grpSpPr bwMode="auto">
          <a:xfrm>
            <a:off x="4198938" y="3644900"/>
            <a:ext cx="822325" cy="365125"/>
            <a:chOff x="3744" y="7632"/>
            <a:chExt cx="1296" cy="576"/>
          </a:xfrm>
        </p:grpSpPr>
        <p:sp>
          <p:nvSpPr>
            <p:cNvPr id="23680" name="Freeform 15"/>
            <p:cNvSpPr>
              <a:spLocks/>
            </p:cNvSpPr>
            <p:nvPr/>
          </p:nvSpPr>
          <p:spPr bwMode="auto">
            <a:xfrm>
              <a:off x="4032" y="7632"/>
              <a:ext cx="747" cy="576"/>
            </a:xfrm>
            <a:custGeom>
              <a:avLst/>
              <a:gdLst>
                <a:gd name="T0" fmla="*/ 0 w 747"/>
                <a:gd name="T1" fmla="*/ 0 h 576"/>
                <a:gd name="T2" fmla="*/ 432 w 747"/>
                <a:gd name="T3" fmla="*/ 0 h 576"/>
                <a:gd name="T4" fmla="*/ 495 w 747"/>
                <a:gd name="T5" fmla="*/ 9 h 576"/>
                <a:gd name="T6" fmla="*/ 555 w 747"/>
                <a:gd name="T7" fmla="*/ 27 h 576"/>
                <a:gd name="T8" fmla="*/ 639 w 747"/>
                <a:gd name="T9" fmla="*/ 99 h 576"/>
                <a:gd name="T10" fmla="*/ 699 w 747"/>
                <a:gd name="T11" fmla="*/ 189 h 576"/>
                <a:gd name="T12" fmla="*/ 747 w 747"/>
                <a:gd name="T13" fmla="*/ 291 h 576"/>
                <a:gd name="T14" fmla="*/ 699 w 747"/>
                <a:gd name="T15" fmla="*/ 393 h 576"/>
                <a:gd name="T16" fmla="*/ 633 w 747"/>
                <a:gd name="T17" fmla="*/ 477 h 576"/>
                <a:gd name="T18" fmla="*/ 549 w 747"/>
                <a:gd name="T19" fmla="*/ 549 h 576"/>
                <a:gd name="T20" fmla="*/ 495 w 747"/>
                <a:gd name="T21" fmla="*/ 567 h 576"/>
                <a:gd name="T22" fmla="*/ 432 w 747"/>
                <a:gd name="T23" fmla="*/ 576 h 576"/>
                <a:gd name="T24" fmla="*/ 0 w 747"/>
                <a:gd name="T25" fmla="*/ 576 h 576"/>
                <a:gd name="T26" fmla="*/ 39 w 747"/>
                <a:gd name="T27" fmla="*/ 561 h 576"/>
                <a:gd name="T28" fmla="*/ 69 w 747"/>
                <a:gd name="T29" fmla="*/ 537 h 576"/>
                <a:gd name="T30" fmla="*/ 111 w 747"/>
                <a:gd name="T31" fmla="*/ 483 h 576"/>
                <a:gd name="T32" fmla="*/ 135 w 747"/>
                <a:gd name="T33" fmla="*/ 381 h 576"/>
                <a:gd name="T34" fmla="*/ 144 w 747"/>
                <a:gd name="T35" fmla="*/ 288 h 576"/>
                <a:gd name="T36" fmla="*/ 135 w 747"/>
                <a:gd name="T37" fmla="*/ 183 h 576"/>
                <a:gd name="T38" fmla="*/ 111 w 747"/>
                <a:gd name="T39" fmla="*/ 99 h 576"/>
                <a:gd name="T40" fmla="*/ 69 w 747"/>
                <a:gd name="T41" fmla="*/ 33 h 576"/>
                <a:gd name="T42" fmla="*/ 39 w 747"/>
                <a:gd name="T43" fmla="*/ 9 h 576"/>
                <a:gd name="T44" fmla="*/ 0 w 747"/>
                <a:gd name="T45" fmla="*/ 0 h 57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747" h="576">
                  <a:moveTo>
                    <a:pt x="0" y="0"/>
                  </a:moveTo>
                  <a:lnTo>
                    <a:pt x="432" y="0"/>
                  </a:lnTo>
                  <a:lnTo>
                    <a:pt x="495" y="9"/>
                  </a:lnTo>
                  <a:lnTo>
                    <a:pt x="555" y="27"/>
                  </a:lnTo>
                  <a:lnTo>
                    <a:pt x="639" y="99"/>
                  </a:lnTo>
                  <a:lnTo>
                    <a:pt x="699" y="189"/>
                  </a:lnTo>
                  <a:lnTo>
                    <a:pt x="747" y="291"/>
                  </a:lnTo>
                  <a:lnTo>
                    <a:pt x="699" y="393"/>
                  </a:lnTo>
                  <a:lnTo>
                    <a:pt x="633" y="477"/>
                  </a:lnTo>
                  <a:lnTo>
                    <a:pt x="549" y="549"/>
                  </a:lnTo>
                  <a:lnTo>
                    <a:pt x="495" y="567"/>
                  </a:lnTo>
                  <a:lnTo>
                    <a:pt x="432" y="576"/>
                  </a:lnTo>
                  <a:lnTo>
                    <a:pt x="0" y="576"/>
                  </a:lnTo>
                  <a:lnTo>
                    <a:pt x="39" y="561"/>
                  </a:lnTo>
                  <a:lnTo>
                    <a:pt x="69" y="537"/>
                  </a:lnTo>
                  <a:lnTo>
                    <a:pt x="111" y="483"/>
                  </a:lnTo>
                  <a:lnTo>
                    <a:pt x="135" y="381"/>
                  </a:lnTo>
                  <a:lnTo>
                    <a:pt x="144" y="288"/>
                  </a:lnTo>
                  <a:lnTo>
                    <a:pt x="135" y="183"/>
                  </a:lnTo>
                  <a:lnTo>
                    <a:pt x="111" y="99"/>
                  </a:lnTo>
                  <a:lnTo>
                    <a:pt x="69" y="33"/>
                  </a:lnTo>
                  <a:lnTo>
                    <a:pt x="39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99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81" name="Line 16"/>
            <p:cNvSpPr>
              <a:spLocks noChangeShapeType="1"/>
            </p:cNvSpPr>
            <p:nvPr/>
          </p:nvSpPr>
          <p:spPr bwMode="auto">
            <a:xfrm>
              <a:off x="3744" y="8064"/>
              <a:ext cx="4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2" name="Line 17"/>
            <p:cNvSpPr>
              <a:spLocks noChangeShapeType="1"/>
            </p:cNvSpPr>
            <p:nvPr/>
          </p:nvSpPr>
          <p:spPr bwMode="auto">
            <a:xfrm flipH="1">
              <a:off x="4782" y="7920"/>
              <a:ext cx="25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83" name="Line 18"/>
            <p:cNvSpPr>
              <a:spLocks noChangeShapeType="1"/>
            </p:cNvSpPr>
            <p:nvPr/>
          </p:nvSpPr>
          <p:spPr bwMode="auto">
            <a:xfrm>
              <a:off x="3744" y="7776"/>
              <a:ext cx="41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6" name="Group 19"/>
          <p:cNvGrpSpPr>
            <a:grpSpLocks/>
          </p:cNvGrpSpPr>
          <p:nvPr/>
        </p:nvGrpSpPr>
        <p:grpSpPr bwMode="auto">
          <a:xfrm>
            <a:off x="1789113" y="1524000"/>
            <a:ext cx="2236787" cy="2752725"/>
            <a:chOff x="1127" y="1338"/>
            <a:chExt cx="1409" cy="1734"/>
          </a:xfrm>
        </p:grpSpPr>
        <p:grpSp>
          <p:nvGrpSpPr>
            <p:cNvPr id="23621" name="Group 20"/>
            <p:cNvGrpSpPr>
              <a:grpSpLocks/>
            </p:cNvGrpSpPr>
            <p:nvPr/>
          </p:nvGrpSpPr>
          <p:grpSpPr bwMode="auto">
            <a:xfrm>
              <a:off x="1127" y="1468"/>
              <a:ext cx="1146" cy="1604"/>
              <a:chOff x="639" y="1468"/>
              <a:chExt cx="1146" cy="1604"/>
            </a:xfrm>
          </p:grpSpPr>
          <p:grpSp>
            <p:nvGrpSpPr>
              <p:cNvPr id="23625" name="Group 21"/>
              <p:cNvGrpSpPr>
                <a:grpSpLocks/>
              </p:cNvGrpSpPr>
              <p:nvPr/>
            </p:nvGrpSpPr>
            <p:grpSpPr bwMode="auto">
              <a:xfrm>
                <a:off x="694" y="2023"/>
                <a:ext cx="1036" cy="231"/>
                <a:chOff x="749" y="2122"/>
                <a:chExt cx="1036" cy="231"/>
              </a:xfrm>
            </p:grpSpPr>
            <p:grpSp>
              <p:nvGrpSpPr>
                <p:cNvPr id="23665" name="Group 22"/>
                <p:cNvGrpSpPr>
                  <a:grpSpLocks/>
                </p:cNvGrpSpPr>
                <p:nvPr/>
              </p:nvGrpSpPr>
              <p:grpSpPr bwMode="auto">
                <a:xfrm>
                  <a:off x="749" y="2122"/>
                  <a:ext cx="518" cy="231"/>
                  <a:chOff x="5616" y="4896"/>
                  <a:chExt cx="1296" cy="576"/>
                </a:xfrm>
              </p:grpSpPr>
              <p:grpSp>
                <p:nvGrpSpPr>
                  <p:cNvPr id="23674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5616" y="4896"/>
                    <a:ext cx="1296" cy="576"/>
                    <a:chOff x="2304" y="7200"/>
                    <a:chExt cx="1296" cy="576"/>
                  </a:xfrm>
                </p:grpSpPr>
                <p:sp>
                  <p:nvSpPr>
                    <p:cNvPr id="23676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2592" y="7200"/>
                      <a:ext cx="723" cy="576"/>
                    </a:xfrm>
                    <a:custGeom>
                      <a:avLst/>
                      <a:gdLst>
                        <a:gd name="T0" fmla="*/ 0 w 723"/>
                        <a:gd name="T1" fmla="*/ 0 h 576"/>
                        <a:gd name="T2" fmla="*/ 0 w 723"/>
                        <a:gd name="T3" fmla="*/ 576 h 576"/>
                        <a:gd name="T4" fmla="*/ 432 w 723"/>
                        <a:gd name="T5" fmla="*/ 576 h 576"/>
                        <a:gd name="T6" fmla="*/ 489 w 723"/>
                        <a:gd name="T7" fmla="*/ 573 h 576"/>
                        <a:gd name="T8" fmla="*/ 555 w 723"/>
                        <a:gd name="T9" fmla="*/ 549 h 576"/>
                        <a:gd name="T10" fmla="*/ 591 w 723"/>
                        <a:gd name="T11" fmla="*/ 525 h 576"/>
                        <a:gd name="T12" fmla="*/ 627 w 723"/>
                        <a:gd name="T13" fmla="*/ 501 h 576"/>
                        <a:gd name="T14" fmla="*/ 681 w 723"/>
                        <a:gd name="T15" fmla="*/ 435 h 576"/>
                        <a:gd name="T16" fmla="*/ 711 w 723"/>
                        <a:gd name="T17" fmla="*/ 363 h 576"/>
                        <a:gd name="T18" fmla="*/ 723 w 723"/>
                        <a:gd name="T19" fmla="*/ 285 h 576"/>
                        <a:gd name="T20" fmla="*/ 711 w 723"/>
                        <a:gd name="T21" fmla="*/ 213 h 576"/>
                        <a:gd name="T22" fmla="*/ 687 w 723"/>
                        <a:gd name="T23" fmla="*/ 147 h 576"/>
                        <a:gd name="T24" fmla="*/ 639 w 723"/>
                        <a:gd name="T25" fmla="*/ 87 h 576"/>
                        <a:gd name="T26" fmla="*/ 585 w 723"/>
                        <a:gd name="T27" fmla="*/ 45 h 576"/>
                        <a:gd name="T28" fmla="*/ 549 w 723"/>
                        <a:gd name="T29" fmla="*/ 27 h 576"/>
                        <a:gd name="T30" fmla="*/ 513 w 723"/>
                        <a:gd name="T31" fmla="*/ 15 h 576"/>
                        <a:gd name="T32" fmla="*/ 477 w 723"/>
                        <a:gd name="T33" fmla="*/ 3 h 576"/>
                        <a:gd name="T34" fmla="*/ 432 w 723"/>
                        <a:gd name="T35" fmla="*/ 0 h 576"/>
                        <a:gd name="T36" fmla="*/ 0 w 723"/>
                        <a:gd name="T37" fmla="*/ 0 h 57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0" t="0" r="r" b="b"/>
                      <a:pathLst>
                        <a:path w="723" h="576">
                          <a:moveTo>
                            <a:pt x="0" y="0"/>
                          </a:moveTo>
                          <a:lnTo>
                            <a:pt x="0" y="576"/>
                          </a:lnTo>
                          <a:lnTo>
                            <a:pt x="432" y="576"/>
                          </a:lnTo>
                          <a:lnTo>
                            <a:pt x="489" y="573"/>
                          </a:lnTo>
                          <a:lnTo>
                            <a:pt x="555" y="549"/>
                          </a:lnTo>
                          <a:lnTo>
                            <a:pt x="591" y="525"/>
                          </a:lnTo>
                          <a:lnTo>
                            <a:pt x="627" y="501"/>
                          </a:lnTo>
                          <a:lnTo>
                            <a:pt x="681" y="435"/>
                          </a:lnTo>
                          <a:lnTo>
                            <a:pt x="711" y="363"/>
                          </a:lnTo>
                          <a:lnTo>
                            <a:pt x="723" y="285"/>
                          </a:lnTo>
                          <a:lnTo>
                            <a:pt x="711" y="213"/>
                          </a:lnTo>
                          <a:lnTo>
                            <a:pt x="687" y="147"/>
                          </a:lnTo>
                          <a:lnTo>
                            <a:pt x="639" y="87"/>
                          </a:lnTo>
                          <a:lnTo>
                            <a:pt x="585" y="45"/>
                          </a:lnTo>
                          <a:lnTo>
                            <a:pt x="549" y="27"/>
                          </a:lnTo>
                          <a:lnTo>
                            <a:pt x="513" y="15"/>
                          </a:lnTo>
                          <a:lnTo>
                            <a:pt x="477" y="3"/>
                          </a:lnTo>
                          <a:lnTo>
                            <a:pt x="43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77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2" y="7488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78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344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79" name="Line 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632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675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6624" y="5112"/>
                    <a:ext cx="144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</p:grpSp>
            <p:grpSp>
              <p:nvGrpSpPr>
                <p:cNvPr id="23666" name="Group 29"/>
                <p:cNvGrpSpPr>
                  <a:grpSpLocks/>
                </p:cNvGrpSpPr>
                <p:nvPr/>
              </p:nvGrpSpPr>
              <p:grpSpPr bwMode="auto">
                <a:xfrm>
                  <a:off x="1267" y="2122"/>
                  <a:ext cx="518" cy="231"/>
                  <a:chOff x="5616" y="4896"/>
                  <a:chExt cx="1296" cy="576"/>
                </a:xfrm>
              </p:grpSpPr>
              <p:grpSp>
                <p:nvGrpSpPr>
                  <p:cNvPr id="23668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5616" y="4896"/>
                    <a:ext cx="1296" cy="576"/>
                    <a:chOff x="2304" y="7200"/>
                    <a:chExt cx="1296" cy="576"/>
                  </a:xfrm>
                </p:grpSpPr>
                <p:sp>
                  <p:nvSpPr>
                    <p:cNvPr id="23670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2592" y="7200"/>
                      <a:ext cx="723" cy="576"/>
                    </a:xfrm>
                    <a:custGeom>
                      <a:avLst/>
                      <a:gdLst>
                        <a:gd name="T0" fmla="*/ 0 w 723"/>
                        <a:gd name="T1" fmla="*/ 0 h 576"/>
                        <a:gd name="T2" fmla="*/ 0 w 723"/>
                        <a:gd name="T3" fmla="*/ 576 h 576"/>
                        <a:gd name="T4" fmla="*/ 432 w 723"/>
                        <a:gd name="T5" fmla="*/ 576 h 576"/>
                        <a:gd name="T6" fmla="*/ 489 w 723"/>
                        <a:gd name="T7" fmla="*/ 573 h 576"/>
                        <a:gd name="T8" fmla="*/ 555 w 723"/>
                        <a:gd name="T9" fmla="*/ 549 h 576"/>
                        <a:gd name="T10" fmla="*/ 591 w 723"/>
                        <a:gd name="T11" fmla="*/ 525 h 576"/>
                        <a:gd name="T12" fmla="*/ 627 w 723"/>
                        <a:gd name="T13" fmla="*/ 501 h 576"/>
                        <a:gd name="T14" fmla="*/ 681 w 723"/>
                        <a:gd name="T15" fmla="*/ 435 h 576"/>
                        <a:gd name="T16" fmla="*/ 711 w 723"/>
                        <a:gd name="T17" fmla="*/ 363 h 576"/>
                        <a:gd name="T18" fmla="*/ 723 w 723"/>
                        <a:gd name="T19" fmla="*/ 285 h 576"/>
                        <a:gd name="T20" fmla="*/ 711 w 723"/>
                        <a:gd name="T21" fmla="*/ 213 h 576"/>
                        <a:gd name="T22" fmla="*/ 687 w 723"/>
                        <a:gd name="T23" fmla="*/ 147 h 576"/>
                        <a:gd name="T24" fmla="*/ 639 w 723"/>
                        <a:gd name="T25" fmla="*/ 87 h 576"/>
                        <a:gd name="T26" fmla="*/ 585 w 723"/>
                        <a:gd name="T27" fmla="*/ 45 h 576"/>
                        <a:gd name="T28" fmla="*/ 549 w 723"/>
                        <a:gd name="T29" fmla="*/ 27 h 576"/>
                        <a:gd name="T30" fmla="*/ 513 w 723"/>
                        <a:gd name="T31" fmla="*/ 15 h 576"/>
                        <a:gd name="T32" fmla="*/ 477 w 723"/>
                        <a:gd name="T33" fmla="*/ 3 h 576"/>
                        <a:gd name="T34" fmla="*/ 432 w 723"/>
                        <a:gd name="T35" fmla="*/ 0 h 576"/>
                        <a:gd name="T36" fmla="*/ 0 w 723"/>
                        <a:gd name="T37" fmla="*/ 0 h 57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0" t="0" r="r" b="b"/>
                      <a:pathLst>
                        <a:path w="723" h="576">
                          <a:moveTo>
                            <a:pt x="0" y="0"/>
                          </a:moveTo>
                          <a:lnTo>
                            <a:pt x="0" y="576"/>
                          </a:lnTo>
                          <a:lnTo>
                            <a:pt x="432" y="576"/>
                          </a:lnTo>
                          <a:lnTo>
                            <a:pt x="489" y="573"/>
                          </a:lnTo>
                          <a:lnTo>
                            <a:pt x="555" y="549"/>
                          </a:lnTo>
                          <a:lnTo>
                            <a:pt x="591" y="525"/>
                          </a:lnTo>
                          <a:lnTo>
                            <a:pt x="627" y="501"/>
                          </a:lnTo>
                          <a:lnTo>
                            <a:pt x="681" y="435"/>
                          </a:lnTo>
                          <a:lnTo>
                            <a:pt x="711" y="363"/>
                          </a:lnTo>
                          <a:lnTo>
                            <a:pt x="723" y="285"/>
                          </a:lnTo>
                          <a:lnTo>
                            <a:pt x="711" y="213"/>
                          </a:lnTo>
                          <a:lnTo>
                            <a:pt x="687" y="147"/>
                          </a:lnTo>
                          <a:lnTo>
                            <a:pt x="639" y="87"/>
                          </a:lnTo>
                          <a:lnTo>
                            <a:pt x="585" y="45"/>
                          </a:lnTo>
                          <a:lnTo>
                            <a:pt x="549" y="27"/>
                          </a:lnTo>
                          <a:lnTo>
                            <a:pt x="513" y="15"/>
                          </a:lnTo>
                          <a:lnTo>
                            <a:pt x="477" y="3"/>
                          </a:lnTo>
                          <a:lnTo>
                            <a:pt x="43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71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2" y="7488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72" name="Line 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344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73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632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669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6624" y="5112"/>
                    <a:ext cx="144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</p:grpSp>
            <p:sp>
              <p:nvSpPr>
                <p:cNvPr id="203" name="Line 36"/>
                <p:cNvSpPr>
                  <a:spLocks noChangeShapeType="1"/>
                </p:cNvSpPr>
                <p:nvPr/>
              </p:nvSpPr>
              <p:spPr bwMode="auto">
                <a:xfrm>
                  <a:off x="1266" y="2180"/>
                  <a:ext cx="1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3626" name="Group 37"/>
              <p:cNvGrpSpPr>
                <a:grpSpLocks/>
              </p:cNvGrpSpPr>
              <p:nvPr/>
            </p:nvGrpSpPr>
            <p:grpSpPr bwMode="auto">
              <a:xfrm>
                <a:off x="639" y="2506"/>
                <a:ext cx="1146" cy="566"/>
                <a:chOff x="639" y="2506"/>
                <a:chExt cx="1146" cy="566"/>
              </a:xfrm>
            </p:grpSpPr>
            <p:grpSp>
              <p:nvGrpSpPr>
                <p:cNvPr id="23638" name="Group 38"/>
                <p:cNvGrpSpPr>
                  <a:grpSpLocks/>
                </p:cNvGrpSpPr>
                <p:nvPr/>
              </p:nvGrpSpPr>
              <p:grpSpPr bwMode="auto">
                <a:xfrm>
                  <a:off x="750" y="2506"/>
                  <a:ext cx="518" cy="231"/>
                  <a:chOff x="5616" y="4896"/>
                  <a:chExt cx="1296" cy="576"/>
                </a:xfrm>
              </p:grpSpPr>
              <p:grpSp>
                <p:nvGrpSpPr>
                  <p:cNvPr id="23659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5616" y="4896"/>
                    <a:ext cx="1296" cy="576"/>
                    <a:chOff x="2304" y="7200"/>
                    <a:chExt cx="1296" cy="576"/>
                  </a:xfrm>
                </p:grpSpPr>
                <p:sp>
                  <p:nvSpPr>
                    <p:cNvPr id="23661" name="Freeform 40"/>
                    <p:cNvSpPr>
                      <a:spLocks/>
                    </p:cNvSpPr>
                    <p:nvPr/>
                  </p:nvSpPr>
                  <p:spPr bwMode="auto">
                    <a:xfrm>
                      <a:off x="2592" y="7200"/>
                      <a:ext cx="723" cy="576"/>
                    </a:xfrm>
                    <a:custGeom>
                      <a:avLst/>
                      <a:gdLst>
                        <a:gd name="T0" fmla="*/ 0 w 723"/>
                        <a:gd name="T1" fmla="*/ 0 h 576"/>
                        <a:gd name="T2" fmla="*/ 0 w 723"/>
                        <a:gd name="T3" fmla="*/ 576 h 576"/>
                        <a:gd name="T4" fmla="*/ 432 w 723"/>
                        <a:gd name="T5" fmla="*/ 576 h 576"/>
                        <a:gd name="T6" fmla="*/ 489 w 723"/>
                        <a:gd name="T7" fmla="*/ 573 h 576"/>
                        <a:gd name="T8" fmla="*/ 555 w 723"/>
                        <a:gd name="T9" fmla="*/ 549 h 576"/>
                        <a:gd name="T10" fmla="*/ 591 w 723"/>
                        <a:gd name="T11" fmla="*/ 525 h 576"/>
                        <a:gd name="T12" fmla="*/ 627 w 723"/>
                        <a:gd name="T13" fmla="*/ 501 h 576"/>
                        <a:gd name="T14" fmla="*/ 681 w 723"/>
                        <a:gd name="T15" fmla="*/ 435 h 576"/>
                        <a:gd name="T16" fmla="*/ 711 w 723"/>
                        <a:gd name="T17" fmla="*/ 363 h 576"/>
                        <a:gd name="T18" fmla="*/ 723 w 723"/>
                        <a:gd name="T19" fmla="*/ 285 h 576"/>
                        <a:gd name="T20" fmla="*/ 711 w 723"/>
                        <a:gd name="T21" fmla="*/ 213 h 576"/>
                        <a:gd name="T22" fmla="*/ 687 w 723"/>
                        <a:gd name="T23" fmla="*/ 147 h 576"/>
                        <a:gd name="T24" fmla="*/ 639 w 723"/>
                        <a:gd name="T25" fmla="*/ 87 h 576"/>
                        <a:gd name="T26" fmla="*/ 585 w 723"/>
                        <a:gd name="T27" fmla="*/ 45 h 576"/>
                        <a:gd name="T28" fmla="*/ 549 w 723"/>
                        <a:gd name="T29" fmla="*/ 27 h 576"/>
                        <a:gd name="T30" fmla="*/ 513 w 723"/>
                        <a:gd name="T31" fmla="*/ 15 h 576"/>
                        <a:gd name="T32" fmla="*/ 477 w 723"/>
                        <a:gd name="T33" fmla="*/ 3 h 576"/>
                        <a:gd name="T34" fmla="*/ 432 w 723"/>
                        <a:gd name="T35" fmla="*/ 0 h 576"/>
                        <a:gd name="T36" fmla="*/ 0 w 723"/>
                        <a:gd name="T37" fmla="*/ 0 h 57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0" t="0" r="r" b="b"/>
                      <a:pathLst>
                        <a:path w="723" h="576">
                          <a:moveTo>
                            <a:pt x="0" y="0"/>
                          </a:moveTo>
                          <a:lnTo>
                            <a:pt x="0" y="576"/>
                          </a:lnTo>
                          <a:lnTo>
                            <a:pt x="432" y="576"/>
                          </a:lnTo>
                          <a:lnTo>
                            <a:pt x="489" y="573"/>
                          </a:lnTo>
                          <a:lnTo>
                            <a:pt x="555" y="549"/>
                          </a:lnTo>
                          <a:lnTo>
                            <a:pt x="591" y="525"/>
                          </a:lnTo>
                          <a:lnTo>
                            <a:pt x="627" y="501"/>
                          </a:lnTo>
                          <a:lnTo>
                            <a:pt x="681" y="435"/>
                          </a:lnTo>
                          <a:lnTo>
                            <a:pt x="711" y="363"/>
                          </a:lnTo>
                          <a:lnTo>
                            <a:pt x="723" y="285"/>
                          </a:lnTo>
                          <a:lnTo>
                            <a:pt x="711" y="213"/>
                          </a:lnTo>
                          <a:lnTo>
                            <a:pt x="687" y="147"/>
                          </a:lnTo>
                          <a:lnTo>
                            <a:pt x="639" y="87"/>
                          </a:lnTo>
                          <a:lnTo>
                            <a:pt x="585" y="45"/>
                          </a:lnTo>
                          <a:lnTo>
                            <a:pt x="549" y="27"/>
                          </a:lnTo>
                          <a:lnTo>
                            <a:pt x="513" y="15"/>
                          </a:lnTo>
                          <a:lnTo>
                            <a:pt x="477" y="3"/>
                          </a:lnTo>
                          <a:lnTo>
                            <a:pt x="43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62" name="Line 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2" y="7488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63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344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64" name="Line 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632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660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6624" y="5112"/>
                    <a:ext cx="144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</p:grpSp>
            <p:grpSp>
              <p:nvGrpSpPr>
                <p:cNvPr id="23639" name="Group 45"/>
                <p:cNvGrpSpPr>
                  <a:grpSpLocks/>
                </p:cNvGrpSpPr>
                <p:nvPr/>
              </p:nvGrpSpPr>
              <p:grpSpPr bwMode="auto">
                <a:xfrm>
                  <a:off x="750" y="2841"/>
                  <a:ext cx="518" cy="231"/>
                  <a:chOff x="5616" y="4896"/>
                  <a:chExt cx="1296" cy="576"/>
                </a:xfrm>
              </p:grpSpPr>
              <p:grpSp>
                <p:nvGrpSpPr>
                  <p:cNvPr id="23653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5616" y="4896"/>
                    <a:ext cx="1296" cy="576"/>
                    <a:chOff x="2304" y="7200"/>
                    <a:chExt cx="1296" cy="576"/>
                  </a:xfrm>
                </p:grpSpPr>
                <p:sp>
                  <p:nvSpPr>
                    <p:cNvPr id="23655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2592" y="7200"/>
                      <a:ext cx="723" cy="576"/>
                    </a:xfrm>
                    <a:custGeom>
                      <a:avLst/>
                      <a:gdLst>
                        <a:gd name="T0" fmla="*/ 0 w 723"/>
                        <a:gd name="T1" fmla="*/ 0 h 576"/>
                        <a:gd name="T2" fmla="*/ 0 w 723"/>
                        <a:gd name="T3" fmla="*/ 576 h 576"/>
                        <a:gd name="T4" fmla="*/ 432 w 723"/>
                        <a:gd name="T5" fmla="*/ 576 h 576"/>
                        <a:gd name="T6" fmla="*/ 489 w 723"/>
                        <a:gd name="T7" fmla="*/ 573 h 576"/>
                        <a:gd name="T8" fmla="*/ 555 w 723"/>
                        <a:gd name="T9" fmla="*/ 549 h 576"/>
                        <a:gd name="T10" fmla="*/ 591 w 723"/>
                        <a:gd name="T11" fmla="*/ 525 h 576"/>
                        <a:gd name="T12" fmla="*/ 627 w 723"/>
                        <a:gd name="T13" fmla="*/ 501 h 576"/>
                        <a:gd name="T14" fmla="*/ 681 w 723"/>
                        <a:gd name="T15" fmla="*/ 435 h 576"/>
                        <a:gd name="T16" fmla="*/ 711 w 723"/>
                        <a:gd name="T17" fmla="*/ 363 h 576"/>
                        <a:gd name="T18" fmla="*/ 723 w 723"/>
                        <a:gd name="T19" fmla="*/ 285 h 576"/>
                        <a:gd name="T20" fmla="*/ 711 w 723"/>
                        <a:gd name="T21" fmla="*/ 213 h 576"/>
                        <a:gd name="T22" fmla="*/ 687 w 723"/>
                        <a:gd name="T23" fmla="*/ 147 h 576"/>
                        <a:gd name="T24" fmla="*/ 639 w 723"/>
                        <a:gd name="T25" fmla="*/ 87 h 576"/>
                        <a:gd name="T26" fmla="*/ 585 w 723"/>
                        <a:gd name="T27" fmla="*/ 45 h 576"/>
                        <a:gd name="T28" fmla="*/ 549 w 723"/>
                        <a:gd name="T29" fmla="*/ 27 h 576"/>
                        <a:gd name="T30" fmla="*/ 513 w 723"/>
                        <a:gd name="T31" fmla="*/ 15 h 576"/>
                        <a:gd name="T32" fmla="*/ 477 w 723"/>
                        <a:gd name="T33" fmla="*/ 3 h 576"/>
                        <a:gd name="T34" fmla="*/ 432 w 723"/>
                        <a:gd name="T35" fmla="*/ 0 h 576"/>
                        <a:gd name="T36" fmla="*/ 0 w 723"/>
                        <a:gd name="T37" fmla="*/ 0 h 57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0" t="0" r="r" b="b"/>
                      <a:pathLst>
                        <a:path w="723" h="576">
                          <a:moveTo>
                            <a:pt x="0" y="0"/>
                          </a:moveTo>
                          <a:lnTo>
                            <a:pt x="0" y="576"/>
                          </a:lnTo>
                          <a:lnTo>
                            <a:pt x="432" y="576"/>
                          </a:lnTo>
                          <a:lnTo>
                            <a:pt x="489" y="573"/>
                          </a:lnTo>
                          <a:lnTo>
                            <a:pt x="555" y="549"/>
                          </a:lnTo>
                          <a:lnTo>
                            <a:pt x="591" y="525"/>
                          </a:lnTo>
                          <a:lnTo>
                            <a:pt x="627" y="501"/>
                          </a:lnTo>
                          <a:lnTo>
                            <a:pt x="681" y="435"/>
                          </a:lnTo>
                          <a:lnTo>
                            <a:pt x="711" y="363"/>
                          </a:lnTo>
                          <a:lnTo>
                            <a:pt x="723" y="285"/>
                          </a:lnTo>
                          <a:lnTo>
                            <a:pt x="711" y="213"/>
                          </a:lnTo>
                          <a:lnTo>
                            <a:pt x="687" y="147"/>
                          </a:lnTo>
                          <a:lnTo>
                            <a:pt x="639" y="87"/>
                          </a:lnTo>
                          <a:lnTo>
                            <a:pt x="585" y="45"/>
                          </a:lnTo>
                          <a:lnTo>
                            <a:pt x="549" y="27"/>
                          </a:lnTo>
                          <a:lnTo>
                            <a:pt x="513" y="15"/>
                          </a:lnTo>
                          <a:lnTo>
                            <a:pt x="477" y="3"/>
                          </a:lnTo>
                          <a:lnTo>
                            <a:pt x="43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56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2" y="7488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57" name="Line 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344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58" name="Line 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632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654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6624" y="5112"/>
                    <a:ext cx="144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</p:grpSp>
            <p:grpSp>
              <p:nvGrpSpPr>
                <p:cNvPr id="23640" name="Group 52"/>
                <p:cNvGrpSpPr>
                  <a:grpSpLocks/>
                </p:cNvGrpSpPr>
                <p:nvPr/>
              </p:nvGrpSpPr>
              <p:grpSpPr bwMode="auto">
                <a:xfrm>
                  <a:off x="1267" y="2668"/>
                  <a:ext cx="518" cy="231"/>
                  <a:chOff x="5616" y="4896"/>
                  <a:chExt cx="1296" cy="576"/>
                </a:xfrm>
              </p:grpSpPr>
              <p:grpSp>
                <p:nvGrpSpPr>
                  <p:cNvPr id="23647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5616" y="4896"/>
                    <a:ext cx="1296" cy="576"/>
                    <a:chOff x="2304" y="7200"/>
                    <a:chExt cx="1296" cy="576"/>
                  </a:xfrm>
                </p:grpSpPr>
                <p:sp>
                  <p:nvSpPr>
                    <p:cNvPr id="23649" name="Freeform 54"/>
                    <p:cNvSpPr>
                      <a:spLocks/>
                    </p:cNvSpPr>
                    <p:nvPr/>
                  </p:nvSpPr>
                  <p:spPr bwMode="auto">
                    <a:xfrm>
                      <a:off x="2592" y="7200"/>
                      <a:ext cx="723" cy="576"/>
                    </a:xfrm>
                    <a:custGeom>
                      <a:avLst/>
                      <a:gdLst>
                        <a:gd name="T0" fmla="*/ 0 w 723"/>
                        <a:gd name="T1" fmla="*/ 0 h 576"/>
                        <a:gd name="T2" fmla="*/ 0 w 723"/>
                        <a:gd name="T3" fmla="*/ 576 h 576"/>
                        <a:gd name="T4" fmla="*/ 432 w 723"/>
                        <a:gd name="T5" fmla="*/ 576 h 576"/>
                        <a:gd name="T6" fmla="*/ 489 w 723"/>
                        <a:gd name="T7" fmla="*/ 573 h 576"/>
                        <a:gd name="T8" fmla="*/ 555 w 723"/>
                        <a:gd name="T9" fmla="*/ 549 h 576"/>
                        <a:gd name="T10" fmla="*/ 591 w 723"/>
                        <a:gd name="T11" fmla="*/ 525 h 576"/>
                        <a:gd name="T12" fmla="*/ 627 w 723"/>
                        <a:gd name="T13" fmla="*/ 501 h 576"/>
                        <a:gd name="T14" fmla="*/ 681 w 723"/>
                        <a:gd name="T15" fmla="*/ 435 h 576"/>
                        <a:gd name="T16" fmla="*/ 711 w 723"/>
                        <a:gd name="T17" fmla="*/ 363 h 576"/>
                        <a:gd name="T18" fmla="*/ 723 w 723"/>
                        <a:gd name="T19" fmla="*/ 285 h 576"/>
                        <a:gd name="T20" fmla="*/ 711 w 723"/>
                        <a:gd name="T21" fmla="*/ 213 h 576"/>
                        <a:gd name="T22" fmla="*/ 687 w 723"/>
                        <a:gd name="T23" fmla="*/ 147 h 576"/>
                        <a:gd name="T24" fmla="*/ 639 w 723"/>
                        <a:gd name="T25" fmla="*/ 87 h 576"/>
                        <a:gd name="T26" fmla="*/ 585 w 723"/>
                        <a:gd name="T27" fmla="*/ 45 h 576"/>
                        <a:gd name="T28" fmla="*/ 549 w 723"/>
                        <a:gd name="T29" fmla="*/ 27 h 576"/>
                        <a:gd name="T30" fmla="*/ 513 w 723"/>
                        <a:gd name="T31" fmla="*/ 15 h 576"/>
                        <a:gd name="T32" fmla="*/ 477 w 723"/>
                        <a:gd name="T33" fmla="*/ 3 h 576"/>
                        <a:gd name="T34" fmla="*/ 432 w 723"/>
                        <a:gd name="T35" fmla="*/ 0 h 576"/>
                        <a:gd name="T36" fmla="*/ 0 w 723"/>
                        <a:gd name="T37" fmla="*/ 0 h 57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0" t="0" r="r" b="b"/>
                      <a:pathLst>
                        <a:path w="723" h="576">
                          <a:moveTo>
                            <a:pt x="0" y="0"/>
                          </a:moveTo>
                          <a:lnTo>
                            <a:pt x="0" y="576"/>
                          </a:lnTo>
                          <a:lnTo>
                            <a:pt x="432" y="576"/>
                          </a:lnTo>
                          <a:lnTo>
                            <a:pt x="489" y="573"/>
                          </a:lnTo>
                          <a:lnTo>
                            <a:pt x="555" y="549"/>
                          </a:lnTo>
                          <a:lnTo>
                            <a:pt x="591" y="525"/>
                          </a:lnTo>
                          <a:lnTo>
                            <a:pt x="627" y="501"/>
                          </a:lnTo>
                          <a:lnTo>
                            <a:pt x="681" y="435"/>
                          </a:lnTo>
                          <a:lnTo>
                            <a:pt x="711" y="363"/>
                          </a:lnTo>
                          <a:lnTo>
                            <a:pt x="723" y="285"/>
                          </a:lnTo>
                          <a:lnTo>
                            <a:pt x="711" y="213"/>
                          </a:lnTo>
                          <a:lnTo>
                            <a:pt x="687" y="147"/>
                          </a:lnTo>
                          <a:lnTo>
                            <a:pt x="639" y="87"/>
                          </a:lnTo>
                          <a:lnTo>
                            <a:pt x="585" y="45"/>
                          </a:lnTo>
                          <a:lnTo>
                            <a:pt x="549" y="27"/>
                          </a:lnTo>
                          <a:lnTo>
                            <a:pt x="513" y="15"/>
                          </a:lnTo>
                          <a:lnTo>
                            <a:pt x="477" y="3"/>
                          </a:lnTo>
                          <a:lnTo>
                            <a:pt x="43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50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2" y="7488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51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344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52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632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648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6624" y="5112"/>
                    <a:ext cx="144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</p:grpSp>
            <p:sp>
              <p:nvSpPr>
                <p:cNvPr id="177" name="Line 59"/>
                <p:cNvSpPr>
                  <a:spLocks noChangeShapeType="1"/>
                </p:cNvSpPr>
                <p:nvPr/>
              </p:nvSpPr>
              <p:spPr bwMode="auto">
                <a:xfrm>
                  <a:off x="1269" y="2621"/>
                  <a:ext cx="1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78" name="Line 60"/>
                <p:cNvSpPr>
                  <a:spLocks noChangeShapeType="1"/>
                </p:cNvSpPr>
                <p:nvPr/>
              </p:nvSpPr>
              <p:spPr bwMode="auto">
                <a:xfrm>
                  <a:off x="1265" y="2842"/>
                  <a:ext cx="1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79" name="Line 61"/>
                <p:cNvSpPr>
                  <a:spLocks noChangeShapeType="1"/>
                </p:cNvSpPr>
                <p:nvPr/>
              </p:nvSpPr>
              <p:spPr bwMode="auto">
                <a:xfrm>
                  <a:off x="748" y="2561"/>
                  <a:ext cx="1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80" name="Line 62"/>
                <p:cNvSpPr>
                  <a:spLocks noChangeShapeType="1"/>
                </p:cNvSpPr>
                <p:nvPr/>
              </p:nvSpPr>
              <p:spPr bwMode="auto">
                <a:xfrm>
                  <a:off x="750" y="2899"/>
                  <a:ext cx="1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81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640" y="2957"/>
                  <a:ext cx="10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82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639" y="2622"/>
                  <a:ext cx="10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3627" name="Group 65"/>
              <p:cNvGrpSpPr>
                <a:grpSpLocks/>
              </p:cNvGrpSpPr>
              <p:nvPr/>
            </p:nvGrpSpPr>
            <p:grpSpPr bwMode="auto">
              <a:xfrm>
                <a:off x="865" y="1468"/>
                <a:ext cx="606" cy="231"/>
                <a:chOff x="865" y="1468"/>
                <a:chExt cx="606" cy="231"/>
              </a:xfrm>
            </p:grpSpPr>
            <p:grpSp>
              <p:nvGrpSpPr>
                <p:cNvPr id="23628" name="Group 66"/>
                <p:cNvGrpSpPr>
                  <a:grpSpLocks/>
                </p:cNvGrpSpPr>
                <p:nvPr/>
              </p:nvGrpSpPr>
              <p:grpSpPr bwMode="auto">
                <a:xfrm>
                  <a:off x="953" y="1468"/>
                  <a:ext cx="518" cy="231"/>
                  <a:chOff x="5616" y="4896"/>
                  <a:chExt cx="1296" cy="576"/>
                </a:xfrm>
              </p:grpSpPr>
              <p:grpSp>
                <p:nvGrpSpPr>
                  <p:cNvPr id="23632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5616" y="4896"/>
                    <a:ext cx="1296" cy="576"/>
                    <a:chOff x="2304" y="7200"/>
                    <a:chExt cx="1296" cy="576"/>
                  </a:xfrm>
                </p:grpSpPr>
                <p:sp>
                  <p:nvSpPr>
                    <p:cNvPr id="23634" name="Freeform 68"/>
                    <p:cNvSpPr>
                      <a:spLocks/>
                    </p:cNvSpPr>
                    <p:nvPr/>
                  </p:nvSpPr>
                  <p:spPr bwMode="auto">
                    <a:xfrm>
                      <a:off x="2592" y="7200"/>
                      <a:ext cx="723" cy="576"/>
                    </a:xfrm>
                    <a:custGeom>
                      <a:avLst/>
                      <a:gdLst>
                        <a:gd name="T0" fmla="*/ 0 w 723"/>
                        <a:gd name="T1" fmla="*/ 0 h 576"/>
                        <a:gd name="T2" fmla="*/ 0 w 723"/>
                        <a:gd name="T3" fmla="*/ 576 h 576"/>
                        <a:gd name="T4" fmla="*/ 432 w 723"/>
                        <a:gd name="T5" fmla="*/ 576 h 576"/>
                        <a:gd name="T6" fmla="*/ 489 w 723"/>
                        <a:gd name="T7" fmla="*/ 573 h 576"/>
                        <a:gd name="T8" fmla="*/ 555 w 723"/>
                        <a:gd name="T9" fmla="*/ 549 h 576"/>
                        <a:gd name="T10" fmla="*/ 591 w 723"/>
                        <a:gd name="T11" fmla="*/ 525 h 576"/>
                        <a:gd name="T12" fmla="*/ 627 w 723"/>
                        <a:gd name="T13" fmla="*/ 501 h 576"/>
                        <a:gd name="T14" fmla="*/ 681 w 723"/>
                        <a:gd name="T15" fmla="*/ 435 h 576"/>
                        <a:gd name="T16" fmla="*/ 711 w 723"/>
                        <a:gd name="T17" fmla="*/ 363 h 576"/>
                        <a:gd name="T18" fmla="*/ 723 w 723"/>
                        <a:gd name="T19" fmla="*/ 285 h 576"/>
                        <a:gd name="T20" fmla="*/ 711 w 723"/>
                        <a:gd name="T21" fmla="*/ 213 h 576"/>
                        <a:gd name="T22" fmla="*/ 687 w 723"/>
                        <a:gd name="T23" fmla="*/ 147 h 576"/>
                        <a:gd name="T24" fmla="*/ 639 w 723"/>
                        <a:gd name="T25" fmla="*/ 87 h 576"/>
                        <a:gd name="T26" fmla="*/ 585 w 723"/>
                        <a:gd name="T27" fmla="*/ 45 h 576"/>
                        <a:gd name="T28" fmla="*/ 549 w 723"/>
                        <a:gd name="T29" fmla="*/ 27 h 576"/>
                        <a:gd name="T30" fmla="*/ 513 w 723"/>
                        <a:gd name="T31" fmla="*/ 15 h 576"/>
                        <a:gd name="T32" fmla="*/ 477 w 723"/>
                        <a:gd name="T33" fmla="*/ 3 h 576"/>
                        <a:gd name="T34" fmla="*/ 432 w 723"/>
                        <a:gd name="T35" fmla="*/ 0 h 576"/>
                        <a:gd name="T36" fmla="*/ 0 w 723"/>
                        <a:gd name="T37" fmla="*/ 0 h 57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</a:gdLst>
                      <a:ahLst/>
                      <a:cxnLst>
                        <a:cxn ang="T38">
                          <a:pos x="T0" y="T1"/>
                        </a:cxn>
                        <a:cxn ang="T39">
                          <a:pos x="T2" y="T3"/>
                        </a:cxn>
                        <a:cxn ang="T40">
                          <a:pos x="T4" y="T5"/>
                        </a:cxn>
                        <a:cxn ang="T41">
                          <a:pos x="T6" y="T7"/>
                        </a:cxn>
                        <a:cxn ang="T42">
                          <a:pos x="T8" y="T9"/>
                        </a:cxn>
                        <a:cxn ang="T43">
                          <a:pos x="T10" y="T11"/>
                        </a:cxn>
                        <a:cxn ang="T44">
                          <a:pos x="T12" y="T13"/>
                        </a:cxn>
                        <a:cxn ang="T45">
                          <a:pos x="T14" y="T15"/>
                        </a:cxn>
                        <a:cxn ang="T46">
                          <a:pos x="T16" y="T17"/>
                        </a:cxn>
                        <a:cxn ang="T47">
                          <a:pos x="T18" y="T19"/>
                        </a:cxn>
                        <a:cxn ang="T48">
                          <a:pos x="T20" y="T21"/>
                        </a:cxn>
                        <a:cxn ang="T49">
                          <a:pos x="T22" y="T23"/>
                        </a:cxn>
                        <a:cxn ang="T50">
                          <a:pos x="T24" y="T25"/>
                        </a:cxn>
                        <a:cxn ang="T51">
                          <a:pos x="T26" y="T27"/>
                        </a:cxn>
                        <a:cxn ang="T52">
                          <a:pos x="T28" y="T29"/>
                        </a:cxn>
                        <a:cxn ang="T53">
                          <a:pos x="T30" y="T31"/>
                        </a:cxn>
                        <a:cxn ang="T54">
                          <a:pos x="T32" y="T33"/>
                        </a:cxn>
                        <a:cxn ang="T55">
                          <a:pos x="T34" y="T35"/>
                        </a:cxn>
                        <a:cxn ang="T56">
                          <a:pos x="T36" y="T37"/>
                        </a:cxn>
                      </a:cxnLst>
                      <a:rect l="0" t="0" r="r" b="b"/>
                      <a:pathLst>
                        <a:path w="723" h="576">
                          <a:moveTo>
                            <a:pt x="0" y="0"/>
                          </a:moveTo>
                          <a:lnTo>
                            <a:pt x="0" y="576"/>
                          </a:lnTo>
                          <a:lnTo>
                            <a:pt x="432" y="576"/>
                          </a:lnTo>
                          <a:lnTo>
                            <a:pt x="489" y="573"/>
                          </a:lnTo>
                          <a:lnTo>
                            <a:pt x="555" y="549"/>
                          </a:lnTo>
                          <a:lnTo>
                            <a:pt x="591" y="525"/>
                          </a:lnTo>
                          <a:lnTo>
                            <a:pt x="627" y="501"/>
                          </a:lnTo>
                          <a:lnTo>
                            <a:pt x="681" y="435"/>
                          </a:lnTo>
                          <a:lnTo>
                            <a:pt x="711" y="363"/>
                          </a:lnTo>
                          <a:lnTo>
                            <a:pt x="723" y="285"/>
                          </a:lnTo>
                          <a:lnTo>
                            <a:pt x="711" y="213"/>
                          </a:lnTo>
                          <a:lnTo>
                            <a:pt x="687" y="147"/>
                          </a:lnTo>
                          <a:lnTo>
                            <a:pt x="639" y="87"/>
                          </a:lnTo>
                          <a:lnTo>
                            <a:pt x="585" y="45"/>
                          </a:lnTo>
                          <a:lnTo>
                            <a:pt x="549" y="27"/>
                          </a:lnTo>
                          <a:lnTo>
                            <a:pt x="513" y="15"/>
                          </a:lnTo>
                          <a:lnTo>
                            <a:pt x="477" y="3"/>
                          </a:lnTo>
                          <a:lnTo>
                            <a:pt x="432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35" name="Line 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2" y="7488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36" name="Line 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344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37" name="Line 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7632"/>
                      <a:ext cx="28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633" name="Oval 72"/>
                  <p:cNvSpPr>
                    <a:spLocks noChangeArrowheads="1"/>
                  </p:cNvSpPr>
                  <p:nvPr/>
                </p:nvSpPr>
                <p:spPr bwMode="auto">
                  <a:xfrm>
                    <a:off x="6624" y="5112"/>
                    <a:ext cx="144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</p:grpSp>
            <p:grpSp>
              <p:nvGrpSpPr>
                <p:cNvPr id="23629" name="Group 73"/>
                <p:cNvGrpSpPr>
                  <a:grpSpLocks/>
                </p:cNvGrpSpPr>
                <p:nvPr/>
              </p:nvGrpSpPr>
              <p:grpSpPr bwMode="auto">
                <a:xfrm>
                  <a:off x="865" y="1526"/>
                  <a:ext cx="88" cy="115"/>
                  <a:chOff x="865" y="1555"/>
                  <a:chExt cx="88" cy="115"/>
                </a:xfrm>
              </p:grpSpPr>
              <p:sp>
                <p:nvSpPr>
                  <p:cNvPr id="166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953" y="1555"/>
                    <a:ext cx="0" cy="11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67" name="Line 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65" y="1613"/>
                    <a:ext cx="8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158" name="Text Box 76"/>
            <p:cNvSpPr txBox="1">
              <a:spLocks noChangeArrowheads="1"/>
            </p:cNvSpPr>
            <p:nvPr/>
          </p:nvSpPr>
          <p:spPr bwMode="auto">
            <a:xfrm>
              <a:off x="2205" y="1338"/>
              <a:ext cx="331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4400">
                  <a:ea typeface="ＭＳ Ｐゴシック" charset="0"/>
                  <a:cs typeface="ＭＳ Ｐゴシック" charset="0"/>
                </a:rPr>
                <a:t>=</a:t>
              </a:r>
              <a:endParaRPr lang="en-US" sz="2400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9" name="Text Box 77"/>
            <p:cNvSpPr txBox="1">
              <a:spLocks noChangeArrowheads="1"/>
            </p:cNvSpPr>
            <p:nvPr/>
          </p:nvSpPr>
          <p:spPr bwMode="auto">
            <a:xfrm>
              <a:off x="2205" y="1899"/>
              <a:ext cx="331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4400">
                  <a:ea typeface="ＭＳ Ｐゴシック" charset="0"/>
                  <a:cs typeface="ＭＳ Ｐゴシック" charset="0"/>
                </a:rPr>
                <a:t>=</a:t>
              </a:r>
              <a:endParaRPr lang="en-US" sz="2400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0" name="Text Box 78"/>
            <p:cNvSpPr txBox="1">
              <a:spLocks noChangeArrowheads="1"/>
            </p:cNvSpPr>
            <p:nvPr/>
          </p:nvSpPr>
          <p:spPr bwMode="auto">
            <a:xfrm>
              <a:off x="2205" y="2538"/>
              <a:ext cx="331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4400">
                  <a:ea typeface="ＭＳ Ｐゴシック" charset="0"/>
                  <a:cs typeface="ＭＳ Ｐゴシック" charset="0"/>
                </a:rPr>
                <a:t>=</a:t>
              </a:r>
              <a:endParaRPr lang="en-US" sz="2400"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16" name="Group 79"/>
          <p:cNvGrpSpPr>
            <a:grpSpLocks/>
          </p:cNvGrpSpPr>
          <p:nvPr/>
        </p:nvGrpSpPr>
        <p:grpSpPr bwMode="auto">
          <a:xfrm>
            <a:off x="5056188" y="1524000"/>
            <a:ext cx="2354262" cy="2667000"/>
            <a:chOff x="3185" y="1338"/>
            <a:chExt cx="1483" cy="1680"/>
          </a:xfrm>
        </p:grpSpPr>
        <p:grpSp>
          <p:nvGrpSpPr>
            <p:cNvPr id="23560" name="Group 80"/>
            <p:cNvGrpSpPr>
              <a:grpSpLocks/>
            </p:cNvGrpSpPr>
            <p:nvPr/>
          </p:nvGrpSpPr>
          <p:grpSpPr bwMode="auto">
            <a:xfrm>
              <a:off x="3536" y="1468"/>
              <a:ext cx="1132" cy="1436"/>
              <a:chOff x="3380" y="1468"/>
              <a:chExt cx="1132" cy="1436"/>
            </a:xfrm>
          </p:grpSpPr>
          <p:grpSp>
            <p:nvGrpSpPr>
              <p:cNvPr id="23564" name="Group 81"/>
              <p:cNvGrpSpPr>
                <a:grpSpLocks/>
              </p:cNvGrpSpPr>
              <p:nvPr/>
            </p:nvGrpSpPr>
            <p:grpSpPr bwMode="auto">
              <a:xfrm>
                <a:off x="3643" y="1468"/>
                <a:ext cx="606" cy="231"/>
                <a:chOff x="3464" y="1439"/>
                <a:chExt cx="606" cy="231"/>
              </a:xfrm>
            </p:grpSpPr>
            <p:grpSp>
              <p:nvGrpSpPr>
                <p:cNvPr id="23611" name="Group 82"/>
                <p:cNvGrpSpPr>
                  <a:grpSpLocks/>
                </p:cNvGrpSpPr>
                <p:nvPr/>
              </p:nvGrpSpPr>
              <p:grpSpPr bwMode="auto">
                <a:xfrm>
                  <a:off x="3552" y="1439"/>
                  <a:ext cx="518" cy="231"/>
                  <a:chOff x="5616" y="4176"/>
                  <a:chExt cx="1296" cy="576"/>
                </a:xfrm>
              </p:grpSpPr>
              <p:grpSp>
                <p:nvGrpSpPr>
                  <p:cNvPr id="23615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5616" y="4176"/>
                    <a:ext cx="1296" cy="576"/>
                    <a:chOff x="3744" y="7632"/>
                    <a:chExt cx="1296" cy="576"/>
                  </a:xfrm>
                </p:grpSpPr>
                <p:sp>
                  <p:nvSpPr>
                    <p:cNvPr id="23617" name="Freeform 84"/>
                    <p:cNvSpPr>
                      <a:spLocks/>
                    </p:cNvSpPr>
                    <p:nvPr/>
                  </p:nvSpPr>
                  <p:spPr bwMode="auto">
                    <a:xfrm>
                      <a:off x="4032" y="7632"/>
                      <a:ext cx="747" cy="576"/>
                    </a:xfrm>
                    <a:custGeom>
                      <a:avLst/>
                      <a:gdLst>
                        <a:gd name="T0" fmla="*/ 0 w 747"/>
                        <a:gd name="T1" fmla="*/ 0 h 576"/>
                        <a:gd name="T2" fmla="*/ 432 w 747"/>
                        <a:gd name="T3" fmla="*/ 0 h 576"/>
                        <a:gd name="T4" fmla="*/ 495 w 747"/>
                        <a:gd name="T5" fmla="*/ 9 h 576"/>
                        <a:gd name="T6" fmla="*/ 555 w 747"/>
                        <a:gd name="T7" fmla="*/ 27 h 576"/>
                        <a:gd name="T8" fmla="*/ 639 w 747"/>
                        <a:gd name="T9" fmla="*/ 99 h 576"/>
                        <a:gd name="T10" fmla="*/ 699 w 747"/>
                        <a:gd name="T11" fmla="*/ 189 h 576"/>
                        <a:gd name="T12" fmla="*/ 747 w 747"/>
                        <a:gd name="T13" fmla="*/ 291 h 576"/>
                        <a:gd name="T14" fmla="*/ 699 w 747"/>
                        <a:gd name="T15" fmla="*/ 393 h 576"/>
                        <a:gd name="T16" fmla="*/ 633 w 747"/>
                        <a:gd name="T17" fmla="*/ 477 h 576"/>
                        <a:gd name="T18" fmla="*/ 549 w 747"/>
                        <a:gd name="T19" fmla="*/ 549 h 576"/>
                        <a:gd name="T20" fmla="*/ 495 w 747"/>
                        <a:gd name="T21" fmla="*/ 567 h 576"/>
                        <a:gd name="T22" fmla="*/ 432 w 747"/>
                        <a:gd name="T23" fmla="*/ 576 h 576"/>
                        <a:gd name="T24" fmla="*/ 0 w 747"/>
                        <a:gd name="T25" fmla="*/ 576 h 576"/>
                        <a:gd name="T26" fmla="*/ 39 w 747"/>
                        <a:gd name="T27" fmla="*/ 561 h 576"/>
                        <a:gd name="T28" fmla="*/ 69 w 747"/>
                        <a:gd name="T29" fmla="*/ 537 h 576"/>
                        <a:gd name="T30" fmla="*/ 111 w 747"/>
                        <a:gd name="T31" fmla="*/ 483 h 576"/>
                        <a:gd name="T32" fmla="*/ 135 w 747"/>
                        <a:gd name="T33" fmla="*/ 381 h 576"/>
                        <a:gd name="T34" fmla="*/ 144 w 747"/>
                        <a:gd name="T35" fmla="*/ 288 h 576"/>
                        <a:gd name="T36" fmla="*/ 135 w 747"/>
                        <a:gd name="T37" fmla="*/ 183 h 576"/>
                        <a:gd name="T38" fmla="*/ 111 w 747"/>
                        <a:gd name="T39" fmla="*/ 99 h 576"/>
                        <a:gd name="T40" fmla="*/ 69 w 747"/>
                        <a:gd name="T41" fmla="*/ 33 h 576"/>
                        <a:gd name="T42" fmla="*/ 39 w 747"/>
                        <a:gd name="T43" fmla="*/ 9 h 576"/>
                        <a:gd name="T44" fmla="*/ 0 w 747"/>
                        <a:gd name="T45" fmla="*/ 0 h 57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0" t="0" r="r" b="b"/>
                      <a:pathLst>
                        <a:path w="747" h="576">
                          <a:moveTo>
                            <a:pt x="0" y="0"/>
                          </a:moveTo>
                          <a:lnTo>
                            <a:pt x="432" y="0"/>
                          </a:lnTo>
                          <a:lnTo>
                            <a:pt x="495" y="9"/>
                          </a:lnTo>
                          <a:lnTo>
                            <a:pt x="555" y="27"/>
                          </a:lnTo>
                          <a:lnTo>
                            <a:pt x="639" y="99"/>
                          </a:lnTo>
                          <a:lnTo>
                            <a:pt x="699" y="189"/>
                          </a:lnTo>
                          <a:lnTo>
                            <a:pt x="747" y="291"/>
                          </a:lnTo>
                          <a:lnTo>
                            <a:pt x="699" y="393"/>
                          </a:lnTo>
                          <a:lnTo>
                            <a:pt x="633" y="477"/>
                          </a:lnTo>
                          <a:lnTo>
                            <a:pt x="549" y="549"/>
                          </a:lnTo>
                          <a:lnTo>
                            <a:pt x="495" y="567"/>
                          </a:lnTo>
                          <a:lnTo>
                            <a:pt x="432" y="576"/>
                          </a:lnTo>
                          <a:lnTo>
                            <a:pt x="0" y="576"/>
                          </a:lnTo>
                          <a:lnTo>
                            <a:pt x="39" y="561"/>
                          </a:lnTo>
                          <a:lnTo>
                            <a:pt x="69" y="537"/>
                          </a:lnTo>
                          <a:lnTo>
                            <a:pt x="111" y="483"/>
                          </a:lnTo>
                          <a:lnTo>
                            <a:pt x="135" y="381"/>
                          </a:lnTo>
                          <a:lnTo>
                            <a:pt x="144" y="288"/>
                          </a:lnTo>
                          <a:lnTo>
                            <a:pt x="135" y="183"/>
                          </a:lnTo>
                          <a:lnTo>
                            <a:pt x="111" y="99"/>
                          </a:lnTo>
                          <a:lnTo>
                            <a:pt x="69" y="33"/>
                          </a:lnTo>
                          <a:lnTo>
                            <a:pt x="39" y="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18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8064"/>
                      <a:ext cx="40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19" name="Line 8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82" y="7920"/>
                      <a:ext cx="25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20" name="Line 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7776"/>
                      <a:ext cx="41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616" name="Oval 88"/>
                  <p:cNvSpPr>
                    <a:spLocks noChangeArrowheads="1"/>
                  </p:cNvSpPr>
                  <p:nvPr/>
                </p:nvSpPr>
                <p:spPr bwMode="auto">
                  <a:xfrm>
                    <a:off x="6624" y="4392"/>
                    <a:ext cx="144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</p:grpSp>
            <p:grpSp>
              <p:nvGrpSpPr>
                <p:cNvPr id="23612" name="Group 89"/>
                <p:cNvGrpSpPr>
                  <a:grpSpLocks/>
                </p:cNvGrpSpPr>
                <p:nvPr/>
              </p:nvGrpSpPr>
              <p:grpSpPr bwMode="auto">
                <a:xfrm>
                  <a:off x="3464" y="1493"/>
                  <a:ext cx="88" cy="115"/>
                  <a:chOff x="865" y="1555"/>
                  <a:chExt cx="88" cy="115"/>
                </a:xfrm>
              </p:grpSpPr>
              <p:sp>
                <p:nvSpPr>
                  <p:cNvPr id="270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953" y="1555"/>
                    <a:ext cx="0" cy="11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71" name="Line 9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65" y="1613"/>
                    <a:ext cx="8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grpSp>
            <p:nvGrpSpPr>
              <p:cNvPr id="23565" name="Group 92"/>
              <p:cNvGrpSpPr>
                <a:grpSpLocks/>
              </p:cNvGrpSpPr>
              <p:nvPr/>
            </p:nvGrpSpPr>
            <p:grpSpPr bwMode="auto">
              <a:xfrm>
                <a:off x="3429" y="2673"/>
                <a:ext cx="1036" cy="231"/>
                <a:chOff x="3504" y="2672"/>
                <a:chExt cx="1036" cy="231"/>
              </a:xfrm>
            </p:grpSpPr>
            <p:grpSp>
              <p:nvGrpSpPr>
                <p:cNvPr id="23596" name="Group 93"/>
                <p:cNvGrpSpPr>
                  <a:grpSpLocks/>
                </p:cNvGrpSpPr>
                <p:nvPr/>
              </p:nvGrpSpPr>
              <p:grpSpPr bwMode="auto">
                <a:xfrm>
                  <a:off x="3504" y="2672"/>
                  <a:ext cx="518" cy="231"/>
                  <a:chOff x="5616" y="4176"/>
                  <a:chExt cx="1296" cy="576"/>
                </a:xfrm>
              </p:grpSpPr>
              <p:grpSp>
                <p:nvGrpSpPr>
                  <p:cNvPr id="23605" name="Group 94"/>
                  <p:cNvGrpSpPr>
                    <a:grpSpLocks/>
                  </p:cNvGrpSpPr>
                  <p:nvPr/>
                </p:nvGrpSpPr>
                <p:grpSpPr bwMode="auto">
                  <a:xfrm>
                    <a:off x="5616" y="4176"/>
                    <a:ext cx="1296" cy="576"/>
                    <a:chOff x="3744" y="7632"/>
                    <a:chExt cx="1296" cy="576"/>
                  </a:xfrm>
                </p:grpSpPr>
                <p:sp>
                  <p:nvSpPr>
                    <p:cNvPr id="23607" name="Freeform 95"/>
                    <p:cNvSpPr>
                      <a:spLocks/>
                    </p:cNvSpPr>
                    <p:nvPr/>
                  </p:nvSpPr>
                  <p:spPr bwMode="auto">
                    <a:xfrm>
                      <a:off x="4032" y="7632"/>
                      <a:ext cx="747" cy="576"/>
                    </a:xfrm>
                    <a:custGeom>
                      <a:avLst/>
                      <a:gdLst>
                        <a:gd name="T0" fmla="*/ 0 w 747"/>
                        <a:gd name="T1" fmla="*/ 0 h 576"/>
                        <a:gd name="T2" fmla="*/ 432 w 747"/>
                        <a:gd name="T3" fmla="*/ 0 h 576"/>
                        <a:gd name="T4" fmla="*/ 495 w 747"/>
                        <a:gd name="T5" fmla="*/ 9 h 576"/>
                        <a:gd name="T6" fmla="*/ 555 w 747"/>
                        <a:gd name="T7" fmla="*/ 27 h 576"/>
                        <a:gd name="T8" fmla="*/ 639 w 747"/>
                        <a:gd name="T9" fmla="*/ 99 h 576"/>
                        <a:gd name="T10" fmla="*/ 699 w 747"/>
                        <a:gd name="T11" fmla="*/ 189 h 576"/>
                        <a:gd name="T12" fmla="*/ 747 w 747"/>
                        <a:gd name="T13" fmla="*/ 291 h 576"/>
                        <a:gd name="T14" fmla="*/ 699 w 747"/>
                        <a:gd name="T15" fmla="*/ 393 h 576"/>
                        <a:gd name="T16" fmla="*/ 633 w 747"/>
                        <a:gd name="T17" fmla="*/ 477 h 576"/>
                        <a:gd name="T18" fmla="*/ 549 w 747"/>
                        <a:gd name="T19" fmla="*/ 549 h 576"/>
                        <a:gd name="T20" fmla="*/ 495 w 747"/>
                        <a:gd name="T21" fmla="*/ 567 h 576"/>
                        <a:gd name="T22" fmla="*/ 432 w 747"/>
                        <a:gd name="T23" fmla="*/ 576 h 576"/>
                        <a:gd name="T24" fmla="*/ 0 w 747"/>
                        <a:gd name="T25" fmla="*/ 576 h 576"/>
                        <a:gd name="T26" fmla="*/ 39 w 747"/>
                        <a:gd name="T27" fmla="*/ 561 h 576"/>
                        <a:gd name="T28" fmla="*/ 69 w 747"/>
                        <a:gd name="T29" fmla="*/ 537 h 576"/>
                        <a:gd name="T30" fmla="*/ 111 w 747"/>
                        <a:gd name="T31" fmla="*/ 483 h 576"/>
                        <a:gd name="T32" fmla="*/ 135 w 747"/>
                        <a:gd name="T33" fmla="*/ 381 h 576"/>
                        <a:gd name="T34" fmla="*/ 144 w 747"/>
                        <a:gd name="T35" fmla="*/ 288 h 576"/>
                        <a:gd name="T36" fmla="*/ 135 w 747"/>
                        <a:gd name="T37" fmla="*/ 183 h 576"/>
                        <a:gd name="T38" fmla="*/ 111 w 747"/>
                        <a:gd name="T39" fmla="*/ 99 h 576"/>
                        <a:gd name="T40" fmla="*/ 69 w 747"/>
                        <a:gd name="T41" fmla="*/ 33 h 576"/>
                        <a:gd name="T42" fmla="*/ 39 w 747"/>
                        <a:gd name="T43" fmla="*/ 9 h 576"/>
                        <a:gd name="T44" fmla="*/ 0 w 747"/>
                        <a:gd name="T45" fmla="*/ 0 h 57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0" t="0" r="r" b="b"/>
                      <a:pathLst>
                        <a:path w="747" h="576">
                          <a:moveTo>
                            <a:pt x="0" y="0"/>
                          </a:moveTo>
                          <a:lnTo>
                            <a:pt x="432" y="0"/>
                          </a:lnTo>
                          <a:lnTo>
                            <a:pt x="495" y="9"/>
                          </a:lnTo>
                          <a:lnTo>
                            <a:pt x="555" y="27"/>
                          </a:lnTo>
                          <a:lnTo>
                            <a:pt x="639" y="99"/>
                          </a:lnTo>
                          <a:lnTo>
                            <a:pt x="699" y="189"/>
                          </a:lnTo>
                          <a:lnTo>
                            <a:pt x="747" y="291"/>
                          </a:lnTo>
                          <a:lnTo>
                            <a:pt x="699" y="393"/>
                          </a:lnTo>
                          <a:lnTo>
                            <a:pt x="633" y="477"/>
                          </a:lnTo>
                          <a:lnTo>
                            <a:pt x="549" y="549"/>
                          </a:lnTo>
                          <a:lnTo>
                            <a:pt x="495" y="567"/>
                          </a:lnTo>
                          <a:lnTo>
                            <a:pt x="432" y="576"/>
                          </a:lnTo>
                          <a:lnTo>
                            <a:pt x="0" y="576"/>
                          </a:lnTo>
                          <a:lnTo>
                            <a:pt x="39" y="561"/>
                          </a:lnTo>
                          <a:lnTo>
                            <a:pt x="69" y="537"/>
                          </a:lnTo>
                          <a:lnTo>
                            <a:pt x="111" y="483"/>
                          </a:lnTo>
                          <a:lnTo>
                            <a:pt x="135" y="381"/>
                          </a:lnTo>
                          <a:lnTo>
                            <a:pt x="144" y="288"/>
                          </a:lnTo>
                          <a:lnTo>
                            <a:pt x="135" y="183"/>
                          </a:lnTo>
                          <a:lnTo>
                            <a:pt x="111" y="99"/>
                          </a:lnTo>
                          <a:lnTo>
                            <a:pt x="69" y="33"/>
                          </a:lnTo>
                          <a:lnTo>
                            <a:pt x="39" y="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08" name="Line 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8064"/>
                      <a:ext cx="40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09" name="Line 9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82" y="7920"/>
                      <a:ext cx="25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10" name="Line 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7776"/>
                      <a:ext cx="41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606" name="Oval 99"/>
                  <p:cNvSpPr>
                    <a:spLocks noChangeArrowheads="1"/>
                  </p:cNvSpPr>
                  <p:nvPr/>
                </p:nvSpPr>
                <p:spPr bwMode="auto">
                  <a:xfrm>
                    <a:off x="6624" y="4392"/>
                    <a:ext cx="144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</p:grpSp>
            <p:grpSp>
              <p:nvGrpSpPr>
                <p:cNvPr id="23597" name="Group 100"/>
                <p:cNvGrpSpPr>
                  <a:grpSpLocks/>
                </p:cNvGrpSpPr>
                <p:nvPr/>
              </p:nvGrpSpPr>
              <p:grpSpPr bwMode="auto">
                <a:xfrm>
                  <a:off x="4022" y="2672"/>
                  <a:ext cx="518" cy="231"/>
                  <a:chOff x="5616" y="4176"/>
                  <a:chExt cx="1296" cy="576"/>
                </a:xfrm>
              </p:grpSpPr>
              <p:grpSp>
                <p:nvGrpSpPr>
                  <p:cNvPr id="23599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5616" y="4176"/>
                    <a:ext cx="1296" cy="576"/>
                    <a:chOff x="3744" y="7632"/>
                    <a:chExt cx="1296" cy="576"/>
                  </a:xfrm>
                </p:grpSpPr>
                <p:sp>
                  <p:nvSpPr>
                    <p:cNvPr id="23601" name="Freeform 102"/>
                    <p:cNvSpPr>
                      <a:spLocks/>
                    </p:cNvSpPr>
                    <p:nvPr/>
                  </p:nvSpPr>
                  <p:spPr bwMode="auto">
                    <a:xfrm>
                      <a:off x="4032" y="7632"/>
                      <a:ext cx="747" cy="576"/>
                    </a:xfrm>
                    <a:custGeom>
                      <a:avLst/>
                      <a:gdLst>
                        <a:gd name="T0" fmla="*/ 0 w 747"/>
                        <a:gd name="T1" fmla="*/ 0 h 576"/>
                        <a:gd name="T2" fmla="*/ 432 w 747"/>
                        <a:gd name="T3" fmla="*/ 0 h 576"/>
                        <a:gd name="T4" fmla="*/ 495 w 747"/>
                        <a:gd name="T5" fmla="*/ 9 h 576"/>
                        <a:gd name="T6" fmla="*/ 555 w 747"/>
                        <a:gd name="T7" fmla="*/ 27 h 576"/>
                        <a:gd name="T8" fmla="*/ 639 w 747"/>
                        <a:gd name="T9" fmla="*/ 99 h 576"/>
                        <a:gd name="T10" fmla="*/ 699 w 747"/>
                        <a:gd name="T11" fmla="*/ 189 h 576"/>
                        <a:gd name="T12" fmla="*/ 747 w 747"/>
                        <a:gd name="T13" fmla="*/ 291 h 576"/>
                        <a:gd name="T14" fmla="*/ 699 w 747"/>
                        <a:gd name="T15" fmla="*/ 393 h 576"/>
                        <a:gd name="T16" fmla="*/ 633 w 747"/>
                        <a:gd name="T17" fmla="*/ 477 h 576"/>
                        <a:gd name="T18" fmla="*/ 549 w 747"/>
                        <a:gd name="T19" fmla="*/ 549 h 576"/>
                        <a:gd name="T20" fmla="*/ 495 w 747"/>
                        <a:gd name="T21" fmla="*/ 567 h 576"/>
                        <a:gd name="T22" fmla="*/ 432 w 747"/>
                        <a:gd name="T23" fmla="*/ 576 h 576"/>
                        <a:gd name="T24" fmla="*/ 0 w 747"/>
                        <a:gd name="T25" fmla="*/ 576 h 576"/>
                        <a:gd name="T26" fmla="*/ 39 w 747"/>
                        <a:gd name="T27" fmla="*/ 561 h 576"/>
                        <a:gd name="T28" fmla="*/ 69 w 747"/>
                        <a:gd name="T29" fmla="*/ 537 h 576"/>
                        <a:gd name="T30" fmla="*/ 111 w 747"/>
                        <a:gd name="T31" fmla="*/ 483 h 576"/>
                        <a:gd name="T32" fmla="*/ 135 w 747"/>
                        <a:gd name="T33" fmla="*/ 381 h 576"/>
                        <a:gd name="T34" fmla="*/ 144 w 747"/>
                        <a:gd name="T35" fmla="*/ 288 h 576"/>
                        <a:gd name="T36" fmla="*/ 135 w 747"/>
                        <a:gd name="T37" fmla="*/ 183 h 576"/>
                        <a:gd name="T38" fmla="*/ 111 w 747"/>
                        <a:gd name="T39" fmla="*/ 99 h 576"/>
                        <a:gd name="T40" fmla="*/ 69 w 747"/>
                        <a:gd name="T41" fmla="*/ 33 h 576"/>
                        <a:gd name="T42" fmla="*/ 39 w 747"/>
                        <a:gd name="T43" fmla="*/ 9 h 576"/>
                        <a:gd name="T44" fmla="*/ 0 w 747"/>
                        <a:gd name="T45" fmla="*/ 0 h 57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0" t="0" r="r" b="b"/>
                      <a:pathLst>
                        <a:path w="747" h="576">
                          <a:moveTo>
                            <a:pt x="0" y="0"/>
                          </a:moveTo>
                          <a:lnTo>
                            <a:pt x="432" y="0"/>
                          </a:lnTo>
                          <a:lnTo>
                            <a:pt x="495" y="9"/>
                          </a:lnTo>
                          <a:lnTo>
                            <a:pt x="555" y="27"/>
                          </a:lnTo>
                          <a:lnTo>
                            <a:pt x="639" y="99"/>
                          </a:lnTo>
                          <a:lnTo>
                            <a:pt x="699" y="189"/>
                          </a:lnTo>
                          <a:lnTo>
                            <a:pt x="747" y="291"/>
                          </a:lnTo>
                          <a:lnTo>
                            <a:pt x="699" y="393"/>
                          </a:lnTo>
                          <a:lnTo>
                            <a:pt x="633" y="477"/>
                          </a:lnTo>
                          <a:lnTo>
                            <a:pt x="549" y="549"/>
                          </a:lnTo>
                          <a:lnTo>
                            <a:pt x="495" y="567"/>
                          </a:lnTo>
                          <a:lnTo>
                            <a:pt x="432" y="576"/>
                          </a:lnTo>
                          <a:lnTo>
                            <a:pt x="0" y="576"/>
                          </a:lnTo>
                          <a:lnTo>
                            <a:pt x="39" y="561"/>
                          </a:lnTo>
                          <a:lnTo>
                            <a:pt x="69" y="537"/>
                          </a:lnTo>
                          <a:lnTo>
                            <a:pt x="111" y="483"/>
                          </a:lnTo>
                          <a:lnTo>
                            <a:pt x="135" y="381"/>
                          </a:lnTo>
                          <a:lnTo>
                            <a:pt x="144" y="288"/>
                          </a:lnTo>
                          <a:lnTo>
                            <a:pt x="135" y="183"/>
                          </a:lnTo>
                          <a:lnTo>
                            <a:pt x="111" y="99"/>
                          </a:lnTo>
                          <a:lnTo>
                            <a:pt x="69" y="33"/>
                          </a:lnTo>
                          <a:lnTo>
                            <a:pt x="39" y="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02" name="Line 1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8064"/>
                      <a:ext cx="40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03" name="Line 10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82" y="7920"/>
                      <a:ext cx="25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04" name="Line 1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7776"/>
                      <a:ext cx="41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600" name="Oval 106"/>
                  <p:cNvSpPr>
                    <a:spLocks noChangeArrowheads="1"/>
                  </p:cNvSpPr>
                  <p:nvPr/>
                </p:nvSpPr>
                <p:spPr bwMode="auto">
                  <a:xfrm>
                    <a:off x="6624" y="4392"/>
                    <a:ext cx="144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</p:grpSp>
            <p:sp>
              <p:nvSpPr>
                <p:cNvPr id="255" name="Line 107"/>
                <p:cNvSpPr>
                  <a:spLocks noChangeShapeType="1"/>
                </p:cNvSpPr>
                <p:nvPr/>
              </p:nvSpPr>
              <p:spPr bwMode="auto">
                <a:xfrm>
                  <a:off x="4022" y="2725"/>
                  <a:ext cx="0" cy="1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23566" name="Group 108"/>
              <p:cNvGrpSpPr>
                <a:grpSpLocks/>
              </p:cNvGrpSpPr>
              <p:nvPr/>
            </p:nvGrpSpPr>
            <p:grpSpPr bwMode="auto">
              <a:xfrm>
                <a:off x="3380" y="1872"/>
                <a:ext cx="1132" cy="533"/>
                <a:chOff x="3353" y="1872"/>
                <a:chExt cx="1132" cy="533"/>
              </a:xfrm>
            </p:grpSpPr>
            <p:grpSp>
              <p:nvGrpSpPr>
                <p:cNvPr id="23567" name="Group 109"/>
                <p:cNvGrpSpPr>
                  <a:grpSpLocks/>
                </p:cNvGrpSpPr>
                <p:nvPr/>
              </p:nvGrpSpPr>
              <p:grpSpPr bwMode="auto">
                <a:xfrm>
                  <a:off x="3441" y="2174"/>
                  <a:ext cx="518" cy="231"/>
                  <a:chOff x="5616" y="4176"/>
                  <a:chExt cx="1296" cy="576"/>
                </a:xfrm>
              </p:grpSpPr>
              <p:grpSp>
                <p:nvGrpSpPr>
                  <p:cNvPr id="23590" name="Group 110"/>
                  <p:cNvGrpSpPr>
                    <a:grpSpLocks/>
                  </p:cNvGrpSpPr>
                  <p:nvPr/>
                </p:nvGrpSpPr>
                <p:grpSpPr bwMode="auto">
                  <a:xfrm>
                    <a:off x="5616" y="4176"/>
                    <a:ext cx="1296" cy="576"/>
                    <a:chOff x="3744" y="7632"/>
                    <a:chExt cx="1296" cy="576"/>
                  </a:xfrm>
                </p:grpSpPr>
                <p:sp>
                  <p:nvSpPr>
                    <p:cNvPr id="23592" name="Freeform 111"/>
                    <p:cNvSpPr>
                      <a:spLocks/>
                    </p:cNvSpPr>
                    <p:nvPr/>
                  </p:nvSpPr>
                  <p:spPr bwMode="auto">
                    <a:xfrm>
                      <a:off x="4032" y="7632"/>
                      <a:ext cx="747" cy="576"/>
                    </a:xfrm>
                    <a:custGeom>
                      <a:avLst/>
                      <a:gdLst>
                        <a:gd name="T0" fmla="*/ 0 w 747"/>
                        <a:gd name="T1" fmla="*/ 0 h 576"/>
                        <a:gd name="T2" fmla="*/ 432 w 747"/>
                        <a:gd name="T3" fmla="*/ 0 h 576"/>
                        <a:gd name="T4" fmla="*/ 495 w 747"/>
                        <a:gd name="T5" fmla="*/ 9 h 576"/>
                        <a:gd name="T6" fmla="*/ 555 w 747"/>
                        <a:gd name="T7" fmla="*/ 27 h 576"/>
                        <a:gd name="T8" fmla="*/ 639 w 747"/>
                        <a:gd name="T9" fmla="*/ 99 h 576"/>
                        <a:gd name="T10" fmla="*/ 699 w 747"/>
                        <a:gd name="T11" fmla="*/ 189 h 576"/>
                        <a:gd name="T12" fmla="*/ 747 w 747"/>
                        <a:gd name="T13" fmla="*/ 291 h 576"/>
                        <a:gd name="T14" fmla="*/ 699 w 747"/>
                        <a:gd name="T15" fmla="*/ 393 h 576"/>
                        <a:gd name="T16" fmla="*/ 633 w 747"/>
                        <a:gd name="T17" fmla="*/ 477 h 576"/>
                        <a:gd name="T18" fmla="*/ 549 w 747"/>
                        <a:gd name="T19" fmla="*/ 549 h 576"/>
                        <a:gd name="T20" fmla="*/ 495 w 747"/>
                        <a:gd name="T21" fmla="*/ 567 h 576"/>
                        <a:gd name="T22" fmla="*/ 432 w 747"/>
                        <a:gd name="T23" fmla="*/ 576 h 576"/>
                        <a:gd name="T24" fmla="*/ 0 w 747"/>
                        <a:gd name="T25" fmla="*/ 576 h 576"/>
                        <a:gd name="T26" fmla="*/ 39 w 747"/>
                        <a:gd name="T27" fmla="*/ 561 h 576"/>
                        <a:gd name="T28" fmla="*/ 69 w 747"/>
                        <a:gd name="T29" fmla="*/ 537 h 576"/>
                        <a:gd name="T30" fmla="*/ 111 w 747"/>
                        <a:gd name="T31" fmla="*/ 483 h 576"/>
                        <a:gd name="T32" fmla="*/ 135 w 747"/>
                        <a:gd name="T33" fmla="*/ 381 h 576"/>
                        <a:gd name="T34" fmla="*/ 144 w 747"/>
                        <a:gd name="T35" fmla="*/ 288 h 576"/>
                        <a:gd name="T36" fmla="*/ 135 w 747"/>
                        <a:gd name="T37" fmla="*/ 183 h 576"/>
                        <a:gd name="T38" fmla="*/ 111 w 747"/>
                        <a:gd name="T39" fmla="*/ 99 h 576"/>
                        <a:gd name="T40" fmla="*/ 69 w 747"/>
                        <a:gd name="T41" fmla="*/ 33 h 576"/>
                        <a:gd name="T42" fmla="*/ 39 w 747"/>
                        <a:gd name="T43" fmla="*/ 9 h 576"/>
                        <a:gd name="T44" fmla="*/ 0 w 747"/>
                        <a:gd name="T45" fmla="*/ 0 h 57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0" t="0" r="r" b="b"/>
                      <a:pathLst>
                        <a:path w="747" h="576">
                          <a:moveTo>
                            <a:pt x="0" y="0"/>
                          </a:moveTo>
                          <a:lnTo>
                            <a:pt x="432" y="0"/>
                          </a:lnTo>
                          <a:lnTo>
                            <a:pt x="495" y="9"/>
                          </a:lnTo>
                          <a:lnTo>
                            <a:pt x="555" y="27"/>
                          </a:lnTo>
                          <a:lnTo>
                            <a:pt x="639" y="99"/>
                          </a:lnTo>
                          <a:lnTo>
                            <a:pt x="699" y="189"/>
                          </a:lnTo>
                          <a:lnTo>
                            <a:pt x="747" y="291"/>
                          </a:lnTo>
                          <a:lnTo>
                            <a:pt x="699" y="393"/>
                          </a:lnTo>
                          <a:lnTo>
                            <a:pt x="633" y="477"/>
                          </a:lnTo>
                          <a:lnTo>
                            <a:pt x="549" y="549"/>
                          </a:lnTo>
                          <a:lnTo>
                            <a:pt x="495" y="567"/>
                          </a:lnTo>
                          <a:lnTo>
                            <a:pt x="432" y="576"/>
                          </a:lnTo>
                          <a:lnTo>
                            <a:pt x="0" y="576"/>
                          </a:lnTo>
                          <a:lnTo>
                            <a:pt x="39" y="561"/>
                          </a:lnTo>
                          <a:lnTo>
                            <a:pt x="69" y="537"/>
                          </a:lnTo>
                          <a:lnTo>
                            <a:pt x="111" y="483"/>
                          </a:lnTo>
                          <a:lnTo>
                            <a:pt x="135" y="381"/>
                          </a:lnTo>
                          <a:lnTo>
                            <a:pt x="144" y="288"/>
                          </a:lnTo>
                          <a:lnTo>
                            <a:pt x="135" y="183"/>
                          </a:lnTo>
                          <a:lnTo>
                            <a:pt x="111" y="99"/>
                          </a:lnTo>
                          <a:lnTo>
                            <a:pt x="69" y="33"/>
                          </a:lnTo>
                          <a:lnTo>
                            <a:pt x="39" y="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593" name="Line 1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8064"/>
                      <a:ext cx="40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594" name="Line 11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82" y="7920"/>
                      <a:ext cx="25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595" name="Line 1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7776"/>
                      <a:ext cx="41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591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6624" y="4392"/>
                    <a:ext cx="144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</p:grpSp>
            <p:grpSp>
              <p:nvGrpSpPr>
                <p:cNvPr id="23568" name="Group 116"/>
                <p:cNvGrpSpPr>
                  <a:grpSpLocks/>
                </p:cNvGrpSpPr>
                <p:nvPr/>
              </p:nvGrpSpPr>
              <p:grpSpPr bwMode="auto">
                <a:xfrm>
                  <a:off x="3967" y="2025"/>
                  <a:ext cx="518" cy="231"/>
                  <a:chOff x="5616" y="4176"/>
                  <a:chExt cx="1296" cy="576"/>
                </a:xfrm>
              </p:grpSpPr>
              <p:grpSp>
                <p:nvGrpSpPr>
                  <p:cNvPr id="23584" name="Group 117"/>
                  <p:cNvGrpSpPr>
                    <a:grpSpLocks/>
                  </p:cNvGrpSpPr>
                  <p:nvPr/>
                </p:nvGrpSpPr>
                <p:grpSpPr bwMode="auto">
                  <a:xfrm>
                    <a:off x="5616" y="4176"/>
                    <a:ext cx="1296" cy="576"/>
                    <a:chOff x="3744" y="7632"/>
                    <a:chExt cx="1296" cy="576"/>
                  </a:xfrm>
                </p:grpSpPr>
                <p:sp>
                  <p:nvSpPr>
                    <p:cNvPr id="23586" name="Freeform 118"/>
                    <p:cNvSpPr>
                      <a:spLocks/>
                    </p:cNvSpPr>
                    <p:nvPr/>
                  </p:nvSpPr>
                  <p:spPr bwMode="auto">
                    <a:xfrm>
                      <a:off x="4032" y="7632"/>
                      <a:ext cx="747" cy="576"/>
                    </a:xfrm>
                    <a:custGeom>
                      <a:avLst/>
                      <a:gdLst>
                        <a:gd name="T0" fmla="*/ 0 w 747"/>
                        <a:gd name="T1" fmla="*/ 0 h 576"/>
                        <a:gd name="T2" fmla="*/ 432 w 747"/>
                        <a:gd name="T3" fmla="*/ 0 h 576"/>
                        <a:gd name="T4" fmla="*/ 495 w 747"/>
                        <a:gd name="T5" fmla="*/ 9 h 576"/>
                        <a:gd name="T6" fmla="*/ 555 w 747"/>
                        <a:gd name="T7" fmla="*/ 27 h 576"/>
                        <a:gd name="T8" fmla="*/ 639 w 747"/>
                        <a:gd name="T9" fmla="*/ 99 h 576"/>
                        <a:gd name="T10" fmla="*/ 699 w 747"/>
                        <a:gd name="T11" fmla="*/ 189 h 576"/>
                        <a:gd name="T12" fmla="*/ 747 w 747"/>
                        <a:gd name="T13" fmla="*/ 291 h 576"/>
                        <a:gd name="T14" fmla="*/ 699 w 747"/>
                        <a:gd name="T15" fmla="*/ 393 h 576"/>
                        <a:gd name="T16" fmla="*/ 633 w 747"/>
                        <a:gd name="T17" fmla="*/ 477 h 576"/>
                        <a:gd name="T18" fmla="*/ 549 w 747"/>
                        <a:gd name="T19" fmla="*/ 549 h 576"/>
                        <a:gd name="T20" fmla="*/ 495 w 747"/>
                        <a:gd name="T21" fmla="*/ 567 h 576"/>
                        <a:gd name="T22" fmla="*/ 432 w 747"/>
                        <a:gd name="T23" fmla="*/ 576 h 576"/>
                        <a:gd name="T24" fmla="*/ 0 w 747"/>
                        <a:gd name="T25" fmla="*/ 576 h 576"/>
                        <a:gd name="T26" fmla="*/ 39 w 747"/>
                        <a:gd name="T27" fmla="*/ 561 h 576"/>
                        <a:gd name="T28" fmla="*/ 69 w 747"/>
                        <a:gd name="T29" fmla="*/ 537 h 576"/>
                        <a:gd name="T30" fmla="*/ 111 w 747"/>
                        <a:gd name="T31" fmla="*/ 483 h 576"/>
                        <a:gd name="T32" fmla="*/ 135 w 747"/>
                        <a:gd name="T33" fmla="*/ 381 h 576"/>
                        <a:gd name="T34" fmla="*/ 144 w 747"/>
                        <a:gd name="T35" fmla="*/ 288 h 576"/>
                        <a:gd name="T36" fmla="*/ 135 w 747"/>
                        <a:gd name="T37" fmla="*/ 183 h 576"/>
                        <a:gd name="T38" fmla="*/ 111 w 747"/>
                        <a:gd name="T39" fmla="*/ 99 h 576"/>
                        <a:gd name="T40" fmla="*/ 69 w 747"/>
                        <a:gd name="T41" fmla="*/ 33 h 576"/>
                        <a:gd name="T42" fmla="*/ 39 w 747"/>
                        <a:gd name="T43" fmla="*/ 9 h 576"/>
                        <a:gd name="T44" fmla="*/ 0 w 747"/>
                        <a:gd name="T45" fmla="*/ 0 h 57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0" t="0" r="r" b="b"/>
                      <a:pathLst>
                        <a:path w="747" h="576">
                          <a:moveTo>
                            <a:pt x="0" y="0"/>
                          </a:moveTo>
                          <a:lnTo>
                            <a:pt x="432" y="0"/>
                          </a:lnTo>
                          <a:lnTo>
                            <a:pt x="495" y="9"/>
                          </a:lnTo>
                          <a:lnTo>
                            <a:pt x="555" y="27"/>
                          </a:lnTo>
                          <a:lnTo>
                            <a:pt x="639" y="99"/>
                          </a:lnTo>
                          <a:lnTo>
                            <a:pt x="699" y="189"/>
                          </a:lnTo>
                          <a:lnTo>
                            <a:pt x="747" y="291"/>
                          </a:lnTo>
                          <a:lnTo>
                            <a:pt x="699" y="393"/>
                          </a:lnTo>
                          <a:lnTo>
                            <a:pt x="633" y="477"/>
                          </a:lnTo>
                          <a:lnTo>
                            <a:pt x="549" y="549"/>
                          </a:lnTo>
                          <a:lnTo>
                            <a:pt x="495" y="567"/>
                          </a:lnTo>
                          <a:lnTo>
                            <a:pt x="432" y="576"/>
                          </a:lnTo>
                          <a:lnTo>
                            <a:pt x="0" y="576"/>
                          </a:lnTo>
                          <a:lnTo>
                            <a:pt x="39" y="561"/>
                          </a:lnTo>
                          <a:lnTo>
                            <a:pt x="69" y="537"/>
                          </a:lnTo>
                          <a:lnTo>
                            <a:pt x="111" y="483"/>
                          </a:lnTo>
                          <a:lnTo>
                            <a:pt x="135" y="381"/>
                          </a:lnTo>
                          <a:lnTo>
                            <a:pt x="144" y="288"/>
                          </a:lnTo>
                          <a:lnTo>
                            <a:pt x="135" y="183"/>
                          </a:lnTo>
                          <a:lnTo>
                            <a:pt x="111" y="99"/>
                          </a:lnTo>
                          <a:lnTo>
                            <a:pt x="69" y="33"/>
                          </a:lnTo>
                          <a:lnTo>
                            <a:pt x="39" y="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587" name="Line 1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8064"/>
                      <a:ext cx="40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588" name="Line 12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82" y="7920"/>
                      <a:ext cx="25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589" name="Line 1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7776"/>
                      <a:ext cx="41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585" name="Oval 122"/>
                  <p:cNvSpPr>
                    <a:spLocks noChangeArrowheads="1"/>
                  </p:cNvSpPr>
                  <p:nvPr/>
                </p:nvSpPr>
                <p:spPr bwMode="auto">
                  <a:xfrm>
                    <a:off x="6624" y="4392"/>
                    <a:ext cx="144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</p:grpSp>
            <p:grpSp>
              <p:nvGrpSpPr>
                <p:cNvPr id="23569" name="Group 123"/>
                <p:cNvGrpSpPr>
                  <a:grpSpLocks/>
                </p:cNvGrpSpPr>
                <p:nvPr/>
              </p:nvGrpSpPr>
              <p:grpSpPr bwMode="auto">
                <a:xfrm>
                  <a:off x="3442" y="1872"/>
                  <a:ext cx="518" cy="231"/>
                  <a:chOff x="5616" y="4176"/>
                  <a:chExt cx="1296" cy="576"/>
                </a:xfrm>
              </p:grpSpPr>
              <p:grpSp>
                <p:nvGrpSpPr>
                  <p:cNvPr id="23578" name="Group 124"/>
                  <p:cNvGrpSpPr>
                    <a:grpSpLocks/>
                  </p:cNvGrpSpPr>
                  <p:nvPr/>
                </p:nvGrpSpPr>
                <p:grpSpPr bwMode="auto">
                  <a:xfrm>
                    <a:off x="5616" y="4176"/>
                    <a:ext cx="1296" cy="576"/>
                    <a:chOff x="3744" y="7632"/>
                    <a:chExt cx="1296" cy="576"/>
                  </a:xfrm>
                </p:grpSpPr>
                <p:sp>
                  <p:nvSpPr>
                    <p:cNvPr id="23580" name="Freeform 125"/>
                    <p:cNvSpPr>
                      <a:spLocks/>
                    </p:cNvSpPr>
                    <p:nvPr/>
                  </p:nvSpPr>
                  <p:spPr bwMode="auto">
                    <a:xfrm>
                      <a:off x="4032" y="7632"/>
                      <a:ext cx="747" cy="576"/>
                    </a:xfrm>
                    <a:custGeom>
                      <a:avLst/>
                      <a:gdLst>
                        <a:gd name="T0" fmla="*/ 0 w 747"/>
                        <a:gd name="T1" fmla="*/ 0 h 576"/>
                        <a:gd name="T2" fmla="*/ 432 w 747"/>
                        <a:gd name="T3" fmla="*/ 0 h 576"/>
                        <a:gd name="T4" fmla="*/ 495 w 747"/>
                        <a:gd name="T5" fmla="*/ 9 h 576"/>
                        <a:gd name="T6" fmla="*/ 555 w 747"/>
                        <a:gd name="T7" fmla="*/ 27 h 576"/>
                        <a:gd name="T8" fmla="*/ 639 w 747"/>
                        <a:gd name="T9" fmla="*/ 99 h 576"/>
                        <a:gd name="T10" fmla="*/ 699 w 747"/>
                        <a:gd name="T11" fmla="*/ 189 h 576"/>
                        <a:gd name="T12" fmla="*/ 747 w 747"/>
                        <a:gd name="T13" fmla="*/ 291 h 576"/>
                        <a:gd name="T14" fmla="*/ 699 w 747"/>
                        <a:gd name="T15" fmla="*/ 393 h 576"/>
                        <a:gd name="T16" fmla="*/ 633 w 747"/>
                        <a:gd name="T17" fmla="*/ 477 h 576"/>
                        <a:gd name="T18" fmla="*/ 549 w 747"/>
                        <a:gd name="T19" fmla="*/ 549 h 576"/>
                        <a:gd name="T20" fmla="*/ 495 w 747"/>
                        <a:gd name="T21" fmla="*/ 567 h 576"/>
                        <a:gd name="T22" fmla="*/ 432 w 747"/>
                        <a:gd name="T23" fmla="*/ 576 h 576"/>
                        <a:gd name="T24" fmla="*/ 0 w 747"/>
                        <a:gd name="T25" fmla="*/ 576 h 576"/>
                        <a:gd name="T26" fmla="*/ 39 w 747"/>
                        <a:gd name="T27" fmla="*/ 561 h 576"/>
                        <a:gd name="T28" fmla="*/ 69 w 747"/>
                        <a:gd name="T29" fmla="*/ 537 h 576"/>
                        <a:gd name="T30" fmla="*/ 111 w 747"/>
                        <a:gd name="T31" fmla="*/ 483 h 576"/>
                        <a:gd name="T32" fmla="*/ 135 w 747"/>
                        <a:gd name="T33" fmla="*/ 381 h 576"/>
                        <a:gd name="T34" fmla="*/ 144 w 747"/>
                        <a:gd name="T35" fmla="*/ 288 h 576"/>
                        <a:gd name="T36" fmla="*/ 135 w 747"/>
                        <a:gd name="T37" fmla="*/ 183 h 576"/>
                        <a:gd name="T38" fmla="*/ 111 w 747"/>
                        <a:gd name="T39" fmla="*/ 99 h 576"/>
                        <a:gd name="T40" fmla="*/ 69 w 747"/>
                        <a:gd name="T41" fmla="*/ 33 h 576"/>
                        <a:gd name="T42" fmla="*/ 39 w 747"/>
                        <a:gd name="T43" fmla="*/ 9 h 576"/>
                        <a:gd name="T44" fmla="*/ 0 w 747"/>
                        <a:gd name="T45" fmla="*/ 0 h 57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0" t="0" r="r" b="b"/>
                      <a:pathLst>
                        <a:path w="747" h="576">
                          <a:moveTo>
                            <a:pt x="0" y="0"/>
                          </a:moveTo>
                          <a:lnTo>
                            <a:pt x="432" y="0"/>
                          </a:lnTo>
                          <a:lnTo>
                            <a:pt x="495" y="9"/>
                          </a:lnTo>
                          <a:lnTo>
                            <a:pt x="555" y="27"/>
                          </a:lnTo>
                          <a:lnTo>
                            <a:pt x="639" y="99"/>
                          </a:lnTo>
                          <a:lnTo>
                            <a:pt x="699" y="189"/>
                          </a:lnTo>
                          <a:lnTo>
                            <a:pt x="747" y="291"/>
                          </a:lnTo>
                          <a:lnTo>
                            <a:pt x="699" y="393"/>
                          </a:lnTo>
                          <a:lnTo>
                            <a:pt x="633" y="477"/>
                          </a:lnTo>
                          <a:lnTo>
                            <a:pt x="549" y="549"/>
                          </a:lnTo>
                          <a:lnTo>
                            <a:pt x="495" y="567"/>
                          </a:lnTo>
                          <a:lnTo>
                            <a:pt x="432" y="576"/>
                          </a:lnTo>
                          <a:lnTo>
                            <a:pt x="0" y="576"/>
                          </a:lnTo>
                          <a:lnTo>
                            <a:pt x="39" y="561"/>
                          </a:lnTo>
                          <a:lnTo>
                            <a:pt x="69" y="537"/>
                          </a:lnTo>
                          <a:lnTo>
                            <a:pt x="111" y="483"/>
                          </a:lnTo>
                          <a:lnTo>
                            <a:pt x="135" y="381"/>
                          </a:lnTo>
                          <a:lnTo>
                            <a:pt x="144" y="288"/>
                          </a:lnTo>
                          <a:lnTo>
                            <a:pt x="135" y="183"/>
                          </a:lnTo>
                          <a:lnTo>
                            <a:pt x="111" y="99"/>
                          </a:lnTo>
                          <a:lnTo>
                            <a:pt x="69" y="33"/>
                          </a:lnTo>
                          <a:lnTo>
                            <a:pt x="39" y="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581" name="Line 1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8064"/>
                      <a:ext cx="40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582" name="Line 12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782" y="7920"/>
                      <a:ext cx="25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583" name="Line 1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7776"/>
                      <a:ext cx="41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579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6624" y="4392"/>
                    <a:ext cx="144" cy="14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endParaRPr lang="x-none" altLang="x-none" sz="1800"/>
                  </a:p>
                </p:txBody>
              </p:sp>
            </p:grpSp>
            <p:sp>
              <p:nvSpPr>
                <p:cNvPr id="227" name="Line 130"/>
                <p:cNvSpPr>
                  <a:spLocks noChangeShapeType="1"/>
                </p:cNvSpPr>
                <p:nvPr/>
              </p:nvSpPr>
              <p:spPr bwMode="auto">
                <a:xfrm>
                  <a:off x="3959" y="1988"/>
                  <a:ext cx="0" cy="9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28" name="Line 131"/>
                <p:cNvSpPr>
                  <a:spLocks noChangeShapeType="1"/>
                </p:cNvSpPr>
                <p:nvPr/>
              </p:nvSpPr>
              <p:spPr bwMode="auto">
                <a:xfrm>
                  <a:off x="3966" y="2198"/>
                  <a:ext cx="0" cy="9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23572" name="Group 132"/>
                <p:cNvGrpSpPr>
                  <a:grpSpLocks/>
                </p:cNvGrpSpPr>
                <p:nvPr/>
              </p:nvGrpSpPr>
              <p:grpSpPr bwMode="auto">
                <a:xfrm>
                  <a:off x="3353" y="1930"/>
                  <a:ext cx="88" cy="115"/>
                  <a:chOff x="865" y="1555"/>
                  <a:chExt cx="88" cy="115"/>
                </a:xfrm>
              </p:grpSpPr>
              <p:sp>
                <p:nvSpPr>
                  <p:cNvPr id="233" name="Line 133"/>
                  <p:cNvSpPr>
                    <a:spLocks noChangeShapeType="1"/>
                  </p:cNvSpPr>
                  <p:nvPr/>
                </p:nvSpPr>
                <p:spPr bwMode="auto">
                  <a:xfrm>
                    <a:off x="953" y="1555"/>
                    <a:ext cx="0" cy="11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34" name="Line 13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65" y="1613"/>
                    <a:ext cx="8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23573" name="Group 135"/>
                <p:cNvGrpSpPr>
                  <a:grpSpLocks/>
                </p:cNvGrpSpPr>
                <p:nvPr/>
              </p:nvGrpSpPr>
              <p:grpSpPr bwMode="auto">
                <a:xfrm>
                  <a:off x="3353" y="2232"/>
                  <a:ext cx="88" cy="115"/>
                  <a:chOff x="865" y="1555"/>
                  <a:chExt cx="88" cy="115"/>
                </a:xfrm>
              </p:grpSpPr>
              <p:sp>
                <p:nvSpPr>
                  <p:cNvPr id="231" name="Line 136"/>
                  <p:cNvSpPr>
                    <a:spLocks noChangeShapeType="1"/>
                  </p:cNvSpPr>
                  <p:nvPr/>
                </p:nvSpPr>
                <p:spPr bwMode="auto">
                  <a:xfrm>
                    <a:off x="953" y="1555"/>
                    <a:ext cx="0" cy="11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32" name="Line 13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65" y="1613"/>
                    <a:ext cx="8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218" name="Text Box 138"/>
            <p:cNvSpPr txBox="1">
              <a:spLocks noChangeArrowheads="1"/>
            </p:cNvSpPr>
            <p:nvPr/>
          </p:nvSpPr>
          <p:spPr bwMode="auto">
            <a:xfrm>
              <a:off x="3185" y="1338"/>
              <a:ext cx="331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4400">
                  <a:ea typeface="ＭＳ Ｐゴシック" charset="0"/>
                  <a:cs typeface="ＭＳ Ｐゴシック" charset="0"/>
                </a:rPr>
                <a:t>=</a:t>
              </a:r>
              <a:endParaRPr lang="en-US" sz="2400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9" name="Text Box 139"/>
            <p:cNvSpPr txBox="1">
              <a:spLocks noChangeArrowheads="1"/>
            </p:cNvSpPr>
            <p:nvPr/>
          </p:nvSpPr>
          <p:spPr bwMode="auto">
            <a:xfrm>
              <a:off x="3185" y="1898"/>
              <a:ext cx="331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4400">
                  <a:ea typeface="ＭＳ Ｐゴシック" charset="0"/>
                  <a:cs typeface="ＭＳ Ｐゴシック" charset="0"/>
                </a:rPr>
                <a:t>=</a:t>
              </a:r>
              <a:endParaRPr lang="en-US" sz="2400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0" name="Text Box 140"/>
            <p:cNvSpPr txBox="1">
              <a:spLocks noChangeArrowheads="1"/>
            </p:cNvSpPr>
            <p:nvPr/>
          </p:nvSpPr>
          <p:spPr bwMode="auto">
            <a:xfrm>
              <a:off x="3185" y="2538"/>
              <a:ext cx="331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en-US" sz="4400">
                  <a:ea typeface="ＭＳ Ｐゴシック" charset="0"/>
                  <a:cs typeface="ＭＳ Ｐゴシック" charset="0"/>
                </a:rPr>
                <a:t>=</a:t>
              </a:r>
              <a:endParaRPr lang="en-US" sz="2400"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" descr="and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73175"/>
            <a:ext cx="3581400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latin typeface="Trebuchet MS" charset="0"/>
              </a:rPr>
              <a:t>CMOS </a:t>
            </a:r>
            <a:r>
              <a:rPr lang="en-US" altLang="x-none" sz="3600" dirty="0">
                <a:solidFill>
                  <a:srgbClr val="FF0000"/>
                </a:solidFill>
                <a:latin typeface="Trebuchet MS" charset="0"/>
              </a:rPr>
              <a:t>♥</a:t>
            </a:r>
            <a:r>
              <a:rPr lang="en-US" altLang="x-none" dirty="0">
                <a:latin typeface="Trebuchet MS" charset="0"/>
              </a:rPr>
              <a:t> Inverting Logic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1752600"/>
            <a:ext cx="3336925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AND4:</a:t>
            </a:r>
          </a:p>
          <a:p>
            <a:pPr eaLnBrk="1" hangingPunct="1"/>
            <a:r>
              <a:rPr lang="en-US" altLang="x-none" sz="2000">
                <a:latin typeface="Bookman Old Style" charset="0"/>
              </a:rPr>
              <a:t>t</a:t>
            </a:r>
            <a:r>
              <a:rPr lang="en-US" altLang="x-none" sz="2000" baseline="-25000">
                <a:latin typeface="Bookman Old Style" charset="0"/>
              </a:rPr>
              <a:t>PD</a:t>
            </a:r>
            <a:r>
              <a:rPr lang="en-US" altLang="x-none" sz="2000">
                <a:latin typeface="Bookman Old Style" charset="0"/>
              </a:rPr>
              <a:t> = 160 ps, size = 20μ</a:t>
            </a:r>
            <a:r>
              <a:rPr lang="en-US" altLang="x-none" sz="2000" baseline="30000">
                <a:latin typeface="Bookman Old Style" charset="0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3406775"/>
            <a:ext cx="3165475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NAND4 + INV:</a:t>
            </a:r>
          </a:p>
          <a:p>
            <a:pPr eaLnBrk="1" hangingPunct="1"/>
            <a:r>
              <a:rPr lang="en-US" altLang="x-none" sz="2000">
                <a:latin typeface="Bookman Old Style" charset="0"/>
              </a:rPr>
              <a:t>t</a:t>
            </a:r>
            <a:r>
              <a:rPr lang="en-US" altLang="x-none" sz="2000" baseline="-25000">
                <a:latin typeface="Bookman Old Style" charset="0"/>
              </a:rPr>
              <a:t>PD</a:t>
            </a:r>
            <a:r>
              <a:rPr lang="en-US" altLang="x-none" sz="2000">
                <a:latin typeface="Bookman Old Style" charset="0"/>
              </a:rPr>
              <a:t> = 90 ps, size = 27μ</a:t>
            </a:r>
            <a:r>
              <a:rPr lang="en-US" altLang="x-none" sz="2000" baseline="30000">
                <a:latin typeface="Bookman Old Style" charset="0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5181600"/>
            <a:ext cx="3165475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2*NAND2 + NOR2:</a:t>
            </a:r>
          </a:p>
          <a:p>
            <a:pPr eaLnBrk="1" hangingPunct="1"/>
            <a:r>
              <a:rPr lang="en-US" altLang="x-none" sz="2000">
                <a:latin typeface="Bookman Old Style" charset="0"/>
              </a:rPr>
              <a:t>t</a:t>
            </a:r>
            <a:r>
              <a:rPr lang="en-US" altLang="x-none" sz="2000" baseline="-25000">
                <a:latin typeface="Bookman Old Style" charset="0"/>
              </a:rPr>
              <a:t>PD</a:t>
            </a:r>
            <a:r>
              <a:rPr lang="en-US" altLang="x-none" sz="2000">
                <a:latin typeface="Bookman Old Style" charset="0"/>
              </a:rPr>
              <a:t> = 80 ps, size = 30μ</a:t>
            </a:r>
            <a:r>
              <a:rPr lang="en-US" altLang="x-none" sz="2000" baseline="30000">
                <a:latin typeface="Bookman Old Style" charset="0"/>
              </a:rPr>
              <a:t>2</a:t>
            </a:r>
          </a:p>
        </p:txBody>
      </p: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3430588" y="4572000"/>
            <a:ext cx="1381125" cy="603250"/>
            <a:chOff x="3430298" y="4572000"/>
            <a:chExt cx="1381415" cy="603534"/>
          </a:xfrm>
        </p:grpSpPr>
        <p:grpSp>
          <p:nvGrpSpPr>
            <p:cNvPr id="18" name="Group 108"/>
            <p:cNvGrpSpPr>
              <a:grpSpLocks/>
            </p:cNvGrpSpPr>
            <p:nvPr/>
          </p:nvGrpSpPr>
          <p:grpSpPr bwMode="auto">
            <a:xfrm>
              <a:off x="3886200" y="4572000"/>
              <a:ext cx="925513" cy="382587"/>
              <a:chOff x="3296" y="1392"/>
              <a:chExt cx="924" cy="383"/>
            </a:xfrm>
            <a:solidFill>
              <a:schemeClr val="bg1"/>
            </a:solidFill>
          </p:grpSpPr>
          <p:sp>
            <p:nvSpPr>
              <p:cNvPr id="23" name="Freeform 109"/>
              <p:cNvSpPr>
                <a:spLocks noChangeAspect="1"/>
              </p:cNvSpPr>
              <p:nvPr/>
            </p:nvSpPr>
            <p:spPr bwMode="auto">
              <a:xfrm>
                <a:off x="3551" y="1392"/>
                <a:ext cx="480" cy="383"/>
              </a:xfrm>
              <a:custGeom>
                <a:avLst/>
                <a:gdLst>
                  <a:gd name="T0" fmla="*/ 0 w 723"/>
                  <a:gd name="T1" fmla="*/ 0 h 576"/>
                  <a:gd name="T2" fmla="*/ 0 w 723"/>
                  <a:gd name="T3" fmla="*/ 1 h 576"/>
                  <a:gd name="T4" fmla="*/ 1 w 723"/>
                  <a:gd name="T5" fmla="*/ 1 h 576"/>
                  <a:gd name="T6" fmla="*/ 1 w 723"/>
                  <a:gd name="T7" fmla="*/ 1 h 576"/>
                  <a:gd name="T8" fmla="*/ 1 w 723"/>
                  <a:gd name="T9" fmla="*/ 1 h 576"/>
                  <a:gd name="T10" fmla="*/ 1 w 723"/>
                  <a:gd name="T11" fmla="*/ 1 h 576"/>
                  <a:gd name="T12" fmla="*/ 1 w 723"/>
                  <a:gd name="T13" fmla="*/ 1 h 576"/>
                  <a:gd name="T14" fmla="*/ 1 w 723"/>
                  <a:gd name="T15" fmla="*/ 1 h 576"/>
                  <a:gd name="T16" fmla="*/ 1 w 723"/>
                  <a:gd name="T17" fmla="*/ 1 h 576"/>
                  <a:gd name="T18" fmla="*/ 1 w 723"/>
                  <a:gd name="T19" fmla="*/ 1 h 576"/>
                  <a:gd name="T20" fmla="*/ 1 w 723"/>
                  <a:gd name="T21" fmla="*/ 1 h 576"/>
                  <a:gd name="T22" fmla="*/ 1 w 723"/>
                  <a:gd name="T23" fmla="*/ 1 h 576"/>
                  <a:gd name="T24" fmla="*/ 1 w 723"/>
                  <a:gd name="T25" fmla="*/ 1 h 576"/>
                  <a:gd name="T26" fmla="*/ 1 w 723"/>
                  <a:gd name="T27" fmla="*/ 1 h 576"/>
                  <a:gd name="T28" fmla="*/ 1 w 723"/>
                  <a:gd name="T29" fmla="*/ 1 h 576"/>
                  <a:gd name="T30" fmla="*/ 1 w 723"/>
                  <a:gd name="T31" fmla="*/ 1 h 576"/>
                  <a:gd name="T32" fmla="*/ 1 w 723"/>
                  <a:gd name="T33" fmla="*/ 1 h 576"/>
                  <a:gd name="T34" fmla="*/ 1 w 723"/>
                  <a:gd name="T35" fmla="*/ 0 h 576"/>
                  <a:gd name="T36" fmla="*/ 0 w 723"/>
                  <a:gd name="T37" fmla="*/ 0 h 57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23"/>
                  <a:gd name="T58" fmla="*/ 0 h 576"/>
                  <a:gd name="T59" fmla="*/ 723 w 723"/>
                  <a:gd name="T60" fmla="*/ 576 h 57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23" h="576">
                    <a:moveTo>
                      <a:pt x="0" y="0"/>
                    </a:moveTo>
                    <a:lnTo>
                      <a:pt x="0" y="576"/>
                    </a:lnTo>
                    <a:lnTo>
                      <a:pt x="432" y="576"/>
                    </a:lnTo>
                    <a:lnTo>
                      <a:pt x="489" y="573"/>
                    </a:lnTo>
                    <a:lnTo>
                      <a:pt x="555" y="549"/>
                    </a:lnTo>
                    <a:lnTo>
                      <a:pt x="591" y="525"/>
                    </a:lnTo>
                    <a:lnTo>
                      <a:pt x="627" y="501"/>
                    </a:lnTo>
                    <a:lnTo>
                      <a:pt x="681" y="435"/>
                    </a:lnTo>
                    <a:lnTo>
                      <a:pt x="711" y="363"/>
                    </a:lnTo>
                    <a:lnTo>
                      <a:pt x="723" y="285"/>
                    </a:lnTo>
                    <a:lnTo>
                      <a:pt x="711" y="213"/>
                    </a:lnTo>
                    <a:lnTo>
                      <a:pt x="687" y="147"/>
                    </a:lnTo>
                    <a:lnTo>
                      <a:pt x="639" y="87"/>
                    </a:lnTo>
                    <a:lnTo>
                      <a:pt x="585" y="45"/>
                    </a:lnTo>
                    <a:lnTo>
                      <a:pt x="549" y="27"/>
                    </a:lnTo>
                    <a:lnTo>
                      <a:pt x="513" y="15"/>
                    </a:lnTo>
                    <a:lnTo>
                      <a:pt x="477" y="3"/>
                    </a:lnTo>
                    <a:lnTo>
                      <a:pt x="43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4" name="Line 110"/>
              <p:cNvSpPr>
                <a:spLocks noChangeAspect="1" noChangeShapeType="1"/>
              </p:cNvSpPr>
              <p:nvPr/>
            </p:nvSpPr>
            <p:spPr bwMode="auto">
              <a:xfrm>
                <a:off x="4029" y="1584"/>
                <a:ext cx="191" cy="0"/>
              </a:xfrm>
              <a:prstGeom prst="line">
                <a:avLst/>
              </a:prstGeom>
              <a:grp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25" name="Group 111"/>
              <p:cNvGrpSpPr>
                <a:grpSpLocks/>
              </p:cNvGrpSpPr>
              <p:nvPr/>
            </p:nvGrpSpPr>
            <p:grpSpPr bwMode="auto">
              <a:xfrm>
                <a:off x="3296" y="1451"/>
                <a:ext cx="255" cy="266"/>
                <a:chOff x="3234" y="2649"/>
                <a:chExt cx="255" cy="266"/>
              </a:xfrm>
              <a:grpFill/>
            </p:grpSpPr>
            <p:sp>
              <p:nvSpPr>
                <p:cNvPr id="26" name="Line 112"/>
                <p:cNvSpPr>
                  <a:spLocks noChangeShapeType="1"/>
                </p:cNvSpPr>
                <p:nvPr/>
              </p:nvSpPr>
              <p:spPr bwMode="auto">
                <a:xfrm>
                  <a:off x="3234" y="2871"/>
                  <a:ext cx="251" cy="0"/>
                </a:xfrm>
                <a:prstGeom prst="line">
                  <a:avLst/>
                </a:prstGeom>
                <a:grp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7" name="Line 113"/>
                <p:cNvSpPr>
                  <a:spLocks noChangeShapeType="1"/>
                </p:cNvSpPr>
                <p:nvPr/>
              </p:nvSpPr>
              <p:spPr bwMode="auto">
                <a:xfrm>
                  <a:off x="3234" y="2694"/>
                  <a:ext cx="255" cy="0"/>
                </a:xfrm>
                <a:prstGeom prst="line">
                  <a:avLst/>
                </a:prstGeom>
                <a:grp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28" name="Group 114"/>
                <p:cNvGrpSpPr>
                  <a:grpSpLocks/>
                </p:cNvGrpSpPr>
                <p:nvPr/>
              </p:nvGrpSpPr>
              <p:grpSpPr bwMode="auto">
                <a:xfrm>
                  <a:off x="3396" y="2649"/>
                  <a:ext cx="89" cy="266"/>
                  <a:chOff x="5760" y="4608"/>
                  <a:chExt cx="144" cy="432"/>
                </a:xfrm>
                <a:grpFill/>
              </p:grpSpPr>
              <p:sp>
                <p:nvSpPr>
                  <p:cNvPr id="29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5760" y="4608"/>
                    <a:ext cx="144" cy="144"/>
                  </a:xfrm>
                  <a:prstGeom prst="ellipse">
                    <a:avLst/>
                  </a:prstGeom>
                  <a:grp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30" name="Oval 116"/>
                  <p:cNvSpPr>
                    <a:spLocks noChangeArrowheads="1"/>
                  </p:cNvSpPr>
                  <p:nvPr/>
                </p:nvSpPr>
                <p:spPr bwMode="auto">
                  <a:xfrm>
                    <a:off x="5760" y="4896"/>
                    <a:ext cx="144" cy="144"/>
                  </a:xfrm>
                  <a:prstGeom prst="ellipse">
                    <a:avLst/>
                  </a:prstGeom>
                  <a:grp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430298" y="4950003"/>
              <a:ext cx="498580" cy="225531"/>
            </a:xfrm>
            <a:custGeom>
              <a:avLst/>
              <a:gdLst>
                <a:gd name="T0" fmla="*/ 0 w 498521"/>
                <a:gd name="T1" fmla="*/ 213535 h 225666"/>
                <a:gd name="T2" fmla="*/ 189935 w 498521"/>
                <a:gd name="T3" fmla="*/ 35589 h 225666"/>
                <a:gd name="T4" fmla="*/ 296774 w 498521"/>
                <a:gd name="T5" fmla="*/ 225398 h 225666"/>
                <a:gd name="T6" fmla="*/ 498580 w 498521"/>
                <a:gd name="T7" fmla="*/ 0 h 2256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8521" h="225666">
                  <a:moveTo>
                    <a:pt x="0" y="213663"/>
                  </a:moveTo>
                  <a:cubicBezTo>
                    <a:pt x="70228" y="123647"/>
                    <a:pt x="140457" y="33632"/>
                    <a:pt x="189913" y="35610"/>
                  </a:cubicBezTo>
                  <a:cubicBezTo>
                    <a:pt x="239369" y="37588"/>
                    <a:pt x="245304" y="231468"/>
                    <a:pt x="296739" y="225533"/>
                  </a:cubicBezTo>
                  <a:cubicBezTo>
                    <a:pt x="348174" y="219598"/>
                    <a:pt x="498521" y="0"/>
                    <a:pt x="498521" y="0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5486400" y="4267200"/>
            <a:ext cx="3252788" cy="762000"/>
            <a:chOff x="5486400" y="4267200"/>
            <a:chExt cx="3252787" cy="762000"/>
          </a:xfrm>
        </p:grpSpPr>
        <p:sp>
          <p:nvSpPr>
            <p:cNvPr id="42" name="TextBox 41"/>
            <p:cNvSpPr txBox="1"/>
            <p:nvPr/>
          </p:nvSpPr>
          <p:spPr>
            <a:xfrm>
              <a:off x="5486400" y="4267200"/>
              <a:ext cx="1666874" cy="7080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x-none" sz="2000">
                  <a:latin typeface="Bookman Old Style" charset="0"/>
                </a:rPr>
                <a:t>Demorgan</a:t>
              </a:r>
              <a:r>
                <a:rPr lang="en-US" altLang="en-US" sz="2000">
                  <a:latin typeface="Bookman Old Style" charset="0"/>
                </a:rPr>
                <a:t>’</a:t>
              </a:r>
              <a:r>
                <a:rPr lang="en-US" altLang="x-none" sz="2000">
                  <a:latin typeface="Bookman Old Style" charset="0"/>
                </a:rPr>
                <a:t>s</a:t>
              </a:r>
              <a:br>
                <a:rPr lang="en-US" altLang="x-none" sz="2000">
                  <a:latin typeface="Bookman Old Style" charset="0"/>
                </a:rPr>
              </a:br>
              <a:r>
                <a:rPr lang="en-US" altLang="x-none" sz="2000">
                  <a:latin typeface="Bookman Old Style" charset="0"/>
                </a:rPr>
                <a:t>Laws:</a:t>
              </a:r>
            </a:p>
          </p:txBody>
        </p:sp>
        <p:graphicFrame>
          <p:nvGraphicFramePr>
            <p:cNvPr id="25610" name="Object 42"/>
            <p:cNvGraphicFramePr>
              <a:graphicFrameLocks noChangeAspect="1"/>
            </p:cNvGraphicFramePr>
            <p:nvPr/>
          </p:nvGraphicFramePr>
          <p:xfrm>
            <a:off x="7239000" y="4267200"/>
            <a:ext cx="1500187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800100" imgH="203200" progId="Equation.3">
                    <p:embed/>
                  </p:oleObj>
                </mc:Choice>
                <mc:Fallback>
                  <p:oleObj name="Equation" r:id="rId4" imgW="800100" imgH="2032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9000" y="4267200"/>
                          <a:ext cx="1500187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1" name="Object 43"/>
            <p:cNvGraphicFramePr>
              <a:graphicFrameLocks noChangeAspect="1"/>
            </p:cNvGraphicFramePr>
            <p:nvPr/>
          </p:nvGraphicFramePr>
          <p:xfrm>
            <a:off x="7239000" y="4648200"/>
            <a:ext cx="1500187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00100" imgH="203200" progId="Equation.3">
                    <p:embed/>
                  </p:oleObj>
                </mc:Choice>
                <mc:Fallback>
                  <p:oleObj name="Equation" r:id="rId6" imgW="800100" imgH="20320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9000" y="4648200"/>
                          <a:ext cx="1500187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extBox 1"/>
          <p:cNvSpPr txBox="1"/>
          <p:nvPr/>
        </p:nvSpPr>
        <p:spPr>
          <a:xfrm>
            <a:off x="804863" y="914400"/>
            <a:ext cx="75342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Bookman Old Style" charset="0"/>
              </a:rPr>
              <a:t>See </a:t>
            </a:r>
            <a:r>
              <a:rPr lang="en-US" altLang="en-US" sz="1800">
                <a:latin typeface="Bookman Old Style" charset="0"/>
              </a:rPr>
              <a:t>“</a:t>
            </a:r>
            <a:r>
              <a:rPr lang="en-US" altLang="x-none" sz="1800">
                <a:latin typeface="Bookman Old Style" charset="0"/>
              </a:rPr>
              <a:t>The Standard Cell Library</a:t>
            </a:r>
            <a:r>
              <a:rPr lang="en-US" altLang="en-US" sz="1800">
                <a:latin typeface="Bookman Old Style" charset="0"/>
              </a:rPr>
              <a:t>”</a:t>
            </a:r>
            <a:r>
              <a:rPr lang="en-US" altLang="x-none" sz="1800">
                <a:latin typeface="Bookman Old Style" charset="0"/>
              </a:rPr>
              <a:t> handout in </a:t>
            </a:r>
            <a:r>
              <a:rPr lang="en-US" altLang="x-none" sz="1800" i="1">
                <a:latin typeface="Bookman Old Style" charset="0"/>
              </a:rPr>
              <a:t>Updates &amp; Handouts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7428</TotalTime>
  <Words>2650</Words>
  <Application>Microsoft Macintosh PowerPoint</Application>
  <PresentationFormat>On-screen Show (4:3)</PresentationFormat>
  <Paragraphs>801</Paragraphs>
  <Slides>30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Bookman Old Style</vt:lpstr>
      <vt:lpstr>Calibri</vt:lpstr>
      <vt:lpstr>Comic Sans MS</vt:lpstr>
      <vt:lpstr>Dom</vt:lpstr>
      <vt:lpstr>Gill Sans MT</vt:lpstr>
      <vt:lpstr>Tekton Pro</vt:lpstr>
      <vt:lpstr>Trebuchet MS</vt:lpstr>
      <vt:lpstr>Office Theme</vt:lpstr>
      <vt:lpstr>Document</vt:lpstr>
      <vt:lpstr>Equation</vt:lpstr>
      <vt:lpstr>4. Combinational Logic</vt:lpstr>
      <vt:lpstr>Functional Specifications</vt:lpstr>
      <vt:lpstr>Here’s a Design Approach</vt:lpstr>
      <vt:lpstr>Sum-of-products Building Blocks</vt:lpstr>
      <vt:lpstr>Straightforward Synthesis</vt:lpstr>
      <vt:lpstr>ANDs and ORs with &gt; 2 Inputs</vt:lpstr>
      <vt:lpstr>More Building Blocks</vt:lpstr>
      <vt:lpstr>Universal Building Blocks</vt:lpstr>
      <vt:lpstr>CMOS ♥ Inverting Logic</vt:lpstr>
      <vt:lpstr>Wide NANDs and NORs</vt:lpstr>
      <vt:lpstr>CMOS Sum-of-products Implementation</vt:lpstr>
      <vt:lpstr>Logic Simplification</vt:lpstr>
      <vt:lpstr>Boolean Minimization</vt:lpstr>
      <vt:lpstr>Truth Tables with “Don’t Cares”</vt:lpstr>
      <vt:lpstr>The Case for a Non-minimal SOP</vt:lpstr>
      <vt:lpstr>Karnaugh Maps: A Geometric Approach</vt:lpstr>
      <vt:lpstr>Extending K-maps to 4-variable Tables</vt:lpstr>
      <vt:lpstr>Finding Implicants</vt:lpstr>
      <vt:lpstr>Finding Prime Implicants</vt:lpstr>
      <vt:lpstr>Write Down Equations</vt:lpstr>
      <vt:lpstr>Prime Implicants, Glitches &amp; Leniency</vt:lpstr>
      <vt:lpstr>We’ve Been Designing a Mux</vt:lpstr>
      <vt:lpstr>Systematic Implementation Strategies</vt:lpstr>
      <vt:lpstr>Synthesis By Table Lookup</vt:lpstr>
      <vt:lpstr>A New Combinational Device</vt:lpstr>
      <vt:lpstr>Read-only Memory (ROM)</vt:lpstr>
      <vt:lpstr>Read-only Memory (ROM)</vt:lpstr>
      <vt:lpstr>Read-only Memory (ROM)</vt:lpstr>
      <vt:lpstr>Logic According to ROMs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Terman</dc:creator>
  <cp:lastModifiedBy>Christopher J Terman</cp:lastModifiedBy>
  <cp:revision>229</cp:revision>
  <cp:lastPrinted>2015-03-14T23:35:22Z</cp:lastPrinted>
  <dcterms:created xsi:type="dcterms:W3CDTF">2010-02-03T13:36:01Z</dcterms:created>
  <dcterms:modified xsi:type="dcterms:W3CDTF">2022-12-07T01:01:49Z</dcterms:modified>
</cp:coreProperties>
</file>