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407" r:id="rId2"/>
    <p:sldId id="406" r:id="rId3"/>
    <p:sldId id="378" r:id="rId4"/>
    <p:sldId id="379" r:id="rId5"/>
    <p:sldId id="380" r:id="rId6"/>
    <p:sldId id="381" r:id="rId7"/>
    <p:sldId id="382" r:id="rId8"/>
    <p:sldId id="408" r:id="rId9"/>
    <p:sldId id="409" r:id="rId10"/>
    <p:sldId id="383" r:id="rId11"/>
    <p:sldId id="385" r:id="rId12"/>
    <p:sldId id="411" r:id="rId13"/>
    <p:sldId id="386" r:id="rId14"/>
    <p:sldId id="387" r:id="rId15"/>
    <p:sldId id="410" r:id="rId16"/>
    <p:sldId id="388" r:id="rId17"/>
    <p:sldId id="389" r:id="rId18"/>
    <p:sldId id="390" r:id="rId19"/>
    <p:sldId id="391" r:id="rId20"/>
    <p:sldId id="392" r:id="rId21"/>
    <p:sldId id="393" r:id="rId22"/>
    <p:sldId id="394" r:id="rId23"/>
    <p:sldId id="395" r:id="rId24"/>
    <p:sldId id="396" r:id="rId25"/>
    <p:sldId id="397" r:id="rId26"/>
    <p:sldId id="398" r:id="rId27"/>
    <p:sldId id="399" r:id="rId28"/>
    <p:sldId id="400" r:id="rId29"/>
    <p:sldId id="401" r:id="rId30"/>
    <p:sldId id="402" r:id="rId31"/>
    <p:sldId id="403" r:id="rId32"/>
    <p:sldId id="404" r:id="rId33"/>
    <p:sldId id="405" r:id="rId34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24">
          <p15:clr>
            <a:srgbClr val="A4A3A4"/>
          </p15:clr>
        </p15:guide>
        <p15:guide id="2" pos="19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5AB2"/>
    <a:srgbClr val="B00005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50" autoAdjust="0"/>
    <p:restoredTop sz="94694"/>
  </p:normalViewPr>
  <p:slideViewPr>
    <p:cSldViewPr showGuides="1">
      <p:cViewPr varScale="1">
        <p:scale>
          <a:sx n="117" d="100"/>
          <a:sy n="117" d="100"/>
        </p:scale>
        <p:origin x="1224" y="168"/>
      </p:cViewPr>
      <p:guideLst>
        <p:guide orient="horz" pos="1824"/>
        <p:guide pos="19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23" d="100"/>
        <a:sy n="223" d="100"/>
      </p:scale>
      <p:origin x="0" y="14224"/>
    </p:cViewPr>
  </p:sorterViewPr>
  <p:notesViewPr>
    <p:cSldViewPr showGuides="1">
      <p:cViewPr varScale="1">
        <p:scale>
          <a:sx n="86" d="100"/>
          <a:sy n="86" d="100"/>
        </p:scale>
        <p:origin x="-3750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454A267-6D32-4402-B19A-C2E2B0D7E352}" type="datetime1">
              <a:rPr lang="en-US"/>
              <a:pPr/>
              <a:t>12/10/22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6A58CF1-A972-43D7-A5A4-4B7A32A890C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5943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C345B1B-4D36-514F-B7E5-B6C10008C7C5}" type="slidenum">
              <a:rPr lang="en-US" sz="1200"/>
              <a:pPr eaLnBrk="1" hangingPunct="1"/>
              <a:t>1</a:t>
            </a:fld>
            <a:endParaRPr lang="en-US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034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6145" y="4353095"/>
            <a:ext cx="5078156" cy="27699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>
              <a:latin typeface="Tekton Pro" pitchFamily="-8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017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6145" y="4353095"/>
            <a:ext cx="5078156" cy="27699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>
              <a:latin typeface="Tekton Pro" pitchFamily="-8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017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6145" y="4353095"/>
            <a:ext cx="5078156" cy="27699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>
              <a:latin typeface="Tekton Pro" pitchFamily="-8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6145" y="4353095"/>
            <a:ext cx="5078156" cy="27699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>
              <a:latin typeface="Tekton Pro" pitchFamily="-8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427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6145" y="4353095"/>
            <a:ext cx="5078156" cy="27699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>
              <a:latin typeface="Tekton Pro" pitchFamily="-8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632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6145" y="4353095"/>
            <a:ext cx="5078156" cy="276999"/>
          </a:xfrm>
          <a:prstGeom prst="rect">
            <a:avLst/>
          </a:prstGeo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58CF1-A972-43D7-A5A4-4B7A32A890C6}" type="slidenum">
              <a:rPr lang="en-US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0516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58CF1-A972-43D7-A5A4-4B7A32A890C6}" type="slidenum">
              <a:rPr lang="en-US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6533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58CF1-A972-43D7-A5A4-4B7A32A890C6}" type="slidenum">
              <a:rPr lang="en-US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6093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58CF1-A972-43D7-A5A4-4B7A32A890C6}" type="slidenum">
              <a:rPr lang="en-US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0086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11430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58CF1-A972-43D7-A5A4-4B7A32A890C6}" type="slidenum">
              <a:rPr lang="en-US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2753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58CF1-A972-43D7-A5A4-4B7A32A890C6}" type="slidenum">
              <a:rPr lang="en-US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8238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58CF1-A972-43D7-A5A4-4B7A32A890C6}" type="slidenum">
              <a:rPr lang="en-US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1186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58CF1-A972-43D7-A5A4-4B7A32A890C6}" type="slidenum">
              <a:rPr lang="en-US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3489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58CF1-A972-43D7-A5A4-4B7A32A890C6}" type="slidenum">
              <a:rPr lang="en-US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1096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58CF1-A972-43D7-A5A4-4B7A32A890C6}" type="slidenum">
              <a:rPr lang="en-US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8625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58CF1-A972-43D7-A5A4-4B7A32A890C6}" type="slidenum">
              <a:rPr lang="en-US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8091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58CF1-A972-43D7-A5A4-4B7A32A890C6}" type="slidenum">
              <a:rPr lang="en-US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899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58CF1-A972-43D7-A5A4-4B7A32A890C6}" type="slidenum">
              <a:rPr lang="en-US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42480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58CF1-A972-43D7-A5A4-4B7A32A890C6}" type="slidenum">
              <a:rPr lang="en-US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8643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6145" y="4353095"/>
            <a:ext cx="5078156" cy="27699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>
              <a:latin typeface="Tekton Pro" pitchFamily="-8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58CF1-A972-43D7-A5A4-4B7A32A890C6}" type="slidenum">
              <a:rPr lang="en-US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67535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58CF1-A972-43D7-A5A4-4B7A32A890C6}" type="slidenum">
              <a:rPr lang="en-US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7679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58CF1-A972-43D7-A5A4-4B7A32A890C6}" type="slidenum">
              <a:rPr lang="en-US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86624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58CF1-A972-43D7-A5A4-4B7A32A890C6}" type="slidenum">
              <a:rPr lang="en-US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5368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31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6145" y="4353095"/>
            <a:ext cx="5078156" cy="27699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>
              <a:latin typeface="Tekton Pro" pitchFamily="-8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6145" y="4353095"/>
            <a:ext cx="5078156" cy="27699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>
              <a:latin typeface="Tekton Pro" pitchFamily="-8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6145" y="4353095"/>
            <a:ext cx="5078156" cy="27699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>
              <a:latin typeface="Tekton Pro" pitchFamily="-8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198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6145" y="4353095"/>
            <a:ext cx="5078156" cy="27699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>
              <a:latin typeface="Tekton Pro" pitchFamily="-8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58CF1-A972-43D7-A5A4-4B7A32A890C6}" type="slidenum">
              <a:rPr lang="en-US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9175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58CF1-A972-43D7-A5A4-4B7A32A890C6}" type="slidenum">
              <a:rPr lang="en-US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568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E09AD6F9-13D0-41FB-BE7B-D9E4D2F0E92B}" type="datetime1">
              <a:rPr lang="en-US" smtClean="0"/>
              <a:pPr/>
              <a:t>12/10/22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83ABDCC7-8E6C-4D65-8E13-250E4C7E8FF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77AF488D-4D69-45D4-96A3-1C5661330254}" type="datetime1">
              <a:rPr lang="en-US" smtClean="0"/>
              <a:pPr/>
              <a:t>12/10/22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2ECDE780-3EEE-4681-8152-7A22B1EBED5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30783285-9ED5-41A0-A7C6-D92511BA15FA}" type="datetime1">
              <a:rPr lang="en-US" smtClean="0"/>
              <a:pPr/>
              <a:t>12/10/22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05AB5B35-796A-4C53-9C25-1DC3BA6AEDB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0803D500-87BB-4950-91D6-CAE90ADA5A7C}" type="datetime1">
              <a:rPr lang="en-US" smtClean="0"/>
              <a:pPr/>
              <a:t>12/10/22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58188F51-784A-432A-8BFF-69D9703D5D2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BF533223-0B88-40C3-8839-7D06D2423A38}" type="datetime1">
              <a:rPr lang="en-US" smtClean="0"/>
              <a:pPr/>
              <a:t>12/10/22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D7773A8A-8331-49E8-8E91-4E357E0ECDE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2CC1C52B-29C4-4F13-A058-4E92FD64E08C}" type="datetime1">
              <a:rPr lang="en-US" smtClean="0"/>
              <a:pPr/>
              <a:t>12/10/22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8C70AB70-6B64-42BE-A642-BCBFB93076A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6F248663-A60D-448A-8FC0-03CA8A99F1EA}" type="datetime1">
              <a:rPr lang="en-US" smtClean="0"/>
              <a:pPr/>
              <a:t>12/10/22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7CF24245-5AA8-49FB-9392-A5293BF8007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6D45F553-873C-4099-BC24-D40961381BAE}" type="datetime1">
              <a:rPr lang="en-US" smtClean="0"/>
              <a:pPr/>
              <a:t>12/10/22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F83606CC-0F9E-4D49-B855-A314DCB8ABF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FFDE9422-1655-4D93-BF44-07740897DB75}" type="datetime1">
              <a:rPr lang="en-US" smtClean="0"/>
              <a:pPr/>
              <a:t>12/10/22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7D6FBADB-F8BC-426F-A8C8-694765DF36C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2CA32EA0-F3C9-4DD5-8B2D-AC3F456587CE}" type="datetime1">
              <a:rPr lang="en-US" smtClean="0"/>
              <a:pPr/>
              <a:t>12/10/22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2807BAF5-1CBF-4668-A895-99BB6754821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F12DBC1D-DE4C-42ED-8A40-DA5274C15AFB}" type="datetime1">
              <a:rPr lang="en-US" smtClean="0"/>
              <a:pPr/>
              <a:t>12/10/22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0D6C1D2A-B35A-43BA-A2D3-62ADD6D52B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066800"/>
            <a:ext cx="8229600" cy="505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69" r:id="rId1"/>
    <p:sldLayoutId id="2147484470" r:id="rId2"/>
    <p:sldLayoutId id="2147484471" r:id="rId3"/>
    <p:sldLayoutId id="2147484472" r:id="rId4"/>
    <p:sldLayoutId id="2147484473" r:id="rId5"/>
    <p:sldLayoutId id="2147484474" r:id="rId6"/>
    <p:sldLayoutId id="2147484475" r:id="rId7"/>
    <p:sldLayoutId id="2147484476" r:id="rId8"/>
    <p:sldLayoutId id="2147484477" r:id="rId9"/>
    <p:sldLayoutId id="2147484478" r:id="rId10"/>
    <p:sldLayoutId id="2147484479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Trebuchet MS"/>
          <a:ea typeface="ＭＳ Ｐゴシック" charset="-128"/>
          <a:cs typeface="Trebuchet M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Bookman Old Style"/>
          <a:ea typeface="ＭＳ Ｐゴシック" charset="-128"/>
          <a:cs typeface="Bookman Old Style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Bookman Old Style"/>
          <a:ea typeface="ＭＳ Ｐゴシック" charset="-128"/>
          <a:cs typeface="Bookman Old Style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Bookman Old Style"/>
          <a:ea typeface="ＭＳ Ｐゴシック" charset="-128"/>
          <a:cs typeface="Bookman Old Style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600" kern="1200">
          <a:solidFill>
            <a:schemeClr val="tx1"/>
          </a:solidFill>
          <a:latin typeface="Bookman Old Style"/>
          <a:ea typeface="ＭＳ Ｐゴシック" charset="-128"/>
          <a:cs typeface="Bookman Old Styl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 kern="1200">
          <a:solidFill>
            <a:schemeClr val="tx1"/>
          </a:solidFill>
          <a:latin typeface="Bookman Old Style"/>
          <a:ea typeface="ＭＳ Ｐゴシック" charset="-128"/>
          <a:cs typeface="Bookman Old Styl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1470025"/>
          </a:xfrm>
        </p:spPr>
        <p:txBody>
          <a:bodyPr/>
          <a:lstStyle/>
          <a:p>
            <a:r>
              <a:rPr lang="en-US" dirty="0">
                <a:latin typeface="Trebuchet MS" charset="0"/>
                <a:ea typeface="ＭＳ Ｐゴシック" charset="0"/>
              </a:rPr>
              <a:t>Compilers</a:t>
            </a:r>
          </a:p>
        </p:txBody>
      </p:sp>
      <p:pic>
        <p:nvPicPr>
          <p:cNvPr id="5" name="Picture 2" descr="L:\6004_fall13\compiling.png">
            <a:extLst>
              <a:ext uri="{FF2B5EF4-FFF2-40B4-BE49-F238E27FC236}">
                <a16:creationId xmlns:a16="http://schemas.microsoft.com/office/drawing/2014/main" id="{318FD056-64FC-754E-A389-F0F9470336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71855" y="1470025"/>
            <a:ext cx="4200289" cy="3661269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CC969D-CDFF-AF0C-2B52-2BC3FFD6DDC4}"/>
              </a:ext>
            </a:extLst>
          </p:cNvPr>
          <p:cNvSpPr txBox="1"/>
          <p:nvPr/>
        </p:nvSpPr>
        <p:spPr>
          <a:xfrm>
            <a:off x="5019565" y="5131294"/>
            <a:ext cx="16930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latin typeface="+mn-lt"/>
              </a:rPr>
              <a:t>http://xkcd.com/303/</a:t>
            </a:r>
          </a:p>
        </p:txBody>
      </p:sp>
    </p:spTree>
    <p:extLst>
      <p:ext uri="{BB962C8B-B14F-4D97-AF65-F5344CB8AC3E}">
        <p14:creationId xmlns:p14="http://schemas.microsoft.com/office/powerpoint/2010/main" val="3962382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762000" y="4419600"/>
            <a:ext cx="4122764" cy="533400"/>
            <a:chOff x="762000" y="4419600"/>
            <a:chExt cx="4122764" cy="533400"/>
          </a:xfrm>
        </p:grpSpPr>
        <p:sp>
          <p:nvSpPr>
            <p:cNvPr id="16" name="Rectangle 15"/>
            <p:cNvSpPr/>
            <p:nvPr/>
          </p:nvSpPr>
          <p:spPr>
            <a:xfrm>
              <a:off x="762000" y="4419600"/>
              <a:ext cx="4114800" cy="5334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819400" y="4495800"/>
              <a:ext cx="2065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/>
                  <a:cs typeface="Consolas"/>
                </a:rPr>
                <a:t>⇒SUBC(r1,3,r1)</a:t>
              </a:r>
            </a:p>
          </p:txBody>
        </p:sp>
      </p:grpSp>
      <p:sp>
        <p:nvSpPr>
          <p:cNvPr id="4300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/>
              <a:t>Compiling Expressions</a:t>
            </a:r>
          </a:p>
        </p:txBody>
      </p:sp>
      <p:sp>
        <p:nvSpPr>
          <p:cNvPr id="43010" name="Rectangle 3"/>
          <p:cNvSpPr>
            <a:spLocks noChangeArrowheads="1"/>
          </p:cNvSpPr>
          <p:nvPr/>
        </p:nvSpPr>
        <p:spPr bwMode="auto">
          <a:xfrm>
            <a:off x="304800" y="1066800"/>
            <a:ext cx="4114800" cy="53527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b="1" dirty="0">
                <a:latin typeface="+mj-lt"/>
              </a:rPr>
              <a:t>C code:</a:t>
            </a:r>
          </a:p>
          <a:p>
            <a:pPr algn="l" eaLnBrk="0" hangingPunct="0">
              <a:spcBef>
                <a:spcPct val="50000"/>
              </a:spcBef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x, y;</a:t>
            </a:r>
            <a:br>
              <a:rPr lang="en-US" sz="1800" dirty="0">
                <a:latin typeface="Consolas" pitchFamily="49" charset="0"/>
                <a:cs typeface="Consolas" pitchFamily="49" charset="0"/>
              </a:rPr>
            </a:br>
            <a:r>
              <a:rPr lang="en-US" sz="1800" dirty="0">
                <a:latin typeface="Consolas" pitchFamily="49" charset="0"/>
                <a:cs typeface="Consolas" pitchFamily="49" charset="0"/>
              </a:rPr>
              <a:t>	y = (x-3)*(y+123456)</a:t>
            </a:r>
            <a:br>
              <a:rPr lang="en-US" sz="1800" b="1" dirty="0">
                <a:latin typeface="Courier New" pitchFamily="49" charset="0"/>
              </a:rPr>
            </a:br>
            <a:endParaRPr lang="en-US" sz="1800" b="1" dirty="0">
              <a:latin typeface="Courier New" pitchFamily="49" charset="0"/>
            </a:endParaRPr>
          </a:p>
          <a:p>
            <a:pPr algn="l" eaLnBrk="0" hangingPunct="0">
              <a:spcBef>
                <a:spcPct val="50000"/>
              </a:spcBef>
            </a:pPr>
            <a:r>
              <a:rPr lang="en-US" b="1" dirty="0">
                <a:latin typeface="+mj-lt"/>
              </a:rPr>
              <a:t>Beta assembly code:</a:t>
            </a:r>
          </a:p>
          <a:p>
            <a:pPr algn="l" eaLnBrk="0" hangingPunct="0">
              <a:spcBef>
                <a:spcPct val="50000"/>
              </a:spcBef>
            </a:pPr>
            <a:r>
              <a:rPr lang="en-US" sz="18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:	</a:t>
            </a:r>
            <a:r>
              <a:rPr lang="en-US" sz="18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LONG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(0)</a:t>
            </a:r>
            <a:br>
              <a:rPr lang="en-US" sz="1800" dirty="0">
                <a:latin typeface="Consolas" pitchFamily="49" charset="0"/>
                <a:cs typeface="Consolas" pitchFamily="49" charset="0"/>
              </a:rPr>
            </a:br>
            <a:r>
              <a:rPr lang="en-US" sz="18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y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:	</a:t>
            </a:r>
            <a:r>
              <a:rPr lang="en-US" sz="18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LONG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(0)</a:t>
            </a:r>
            <a:br>
              <a:rPr lang="en-US" sz="1800" dirty="0">
                <a:latin typeface="Consolas" pitchFamily="49" charset="0"/>
                <a:cs typeface="Consolas" pitchFamily="49" charset="0"/>
              </a:rPr>
            </a:br>
            <a:r>
              <a:rPr lang="en-US" sz="18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c1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:	</a:t>
            </a:r>
            <a:r>
              <a:rPr lang="en-US" sz="18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LONG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(123456)</a:t>
            </a:r>
            <a:br>
              <a:rPr lang="en-US" sz="1800" dirty="0">
                <a:latin typeface="Consolas" pitchFamily="49" charset="0"/>
                <a:cs typeface="Consolas" pitchFamily="49" charset="0"/>
              </a:rPr>
            </a:br>
            <a:r>
              <a:rPr lang="en-US" sz="1800" dirty="0">
                <a:latin typeface="Consolas" pitchFamily="49" charset="0"/>
                <a:cs typeface="Consolas" pitchFamily="49" charset="0"/>
              </a:rPr>
              <a:t>...</a:t>
            </a:r>
          </a:p>
          <a:p>
            <a:pPr lvl="1" algn="l" eaLnBrk="0" hangingPunct="0">
              <a:spcBef>
                <a:spcPct val="50000"/>
              </a:spcBef>
            </a:pPr>
            <a:r>
              <a:rPr lang="en-US" sz="18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LD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8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r1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)</a:t>
            </a:r>
            <a:br>
              <a:rPr lang="en-US" sz="1800" dirty="0">
                <a:latin typeface="Consolas" pitchFamily="49" charset="0"/>
                <a:cs typeface="Consolas" pitchFamily="49" charset="0"/>
              </a:rPr>
            </a:br>
            <a:r>
              <a:rPr lang="en-US" sz="1800" dirty="0">
                <a:solidFill>
                  <a:srgbClr val="0A5AB2"/>
                </a:solidFill>
                <a:latin typeface="Consolas" pitchFamily="49" charset="0"/>
                <a:cs typeface="Consolas" pitchFamily="49" charset="0"/>
              </a:rPr>
              <a:t>CMOVE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(3, </a:t>
            </a:r>
            <a:r>
              <a:rPr lang="en-US" sz="1800" dirty="0">
                <a:solidFill>
                  <a:srgbClr val="B00005"/>
                </a:solidFill>
                <a:latin typeface="Consolas" pitchFamily="49" charset="0"/>
                <a:cs typeface="Consolas" pitchFamily="49" charset="0"/>
              </a:rPr>
              <a:t>r2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)</a:t>
            </a:r>
            <a:br>
              <a:rPr lang="en-US" sz="1800" dirty="0">
                <a:latin typeface="Consolas" pitchFamily="49" charset="0"/>
                <a:cs typeface="Consolas" pitchFamily="49" charset="0"/>
              </a:rPr>
            </a:br>
            <a:r>
              <a:rPr lang="en-US" sz="18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SUB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r1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800" dirty="0">
                <a:solidFill>
                  <a:srgbClr val="B00005"/>
                </a:solidFill>
                <a:latin typeface="Consolas" pitchFamily="49" charset="0"/>
                <a:cs typeface="Consolas" pitchFamily="49" charset="0"/>
              </a:rPr>
              <a:t>r2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8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r1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)</a:t>
            </a:r>
            <a:br>
              <a:rPr lang="en-US" sz="1800" dirty="0">
                <a:latin typeface="Consolas" pitchFamily="49" charset="0"/>
                <a:cs typeface="Consolas" pitchFamily="49" charset="0"/>
              </a:rPr>
            </a:br>
            <a:r>
              <a:rPr lang="en-US" sz="18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LD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y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8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r2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)</a:t>
            </a:r>
            <a:br>
              <a:rPr lang="en-US" sz="1800" dirty="0">
                <a:latin typeface="Consolas" pitchFamily="49" charset="0"/>
                <a:cs typeface="Consolas" pitchFamily="49" charset="0"/>
              </a:rPr>
            </a:br>
            <a:r>
              <a:rPr lang="en-US" sz="18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LD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c1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8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r3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)</a:t>
            </a:r>
            <a:br>
              <a:rPr lang="en-US" sz="1800" dirty="0">
                <a:latin typeface="Consolas" pitchFamily="49" charset="0"/>
                <a:cs typeface="Consolas" pitchFamily="49" charset="0"/>
              </a:rPr>
            </a:br>
            <a:r>
              <a:rPr lang="en-US" sz="18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ADD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r2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8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r3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8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r2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)</a:t>
            </a:r>
            <a:br>
              <a:rPr lang="en-US" sz="1800" dirty="0">
                <a:latin typeface="Consolas" pitchFamily="49" charset="0"/>
                <a:cs typeface="Consolas" pitchFamily="49" charset="0"/>
              </a:rPr>
            </a:br>
            <a:r>
              <a:rPr lang="en-US" sz="18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MUL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r2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8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r1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8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r1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)</a:t>
            </a:r>
            <a:br>
              <a:rPr lang="en-US" sz="1800" dirty="0">
                <a:latin typeface="Consolas" pitchFamily="49" charset="0"/>
                <a:cs typeface="Consolas" pitchFamily="49" charset="0"/>
              </a:rPr>
            </a:br>
            <a:r>
              <a:rPr lang="en-US" sz="18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r1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8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y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57600" y="1219200"/>
            <a:ext cx="525779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/>
                <a:cs typeface="Consolas"/>
              </a:rPr>
              <a:t>compile_expr(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y = (x-3)*(y+123456))</a:t>
            </a:r>
          </a:p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dirty="0">
                <a:latin typeface="Consolas"/>
                <a:cs typeface="Consolas"/>
              </a:rPr>
              <a:t>compile_expr(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(x-3)*(y+123456))</a:t>
            </a:r>
          </a:p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dirty="0">
                <a:latin typeface="Consolas"/>
                <a:cs typeface="Consolas"/>
              </a:rPr>
              <a:t>compile_expr(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x-3)</a:t>
            </a:r>
          </a:p>
          <a:p>
            <a:r>
              <a:rPr lang="en-US" sz="2000" dirty="0">
                <a:latin typeface="Consolas"/>
                <a:cs typeface="Consolas"/>
              </a:rPr>
              <a:t>         compile_expr(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x)</a:t>
            </a:r>
          </a:p>
          <a:p>
            <a:r>
              <a:rPr lang="en-US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    LD(x,r1)</a:t>
            </a:r>
          </a:p>
          <a:p>
            <a:r>
              <a:rPr lang="en-US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sz="2000" dirty="0">
                <a:latin typeface="Consolas"/>
                <a:cs typeface="Consolas"/>
              </a:rPr>
              <a:t>compile_expr(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3)</a:t>
            </a:r>
          </a:p>
          <a:p>
            <a:r>
              <a:rPr lang="en-US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    CMOVE(3,r2)</a:t>
            </a:r>
          </a:p>
          <a:p>
            <a:r>
              <a:rPr lang="en-US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 SUB(r1,r2,r1)</a:t>
            </a:r>
          </a:p>
          <a:p>
            <a:r>
              <a:rPr lang="en-US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compile_expr(y+123456)</a:t>
            </a:r>
          </a:p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sz="2000" dirty="0">
                <a:latin typeface="Consolas"/>
                <a:cs typeface="Consolas"/>
              </a:rPr>
              <a:t>compile_expr(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y)</a:t>
            </a:r>
          </a:p>
          <a:p>
            <a:r>
              <a:rPr lang="en-US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    LD(y,r2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sz="2000" dirty="0">
                <a:latin typeface="Consolas"/>
                <a:cs typeface="Consolas"/>
              </a:rPr>
              <a:t>compile_expr(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123456)</a:t>
            </a:r>
          </a:p>
          <a:p>
            <a:r>
              <a:rPr lang="en-US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    LD(c1,r3)</a:t>
            </a:r>
          </a:p>
          <a:p>
            <a:r>
              <a:rPr lang="en-US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 ADD(r2,r3,r2)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r>
              <a:rPr lang="en-US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MUL(r1,r2,r1)</a:t>
            </a:r>
          </a:p>
          <a:p>
            <a:r>
              <a:rPr lang="en-US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ST(r1,y)</a:t>
            </a:r>
            <a:endParaRPr lang="en-US" sz="2000" dirty="0">
              <a:latin typeface="Consolas"/>
              <a:cs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/>
              <a:t>compile_statement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Unconditional: </a:t>
            </a:r>
            <a:r>
              <a:rPr lang="en-US" i="1">
                <a:solidFill>
                  <a:srgbClr val="FF0000"/>
                </a:solidFill>
                <a:latin typeface="Consolas"/>
                <a:cs typeface="Consolas"/>
              </a:rPr>
              <a:t>expr</a:t>
            </a:r>
            <a:r>
              <a:rPr lang="en-US">
                <a:solidFill>
                  <a:srgbClr val="FF0000"/>
                </a:solidFill>
                <a:latin typeface="Consolas"/>
                <a:cs typeface="Consolas"/>
              </a:rPr>
              <a:t>;</a:t>
            </a:r>
            <a:br>
              <a:rPr lang="en-US">
                <a:solidFill>
                  <a:srgbClr val="FF0000"/>
                </a:solidFill>
                <a:latin typeface="Consolas"/>
                <a:cs typeface="Consolas"/>
              </a:rPr>
            </a:br>
            <a:br>
              <a:rPr lang="en-US">
                <a:solidFill>
                  <a:srgbClr val="FF0000"/>
                </a:solidFill>
                <a:latin typeface="Consolas"/>
                <a:cs typeface="Consolas"/>
              </a:rPr>
            </a:br>
            <a:r>
              <a:rPr lang="en-US">
                <a:latin typeface="+mj-lt"/>
                <a:cs typeface="Consolas"/>
              </a:rPr>
              <a:t>Beta assembly:</a:t>
            </a:r>
            <a:br>
              <a:rPr lang="en-US">
                <a:latin typeface="+mj-lt"/>
                <a:cs typeface="Consolas"/>
              </a:rPr>
            </a:br>
            <a:r>
              <a:rPr lang="en-US">
                <a:solidFill>
                  <a:srgbClr val="FF0000"/>
                </a:solidFill>
                <a:latin typeface="Consolas"/>
                <a:cs typeface="Consolas"/>
              </a:rPr>
              <a:t>       </a:t>
            </a:r>
            <a:r>
              <a:rPr lang="en-US" dirty="0">
                <a:latin typeface="+mn-lt"/>
              </a:rPr>
              <a:t>compile_expr(</a:t>
            </a:r>
            <a:r>
              <a:rPr lang="en-US" i="1" dirty="0">
                <a:latin typeface="+mn-lt"/>
              </a:rPr>
              <a:t>expr</a:t>
            </a:r>
            <a:r>
              <a:rPr lang="en-US" dirty="0">
                <a:latin typeface="+mn-lt"/>
              </a:rPr>
              <a:t>)</a:t>
            </a:r>
            <a:br>
              <a:rPr lang="en-US" dirty="0">
                <a:latin typeface="+mn-lt"/>
              </a:rPr>
            </a:br>
            <a:br>
              <a:rPr lang="en-US" dirty="0">
                <a:latin typeface="+mn-lt"/>
              </a:rPr>
            </a:br>
            <a:r>
              <a:rPr lang="en-US">
                <a:solidFill>
                  <a:srgbClr val="FF0000"/>
                </a:solidFill>
                <a:latin typeface="Consolas"/>
                <a:cs typeface="Consolas"/>
              </a:rPr>
              <a:t>       </a:t>
            </a:r>
          </a:p>
          <a:p>
            <a:r>
              <a:rPr lang="en-US">
                <a:solidFill>
                  <a:srgbClr val="000000"/>
                </a:solidFill>
                <a:cs typeface="Consolas"/>
              </a:rPr>
              <a:t>Compound: </a:t>
            </a:r>
            <a:r>
              <a:rPr lang="en-US">
                <a:solidFill>
                  <a:srgbClr val="FF0000"/>
                </a:solidFill>
                <a:latin typeface="Consolas"/>
                <a:cs typeface="Consolas"/>
              </a:rPr>
              <a:t>{ </a:t>
            </a:r>
            <a:r>
              <a:rPr lang="en-US" i="1">
                <a:solidFill>
                  <a:srgbClr val="FF0000"/>
                </a:solidFill>
                <a:latin typeface="Consolas"/>
                <a:cs typeface="Consolas"/>
              </a:rPr>
              <a:t>statement</a:t>
            </a:r>
            <a:r>
              <a:rPr lang="en-US" i="1" baseline="-25000">
                <a:solidFill>
                  <a:srgbClr val="FF0000"/>
                </a:solidFill>
                <a:latin typeface="Consolas"/>
                <a:cs typeface="Consolas"/>
              </a:rPr>
              <a:t>1</a:t>
            </a:r>
            <a:r>
              <a:rPr lang="en-US">
                <a:solidFill>
                  <a:srgbClr val="FF0000"/>
                </a:solidFill>
                <a:latin typeface="Consolas"/>
                <a:cs typeface="Consolas"/>
              </a:rPr>
              <a:t>; </a:t>
            </a:r>
            <a:r>
              <a:rPr lang="is-IS" i="1">
                <a:solidFill>
                  <a:srgbClr val="FF0000"/>
                </a:solidFill>
                <a:latin typeface="Consolas"/>
                <a:cs typeface="Consolas"/>
              </a:rPr>
              <a:t>statement</a:t>
            </a:r>
            <a:r>
              <a:rPr lang="is-IS" i="1" baseline="-25000">
                <a:solidFill>
                  <a:srgbClr val="FF0000"/>
                </a:solidFill>
                <a:latin typeface="Consolas"/>
                <a:cs typeface="Consolas"/>
              </a:rPr>
              <a:t>2</a:t>
            </a:r>
            <a:r>
              <a:rPr lang="is-IS">
                <a:solidFill>
                  <a:srgbClr val="FF0000"/>
                </a:solidFill>
                <a:latin typeface="Consolas"/>
                <a:cs typeface="Consolas"/>
              </a:rPr>
              <a:t>; ... }</a:t>
            </a:r>
            <a:br>
              <a:rPr lang="is-IS">
                <a:solidFill>
                  <a:srgbClr val="FF0000"/>
                </a:solidFill>
                <a:latin typeface="Consolas"/>
                <a:cs typeface="Consolas"/>
              </a:rPr>
            </a:br>
            <a:br>
              <a:rPr lang="is-IS">
                <a:solidFill>
                  <a:srgbClr val="FF0000"/>
                </a:solidFill>
                <a:latin typeface="Consolas"/>
                <a:cs typeface="Consolas"/>
              </a:rPr>
            </a:br>
            <a:r>
              <a:rPr lang="en-US">
                <a:cs typeface="Consolas"/>
              </a:rPr>
              <a:t>Beta assembly:</a:t>
            </a:r>
            <a:br>
              <a:rPr lang="en-US">
                <a:cs typeface="Consolas"/>
              </a:rPr>
            </a:br>
            <a:r>
              <a:rPr lang="en-US">
                <a:solidFill>
                  <a:srgbClr val="FF0000"/>
                </a:solidFill>
                <a:latin typeface="Consolas"/>
                <a:cs typeface="Consolas"/>
              </a:rPr>
              <a:t>       </a:t>
            </a:r>
            <a:r>
              <a:rPr lang="en-US" dirty="0">
                <a:latin typeface="+mn-lt"/>
              </a:rPr>
              <a:t>compile_statement(</a:t>
            </a:r>
            <a:r>
              <a:rPr lang="en-US" i="1" dirty="0">
                <a:latin typeface="+mn-lt"/>
              </a:rPr>
              <a:t>statement</a:t>
            </a:r>
            <a:r>
              <a:rPr lang="en-US" i="1" baseline="-25000" dirty="0">
                <a:latin typeface="+mn-lt"/>
              </a:rPr>
              <a:t>1</a:t>
            </a:r>
            <a:r>
              <a:rPr lang="en-US" dirty="0">
                <a:latin typeface="+mn-lt"/>
              </a:rPr>
              <a:t>)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              compile_statement(</a:t>
            </a:r>
            <a:r>
              <a:rPr lang="en-US" i="1" dirty="0">
                <a:latin typeface="+mn-lt"/>
              </a:rPr>
              <a:t>statement</a:t>
            </a:r>
            <a:r>
              <a:rPr lang="en-US" i="1" baseline="-25000" dirty="0">
                <a:latin typeface="+mn-lt"/>
              </a:rPr>
              <a:t>2</a:t>
            </a:r>
            <a:r>
              <a:rPr lang="en-US" dirty="0">
                <a:latin typeface="+mn-lt"/>
              </a:rPr>
              <a:t>)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              </a:t>
            </a:r>
            <a:r>
              <a:rPr lang="is-IS" dirty="0">
                <a:latin typeface="+mn-lt"/>
              </a:rPr>
              <a:t>…</a:t>
            </a:r>
            <a:endParaRPr lang="en-US">
              <a:latin typeface="+mn-lt"/>
              <a:cs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/>
              <a:t>compile_statement: Conditional</a:t>
            </a:r>
          </a:p>
        </p:txBody>
      </p:sp>
      <p:sp>
        <p:nvSpPr>
          <p:cNvPr id="49157" name="Rectangle 5"/>
          <p:cNvSpPr>
            <a:spLocks noChangeArrowheads="1"/>
          </p:cNvSpPr>
          <p:nvPr/>
        </p:nvSpPr>
        <p:spPr bwMode="auto">
          <a:xfrm>
            <a:off x="1600200" y="1366838"/>
            <a:ext cx="2946400" cy="9853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dirty="0">
                <a:latin typeface="+mj-lt"/>
              </a:rPr>
              <a:t>C code:</a:t>
            </a:r>
          </a:p>
          <a:p>
            <a:pPr algn="l" eaLnBrk="0" hangingPunct="0">
              <a:spcBef>
                <a:spcPct val="10000"/>
              </a:spcBef>
            </a:pPr>
            <a:r>
              <a:rPr lang="en-US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000" i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expr</a:t>
            </a:r>
            <a:r>
              <a:rPr lang="en-US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</a:t>
            </a:r>
            <a:br>
              <a:rPr lang="en-US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i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statement</a:t>
            </a:r>
            <a:r>
              <a:rPr lang="en-US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49158" name="Rectangle 6"/>
          <p:cNvSpPr>
            <a:spLocks noChangeArrowheads="1"/>
          </p:cNvSpPr>
          <p:nvPr/>
        </p:nvSpPr>
        <p:spPr bwMode="auto">
          <a:xfrm>
            <a:off x="3886200" y="1366838"/>
            <a:ext cx="4038600" cy="176099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pPr algn="l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dirty="0">
                <a:latin typeface="+mj-lt"/>
              </a:rPr>
              <a:t>Beta assembly:</a:t>
            </a:r>
          </a:p>
          <a:p>
            <a:pPr lvl="1" algn="l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2000" dirty="0">
                <a:latin typeface="+mn-lt"/>
              </a:rPr>
              <a:t>compile_expr(</a:t>
            </a:r>
            <a:r>
              <a:rPr lang="en-US" sz="2000" i="1" dirty="0">
                <a:latin typeface="+mn-lt"/>
              </a:rPr>
              <a:t>expr</a:t>
            </a:r>
            <a:r>
              <a:rPr lang="en-US" sz="2000" dirty="0">
                <a:latin typeface="+mn-lt"/>
              </a:rPr>
              <a:t>)⇒Rx</a:t>
            </a:r>
          </a:p>
          <a:p>
            <a:pPr lvl="1" algn="l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BF(</a:t>
            </a:r>
            <a:r>
              <a:rPr lang="en-US" sz="20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rx</a:t>
            </a:r>
            <a:r>
              <a:rPr lang="en-US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Lendif</a:t>
            </a:r>
            <a:r>
              <a:rPr lang="en-US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lvl="1" algn="l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2000" dirty="0">
                <a:latin typeface="+mn-lt"/>
              </a:rPr>
              <a:t>compile_statement(</a:t>
            </a:r>
            <a:r>
              <a:rPr lang="en-US" sz="2000" i="1" dirty="0">
                <a:latin typeface="+mn-lt"/>
              </a:rPr>
              <a:t>statement</a:t>
            </a:r>
            <a:r>
              <a:rPr lang="en-US" sz="2000" dirty="0">
                <a:latin typeface="+mn-lt"/>
              </a:rPr>
              <a:t>)</a:t>
            </a:r>
          </a:p>
          <a:p>
            <a:pPr algn="l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20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Lendif</a:t>
            </a:r>
            <a:r>
              <a:rPr lang="en-US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:</a:t>
            </a:r>
          </a:p>
        </p:txBody>
      </p:sp>
      <p:sp>
        <p:nvSpPr>
          <p:cNvPr id="49160" name="Line 8"/>
          <p:cNvSpPr>
            <a:spLocks noChangeShapeType="1"/>
          </p:cNvSpPr>
          <p:nvPr/>
        </p:nvSpPr>
        <p:spPr bwMode="auto">
          <a:xfrm>
            <a:off x="3733800" y="1366838"/>
            <a:ext cx="0" cy="1681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1600200" y="3500438"/>
            <a:ext cx="6324600" cy="2884380"/>
            <a:chOff x="1295400" y="3500438"/>
            <a:chExt cx="6324600" cy="2884380"/>
          </a:xfrm>
        </p:grpSpPr>
        <p:sp>
          <p:nvSpPr>
            <p:cNvPr id="49155" name="Rectangle 3"/>
            <p:cNvSpPr>
              <a:spLocks noChangeArrowheads="1"/>
            </p:cNvSpPr>
            <p:nvPr/>
          </p:nvSpPr>
          <p:spPr bwMode="auto">
            <a:xfrm>
              <a:off x="1295400" y="3500438"/>
              <a:ext cx="2946400" cy="15137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 algn="l" eaLnBrk="0" hangingPunct="0">
                <a:lnSpc>
                  <a:spcPct val="90000"/>
                </a:lnSpc>
                <a:spcBef>
                  <a:spcPct val="20000"/>
                </a:spcBef>
              </a:pPr>
              <a:r>
                <a:rPr lang="en-US" dirty="0">
                  <a:latin typeface="+mj-lt"/>
                </a:rPr>
                <a:t>C code:</a:t>
              </a:r>
            </a:p>
            <a:p>
              <a:pPr algn="l" eaLnBrk="0" hangingPunct="0">
                <a:lnSpc>
                  <a:spcPct val="90000"/>
                </a:lnSpc>
                <a:spcBef>
                  <a:spcPct val="20000"/>
                </a:spcBef>
              </a:pPr>
              <a:r>
                <a:rPr lang="en-US" sz="2000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if (</a:t>
              </a:r>
              <a:r>
                <a:rPr lang="en-US" sz="2000" i="1" dirty="0" err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expr</a:t>
              </a:r>
              <a:r>
                <a:rPr lang="en-US" sz="2000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)</a:t>
              </a:r>
              <a:br>
                <a:rPr lang="en-US" sz="2000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</a:br>
              <a:r>
                <a:rPr lang="en-US" sz="2000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sz="2000" i="1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statement</a:t>
              </a:r>
              <a:r>
                <a:rPr lang="en-US" sz="2000" i="1" baseline="-25000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r>
                <a:rPr lang="en-US" sz="2000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;</a:t>
              </a:r>
              <a:br>
                <a:rPr lang="en-US" sz="2000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</a:br>
              <a:r>
                <a:rPr lang="en-US" sz="2000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else</a:t>
              </a:r>
              <a:br>
                <a:rPr lang="en-US" sz="2000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</a:br>
              <a:r>
                <a:rPr lang="en-US" sz="2000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sz="2000" i="1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statement</a:t>
              </a:r>
              <a:r>
                <a:rPr lang="en-US" sz="2000" i="1" baseline="-25000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r>
                <a:rPr lang="en-US" sz="2000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;</a:t>
              </a:r>
            </a:p>
          </p:txBody>
        </p:sp>
        <p:sp>
          <p:nvSpPr>
            <p:cNvPr id="49156" name="Rectangle 4"/>
            <p:cNvSpPr>
              <a:spLocks noChangeArrowheads="1"/>
            </p:cNvSpPr>
            <p:nvPr/>
          </p:nvSpPr>
          <p:spPr bwMode="auto">
            <a:xfrm>
              <a:off x="3581400" y="3500438"/>
              <a:ext cx="4038600" cy="288438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square" lIns="90488" tIns="44450" rIns="90488" bIns="44450">
              <a:spAutoFit/>
            </a:bodyPr>
            <a:lstStyle/>
            <a:p>
              <a:pPr algn="l" eaLnBrk="0" hangingPunct="0">
                <a:lnSpc>
                  <a:spcPct val="70000"/>
                </a:lnSpc>
                <a:spcBef>
                  <a:spcPct val="50000"/>
                </a:spcBef>
              </a:pPr>
              <a:r>
                <a:rPr lang="en-US" dirty="0">
                  <a:latin typeface="+mj-lt"/>
                </a:rPr>
                <a:t>Beta assembly:</a:t>
              </a:r>
            </a:p>
            <a:p>
              <a:pPr lvl="1" eaLnBrk="0" hangingPunct="0">
                <a:lnSpc>
                  <a:spcPct val="70000"/>
                </a:lnSpc>
                <a:spcBef>
                  <a:spcPct val="50000"/>
                </a:spcBef>
              </a:pPr>
              <a:r>
                <a:rPr lang="en-US" sz="2000" dirty="0">
                  <a:latin typeface="+mn-lt"/>
                </a:rPr>
                <a:t>compile_expr(</a:t>
              </a:r>
              <a:r>
                <a:rPr lang="en-US" sz="2000" i="1" dirty="0">
                  <a:latin typeface="+mn-lt"/>
                </a:rPr>
                <a:t>expr</a:t>
              </a:r>
              <a:r>
                <a:rPr lang="en-US" sz="2000" dirty="0">
                  <a:latin typeface="+mn-lt"/>
                </a:rPr>
                <a:t>)⇒Rx</a:t>
              </a:r>
            </a:p>
            <a:p>
              <a:pPr lvl="1" algn="l" eaLnBrk="0" hangingPunct="0">
                <a:lnSpc>
                  <a:spcPct val="70000"/>
                </a:lnSpc>
                <a:spcBef>
                  <a:spcPct val="50000"/>
                </a:spcBef>
              </a:pPr>
              <a:r>
                <a:rPr lang="en-US" sz="2000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BF(</a:t>
              </a:r>
              <a:r>
                <a:rPr lang="en-US" sz="2000" dirty="0" err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rx</a:t>
              </a:r>
              <a:r>
                <a:rPr lang="en-US" sz="2000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, </a:t>
              </a:r>
              <a:r>
                <a:rPr lang="en-US" sz="2000" dirty="0" err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Lelse</a:t>
              </a:r>
              <a:r>
                <a:rPr lang="en-US" sz="2000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)</a:t>
              </a:r>
            </a:p>
            <a:p>
              <a:pPr lvl="1" eaLnBrk="0" hangingPunct="0">
                <a:lnSpc>
                  <a:spcPct val="70000"/>
                </a:lnSpc>
                <a:spcBef>
                  <a:spcPct val="50000"/>
                </a:spcBef>
              </a:pPr>
              <a:r>
                <a:rPr lang="en-US" sz="2000" dirty="0">
                  <a:latin typeface="+mn-lt"/>
                </a:rPr>
                <a:t>compile_statement(</a:t>
              </a:r>
              <a:r>
                <a:rPr lang="en-US" sz="2000" i="1" dirty="0">
                  <a:latin typeface="+mn-lt"/>
                </a:rPr>
                <a:t>statement</a:t>
              </a:r>
              <a:r>
                <a:rPr lang="en-US" sz="2000" i="1" baseline="-25000" dirty="0">
                  <a:latin typeface="+mn-lt"/>
                </a:rPr>
                <a:t>1</a:t>
              </a:r>
              <a:r>
                <a:rPr lang="en-US" sz="2000" dirty="0">
                  <a:latin typeface="+mn-lt"/>
                </a:rPr>
                <a:t>)</a:t>
              </a:r>
            </a:p>
            <a:p>
              <a:pPr lvl="1" algn="l" eaLnBrk="0" hangingPunct="0">
                <a:lnSpc>
                  <a:spcPct val="70000"/>
                </a:lnSpc>
                <a:spcBef>
                  <a:spcPct val="50000"/>
                </a:spcBef>
              </a:pPr>
              <a:r>
                <a:rPr lang="en-US" sz="2000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BR(</a:t>
              </a:r>
              <a:r>
                <a:rPr lang="en-US" sz="2000" dirty="0" err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Lendif</a:t>
              </a:r>
              <a:r>
                <a:rPr lang="en-US" sz="2000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)</a:t>
              </a:r>
            </a:p>
            <a:p>
              <a:pPr algn="l" eaLnBrk="0" hangingPunct="0">
                <a:lnSpc>
                  <a:spcPct val="70000"/>
                </a:lnSpc>
                <a:spcBef>
                  <a:spcPct val="50000"/>
                </a:spcBef>
              </a:pPr>
              <a:r>
                <a:rPr lang="en-US" sz="2000" dirty="0" err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Lelse</a:t>
              </a:r>
              <a:r>
                <a:rPr lang="en-US" sz="2000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:</a:t>
              </a:r>
            </a:p>
            <a:p>
              <a:pPr lvl="1" eaLnBrk="0" hangingPunct="0">
                <a:lnSpc>
                  <a:spcPct val="70000"/>
                </a:lnSpc>
                <a:spcBef>
                  <a:spcPct val="50000"/>
                </a:spcBef>
              </a:pPr>
              <a:r>
                <a:rPr lang="en-US" sz="2000" dirty="0">
                  <a:latin typeface="+mn-lt"/>
                </a:rPr>
                <a:t>compile_statement(</a:t>
              </a:r>
              <a:r>
                <a:rPr lang="en-US" sz="2000" i="1" dirty="0">
                  <a:latin typeface="+mn-lt"/>
                </a:rPr>
                <a:t>statement</a:t>
              </a:r>
              <a:r>
                <a:rPr lang="en-US" sz="2000" i="1" baseline="-25000" dirty="0">
                  <a:latin typeface="+mn-lt"/>
                </a:rPr>
                <a:t>2</a:t>
              </a:r>
              <a:r>
                <a:rPr lang="en-US" sz="2000" dirty="0">
                  <a:latin typeface="+mn-lt"/>
                </a:rPr>
                <a:t>)</a:t>
              </a:r>
            </a:p>
            <a:p>
              <a:pPr algn="l" eaLnBrk="0" hangingPunct="0">
                <a:lnSpc>
                  <a:spcPct val="70000"/>
                </a:lnSpc>
                <a:spcBef>
                  <a:spcPct val="50000"/>
                </a:spcBef>
              </a:pPr>
              <a:r>
                <a:rPr lang="en-US" sz="2000" dirty="0" err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Lendif</a:t>
              </a:r>
              <a:r>
                <a:rPr lang="en-US" sz="2000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:</a:t>
              </a:r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3429000" y="3581400"/>
              <a:ext cx="0" cy="2667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1597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/>
              <a:t>compile_statement: Iteration</a:t>
            </a:r>
          </a:p>
        </p:txBody>
      </p:sp>
      <p:sp>
        <p:nvSpPr>
          <p:cNvPr id="51202" name="Rectangle 3"/>
          <p:cNvSpPr>
            <a:spLocks noChangeArrowheads="1"/>
          </p:cNvSpPr>
          <p:nvPr/>
        </p:nvSpPr>
        <p:spPr bwMode="auto">
          <a:xfrm>
            <a:off x="2209800" y="1269535"/>
            <a:ext cx="4419600" cy="22919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pPr algn="l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dirty="0">
                <a:latin typeface="+mj-lt"/>
              </a:rPr>
              <a:t>Beta assembly:</a:t>
            </a:r>
          </a:p>
          <a:p>
            <a:pPr algn="l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Lwhile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:</a:t>
            </a:r>
          </a:p>
          <a:p>
            <a:pPr algn="l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>
                <a:latin typeface="+mn-lt"/>
              </a:rPr>
              <a:t>compile_expr(</a:t>
            </a:r>
            <a:r>
              <a:rPr lang="en-US" i="1" dirty="0">
                <a:latin typeface="+mn-lt"/>
              </a:rPr>
              <a:t>expr</a:t>
            </a:r>
            <a:r>
              <a:rPr lang="en-US" dirty="0">
                <a:latin typeface="+mn-lt"/>
              </a:rPr>
              <a:t>)⇒Rx</a:t>
            </a:r>
          </a:p>
          <a:p>
            <a:pPr algn="l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dirty="0">
                <a:solidFill>
                  <a:srgbClr val="FF0000"/>
                </a:solidFill>
                <a:latin typeface="+mn-lt"/>
                <a:cs typeface="Consolas" pitchFamily="49" charset="0"/>
              </a:rPr>
              <a:t>    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BF(</a:t>
            </a:r>
            <a:r>
              <a:rPr lang="en-US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rx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Lendwhile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algn="l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>
                <a:latin typeface="+mn-lt"/>
              </a:rPr>
              <a:t>compile_statement(</a:t>
            </a:r>
            <a:r>
              <a:rPr lang="en-US" i="1" dirty="0">
                <a:latin typeface="+mn-lt"/>
              </a:rPr>
              <a:t>statement</a:t>
            </a:r>
            <a:r>
              <a:rPr lang="en-US" dirty="0">
                <a:latin typeface="+mn-lt"/>
              </a:rPr>
              <a:t>)</a:t>
            </a:r>
          </a:p>
          <a:p>
            <a:pPr algn="l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dirty="0">
                <a:solidFill>
                  <a:srgbClr val="FF0000"/>
                </a:solidFill>
                <a:latin typeface="+mn-lt"/>
                <a:cs typeface="Consolas" pitchFamily="49" charset="0"/>
              </a:rPr>
              <a:t>    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BR(</a:t>
            </a:r>
            <a:r>
              <a:rPr lang="en-US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Lwhile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algn="l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Lendwhile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:</a:t>
            </a:r>
          </a:p>
        </p:txBody>
      </p:sp>
      <p:sp>
        <p:nvSpPr>
          <p:cNvPr id="51203" name="Rectangle 4"/>
          <p:cNvSpPr>
            <a:spLocks noChangeArrowheads="1"/>
          </p:cNvSpPr>
          <p:nvPr/>
        </p:nvSpPr>
        <p:spPr bwMode="auto">
          <a:xfrm>
            <a:off x="304800" y="1227137"/>
            <a:ext cx="3759200" cy="136858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dirty="0">
                <a:latin typeface="+mj-lt"/>
              </a:rPr>
              <a:t>C code:</a:t>
            </a:r>
          </a:p>
          <a:p>
            <a:pPr algn="l"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while (</a:t>
            </a:r>
            <a:r>
              <a:rPr lang="en-US" sz="1800" i="1" dirty="0" err="1">
                <a:latin typeface="Consolas" pitchFamily="49" charset="0"/>
                <a:cs typeface="Consolas" pitchFamily="49" charset="0"/>
              </a:rPr>
              <a:t>expr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)</a:t>
            </a:r>
            <a:br>
              <a:rPr lang="en-US" sz="1800" dirty="0">
                <a:latin typeface="Consolas" pitchFamily="49" charset="0"/>
                <a:cs typeface="Consolas" pitchFamily="49" charset="0"/>
              </a:rPr>
            </a:br>
            <a:r>
              <a:rPr lang="en-US" sz="18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800" i="1" dirty="0">
                <a:latin typeface="Consolas" pitchFamily="49" charset="0"/>
                <a:cs typeface="Consolas" pitchFamily="49" charset="0"/>
              </a:rPr>
              <a:t>statement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algn="l"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sp>
        <p:nvSpPr>
          <p:cNvPr id="51205" name="Line 8"/>
          <p:cNvSpPr>
            <a:spLocks noChangeShapeType="1"/>
          </p:cNvSpPr>
          <p:nvPr/>
        </p:nvSpPr>
        <p:spPr bwMode="auto">
          <a:xfrm>
            <a:off x="2133600" y="1219200"/>
            <a:ext cx="0" cy="2370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066800" y="4276520"/>
            <a:ext cx="3810000" cy="19502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dirty="0">
                <a:latin typeface="+mj-lt"/>
              </a:rPr>
              <a:t>C code:</a:t>
            </a:r>
          </a:p>
          <a:p>
            <a:pPr algn="l"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dirty="0">
                <a:latin typeface="Consolas" pitchFamily="49" charset="0"/>
                <a:cs typeface="Consolas" pitchFamily="49" charset="0"/>
              </a:rPr>
              <a:t>for (</a:t>
            </a:r>
            <a:r>
              <a:rPr lang="en-US" i="1" dirty="0" err="1">
                <a:latin typeface="Consolas" pitchFamily="49" charset="0"/>
                <a:cs typeface="Consolas" pitchFamily="49" charset="0"/>
              </a:rPr>
              <a:t>init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 </a:t>
            </a:r>
            <a:r>
              <a:rPr lang="en-US" i="1" dirty="0">
                <a:latin typeface="Consolas" pitchFamily="49" charset="0"/>
                <a:cs typeface="Consolas" pitchFamily="49" charset="0"/>
              </a:rPr>
              <a:t>test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 </a:t>
            </a:r>
            <a:r>
              <a:rPr lang="en-US" i="1" dirty="0">
                <a:latin typeface="Consolas" pitchFamily="49" charset="0"/>
                <a:cs typeface="Consolas" pitchFamily="49" charset="0"/>
              </a:rPr>
              <a:t>increment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</a:t>
            </a:r>
            <a:br>
              <a:rPr lang="en-US" dirty="0">
                <a:latin typeface="Consolas" pitchFamily="49" charset="0"/>
                <a:cs typeface="Consolas" pitchFamily="49" charset="0"/>
              </a:rPr>
            </a:br>
            <a:r>
              <a:rPr lang="en-US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i="1" dirty="0">
                <a:latin typeface="Consolas" pitchFamily="49" charset="0"/>
                <a:cs typeface="Consolas" pitchFamily="49" charset="0"/>
              </a:rPr>
              <a:t>statement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algn="l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dirty="0">
                <a:latin typeface="+mj-lt"/>
                <a:cs typeface="Consolas" pitchFamily="49" charset="0"/>
              </a:rPr>
              <a:t>Example:</a:t>
            </a:r>
          </a:p>
          <a:p>
            <a:pPr algn="l"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dirty="0">
                <a:latin typeface="Consolas" pitchFamily="49" charset="0"/>
                <a:cs typeface="Consolas" pitchFamily="49" charset="0"/>
              </a:rPr>
              <a:t>for (i=0; i &lt; 10; i = i + 1)</a:t>
            </a:r>
            <a:br>
              <a:rPr lang="en-US" dirty="0">
                <a:latin typeface="Consolas" pitchFamily="49" charset="0"/>
                <a:cs typeface="Consolas" pitchFamily="49" charset="0"/>
              </a:rPr>
            </a:br>
            <a:r>
              <a:rPr lang="en-US" dirty="0">
                <a:latin typeface="Consolas" pitchFamily="49" charset="0"/>
                <a:cs typeface="Consolas" pitchFamily="49" charset="0"/>
              </a:rPr>
              <a:t>  sum = sum + b[i];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876800" y="4191000"/>
            <a:ext cx="2667000" cy="201491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dirty="0">
                <a:latin typeface="+mj-lt"/>
              </a:rPr>
              <a:t>is equivalent to:</a:t>
            </a:r>
          </a:p>
          <a:p>
            <a:pPr algn="l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i="1" dirty="0" err="1">
                <a:latin typeface="Consolas" pitchFamily="49" charset="0"/>
                <a:cs typeface="Consolas" pitchFamily="49" charset="0"/>
              </a:rPr>
              <a:t>init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algn="l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while (</a:t>
            </a:r>
            <a:r>
              <a:rPr lang="en-US" i="1" dirty="0">
                <a:latin typeface="Consolas" pitchFamily="49" charset="0"/>
                <a:cs typeface="Consolas" pitchFamily="49" charset="0"/>
              </a:rPr>
              <a:t>test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 {</a:t>
            </a:r>
          </a:p>
          <a:p>
            <a:pPr algn="l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i="1" dirty="0">
                <a:latin typeface="Consolas" pitchFamily="49" charset="0"/>
                <a:cs typeface="Consolas" pitchFamily="49" charset="0"/>
              </a:rPr>
              <a:t>       statement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algn="l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i="1" dirty="0">
                <a:latin typeface="Consolas" pitchFamily="49" charset="0"/>
                <a:cs typeface="Consolas" pitchFamily="49" charset="0"/>
              </a:rPr>
              <a:t>increment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algn="l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}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562600" y="1213290"/>
            <a:ext cx="3352800" cy="2376047"/>
            <a:chOff x="5562600" y="1213290"/>
            <a:chExt cx="3352800" cy="2376047"/>
          </a:xfrm>
        </p:grpSpPr>
        <p:sp>
          <p:nvSpPr>
            <p:cNvPr id="9" name="Rectangle 3"/>
            <p:cNvSpPr>
              <a:spLocks noChangeArrowheads="1"/>
            </p:cNvSpPr>
            <p:nvPr/>
          </p:nvSpPr>
          <p:spPr bwMode="auto">
            <a:xfrm>
              <a:off x="5715000" y="1213290"/>
              <a:ext cx="3200400" cy="22919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square" lIns="90488" tIns="44450" rIns="90488" bIns="44450">
              <a:spAutoFit/>
            </a:bodyPr>
            <a:lstStyle/>
            <a:p>
              <a:pPr algn="l" eaLnBrk="0" hangingPunct="0">
                <a:lnSpc>
                  <a:spcPct val="70000"/>
                </a:lnSpc>
                <a:spcBef>
                  <a:spcPct val="50000"/>
                </a:spcBef>
              </a:pPr>
              <a:r>
                <a:rPr lang="en-US" dirty="0">
                  <a:latin typeface="+mj-lt"/>
                </a:rPr>
                <a:t>Better Beta assembly:</a:t>
              </a:r>
            </a:p>
            <a:p>
              <a:pPr algn="l" eaLnBrk="0" hangingPunct="0">
                <a:lnSpc>
                  <a:spcPct val="70000"/>
                </a:lnSpc>
                <a:spcBef>
                  <a:spcPct val="50000"/>
                </a:spcBef>
              </a:pPr>
              <a:r>
                <a:rPr lang="en-US" sz="1800" dirty="0" err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dirty="0" err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BR(Ltest)</a:t>
              </a:r>
            </a:p>
            <a:p>
              <a:pPr algn="l" eaLnBrk="0" hangingPunct="0">
                <a:lnSpc>
                  <a:spcPct val="70000"/>
                </a:lnSpc>
                <a:spcBef>
                  <a:spcPct val="50000"/>
                </a:spcBef>
              </a:pPr>
              <a:r>
                <a:rPr lang="en-US" dirty="0" err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Lwhile</a:t>
              </a:r>
              <a:r>
                <a:rPr lang="en-US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:</a:t>
              </a:r>
            </a:p>
            <a:p>
              <a:pPr marL="0" lvl="1" eaLnBrk="0" hangingPunct="0">
                <a:lnSpc>
                  <a:spcPct val="70000"/>
                </a:lnSpc>
                <a:spcBef>
                  <a:spcPct val="50000"/>
                </a:spcBef>
              </a:pPr>
              <a:r>
                <a:rPr lang="en-US" dirty="0"/>
                <a:t>   </a:t>
              </a:r>
              <a:r>
                <a:rPr lang="en-US" dirty="0">
                  <a:latin typeface="+mn-lt"/>
                </a:rPr>
                <a:t>compile_statement(</a:t>
              </a:r>
              <a:r>
                <a:rPr lang="en-US" i="1" dirty="0">
                  <a:latin typeface="+mn-lt"/>
                </a:rPr>
                <a:t>statement</a:t>
              </a:r>
              <a:r>
                <a:rPr lang="en-US" dirty="0">
                  <a:latin typeface="+mn-lt"/>
                </a:rPr>
                <a:t>)</a:t>
              </a:r>
            </a:p>
            <a:p>
              <a:pPr algn="l" eaLnBrk="0" hangingPunct="0">
                <a:lnSpc>
                  <a:spcPct val="70000"/>
                </a:lnSpc>
                <a:spcBef>
                  <a:spcPct val="50000"/>
                </a:spcBef>
              </a:pPr>
              <a:r>
                <a:rPr lang="en-US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Ltest:</a:t>
              </a:r>
            </a:p>
            <a:p>
              <a:pPr algn="l" eaLnBrk="0" hangingPunct="0">
                <a:lnSpc>
                  <a:spcPct val="70000"/>
                </a:lnSpc>
                <a:spcBef>
                  <a:spcPct val="50000"/>
                </a:spcBef>
              </a:pPr>
              <a:r>
                <a:rPr lang="en-US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dirty="0">
                  <a:latin typeface="+mn-lt"/>
                </a:rPr>
                <a:t>compile_expr(</a:t>
              </a:r>
              <a:r>
                <a:rPr lang="en-US" i="1" dirty="0">
                  <a:latin typeface="+mn-lt"/>
                </a:rPr>
                <a:t>expr</a:t>
              </a:r>
              <a:r>
                <a:rPr lang="en-US" dirty="0">
                  <a:latin typeface="+mn-lt"/>
                </a:rPr>
                <a:t>)⇒Rx</a:t>
              </a:r>
            </a:p>
            <a:p>
              <a:pPr algn="l" eaLnBrk="0" hangingPunct="0">
                <a:lnSpc>
                  <a:spcPct val="70000"/>
                </a:lnSpc>
                <a:spcBef>
                  <a:spcPct val="50000"/>
                </a:spcBef>
              </a:pPr>
              <a:r>
                <a:rPr lang="en-US" dirty="0">
                  <a:solidFill>
                    <a:srgbClr val="FF0000"/>
                  </a:solidFill>
                  <a:latin typeface="+mn-lt"/>
                  <a:cs typeface="Consolas" pitchFamily="49" charset="0"/>
                </a:rPr>
                <a:t>    </a:t>
              </a:r>
              <a:r>
                <a:rPr lang="en-US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BT(</a:t>
              </a:r>
              <a:r>
                <a:rPr lang="en-US" dirty="0" err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rx</a:t>
              </a:r>
              <a:r>
                <a:rPr lang="en-US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, </a:t>
              </a:r>
              <a:r>
                <a:rPr lang="en-US" dirty="0" err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Lwhile</a:t>
              </a:r>
              <a:r>
                <a:rPr lang="en-US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)</a:t>
              </a:r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5562600" y="1219200"/>
              <a:ext cx="0" cy="2370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086600" y="3581400"/>
            <a:ext cx="1981200" cy="815515"/>
            <a:chOff x="6934200" y="3581400"/>
            <a:chExt cx="1981200" cy="815515"/>
          </a:xfrm>
        </p:grpSpPr>
        <p:grpSp>
          <p:nvGrpSpPr>
            <p:cNvPr id="11" name="Group 10"/>
            <p:cNvGrpSpPr/>
            <p:nvPr/>
          </p:nvGrpSpPr>
          <p:grpSpPr>
            <a:xfrm flipH="1">
              <a:off x="6934200" y="3581400"/>
              <a:ext cx="368367" cy="815515"/>
              <a:chOff x="4313593" y="3009422"/>
              <a:chExt cx="999529" cy="2212823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4641850" y="3683000"/>
                <a:ext cx="159668" cy="672780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4801518" y="4355781"/>
                <a:ext cx="275479" cy="816486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flipH="1">
                <a:off x="4585070" y="4355781"/>
                <a:ext cx="216447" cy="816486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" name="Group 14"/>
              <p:cNvGrpSpPr/>
              <p:nvPr/>
            </p:nvGrpSpPr>
            <p:grpSpPr>
              <a:xfrm>
                <a:off x="5070041" y="5090881"/>
                <a:ext cx="243081" cy="123489"/>
                <a:chOff x="5001195" y="2583125"/>
                <a:chExt cx="243081" cy="123489"/>
              </a:xfrm>
            </p:grpSpPr>
            <p:cxnSp>
              <p:nvCxnSpPr>
                <p:cNvPr id="29" name="Straight Connector 28"/>
                <p:cNvCxnSpPr/>
                <p:nvPr/>
              </p:nvCxnSpPr>
              <p:spPr>
                <a:xfrm>
                  <a:off x="5001195" y="2691049"/>
                  <a:ext cx="243081" cy="12810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Freeform 29"/>
                <p:cNvSpPr/>
                <p:nvPr/>
              </p:nvSpPr>
              <p:spPr>
                <a:xfrm>
                  <a:off x="5010905" y="2583125"/>
                  <a:ext cx="225891" cy="123489"/>
                </a:xfrm>
                <a:custGeom>
                  <a:avLst/>
                  <a:gdLst>
                    <a:gd name="connsiteX0" fmla="*/ 336440 w 336440"/>
                    <a:gd name="connsiteY0" fmla="*/ 199750 h 199750"/>
                    <a:gd name="connsiteX1" fmla="*/ 215478 w 336440"/>
                    <a:gd name="connsiteY1" fmla="*/ 3214 h 199750"/>
                    <a:gd name="connsiteX2" fmla="*/ 18914 w 336440"/>
                    <a:gd name="connsiteY2" fmla="*/ 78805 h 199750"/>
                    <a:gd name="connsiteX3" fmla="*/ 18914 w 336440"/>
                    <a:gd name="connsiteY3" fmla="*/ 93923 h 199750"/>
                    <a:gd name="connsiteX0" fmla="*/ 366073 w 366073"/>
                    <a:gd name="connsiteY0" fmla="*/ 195335 h 195335"/>
                    <a:gd name="connsiteX1" fmla="*/ 215478 w 366073"/>
                    <a:gd name="connsiteY1" fmla="*/ 3032 h 195335"/>
                    <a:gd name="connsiteX2" fmla="*/ 18914 w 366073"/>
                    <a:gd name="connsiteY2" fmla="*/ 78623 h 195335"/>
                    <a:gd name="connsiteX3" fmla="*/ 18914 w 366073"/>
                    <a:gd name="connsiteY3" fmla="*/ 93741 h 195335"/>
                    <a:gd name="connsiteX0" fmla="*/ 366073 w 366073"/>
                    <a:gd name="connsiteY0" fmla="*/ 195781 h 195781"/>
                    <a:gd name="connsiteX1" fmla="*/ 215478 w 366073"/>
                    <a:gd name="connsiteY1" fmla="*/ 3478 h 195781"/>
                    <a:gd name="connsiteX2" fmla="*/ 18914 w 366073"/>
                    <a:gd name="connsiteY2" fmla="*/ 79069 h 195781"/>
                    <a:gd name="connsiteX3" fmla="*/ 18914 w 366073"/>
                    <a:gd name="connsiteY3" fmla="*/ 170387 h 195781"/>
                    <a:gd name="connsiteX0" fmla="*/ 347159 w 347159"/>
                    <a:gd name="connsiteY0" fmla="*/ 192400 h 192400"/>
                    <a:gd name="connsiteX1" fmla="*/ 196564 w 347159"/>
                    <a:gd name="connsiteY1" fmla="*/ 97 h 192400"/>
                    <a:gd name="connsiteX2" fmla="*/ 0 w 347159"/>
                    <a:gd name="connsiteY2" fmla="*/ 167006 h 192400"/>
                    <a:gd name="connsiteX0" fmla="*/ 347159 w 347159"/>
                    <a:gd name="connsiteY0" fmla="*/ 200433 h 200433"/>
                    <a:gd name="connsiteX1" fmla="*/ 196564 w 347159"/>
                    <a:gd name="connsiteY1" fmla="*/ 8130 h 200433"/>
                    <a:gd name="connsiteX2" fmla="*/ 69743 w 347159"/>
                    <a:gd name="connsiteY2" fmla="*/ 49512 h 200433"/>
                    <a:gd name="connsiteX3" fmla="*/ 0 w 347159"/>
                    <a:gd name="connsiteY3" fmla="*/ 175039 h 200433"/>
                    <a:gd name="connsiteX0" fmla="*/ 347159 w 347159"/>
                    <a:gd name="connsiteY0" fmla="*/ 174813 h 174813"/>
                    <a:gd name="connsiteX1" fmla="*/ 243131 w 347159"/>
                    <a:gd name="connsiteY1" fmla="*/ 16376 h 174813"/>
                    <a:gd name="connsiteX2" fmla="*/ 69743 w 347159"/>
                    <a:gd name="connsiteY2" fmla="*/ 23892 h 174813"/>
                    <a:gd name="connsiteX3" fmla="*/ 0 w 347159"/>
                    <a:gd name="connsiteY3" fmla="*/ 149419 h 174813"/>
                    <a:gd name="connsiteX0" fmla="*/ 347159 w 347159"/>
                    <a:gd name="connsiteY0" fmla="*/ 189783 h 189783"/>
                    <a:gd name="connsiteX1" fmla="*/ 243131 w 347159"/>
                    <a:gd name="connsiteY1" fmla="*/ 10179 h 189783"/>
                    <a:gd name="connsiteX2" fmla="*/ 69743 w 347159"/>
                    <a:gd name="connsiteY2" fmla="*/ 38862 h 189783"/>
                    <a:gd name="connsiteX3" fmla="*/ 0 w 347159"/>
                    <a:gd name="connsiteY3" fmla="*/ 164389 h 189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7159" h="189783">
                      <a:moveTo>
                        <a:pt x="347159" y="189783"/>
                      </a:moveTo>
                      <a:cubicBezTo>
                        <a:pt x="313138" y="101594"/>
                        <a:pt x="289367" y="35332"/>
                        <a:pt x="243131" y="10179"/>
                      </a:cubicBezTo>
                      <a:cubicBezTo>
                        <a:pt x="196895" y="-14974"/>
                        <a:pt x="102504" y="11044"/>
                        <a:pt x="69743" y="38862"/>
                      </a:cubicBezTo>
                      <a:cubicBezTo>
                        <a:pt x="36982" y="66680"/>
                        <a:pt x="13035" y="148407"/>
                        <a:pt x="0" y="164389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" name="Group 15"/>
              <p:cNvGrpSpPr/>
              <p:nvPr/>
            </p:nvGrpSpPr>
            <p:grpSpPr>
              <a:xfrm>
                <a:off x="4342836" y="5082028"/>
                <a:ext cx="252852" cy="140217"/>
                <a:chOff x="4273990" y="2574272"/>
                <a:chExt cx="252852" cy="140217"/>
              </a:xfrm>
            </p:grpSpPr>
            <p:cxnSp>
              <p:nvCxnSpPr>
                <p:cNvPr id="27" name="Straight Connector 26"/>
                <p:cNvCxnSpPr/>
                <p:nvPr/>
              </p:nvCxnSpPr>
              <p:spPr>
                <a:xfrm flipH="1">
                  <a:off x="4290717" y="2675140"/>
                  <a:ext cx="236125" cy="39349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" name="Freeform 27"/>
                <p:cNvSpPr/>
                <p:nvPr/>
              </p:nvSpPr>
              <p:spPr>
                <a:xfrm>
                  <a:off x="4273990" y="2574272"/>
                  <a:ext cx="250665" cy="138814"/>
                </a:xfrm>
                <a:custGeom>
                  <a:avLst/>
                  <a:gdLst>
                    <a:gd name="connsiteX0" fmla="*/ 0 w 385233"/>
                    <a:gd name="connsiteY0" fmla="*/ 250388 h 250388"/>
                    <a:gd name="connsiteX1" fmla="*/ 160866 w 385233"/>
                    <a:gd name="connsiteY1" fmla="*/ 621 h 250388"/>
                    <a:gd name="connsiteX2" fmla="*/ 385233 w 385233"/>
                    <a:gd name="connsiteY2" fmla="*/ 174188 h 250388"/>
                    <a:gd name="connsiteX0" fmla="*/ 0 w 385233"/>
                    <a:gd name="connsiteY0" fmla="*/ 208228 h 208228"/>
                    <a:gd name="connsiteX1" fmla="*/ 97366 w 385233"/>
                    <a:gd name="connsiteY1" fmla="*/ 794 h 208228"/>
                    <a:gd name="connsiteX2" fmla="*/ 385233 w 385233"/>
                    <a:gd name="connsiteY2" fmla="*/ 132028 h 208228"/>
                    <a:gd name="connsiteX0" fmla="*/ 0 w 385233"/>
                    <a:gd name="connsiteY0" fmla="*/ 233375 h 233375"/>
                    <a:gd name="connsiteX1" fmla="*/ 97366 w 385233"/>
                    <a:gd name="connsiteY1" fmla="*/ 25941 h 233375"/>
                    <a:gd name="connsiteX2" fmla="*/ 283633 w 385233"/>
                    <a:gd name="connsiteY2" fmla="*/ 17475 h 233375"/>
                    <a:gd name="connsiteX3" fmla="*/ 385233 w 385233"/>
                    <a:gd name="connsiteY3" fmla="*/ 157175 h 233375"/>
                    <a:gd name="connsiteX0" fmla="*/ 0 w 385233"/>
                    <a:gd name="connsiteY0" fmla="*/ 228304 h 228304"/>
                    <a:gd name="connsiteX1" fmla="*/ 67733 w 385233"/>
                    <a:gd name="connsiteY1" fmla="*/ 33570 h 228304"/>
                    <a:gd name="connsiteX2" fmla="*/ 283633 w 385233"/>
                    <a:gd name="connsiteY2" fmla="*/ 12404 h 228304"/>
                    <a:gd name="connsiteX3" fmla="*/ 385233 w 385233"/>
                    <a:gd name="connsiteY3" fmla="*/ 152104 h 228304"/>
                    <a:gd name="connsiteX0" fmla="*/ 0 w 385233"/>
                    <a:gd name="connsiteY0" fmla="*/ 223905 h 223905"/>
                    <a:gd name="connsiteX1" fmla="*/ 86783 w 385233"/>
                    <a:gd name="connsiteY1" fmla="*/ 48221 h 223905"/>
                    <a:gd name="connsiteX2" fmla="*/ 283633 w 385233"/>
                    <a:gd name="connsiteY2" fmla="*/ 8005 h 223905"/>
                    <a:gd name="connsiteX3" fmla="*/ 385233 w 385233"/>
                    <a:gd name="connsiteY3" fmla="*/ 147705 h 223905"/>
                    <a:gd name="connsiteX0" fmla="*/ 0 w 385233"/>
                    <a:gd name="connsiteY0" fmla="*/ 213335 h 213335"/>
                    <a:gd name="connsiteX1" fmla="*/ 86783 w 385233"/>
                    <a:gd name="connsiteY1" fmla="*/ 37651 h 213335"/>
                    <a:gd name="connsiteX2" fmla="*/ 270933 w 385233"/>
                    <a:gd name="connsiteY2" fmla="*/ 10135 h 213335"/>
                    <a:gd name="connsiteX3" fmla="*/ 385233 w 385233"/>
                    <a:gd name="connsiteY3" fmla="*/ 137135 h 213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5233" h="213335">
                      <a:moveTo>
                        <a:pt x="0" y="213335"/>
                      </a:moveTo>
                      <a:cubicBezTo>
                        <a:pt x="48330" y="94801"/>
                        <a:pt x="41628" y="71518"/>
                        <a:pt x="86783" y="37651"/>
                      </a:cubicBezTo>
                      <a:cubicBezTo>
                        <a:pt x="131938" y="3784"/>
                        <a:pt x="222955" y="-11737"/>
                        <a:pt x="270933" y="10135"/>
                      </a:cubicBezTo>
                      <a:cubicBezTo>
                        <a:pt x="318911" y="32007"/>
                        <a:pt x="359128" y="121613"/>
                        <a:pt x="385233" y="13713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7" name="Straight Connector 16"/>
              <p:cNvCxnSpPr/>
              <p:nvPr/>
            </p:nvCxnSpPr>
            <p:spPr>
              <a:xfrm flipV="1">
                <a:off x="4675007" y="3530600"/>
                <a:ext cx="354193" cy="226266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V="1">
                <a:off x="5040896" y="3191696"/>
                <a:ext cx="138525" cy="332060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H="1">
                <a:off x="4599012" y="3752850"/>
                <a:ext cx="42838" cy="294549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4596256" y="4047399"/>
                <a:ext cx="171590" cy="289157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Freeform 20"/>
              <p:cNvSpPr/>
              <p:nvPr/>
            </p:nvSpPr>
            <p:spPr>
              <a:xfrm rot="19139357">
                <a:off x="5125155" y="3009422"/>
                <a:ext cx="160496" cy="129825"/>
              </a:xfrm>
              <a:custGeom>
                <a:avLst/>
                <a:gdLst>
                  <a:gd name="connsiteX0" fmla="*/ 455 w 246658"/>
                  <a:gd name="connsiteY0" fmla="*/ 180206 h 199521"/>
                  <a:gd name="connsiteX1" fmla="*/ 76655 w 246658"/>
                  <a:gd name="connsiteY1" fmla="*/ 15106 h 199521"/>
                  <a:gd name="connsiteX2" fmla="*/ 203655 w 246658"/>
                  <a:gd name="connsiteY2" fmla="*/ 10872 h 199521"/>
                  <a:gd name="connsiteX3" fmla="*/ 245988 w 246658"/>
                  <a:gd name="connsiteY3" fmla="*/ 44739 h 199521"/>
                  <a:gd name="connsiteX4" fmla="*/ 220588 w 246658"/>
                  <a:gd name="connsiteY4" fmla="*/ 150572 h 199521"/>
                  <a:gd name="connsiteX5" fmla="*/ 110521 w 246658"/>
                  <a:gd name="connsiteY5" fmla="*/ 192906 h 199521"/>
                  <a:gd name="connsiteX6" fmla="*/ 455 w 246658"/>
                  <a:gd name="connsiteY6" fmla="*/ 180206 h 199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658" h="199521">
                    <a:moveTo>
                      <a:pt x="455" y="180206"/>
                    </a:moveTo>
                    <a:cubicBezTo>
                      <a:pt x="-5189" y="150573"/>
                      <a:pt x="42788" y="43328"/>
                      <a:pt x="76655" y="15106"/>
                    </a:cubicBezTo>
                    <a:cubicBezTo>
                      <a:pt x="110522" y="-13116"/>
                      <a:pt x="175433" y="5933"/>
                      <a:pt x="203655" y="10872"/>
                    </a:cubicBezTo>
                    <a:cubicBezTo>
                      <a:pt x="231877" y="15811"/>
                      <a:pt x="243166" y="21456"/>
                      <a:pt x="245988" y="44739"/>
                    </a:cubicBezTo>
                    <a:cubicBezTo>
                      <a:pt x="248810" y="68022"/>
                      <a:pt x="243166" y="125877"/>
                      <a:pt x="220588" y="150572"/>
                    </a:cubicBezTo>
                    <a:cubicBezTo>
                      <a:pt x="198010" y="175267"/>
                      <a:pt x="144388" y="187967"/>
                      <a:pt x="110521" y="192906"/>
                    </a:cubicBezTo>
                    <a:cubicBezTo>
                      <a:pt x="76654" y="197845"/>
                      <a:pt x="6099" y="209839"/>
                      <a:pt x="455" y="180206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Freeform 21"/>
              <p:cNvSpPr/>
              <p:nvPr/>
            </p:nvSpPr>
            <p:spPr>
              <a:xfrm rot="18043755">
                <a:off x="4583784" y="4332770"/>
                <a:ext cx="205157" cy="114446"/>
              </a:xfrm>
              <a:custGeom>
                <a:avLst/>
                <a:gdLst>
                  <a:gd name="connsiteX0" fmla="*/ 313899 w 315294"/>
                  <a:gd name="connsiteY0" fmla="*/ 171119 h 175885"/>
                  <a:gd name="connsiteX1" fmla="*/ 233465 w 315294"/>
                  <a:gd name="connsiteY1" fmla="*/ 73753 h 175885"/>
                  <a:gd name="connsiteX2" fmla="*/ 123399 w 315294"/>
                  <a:gd name="connsiteY2" fmla="*/ 14486 h 175885"/>
                  <a:gd name="connsiteX3" fmla="*/ 34499 w 315294"/>
                  <a:gd name="connsiteY3" fmla="*/ 1786 h 175885"/>
                  <a:gd name="connsiteX4" fmla="*/ 632 w 315294"/>
                  <a:gd name="connsiteY4" fmla="*/ 44119 h 175885"/>
                  <a:gd name="connsiteX5" fmla="*/ 59899 w 315294"/>
                  <a:gd name="connsiteY5" fmla="*/ 124553 h 175885"/>
                  <a:gd name="connsiteX6" fmla="*/ 165732 w 315294"/>
                  <a:gd name="connsiteY6" fmla="*/ 158419 h 175885"/>
                  <a:gd name="connsiteX7" fmla="*/ 313899 w 315294"/>
                  <a:gd name="connsiteY7" fmla="*/ 171119 h 17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5294" h="175885">
                    <a:moveTo>
                      <a:pt x="313899" y="171119"/>
                    </a:moveTo>
                    <a:cubicBezTo>
                      <a:pt x="325188" y="157008"/>
                      <a:pt x="265215" y="99858"/>
                      <a:pt x="233465" y="73753"/>
                    </a:cubicBezTo>
                    <a:cubicBezTo>
                      <a:pt x="201715" y="47647"/>
                      <a:pt x="156560" y="26480"/>
                      <a:pt x="123399" y="14486"/>
                    </a:cubicBezTo>
                    <a:cubicBezTo>
                      <a:pt x="90238" y="2491"/>
                      <a:pt x="54960" y="-3153"/>
                      <a:pt x="34499" y="1786"/>
                    </a:cubicBezTo>
                    <a:cubicBezTo>
                      <a:pt x="14038" y="6725"/>
                      <a:pt x="-3601" y="23658"/>
                      <a:pt x="632" y="44119"/>
                    </a:cubicBezTo>
                    <a:cubicBezTo>
                      <a:pt x="4865" y="64580"/>
                      <a:pt x="32382" y="105503"/>
                      <a:pt x="59899" y="124553"/>
                    </a:cubicBezTo>
                    <a:cubicBezTo>
                      <a:pt x="87416" y="143603"/>
                      <a:pt x="127632" y="152775"/>
                      <a:pt x="165732" y="158419"/>
                    </a:cubicBezTo>
                    <a:cubicBezTo>
                      <a:pt x="203832" y="164063"/>
                      <a:pt x="302610" y="185230"/>
                      <a:pt x="313899" y="171119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3" name="Group 22"/>
              <p:cNvGrpSpPr/>
              <p:nvPr/>
            </p:nvGrpSpPr>
            <p:grpSpPr>
              <a:xfrm rot="20018579">
                <a:off x="4313593" y="3250132"/>
                <a:ext cx="527419" cy="407801"/>
                <a:chOff x="4555897" y="729676"/>
                <a:chExt cx="527419" cy="407801"/>
              </a:xfrm>
            </p:grpSpPr>
            <p:sp>
              <p:nvSpPr>
                <p:cNvPr id="24" name="Oval 23"/>
                <p:cNvSpPr/>
                <p:nvPr/>
              </p:nvSpPr>
              <p:spPr>
                <a:xfrm>
                  <a:off x="4568729" y="732556"/>
                  <a:ext cx="352584" cy="404921"/>
                </a:xfrm>
                <a:prstGeom prst="ellipse">
                  <a:avLst/>
                </a:prstGeom>
                <a:noFill/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Freeform 24"/>
                <p:cNvSpPr/>
                <p:nvPr/>
              </p:nvSpPr>
              <p:spPr>
                <a:xfrm>
                  <a:off x="4579747" y="751731"/>
                  <a:ext cx="503569" cy="223227"/>
                </a:xfrm>
                <a:custGeom>
                  <a:avLst/>
                  <a:gdLst>
                    <a:gd name="connsiteX0" fmla="*/ 0 w 773907"/>
                    <a:gd name="connsiteY0" fmla="*/ 343065 h 343065"/>
                    <a:gd name="connsiteX1" fmla="*/ 347133 w 773907"/>
                    <a:gd name="connsiteY1" fmla="*/ 122931 h 343065"/>
                    <a:gd name="connsiteX2" fmla="*/ 613833 w 773907"/>
                    <a:gd name="connsiteY2" fmla="*/ 8631 h 343065"/>
                    <a:gd name="connsiteX3" fmla="*/ 757766 w 773907"/>
                    <a:gd name="connsiteY3" fmla="*/ 12865 h 343065"/>
                    <a:gd name="connsiteX4" fmla="*/ 770466 w 773907"/>
                    <a:gd name="connsiteY4" fmla="*/ 50965 h 343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3907" h="343065">
                      <a:moveTo>
                        <a:pt x="0" y="343065"/>
                      </a:moveTo>
                      <a:cubicBezTo>
                        <a:pt x="122414" y="260867"/>
                        <a:pt x="244828" y="178670"/>
                        <a:pt x="347133" y="122931"/>
                      </a:cubicBezTo>
                      <a:cubicBezTo>
                        <a:pt x="449439" y="67192"/>
                        <a:pt x="545394" y="26975"/>
                        <a:pt x="613833" y="8631"/>
                      </a:cubicBezTo>
                      <a:cubicBezTo>
                        <a:pt x="682272" y="-9713"/>
                        <a:pt x="731661" y="5809"/>
                        <a:pt x="757766" y="12865"/>
                      </a:cubicBezTo>
                      <a:cubicBezTo>
                        <a:pt x="783871" y="19921"/>
                        <a:pt x="770466" y="50965"/>
                        <a:pt x="770466" y="5096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Freeform 25"/>
                <p:cNvSpPr/>
                <p:nvPr/>
              </p:nvSpPr>
              <p:spPr>
                <a:xfrm>
                  <a:off x="4555897" y="729676"/>
                  <a:ext cx="308703" cy="223347"/>
                </a:xfrm>
                <a:custGeom>
                  <a:avLst/>
                  <a:gdLst>
                    <a:gd name="connsiteX0" fmla="*/ 9753 w 308703"/>
                    <a:gd name="connsiteY0" fmla="*/ 222824 h 223347"/>
                    <a:gd name="connsiteX1" fmla="*/ 28803 w 308703"/>
                    <a:gd name="connsiteY1" fmla="*/ 108524 h 223347"/>
                    <a:gd name="connsiteX2" fmla="*/ 124053 w 308703"/>
                    <a:gd name="connsiteY2" fmla="*/ 19624 h 223347"/>
                    <a:gd name="connsiteX3" fmla="*/ 225653 w 308703"/>
                    <a:gd name="connsiteY3" fmla="*/ 574 h 223347"/>
                    <a:gd name="connsiteX4" fmla="*/ 282803 w 308703"/>
                    <a:gd name="connsiteY4" fmla="*/ 32324 h 223347"/>
                    <a:gd name="connsiteX5" fmla="*/ 301853 w 308703"/>
                    <a:gd name="connsiteY5" fmla="*/ 57724 h 223347"/>
                    <a:gd name="connsiteX6" fmla="*/ 168503 w 308703"/>
                    <a:gd name="connsiteY6" fmla="*/ 146624 h 223347"/>
                    <a:gd name="connsiteX7" fmla="*/ 9753 w 308703"/>
                    <a:gd name="connsiteY7" fmla="*/ 222824 h 223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8703" h="223347">
                      <a:moveTo>
                        <a:pt x="9753" y="222824"/>
                      </a:moveTo>
                      <a:cubicBezTo>
                        <a:pt x="-13530" y="216474"/>
                        <a:pt x="9753" y="142391"/>
                        <a:pt x="28803" y="108524"/>
                      </a:cubicBezTo>
                      <a:cubicBezTo>
                        <a:pt x="47853" y="74657"/>
                        <a:pt x="91245" y="37616"/>
                        <a:pt x="124053" y="19624"/>
                      </a:cubicBezTo>
                      <a:cubicBezTo>
                        <a:pt x="156861" y="1632"/>
                        <a:pt x="199195" y="-1543"/>
                        <a:pt x="225653" y="574"/>
                      </a:cubicBezTo>
                      <a:cubicBezTo>
                        <a:pt x="252111" y="2691"/>
                        <a:pt x="270103" y="22799"/>
                        <a:pt x="282803" y="32324"/>
                      </a:cubicBezTo>
                      <a:cubicBezTo>
                        <a:pt x="295503" y="41849"/>
                        <a:pt x="320903" y="38674"/>
                        <a:pt x="301853" y="57724"/>
                      </a:cubicBezTo>
                      <a:cubicBezTo>
                        <a:pt x="282803" y="76774"/>
                        <a:pt x="215070" y="116991"/>
                        <a:pt x="168503" y="146624"/>
                      </a:cubicBezTo>
                      <a:cubicBezTo>
                        <a:pt x="121936" y="176257"/>
                        <a:pt x="33036" y="229174"/>
                        <a:pt x="9753" y="222824"/>
                      </a:cubicBezTo>
                      <a:close/>
                    </a:path>
                  </a:pathLst>
                </a:custGeom>
                <a:solidFill>
                  <a:srgbClr val="3366FF"/>
                </a:solidFill>
                <a:ln w="19050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" name="TextBox 1"/>
            <p:cNvSpPr txBox="1"/>
            <p:nvPr/>
          </p:nvSpPr>
          <p:spPr>
            <a:xfrm>
              <a:off x="7467600" y="3581400"/>
              <a:ext cx="14478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>
                  <a:solidFill>
                    <a:srgbClr val="3366FF"/>
                  </a:solidFill>
                  <a:latin typeface="Comic Sans MS"/>
                  <a:cs typeface="Comic Sans MS"/>
                </a:rPr>
                <a:t>Saves an instruction each iteration</a:t>
              </a:r>
            </a:p>
          </p:txBody>
        </p:sp>
        <p:cxnSp>
          <p:nvCxnSpPr>
            <p:cNvPr id="5" name="Straight Connector 4"/>
            <p:cNvCxnSpPr/>
            <p:nvPr/>
          </p:nvCxnSpPr>
          <p:spPr>
            <a:xfrm flipH="1">
              <a:off x="7391400" y="3733800"/>
              <a:ext cx="152400" cy="0"/>
            </a:xfrm>
            <a:prstGeom prst="line">
              <a:avLst/>
            </a:prstGeom>
            <a:ln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4"/>
          <p:cNvSpPr>
            <a:spLocks noChangeArrowheads="1"/>
          </p:cNvSpPr>
          <p:nvPr/>
        </p:nvSpPr>
        <p:spPr bwMode="auto">
          <a:xfrm>
            <a:off x="3048000" y="1059364"/>
            <a:ext cx="3735388" cy="57986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pPr algn="l" eaLnBrk="0" hangingPunct="0">
              <a:lnSpc>
                <a:spcPct val="55000"/>
              </a:lnSpc>
              <a:spcBef>
                <a:spcPct val="50000"/>
              </a:spcBef>
            </a:pPr>
            <a:r>
              <a:rPr lang="en-US" sz="1900" dirty="0">
                <a:latin typeface="Consolas" pitchFamily="49" charset="0"/>
                <a:cs typeface="Consolas" pitchFamily="49" charset="0"/>
              </a:rPr>
              <a:t>n: LONG(20)</a:t>
            </a:r>
          </a:p>
          <a:p>
            <a:pPr algn="l" eaLnBrk="0" hangingPunct="0">
              <a:lnSpc>
                <a:spcPct val="55000"/>
              </a:lnSpc>
              <a:spcBef>
                <a:spcPct val="50000"/>
              </a:spcBef>
            </a:pPr>
            <a:r>
              <a:rPr lang="en-US" sz="1900" dirty="0">
                <a:latin typeface="Consolas" pitchFamily="49" charset="0"/>
                <a:cs typeface="Consolas" pitchFamily="49" charset="0"/>
              </a:rPr>
              <a:t>r: LONG(0)</a:t>
            </a:r>
          </a:p>
          <a:p>
            <a:pPr algn="l" eaLnBrk="0" hangingPunct="0">
              <a:lnSpc>
                <a:spcPct val="55000"/>
              </a:lnSpc>
              <a:spcBef>
                <a:spcPct val="50000"/>
              </a:spcBef>
            </a:pPr>
            <a:r>
              <a:rPr lang="en-US" sz="1900" dirty="0">
                <a:latin typeface="Consolas" pitchFamily="49" charset="0"/>
                <a:cs typeface="Consolas" pitchFamily="49" charset="0"/>
              </a:rPr>
              <a:t>start:</a:t>
            </a:r>
          </a:p>
          <a:p>
            <a:pPr lvl="1" algn="l" eaLnBrk="0" hangingPunct="0">
              <a:lnSpc>
                <a:spcPct val="55000"/>
              </a:lnSpc>
              <a:spcBef>
                <a:spcPct val="50000"/>
              </a:spcBef>
            </a:pPr>
            <a:r>
              <a:rPr lang="en-US" sz="1900" dirty="0">
                <a:latin typeface="Consolas" pitchFamily="49" charset="0"/>
                <a:cs typeface="Consolas" pitchFamily="49" charset="0"/>
              </a:rPr>
              <a:t>CMOVE(1, r0)</a:t>
            </a:r>
          </a:p>
          <a:p>
            <a:pPr lvl="1" algn="l" eaLnBrk="0" hangingPunct="0">
              <a:lnSpc>
                <a:spcPct val="55000"/>
              </a:lnSpc>
              <a:spcBef>
                <a:spcPct val="50000"/>
              </a:spcBef>
            </a:pPr>
            <a:r>
              <a:rPr lang="en-US" sz="1900" dirty="0">
                <a:latin typeface="Consolas" pitchFamily="49" charset="0"/>
                <a:cs typeface="Consolas" pitchFamily="49" charset="0"/>
              </a:rPr>
              <a:t>ST(r0, r)</a:t>
            </a:r>
          </a:p>
          <a:p>
            <a:pPr lvl="1" algn="l" eaLnBrk="0" hangingPunct="0">
              <a:lnSpc>
                <a:spcPct val="55000"/>
              </a:lnSpc>
              <a:spcBef>
                <a:spcPct val="50000"/>
              </a:spcBef>
            </a:pPr>
            <a:r>
              <a:rPr lang="en-US" sz="1900" dirty="0">
                <a:latin typeface="Consolas" pitchFamily="49" charset="0"/>
                <a:cs typeface="Consolas" pitchFamily="49" charset="0"/>
              </a:rPr>
              <a:t>BR(test)</a:t>
            </a:r>
          </a:p>
          <a:p>
            <a:pPr algn="l" eaLnBrk="0" hangingPunct="0">
              <a:lnSpc>
                <a:spcPct val="55000"/>
              </a:lnSpc>
              <a:spcBef>
                <a:spcPct val="50000"/>
              </a:spcBef>
            </a:pPr>
            <a:r>
              <a:rPr lang="en-US" sz="1900" dirty="0">
                <a:latin typeface="Consolas" pitchFamily="49" charset="0"/>
                <a:cs typeface="Consolas" pitchFamily="49" charset="0"/>
              </a:rPr>
              <a:t>loop:</a:t>
            </a:r>
          </a:p>
          <a:p>
            <a:pPr lvl="1" algn="l" eaLnBrk="0" hangingPunct="0">
              <a:lnSpc>
                <a:spcPct val="55000"/>
              </a:lnSpc>
              <a:spcBef>
                <a:spcPct val="50000"/>
              </a:spcBef>
            </a:pPr>
            <a:r>
              <a:rPr lang="en-US" sz="1900" dirty="0">
                <a:latin typeface="Consolas" pitchFamily="49" charset="0"/>
                <a:cs typeface="Consolas" pitchFamily="49" charset="0"/>
              </a:rPr>
              <a:t>LD(r, r3)</a:t>
            </a:r>
          </a:p>
          <a:p>
            <a:pPr lvl="1" algn="l" eaLnBrk="0" hangingPunct="0">
              <a:lnSpc>
                <a:spcPct val="55000"/>
              </a:lnSpc>
              <a:spcBef>
                <a:spcPct val="50000"/>
              </a:spcBef>
            </a:pPr>
            <a:r>
              <a:rPr lang="en-US" sz="1900" dirty="0">
                <a:latin typeface="Consolas" pitchFamily="49" charset="0"/>
                <a:cs typeface="Consolas" pitchFamily="49" charset="0"/>
              </a:rPr>
              <a:t>LD(n,r1)</a:t>
            </a:r>
          </a:p>
          <a:p>
            <a:pPr lvl="1" algn="l" eaLnBrk="0" hangingPunct="0">
              <a:lnSpc>
                <a:spcPct val="55000"/>
              </a:lnSpc>
              <a:spcBef>
                <a:spcPct val="50000"/>
              </a:spcBef>
            </a:pPr>
            <a:r>
              <a:rPr lang="en-US" sz="1900" dirty="0">
                <a:latin typeface="Consolas" pitchFamily="49" charset="0"/>
                <a:cs typeface="Consolas" pitchFamily="49" charset="0"/>
              </a:rPr>
              <a:t>MUL(r1, r3, r3)</a:t>
            </a:r>
          </a:p>
          <a:p>
            <a:pPr lvl="1" algn="l" eaLnBrk="0" hangingPunct="0">
              <a:lnSpc>
                <a:spcPct val="55000"/>
              </a:lnSpc>
              <a:spcBef>
                <a:spcPct val="50000"/>
              </a:spcBef>
            </a:pPr>
            <a:r>
              <a:rPr lang="en-US" sz="1900" dirty="0">
                <a:latin typeface="Consolas" pitchFamily="49" charset="0"/>
                <a:cs typeface="Consolas" pitchFamily="49" charset="0"/>
              </a:rPr>
              <a:t>ST(r3, r)</a:t>
            </a:r>
          </a:p>
          <a:p>
            <a:pPr lvl="1" algn="l" eaLnBrk="0" hangingPunct="0">
              <a:lnSpc>
                <a:spcPct val="55000"/>
              </a:lnSpc>
              <a:spcBef>
                <a:spcPct val="50000"/>
              </a:spcBef>
            </a:pPr>
            <a:r>
              <a:rPr lang="en-US" sz="1900" dirty="0">
                <a:latin typeface="Consolas" pitchFamily="49" charset="0"/>
                <a:cs typeface="Consolas" pitchFamily="49" charset="0"/>
              </a:rPr>
              <a:t>LD(n,r1)</a:t>
            </a:r>
          </a:p>
          <a:p>
            <a:pPr lvl="1" algn="l" eaLnBrk="0" hangingPunct="0">
              <a:lnSpc>
                <a:spcPct val="55000"/>
              </a:lnSpc>
              <a:spcBef>
                <a:spcPct val="50000"/>
              </a:spcBef>
            </a:pPr>
            <a:r>
              <a:rPr lang="en-US" sz="1900" dirty="0">
                <a:latin typeface="Consolas" pitchFamily="49" charset="0"/>
                <a:cs typeface="Consolas" pitchFamily="49" charset="0"/>
              </a:rPr>
              <a:t>SUBC(r1, 1, r1)</a:t>
            </a:r>
          </a:p>
          <a:p>
            <a:pPr lvl="1" algn="l" eaLnBrk="0" hangingPunct="0">
              <a:lnSpc>
                <a:spcPct val="55000"/>
              </a:lnSpc>
              <a:spcBef>
                <a:spcPct val="50000"/>
              </a:spcBef>
            </a:pPr>
            <a:r>
              <a:rPr lang="en-US" sz="1900" dirty="0">
                <a:latin typeface="Consolas" pitchFamily="49" charset="0"/>
                <a:cs typeface="Consolas" pitchFamily="49" charset="0"/>
              </a:rPr>
              <a:t>ST(r1, n)</a:t>
            </a:r>
          </a:p>
          <a:p>
            <a:pPr marL="0" lvl="1" algn="l" eaLnBrk="0" hangingPunct="0">
              <a:lnSpc>
                <a:spcPct val="55000"/>
              </a:lnSpc>
              <a:spcBef>
                <a:spcPct val="50000"/>
              </a:spcBef>
            </a:pPr>
            <a:r>
              <a:rPr lang="en-US" sz="1900" dirty="0">
                <a:latin typeface="Consolas" pitchFamily="49" charset="0"/>
                <a:cs typeface="Consolas" pitchFamily="49" charset="0"/>
              </a:rPr>
              <a:t>test:</a:t>
            </a:r>
          </a:p>
          <a:p>
            <a:pPr lvl="1" eaLnBrk="0" hangingPunct="0">
              <a:lnSpc>
                <a:spcPct val="55000"/>
              </a:lnSpc>
              <a:spcBef>
                <a:spcPct val="50000"/>
              </a:spcBef>
            </a:pPr>
            <a:r>
              <a:rPr lang="en-US" sz="1900" dirty="0">
                <a:latin typeface="Consolas" pitchFamily="49" charset="0"/>
                <a:cs typeface="Consolas" pitchFamily="49" charset="0"/>
              </a:rPr>
              <a:t>LD(n, r1)</a:t>
            </a:r>
          </a:p>
          <a:p>
            <a:pPr lvl="1" eaLnBrk="0" hangingPunct="0">
              <a:lnSpc>
                <a:spcPct val="55000"/>
              </a:lnSpc>
              <a:spcBef>
                <a:spcPct val="50000"/>
              </a:spcBef>
            </a:pPr>
            <a:r>
              <a:rPr lang="en-US" sz="1900" dirty="0">
                <a:latin typeface="Consolas" pitchFamily="49" charset="0"/>
                <a:cs typeface="Consolas" pitchFamily="49" charset="0"/>
              </a:rPr>
              <a:t>CMPLT(r31, r1, r2)</a:t>
            </a:r>
          </a:p>
          <a:p>
            <a:pPr lvl="1" eaLnBrk="0" hangingPunct="0">
              <a:lnSpc>
                <a:spcPct val="55000"/>
              </a:lnSpc>
              <a:spcBef>
                <a:spcPct val="50000"/>
              </a:spcBef>
            </a:pPr>
            <a:r>
              <a:rPr lang="en-US" sz="1900" dirty="0">
                <a:latin typeface="Consolas" pitchFamily="49" charset="0"/>
                <a:cs typeface="Consolas" pitchFamily="49" charset="0"/>
              </a:rPr>
              <a:t>BT(r2, loop)</a:t>
            </a:r>
          </a:p>
          <a:p>
            <a:pPr algn="l" eaLnBrk="0" hangingPunct="0">
              <a:lnSpc>
                <a:spcPct val="55000"/>
              </a:lnSpc>
              <a:spcBef>
                <a:spcPct val="50000"/>
              </a:spcBef>
            </a:pPr>
            <a:r>
              <a:rPr lang="en-US" sz="1900" dirty="0">
                <a:latin typeface="Consolas" pitchFamily="49" charset="0"/>
                <a:cs typeface="Consolas" pitchFamily="49" charset="0"/>
              </a:rPr>
              <a:t>done:</a:t>
            </a:r>
          </a:p>
        </p:txBody>
      </p:sp>
      <p:sp>
        <p:nvSpPr>
          <p:cNvPr id="53251" name="AutoShape 5"/>
          <p:cNvSpPr>
            <a:spLocks/>
          </p:cNvSpPr>
          <p:nvPr/>
        </p:nvSpPr>
        <p:spPr bwMode="auto">
          <a:xfrm>
            <a:off x="2667000" y="1073651"/>
            <a:ext cx="76200" cy="4572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52" name="AutoShape 6"/>
          <p:cNvSpPr>
            <a:spLocks/>
          </p:cNvSpPr>
          <p:nvPr/>
        </p:nvSpPr>
        <p:spPr bwMode="auto">
          <a:xfrm>
            <a:off x="2667000" y="1988051"/>
            <a:ext cx="76200" cy="4572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53" name="AutoShape 7"/>
          <p:cNvSpPr>
            <a:spLocks/>
          </p:cNvSpPr>
          <p:nvPr/>
        </p:nvSpPr>
        <p:spPr bwMode="auto">
          <a:xfrm>
            <a:off x="2667000" y="2590801"/>
            <a:ext cx="76200" cy="533400"/>
          </a:xfrm>
          <a:prstGeom prst="leftBrace">
            <a:avLst>
              <a:gd name="adj1" fmla="val 8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54" name="AutoShape 8"/>
          <p:cNvSpPr>
            <a:spLocks/>
          </p:cNvSpPr>
          <p:nvPr/>
        </p:nvSpPr>
        <p:spPr bwMode="auto">
          <a:xfrm>
            <a:off x="2667000" y="3276601"/>
            <a:ext cx="76200" cy="990599"/>
          </a:xfrm>
          <a:prstGeom prst="leftBrace">
            <a:avLst>
              <a:gd name="adj1" fmla="val 11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55" name="AutoShape 9"/>
          <p:cNvSpPr>
            <a:spLocks/>
          </p:cNvSpPr>
          <p:nvPr/>
        </p:nvSpPr>
        <p:spPr bwMode="auto">
          <a:xfrm>
            <a:off x="2667000" y="4419600"/>
            <a:ext cx="76200" cy="762001"/>
          </a:xfrm>
          <a:prstGeom prst="leftBrace">
            <a:avLst>
              <a:gd name="adj1" fmla="val 9652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58" name="Rectangle 25"/>
          <p:cNvSpPr>
            <a:spLocks noChangeArrowheads="1"/>
          </p:cNvSpPr>
          <p:nvPr/>
        </p:nvSpPr>
        <p:spPr bwMode="auto">
          <a:xfrm>
            <a:off x="381000" y="966072"/>
            <a:ext cx="173637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n = 20;</a:t>
            </a:r>
          </a:p>
          <a:p>
            <a:pPr algn="l"/>
            <a:r>
              <a:rPr lang="en-US" sz="20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r = 0;</a:t>
            </a:r>
          </a:p>
        </p:txBody>
      </p:sp>
      <p:sp>
        <p:nvSpPr>
          <p:cNvPr id="53259" name="Rectangle 26"/>
          <p:cNvSpPr>
            <a:spLocks noChangeArrowheads="1"/>
          </p:cNvSpPr>
          <p:nvPr/>
        </p:nvSpPr>
        <p:spPr bwMode="auto">
          <a:xfrm>
            <a:off x="381000" y="1970959"/>
            <a:ext cx="103105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>
                <a:latin typeface="Consolas" pitchFamily="49" charset="0"/>
                <a:cs typeface="Consolas" pitchFamily="49" charset="0"/>
              </a:rPr>
              <a:t>r = 1;</a:t>
            </a:r>
          </a:p>
        </p:txBody>
      </p:sp>
      <p:sp>
        <p:nvSpPr>
          <p:cNvPr id="53260" name="Rectangle 27"/>
          <p:cNvSpPr>
            <a:spLocks noChangeArrowheads="1"/>
          </p:cNvSpPr>
          <p:nvPr/>
        </p:nvSpPr>
        <p:spPr bwMode="auto">
          <a:xfrm>
            <a:off x="381000" y="2590800"/>
            <a:ext cx="23006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(n &gt; 0) {</a:t>
            </a:r>
          </a:p>
        </p:txBody>
      </p:sp>
      <p:sp>
        <p:nvSpPr>
          <p:cNvPr id="53262" name="Rectangle 29"/>
          <p:cNvSpPr>
            <a:spLocks noChangeArrowheads="1"/>
          </p:cNvSpPr>
          <p:nvPr/>
        </p:nvSpPr>
        <p:spPr bwMode="auto">
          <a:xfrm>
            <a:off x="381000" y="3581400"/>
            <a:ext cx="18774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 dirty="0">
                <a:latin typeface="Consolas" pitchFamily="49" charset="0"/>
                <a:cs typeface="Consolas" pitchFamily="49" charset="0"/>
              </a:rPr>
              <a:t>    r = r*n;</a:t>
            </a:r>
          </a:p>
        </p:txBody>
      </p:sp>
      <p:sp>
        <p:nvSpPr>
          <p:cNvPr id="53263" name="Rectangle 30"/>
          <p:cNvSpPr>
            <a:spLocks noChangeArrowheads="1"/>
          </p:cNvSpPr>
          <p:nvPr/>
        </p:nvSpPr>
        <p:spPr bwMode="auto">
          <a:xfrm>
            <a:off x="381000" y="4572000"/>
            <a:ext cx="1876836" cy="374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sz="2000">
                <a:latin typeface="Consolas" pitchFamily="49" charset="0"/>
                <a:cs typeface="Consolas" pitchFamily="49" charset="0"/>
              </a:rPr>
              <a:t>    n = n-1;</a:t>
            </a:r>
          </a:p>
        </p:txBody>
      </p:sp>
      <p:sp>
        <p:nvSpPr>
          <p:cNvPr id="53264" name="Rectangle 31"/>
          <p:cNvSpPr>
            <a:spLocks noChangeArrowheads="1"/>
          </p:cNvSpPr>
          <p:nvPr/>
        </p:nvSpPr>
        <p:spPr bwMode="auto">
          <a:xfrm>
            <a:off x="381000" y="5334000"/>
            <a:ext cx="325680" cy="374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All Together: Factorial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255697" y="2404408"/>
            <a:ext cx="265970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00B050"/>
                </a:solidFill>
                <a:latin typeface="+mj-lt"/>
              </a:rPr>
              <a:t>Easy translation</a:t>
            </a:r>
          </a:p>
          <a:p>
            <a:pPr algn="ctr"/>
            <a:endParaRPr lang="en-US" sz="2400" dirty="0">
              <a:latin typeface="+mj-lt"/>
            </a:endParaRPr>
          </a:p>
          <a:p>
            <a:pPr algn="ctr"/>
            <a:r>
              <a:rPr lang="en-US" sz="2400" dirty="0">
                <a:solidFill>
                  <a:srgbClr val="C00000"/>
                </a:solidFill>
                <a:latin typeface="+mj-lt"/>
              </a:rPr>
              <a:t>Slow code</a:t>
            </a:r>
            <a:br>
              <a:rPr lang="en-US" sz="2400" dirty="0">
                <a:solidFill>
                  <a:srgbClr val="C00000"/>
                </a:solidFill>
                <a:latin typeface="+mj-lt"/>
              </a:rPr>
            </a:br>
            <a:r>
              <a:rPr lang="en-US" sz="2400" dirty="0">
                <a:latin typeface="+mj-lt"/>
              </a:rPr>
              <a:t>(10 instructions</a:t>
            </a:r>
            <a:br>
              <a:rPr lang="en-US" sz="2400" dirty="0">
                <a:latin typeface="+mj-lt"/>
              </a:rPr>
            </a:br>
            <a:r>
              <a:rPr lang="en-US" sz="2400" dirty="0">
                <a:latin typeface="+mj-lt"/>
              </a:rPr>
              <a:t>in the loop)</a:t>
            </a:r>
          </a:p>
        </p:txBody>
      </p:sp>
      <p:sp>
        <p:nvSpPr>
          <p:cNvPr id="16" name="AutoShape 7"/>
          <p:cNvSpPr>
            <a:spLocks/>
          </p:cNvSpPr>
          <p:nvPr/>
        </p:nvSpPr>
        <p:spPr bwMode="auto">
          <a:xfrm>
            <a:off x="2667000" y="5410200"/>
            <a:ext cx="76200" cy="914400"/>
          </a:xfrm>
          <a:prstGeom prst="leftBrace">
            <a:avLst>
              <a:gd name="adj1" fmla="val 8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4"/>
          <p:cNvSpPr>
            <a:spLocks noChangeArrowheads="1"/>
          </p:cNvSpPr>
          <p:nvPr/>
        </p:nvSpPr>
        <p:spPr bwMode="auto">
          <a:xfrm>
            <a:off x="2514600" y="1012825"/>
            <a:ext cx="4114800" cy="5789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>
              <a:lnSpc>
                <a:spcPct val="55000"/>
              </a:lnSpc>
              <a:spcBef>
                <a:spcPct val="50000"/>
              </a:spcBef>
            </a:pPr>
            <a:r>
              <a:rPr lang="en-US">
                <a:latin typeface="Consolas"/>
                <a:cs typeface="Consolas"/>
              </a:rPr>
              <a:t>n: LONG(20)</a:t>
            </a:r>
          </a:p>
          <a:p>
            <a:pPr algn="l" eaLnBrk="0" hangingPunct="0">
              <a:lnSpc>
                <a:spcPct val="55000"/>
              </a:lnSpc>
              <a:spcBef>
                <a:spcPct val="50000"/>
              </a:spcBef>
            </a:pPr>
            <a:r>
              <a:rPr lang="en-US">
                <a:latin typeface="Consolas"/>
                <a:cs typeface="Consolas"/>
              </a:rPr>
              <a:t>r: LONG(0)</a:t>
            </a:r>
          </a:p>
          <a:p>
            <a:pPr algn="l" eaLnBrk="0" hangingPunct="0">
              <a:lnSpc>
                <a:spcPct val="55000"/>
              </a:lnSpc>
              <a:spcBef>
                <a:spcPct val="50000"/>
              </a:spcBef>
            </a:pPr>
            <a:endParaRPr lang="en-US">
              <a:latin typeface="Consolas"/>
              <a:cs typeface="Consolas"/>
            </a:endParaRPr>
          </a:p>
          <a:p>
            <a:pPr algn="l" eaLnBrk="0" hangingPunct="0">
              <a:lnSpc>
                <a:spcPct val="55000"/>
              </a:lnSpc>
              <a:spcBef>
                <a:spcPct val="50000"/>
              </a:spcBef>
            </a:pPr>
            <a:r>
              <a:rPr lang="en-US">
                <a:latin typeface="Consolas"/>
                <a:cs typeface="Consolas"/>
              </a:rPr>
              <a:t>start:</a:t>
            </a:r>
          </a:p>
          <a:p>
            <a:pPr algn="l" eaLnBrk="0" hangingPunct="0">
              <a:lnSpc>
                <a:spcPct val="55000"/>
              </a:lnSpc>
              <a:spcBef>
                <a:spcPct val="50000"/>
              </a:spcBef>
            </a:pPr>
            <a:r>
              <a:rPr lang="en-US">
                <a:latin typeface="Consolas"/>
                <a:cs typeface="Consolas"/>
              </a:rPr>
              <a:t>   CMOVE(1, r0)</a:t>
            </a:r>
          </a:p>
          <a:p>
            <a:pPr algn="l" eaLnBrk="0" hangingPunct="0">
              <a:lnSpc>
                <a:spcPct val="55000"/>
              </a:lnSpc>
              <a:spcBef>
                <a:spcPct val="50000"/>
              </a:spcBef>
            </a:pPr>
            <a:r>
              <a:rPr lang="en-US">
                <a:latin typeface="Consolas"/>
                <a:cs typeface="Consolas"/>
              </a:rPr>
              <a:t>   ST(r0, r)</a:t>
            </a:r>
          </a:p>
          <a:p>
            <a:pPr algn="l" eaLnBrk="0" hangingPunct="0">
              <a:lnSpc>
                <a:spcPct val="55000"/>
              </a:lnSpc>
              <a:spcBef>
                <a:spcPct val="50000"/>
              </a:spcBef>
            </a:pPr>
            <a:r>
              <a:rPr lang="en-US">
                <a:latin typeface="Consolas"/>
                <a:cs typeface="Consolas"/>
              </a:rPr>
              <a:t>   </a:t>
            </a:r>
            <a:r>
              <a:rPr lang="en-US">
                <a:solidFill>
                  <a:srgbClr val="CC0000"/>
                </a:solidFill>
                <a:latin typeface="Consolas"/>
                <a:cs typeface="Consolas"/>
              </a:rPr>
              <a:t>LD(n,r1)	| keep n in r1</a:t>
            </a:r>
          </a:p>
          <a:p>
            <a:pPr algn="l" eaLnBrk="0" hangingPunct="0">
              <a:lnSpc>
                <a:spcPct val="55000"/>
              </a:lnSpc>
              <a:spcBef>
                <a:spcPct val="50000"/>
              </a:spcBef>
            </a:pPr>
            <a:r>
              <a:rPr lang="en-US">
                <a:solidFill>
                  <a:srgbClr val="CC0000"/>
                </a:solidFill>
                <a:latin typeface="Consolas"/>
                <a:cs typeface="Consolas"/>
              </a:rPr>
              <a:t>   LD(r,r3)	| keep r in r3</a:t>
            </a:r>
          </a:p>
          <a:p>
            <a:pPr algn="l" eaLnBrk="0" hangingPunct="0">
              <a:lnSpc>
                <a:spcPct val="55000"/>
              </a:lnSpc>
              <a:spcBef>
                <a:spcPct val="50000"/>
              </a:spcBef>
            </a:pPr>
            <a:endParaRPr lang="en-US">
              <a:solidFill>
                <a:srgbClr val="CC0000"/>
              </a:solidFill>
              <a:latin typeface="Consolas"/>
              <a:cs typeface="Consolas"/>
            </a:endParaRPr>
          </a:p>
          <a:p>
            <a:pPr algn="l" eaLnBrk="0" hangingPunct="0">
              <a:lnSpc>
                <a:spcPct val="55000"/>
              </a:lnSpc>
              <a:spcBef>
                <a:spcPct val="50000"/>
              </a:spcBef>
            </a:pPr>
            <a:r>
              <a:rPr lang="en-US">
                <a:solidFill>
                  <a:srgbClr val="CC0000"/>
                </a:solidFill>
                <a:latin typeface="Consolas"/>
                <a:cs typeface="Consolas"/>
              </a:rPr>
              <a:t>  </a:t>
            </a:r>
            <a:r>
              <a:rPr lang="en-US">
                <a:latin typeface="Consolas"/>
                <a:cs typeface="Consolas"/>
              </a:rPr>
              <a:t> BR(test)</a:t>
            </a:r>
          </a:p>
          <a:p>
            <a:pPr algn="l" eaLnBrk="0" hangingPunct="0">
              <a:lnSpc>
                <a:spcPct val="55000"/>
              </a:lnSpc>
              <a:spcBef>
                <a:spcPct val="50000"/>
              </a:spcBef>
            </a:pPr>
            <a:r>
              <a:rPr lang="en-US">
                <a:latin typeface="Consolas"/>
                <a:cs typeface="Consolas"/>
              </a:rPr>
              <a:t>loop:</a:t>
            </a:r>
          </a:p>
          <a:p>
            <a:pPr algn="l" eaLnBrk="0" hangingPunct="0">
              <a:lnSpc>
                <a:spcPct val="55000"/>
              </a:lnSpc>
              <a:spcBef>
                <a:spcPct val="50000"/>
              </a:spcBef>
            </a:pPr>
            <a:r>
              <a:rPr lang="en-US">
                <a:latin typeface="Consolas"/>
                <a:cs typeface="Consolas"/>
              </a:rPr>
              <a:t>   MUL(r1, r3, r3)</a:t>
            </a:r>
          </a:p>
          <a:p>
            <a:pPr algn="l" eaLnBrk="0" hangingPunct="0">
              <a:lnSpc>
                <a:spcPct val="55000"/>
              </a:lnSpc>
              <a:spcBef>
                <a:spcPct val="50000"/>
              </a:spcBef>
            </a:pPr>
            <a:r>
              <a:rPr lang="en-US">
                <a:latin typeface="Consolas"/>
                <a:cs typeface="Consolas"/>
              </a:rPr>
              <a:t>   SUBC(r1, 1, r1)</a:t>
            </a:r>
          </a:p>
          <a:p>
            <a:pPr algn="l" eaLnBrk="0" hangingPunct="0">
              <a:lnSpc>
                <a:spcPct val="55000"/>
              </a:lnSpc>
              <a:spcBef>
                <a:spcPct val="50000"/>
              </a:spcBef>
            </a:pPr>
            <a:r>
              <a:rPr lang="en-US">
                <a:latin typeface="Consolas"/>
                <a:cs typeface="Consolas"/>
              </a:rPr>
              <a:t>test:</a:t>
            </a:r>
          </a:p>
          <a:p>
            <a:pPr eaLnBrk="0" hangingPunct="0">
              <a:lnSpc>
                <a:spcPct val="55000"/>
              </a:lnSpc>
              <a:spcBef>
                <a:spcPct val="50000"/>
              </a:spcBef>
            </a:pPr>
            <a:r>
              <a:rPr lang="en-US">
                <a:latin typeface="Consolas"/>
                <a:cs typeface="Consolas"/>
              </a:rPr>
              <a:t>   CMPLT(r31, r1, r2)</a:t>
            </a:r>
          </a:p>
          <a:p>
            <a:pPr eaLnBrk="0" hangingPunct="0">
              <a:lnSpc>
                <a:spcPct val="55000"/>
              </a:lnSpc>
              <a:spcBef>
                <a:spcPct val="50000"/>
              </a:spcBef>
            </a:pPr>
            <a:r>
              <a:rPr lang="en-US">
                <a:latin typeface="Consolas"/>
                <a:cs typeface="Consolas"/>
              </a:rPr>
              <a:t>   BT(r2, loop)</a:t>
            </a:r>
          </a:p>
          <a:p>
            <a:pPr eaLnBrk="0" hangingPunct="0">
              <a:lnSpc>
                <a:spcPct val="55000"/>
              </a:lnSpc>
              <a:spcBef>
                <a:spcPct val="50000"/>
              </a:spcBef>
            </a:pPr>
            <a:endParaRPr lang="en-US">
              <a:latin typeface="Consolas"/>
              <a:cs typeface="Consolas"/>
            </a:endParaRPr>
          </a:p>
          <a:p>
            <a:pPr algn="l" eaLnBrk="0" hangingPunct="0">
              <a:lnSpc>
                <a:spcPct val="55000"/>
              </a:lnSpc>
              <a:spcBef>
                <a:spcPct val="50000"/>
              </a:spcBef>
            </a:pPr>
            <a:r>
              <a:rPr lang="en-US">
                <a:latin typeface="Consolas"/>
                <a:cs typeface="Consolas"/>
              </a:rPr>
              <a:t>done:</a:t>
            </a:r>
          </a:p>
          <a:p>
            <a:pPr algn="l" eaLnBrk="0" hangingPunct="0">
              <a:lnSpc>
                <a:spcPct val="55000"/>
              </a:lnSpc>
              <a:spcBef>
                <a:spcPct val="50000"/>
              </a:spcBef>
            </a:pPr>
            <a:r>
              <a:rPr lang="en-US">
                <a:latin typeface="Consolas"/>
                <a:cs typeface="Consolas"/>
              </a:rPr>
              <a:t>   </a:t>
            </a:r>
            <a:r>
              <a:rPr lang="en-US">
                <a:solidFill>
                  <a:srgbClr val="CC0000"/>
                </a:solidFill>
                <a:latin typeface="Consolas"/>
                <a:cs typeface="Consolas"/>
              </a:rPr>
              <a:t>ST(r1,n)	| save final n</a:t>
            </a:r>
          </a:p>
          <a:p>
            <a:pPr algn="l" eaLnBrk="0" hangingPunct="0">
              <a:lnSpc>
                <a:spcPct val="55000"/>
              </a:lnSpc>
              <a:spcBef>
                <a:spcPct val="50000"/>
              </a:spcBef>
            </a:pPr>
            <a:r>
              <a:rPr lang="en-US">
                <a:solidFill>
                  <a:srgbClr val="CC0000"/>
                </a:solidFill>
                <a:latin typeface="Consolas"/>
                <a:cs typeface="Consolas"/>
              </a:rPr>
              <a:t>   ST(r3,r)	| save final r</a:t>
            </a:r>
          </a:p>
        </p:txBody>
      </p:sp>
      <p:sp>
        <p:nvSpPr>
          <p:cNvPr id="55299" name="Rectangle 5"/>
          <p:cNvSpPr>
            <a:spLocks noChangeArrowheads="1"/>
          </p:cNvSpPr>
          <p:nvPr/>
        </p:nvSpPr>
        <p:spPr bwMode="auto">
          <a:xfrm>
            <a:off x="5486400" y="3810000"/>
            <a:ext cx="3429000" cy="1756891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sz="2000">
                <a:latin typeface="+mj-lt"/>
              </a:rPr>
              <a:t>Optimization:</a:t>
            </a:r>
          </a:p>
          <a:p>
            <a:pPr algn="l" eaLnBrk="0" hangingPunct="0">
              <a:lnSpc>
                <a:spcPct val="90000"/>
              </a:lnSpc>
            </a:pPr>
            <a:r>
              <a:rPr lang="en-US" sz="2000">
                <a:latin typeface="+mj-lt"/>
              </a:rPr>
              <a:t>    Keep n, r in registers</a:t>
            </a:r>
          </a:p>
          <a:p>
            <a:pPr algn="l" eaLnBrk="0" hangingPunct="0">
              <a:lnSpc>
                <a:spcPct val="90000"/>
              </a:lnSpc>
            </a:pPr>
            <a:r>
              <a:rPr lang="en-US" sz="2000">
                <a:latin typeface="+mj-lt"/>
              </a:rPr>
              <a:t>    ⇒ move LDs/STs</a:t>
            </a:r>
            <a:br>
              <a:rPr lang="en-US" sz="2000">
                <a:latin typeface="+mj-lt"/>
              </a:rPr>
            </a:br>
            <a:r>
              <a:rPr lang="en-US" sz="2000">
                <a:latin typeface="+mj-lt"/>
              </a:rPr>
              <a:t>    out of loop!</a:t>
            </a:r>
          </a:p>
          <a:p>
            <a:pPr algn="l" eaLnBrk="0" hangingPunct="0">
              <a:lnSpc>
                <a:spcPct val="90000"/>
              </a:lnSpc>
            </a:pPr>
            <a:endParaRPr lang="en-US" sz="2000">
              <a:latin typeface="+mj-lt"/>
            </a:endParaRPr>
          </a:p>
          <a:p>
            <a:pPr algn="ctr" eaLnBrk="0" hangingPunct="0">
              <a:lnSpc>
                <a:spcPct val="90000"/>
              </a:lnSpc>
            </a:pPr>
            <a:r>
              <a:rPr lang="en-US" sz="2000">
                <a:latin typeface="+mj-lt"/>
              </a:rPr>
              <a:t>4 instructions in the loop</a:t>
            </a:r>
          </a:p>
        </p:txBody>
      </p:sp>
      <p:sp>
        <p:nvSpPr>
          <p:cNvPr id="55300" name="Rectangle 6"/>
          <p:cNvSpPr>
            <a:spLocks noChangeArrowheads="1"/>
          </p:cNvSpPr>
          <p:nvPr/>
        </p:nvSpPr>
        <p:spPr bwMode="auto">
          <a:xfrm>
            <a:off x="396875" y="928688"/>
            <a:ext cx="173582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rgbClr val="CC0000"/>
                </a:solidFill>
                <a:latin typeface="Consolas"/>
                <a:cs typeface="Consolas"/>
              </a:rPr>
              <a:t>int n = 20, </a:t>
            </a:r>
          </a:p>
          <a:p>
            <a:pPr algn="l"/>
            <a:r>
              <a:rPr lang="en-US" sz="2000">
                <a:solidFill>
                  <a:srgbClr val="CC0000"/>
                </a:solidFill>
                <a:latin typeface="Consolas"/>
                <a:cs typeface="Consolas"/>
              </a:rPr>
              <a:t>int r;</a:t>
            </a:r>
          </a:p>
        </p:txBody>
      </p:sp>
      <p:sp>
        <p:nvSpPr>
          <p:cNvPr id="55301" name="Rectangle 7"/>
          <p:cNvSpPr>
            <a:spLocks noChangeArrowheads="1"/>
          </p:cNvSpPr>
          <p:nvPr/>
        </p:nvSpPr>
        <p:spPr bwMode="auto">
          <a:xfrm>
            <a:off x="396875" y="1843088"/>
            <a:ext cx="103075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rgbClr val="CC0000"/>
                </a:solidFill>
                <a:latin typeface="Consolas"/>
                <a:cs typeface="Consolas"/>
              </a:rPr>
              <a:t>r = 1;</a:t>
            </a:r>
          </a:p>
        </p:txBody>
      </p:sp>
      <p:sp>
        <p:nvSpPr>
          <p:cNvPr id="55302" name="Rectangle 8"/>
          <p:cNvSpPr>
            <a:spLocks noChangeArrowheads="1"/>
          </p:cNvSpPr>
          <p:nvPr/>
        </p:nvSpPr>
        <p:spPr bwMode="auto">
          <a:xfrm>
            <a:off x="409575" y="3595688"/>
            <a:ext cx="20178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rgbClr val="CC0000"/>
                </a:solidFill>
                <a:latin typeface="Consolas"/>
                <a:cs typeface="Consolas"/>
              </a:rPr>
              <a:t>while (n &gt; 0)</a:t>
            </a:r>
          </a:p>
        </p:txBody>
      </p:sp>
      <p:sp>
        <p:nvSpPr>
          <p:cNvPr id="55303" name="Rectangle 9"/>
          <p:cNvSpPr>
            <a:spLocks noChangeArrowheads="1"/>
          </p:cNvSpPr>
          <p:nvPr/>
        </p:nvSpPr>
        <p:spPr bwMode="auto">
          <a:xfrm>
            <a:off x="409575" y="3887788"/>
            <a:ext cx="466694" cy="374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sz="2000">
                <a:solidFill>
                  <a:srgbClr val="CC0000"/>
                </a:solidFill>
                <a:latin typeface="Consolas"/>
                <a:cs typeface="Consolas"/>
              </a:rPr>
              <a:t> {</a:t>
            </a:r>
          </a:p>
        </p:txBody>
      </p:sp>
      <p:sp>
        <p:nvSpPr>
          <p:cNvPr id="55304" name="Rectangle 10"/>
          <p:cNvSpPr>
            <a:spLocks noChangeArrowheads="1"/>
          </p:cNvSpPr>
          <p:nvPr/>
        </p:nvSpPr>
        <p:spPr bwMode="auto">
          <a:xfrm>
            <a:off x="396875" y="4211638"/>
            <a:ext cx="187683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rgbClr val="CC0000"/>
                </a:solidFill>
                <a:latin typeface="Consolas"/>
                <a:cs typeface="Consolas"/>
              </a:rPr>
              <a:t>    r = r*n;</a:t>
            </a:r>
          </a:p>
        </p:txBody>
      </p:sp>
      <p:sp>
        <p:nvSpPr>
          <p:cNvPr id="55305" name="Rectangle 11"/>
          <p:cNvSpPr>
            <a:spLocks noChangeArrowheads="1"/>
          </p:cNvSpPr>
          <p:nvPr/>
        </p:nvSpPr>
        <p:spPr bwMode="auto">
          <a:xfrm>
            <a:off x="396875" y="4606925"/>
            <a:ext cx="1876836" cy="374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sz="2000">
                <a:solidFill>
                  <a:srgbClr val="CC0000"/>
                </a:solidFill>
                <a:latin typeface="Consolas"/>
                <a:cs typeface="Consolas"/>
              </a:rPr>
              <a:t>    n = n-1;</a:t>
            </a:r>
          </a:p>
        </p:txBody>
      </p:sp>
      <p:sp>
        <p:nvSpPr>
          <p:cNvPr id="55306" name="Rectangle 12"/>
          <p:cNvSpPr>
            <a:spLocks noChangeArrowheads="1"/>
          </p:cNvSpPr>
          <p:nvPr/>
        </p:nvSpPr>
        <p:spPr bwMode="auto">
          <a:xfrm>
            <a:off x="409575" y="4973638"/>
            <a:ext cx="466794" cy="374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sz="2000">
                <a:solidFill>
                  <a:srgbClr val="CC0000"/>
                </a:solidFill>
                <a:latin typeface="Consolas"/>
                <a:cs typeface="Consolas"/>
              </a:rPr>
              <a:t> 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Optimization: keep values in regs</a:t>
            </a:r>
          </a:p>
        </p:txBody>
      </p:sp>
    </p:spTree>
    <p:extLst>
      <p:ext uri="{BB962C8B-B14F-4D97-AF65-F5344CB8AC3E}">
        <p14:creationId xmlns:p14="http://schemas.microsoft.com/office/powerpoint/2010/main" val="36240245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a Modern Compiler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762000" y="3200400"/>
            <a:ext cx="3505200" cy="32004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Read source program</a:t>
            </a:r>
          </a:p>
          <a:p>
            <a:pPr>
              <a:lnSpc>
                <a:spcPct val="120000"/>
              </a:lnSpc>
            </a:pPr>
            <a:r>
              <a:rPr lang="en-US" dirty="0"/>
              <a:t>Break it up into basic elements</a:t>
            </a:r>
          </a:p>
          <a:p>
            <a:pPr>
              <a:lnSpc>
                <a:spcPct val="120000"/>
              </a:lnSpc>
            </a:pPr>
            <a:r>
              <a:rPr lang="en-US" dirty="0"/>
              <a:t>Check correctness, report errors</a:t>
            </a:r>
          </a:p>
          <a:p>
            <a:pPr>
              <a:lnSpc>
                <a:spcPct val="120000"/>
              </a:lnSpc>
            </a:pPr>
            <a:r>
              <a:rPr lang="en-US" dirty="0"/>
              <a:t>Translate to generic </a:t>
            </a:r>
            <a:r>
              <a:rPr lang="en-US" dirty="0">
                <a:solidFill>
                  <a:srgbClr val="C00000"/>
                </a:solidFill>
              </a:rPr>
              <a:t>intermediate representation (IR)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953000" y="3200400"/>
            <a:ext cx="3276600" cy="16002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Optimize IR</a:t>
            </a:r>
          </a:p>
          <a:p>
            <a:r>
              <a:rPr lang="en-US" dirty="0"/>
              <a:t>Translate IR to ASM</a:t>
            </a:r>
          </a:p>
          <a:p>
            <a:r>
              <a:rPr lang="en-US" dirty="0"/>
              <a:t>Optimize ASM</a:t>
            </a:r>
          </a:p>
        </p:txBody>
      </p:sp>
      <p:sp>
        <p:nvSpPr>
          <p:cNvPr id="8" name="Rectangle 7"/>
          <p:cNvSpPr/>
          <p:nvPr/>
        </p:nvSpPr>
        <p:spPr>
          <a:xfrm>
            <a:off x="1447800" y="1642216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Analysis</a:t>
            </a:r>
          </a:p>
          <a:p>
            <a:pPr algn="ctr"/>
            <a:r>
              <a:rPr lang="en-US" sz="2400" dirty="0"/>
              <a:t>(frontend)</a:t>
            </a:r>
          </a:p>
        </p:txBody>
      </p:sp>
      <p:sp>
        <p:nvSpPr>
          <p:cNvPr id="9" name="Rectangle 8"/>
          <p:cNvSpPr/>
          <p:nvPr/>
        </p:nvSpPr>
        <p:spPr>
          <a:xfrm>
            <a:off x="5486400" y="1642216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Synthesis</a:t>
            </a:r>
          </a:p>
          <a:p>
            <a:pPr algn="ctr"/>
            <a:r>
              <a:rPr lang="en-US" sz="2400" dirty="0"/>
              <a:t>(backend)</a:t>
            </a:r>
          </a:p>
        </p:txBody>
      </p:sp>
      <p:cxnSp>
        <p:nvCxnSpPr>
          <p:cNvPr id="13" name="Straight Arrow Connector 12"/>
          <p:cNvCxnSpPr>
            <a:stCxn id="8" idx="3"/>
            <a:endCxn id="9" idx="1"/>
          </p:cNvCxnSpPr>
          <p:nvPr/>
        </p:nvCxnSpPr>
        <p:spPr>
          <a:xfrm>
            <a:off x="3429000" y="2213716"/>
            <a:ext cx="20574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838200" y="2209800"/>
            <a:ext cx="609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467600" y="2209800"/>
            <a:ext cx="609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82999" y="1413616"/>
            <a:ext cx="10458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+mn-lt"/>
              </a:rPr>
              <a:t>Source</a:t>
            </a:r>
          </a:p>
          <a:p>
            <a:pPr algn="ctr"/>
            <a:r>
              <a:rPr lang="en-US" sz="2400" dirty="0">
                <a:latin typeface="+mn-lt"/>
              </a:rPr>
              <a:t>code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440302" y="1387978"/>
            <a:ext cx="20126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+mn-lt"/>
              </a:rPr>
              <a:t>Intermediate</a:t>
            </a:r>
            <a:br>
              <a:rPr lang="en-US" sz="2400" dirty="0">
                <a:latin typeface="+mn-lt"/>
              </a:rPr>
            </a:br>
            <a:r>
              <a:rPr lang="en-US" sz="2400" dirty="0">
                <a:latin typeface="+mn-lt"/>
              </a:rPr>
              <a:t>representation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53647" y="1371600"/>
            <a:ext cx="16903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n-lt"/>
              </a:rPr>
              <a:t>Code for target ISA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build="p"/>
      <p:bldP spid="2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Frontend Stages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610600" cy="685800"/>
          </a:xfrm>
        </p:spPr>
        <p:txBody>
          <a:bodyPr/>
          <a:lstStyle/>
          <a:p>
            <a:r>
              <a:rPr lang="en-US" dirty="0"/>
              <a:t>Lexical analysis (scanning): Source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List of tokens</a:t>
            </a:r>
          </a:p>
          <a:p>
            <a:pPr>
              <a:buNone/>
            </a:pPr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7200" y="2209800"/>
            <a:ext cx="2438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tabLst>
                <a:tab pos="290513" algn="l"/>
                <a:tab pos="1655763" algn="l"/>
                <a:tab pos="1946275" algn="l"/>
              </a:tabLst>
            </a:pPr>
            <a:r>
              <a:rPr lang="en-US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x = 3;</a:t>
            </a:r>
          </a:p>
          <a:p>
            <a:pPr eaLnBrk="0" hangingPunct="0">
              <a:tabLst>
                <a:tab pos="290513" algn="l"/>
                <a:tab pos="1655763" algn="l"/>
                <a:tab pos="1946275" algn="l"/>
              </a:tabLst>
            </a:pPr>
            <a:r>
              <a:rPr lang="en-US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y = x + 7;</a:t>
            </a:r>
          </a:p>
          <a:p>
            <a:pPr eaLnBrk="0" hangingPunct="0">
              <a:tabLst>
                <a:tab pos="290513" algn="l"/>
                <a:tab pos="1655763" algn="l"/>
                <a:tab pos="1946275" algn="l"/>
              </a:tabLst>
            </a:pPr>
            <a:r>
              <a:rPr lang="en-US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(x != y) {</a:t>
            </a:r>
          </a:p>
          <a:p>
            <a:pPr eaLnBrk="0" hangingPunct="0">
              <a:tabLst>
                <a:tab pos="290513" algn="l"/>
                <a:tab pos="1655763" algn="l"/>
                <a:tab pos="1946275" algn="l"/>
              </a:tabLst>
            </a:pPr>
            <a:r>
              <a:rPr lang="en-US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 if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(x &gt; y) {</a:t>
            </a:r>
          </a:p>
          <a:p>
            <a:pPr eaLnBrk="0" hangingPunct="0">
              <a:tabLst>
                <a:tab pos="290513" algn="l"/>
                <a:tab pos="1655763" algn="l"/>
                <a:tab pos="1946275" algn="l"/>
              </a:tabLst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x = x – y;</a:t>
            </a:r>
          </a:p>
          <a:p>
            <a:pPr eaLnBrk="0" hangingPunct="0">
              <a:tabLst>
                <a:tab pos="290513" algn="l"/>
                <a:tab pos="1655763" algn="l"/>
                <a:tab pos="1946275" algn="l"/>
              </a:tabLst>
            </a:pPr>
            <a:r>
              <a:rPr lang="en-US" dirty="0">
                <a:latin typeface="Consolas" pitchFamily="49" charset="0"/>
                <a:cs typeface="Consolas" pitchFamily="49" charset="0"/>
              </a:rPr>
              <a:t>  } </a:t>
            </a:r>
            <a:r>
              <a:rPr lang="en-US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tabLst>
                <a:tab pos="290513" algn="l"/>
                <a:tab pos="1655763" algn="l"/>
                <a:tab pos="1946275" algn="l"/>
              </a:tabLst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y = y – x;</a:t>
            </a:r>
          </a:p>
          <a:p>
            <a:pPr eaLnBrk="0" hangingPunct="0">
              <a:tabLst>
                <a:tab pos="290513" algn="l"/>
                <a:tab pos="1655763" algn="l"/>
                <a:tab pos="1946275" algn="l"/>
              </a:tabLst>
            </a:pPr>
            <a:r>
              <a:rPr lang="en-US" dirty="0">
                <a:latin typeface="Consolas" pitchFamily="49" charset="0"/>
                <a:cs typeface="Consolas" pitchFamily="49" charset="0"/>
              </a:rPr>
              <a:t>  } </a:t>
            </a:r>
          </a:p>
          <a:p>
            <a:pPr eaLnBrk="0" hangingPunct="0">
              <a:tabLst>
                <a:tab pos="290513" algn="l"/>
                <a:tab pos="1655763" algn="l"/>
                <a:tab pos="1946275" algn="l"/>
              </a:tabLst>
            </a:pPr>
            <a:r>
              <a:rPr lang="en-US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ight Arrow 7"/>
          <p:cNvSpPr/>
          <p:nvPr/>
        </p:nvSpPr>
        <p:spPr>
          <a:xfrm>
            <a:off x="2895600" y="3048000"/>
            <a:ext cx="609600" cy="685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267200" y="2057400"/>
            <a:ext cx="30480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tabLst>
                <a:tab pos="290513" algn="l"/>
                <a:tab pos="1655763" algn="l"/>
                <a:tab pos="1946275" algn="l"/>
              </a:tabLst>
            </a:pPr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(“</a:t>
            </a:r>
            <a:r>
              <a:rPr lang="en-US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”, KEYWORD)</a:t>
            </a:r>
          </a:p>
          <a:p>
            <a:pPr eaLnBrk="0" hangingPunct="0">
              <a:tabLst>
                <a:tab pos="290513" algn="l"/>
                <a:tab pos="1655763" algn="l"/>
                <a:tab pos="1946275" algn="l"/>
              </a:tabLst>
            </a:pPr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(“x”, IDENTIFIER)</a:t>
            </a:r>
          </a:p>
          <a:p>
            <a:pPr eaLnBrk="0" hangingPunct="0">
              <a:tabLst>
                <a:tab pos="290513" algn="l"/>
                <a:tab pos="1655763" algn="l"/>
                <a:tab pos="1946275" algn="l"/>
              </a:tabLst>
            </a:pPr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(“=”, OPERATOR)</a:t>
            </a:r>
          </a:p>
          <a:p>
            <a:pPr eaLnBrk="0" hangingPunct="0">
              <a:tabLst>
                <a:tab pos="290513" algn="l"/>
                <a:tab pos="1655763" algn="l"/>
                <a:tab pos="1946275" algn="l"/>
              </a:tabLst>
            </a:pPr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(“3”, INT_CONSTANT)</a:t>
            </a:r>
          </a:p>
          <a:p>
            <a:pPr eaLnBrk="0" hangingPunct="0">
              <a:tabLst>
                <a:tab pos="290513" algn="l"/>
                <a:tab pos="1655763" algn="l"/>
                <a:tab pos="1946275" algn="l"/>
              </a:tabLst>
            </a:pPr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(“;”, SPECIAL_SYMBOL)</a:t>
            </a:r>
          </a:p>
          <a:p>
            <a:pPr eaLnBrk="0" hangingPunct="0">
              <a:tabLst>
                <a:tab pos="290513" algn="l"/>
                <a:tab pos="1655763" algn="l"/>
                <a:tab pos="1946275" algn="l"/>
              </a:tabLst>
            </a:pPr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(“</a:t>
            </a:r>
            <a:r>
              <a:rPr lang="en-US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”, KEYWORD)</a:t>
            </a:r>
          </a:p>
          <a:p>
            <a:pPr eaLnBrk="0" hangingPunct="0">
              <a:tabLst>
                <a:tab pos="290513" algn="l"/>
                <a:tab pos="1655763" algn="l"/>
                <a:tab pos="1946275" algn="l"/>
              </a:tabLst>
            </a:pPr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(“y”, IDENTIFIER)</a:t>
            </a:r>
          </a:p>
          <a:p>
            <a:pPr eaLnBrk="0" hangingPunct="0">
              <a:tabLst>
                <a:tab pos="290513" algn="l"/>
                <a:tab pos="1655763" algn="l"/>
                <a:tab pos="1946275" algn="l"/>
              </a:tabLst>
            </a:pPr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(“=”, OPERATOR)</a:t>
            </a:r>
          </a:p>
          <a:p>
            <a:pPr eaLnBrk="0" hangingPunct="0">
              <a:tabLst>
                <a:tab pos="290513" algn="l"/>
                <a:tab pos="1655763" algn="l"/>
                <a:tab pos="1946275" algn="l"/>
              </a:tabLst>
            </a:pPr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(“x”, IDENTIFIER)</a:t>
            </a:r>
          </a:p>
          <a:p>
            <a:pPr eaLnBrk="0" hangingPunct="0">
              <a:tabLst>
                <a:tab pos="290513" algn="l"/>
                <a:tab pos="1655763" algn="l"/>
                <a:tab pos="1946275" algn="l"/>
              </a:tabLst>
            </a:pPr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(“+”, OPERATOR)</a:t>
            </a:r>
          </a:p>
          <a:p>
            <a:pPr eaLnBrk="0" hangingPunct="0">
              <a:tabLst>
                <a:tab pos="290513" algn="l"/>
                <a:tab pos="1655763" algn="l"/>
                <a:tab pos="1946275" algn="l"/>
              </a:tabLst>
            </a:pPr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(“7”, INT_CONSTANT)</a:t>
            </a:r>
          </a:p>
          <a:p>
            <a:pPr eaLnBrk="0" hangingPunct="0">
              <a:tabLst>
                <a:tab pos="290513" algn="l"/>
                <a:tab pos="1655763" algn="l"/>
                <a:tab pos="1946275" algn="l"/>
              </a:tabLst>
            </a:pPr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(“;”, SPECIAL_SYMBOL)</a:t>
            </a:r>
          </a:p>
          <a:p>
            <a:pPr eaLnBrk="0" hangingPunct="0">
              <a:tabLst>
                <a:tab pos="290513" algn="l"/>
                <a:tab pos="1655763" algn="l"/>
                <a:tab pos="1946275" algn="l"/>
              </a:tabLst>
            </a:pPr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(“while”, KEYWORD)</a:t>
            </a:r>
          </a:p>
          <a:p>
            <a:pPr eaLnBrk="0" hangingPunct="0">
              <a:tabLst>
                <a:tab pos="290513" algn="l"/>
                <a:tab pos="1655763" algn="l"/>
                <a:tab pos="1946275" algn="l"/>
              </a:tabLst>
            </a:pPr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(“(”, SPECIAL_SYMBOL)</a:t>
            </a:r>
          </a:p>
          <a:p>
            <a:pPr eaLnBrk="0" hangingPunct="0">
              <a:tabLst>
                <a:tab pos="290513" algn="l"/>
                <a:tab pos="1655763" algn="l"/>
                <a:tab pos="1946275" algn="l"/>
              </a:tabLst>
            </a:pPr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5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0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5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90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5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20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3500"/>
                            </p:stCondLst>
                            <p:childTnLst>
                              <p:par>
                                <p:cTn id="45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6500"/>
                            </p:stCondLst>
                            <p:childTnLst>
                              <p:par>
                                <p:cTn id="53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8000"/>
                            </p:stCondLst>
                            <p:childTnLst>
                              <p:par>
                                <p:cTn id="57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9500"/>
                            </p:stCondLst>
                            <p:childTnLst>
                              <p:par>
                                <p:cTn id="61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Frontend Stages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610600" cy="1066800"/>
          </a:xfrm>
        </p:spPr>
        <p:txBody>
          <a:bodyPr/>
          <a:lstStyle/>
          <a:p>
            <a:r>
              <a:rPr lang="en-US" dirty="0"/>
              <a:t>Lexical analysis (scanning): Source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Tokens</a:t>
            </a:r>
          </a:p>
          <a:p>
            <a:r>
              <a:rPr lang="en-US" dirty="0"/>
              <a:t>Syntactic analysis (parsing): Tokens </a:t>
            </a:r>
            <a:r>
              <a:rPr lang="en-US" dirty="0">
                <a:sym typeface="Wingdings" pitchFamily="2" charset="2"/>
              </a:rPr>
              <a:t> Syntax tree</a:t>
            </a:r>
          </a:p>
          <a:p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819400" y="2590800"/>
            <a:ext cx="1524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/>
              <a:t>Compound statement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5800" y="3124200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/>
              <a:t>op</a:t>
            </a:r>
          </a:p>
          <a:p>
            <a:pPr algn="ctr"/>
            <a:r>
              <a:rPr lang="en-US" sz="1200" dirty="0"/>
              <a:t>=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81000" y="3733800"/>
            <a:ext cx="533400" cy="381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err="1"/>
              <a:t>var</a:t>
            </a:r>
            <a:br>
              <a:rPr lang="en-US" sz="1200" dirty="0"/>
            </a:br>
            <a:r>
              <a:rPr lang="en-US" sz="1200" dirty="0"/>
              <a:t>x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90600" y="3733800"/>
            <a:ext cx="533400" cy="38100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/>
              <a:t>const</a:t>
            </a:r>
          </a:p>
          <a:p>
            <a:pPr algn="ctr"/>
            <a:r>
              <a:rPr lang="en-US" sz="1200" dirty="0"/>
              <a:t>3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057400" y="3124200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/>
              <a:t>op</a:t>
            </a:r>
          </a:p>
          <a:p>
            <a:pPr algn="ctr"/>
            <a:r>
              <a:rPr lang="en-US" sz="1200" dirty="0"/>
              <a:t>=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752600" y="3733800"/>
            <a:ext cx="533400" cy="381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err="1"/>
              <a:t>var</a:t>
            </a:r>
            <a:br>
              <a:rPr lang="en-US" sz="1200" dirty="0"/>
            </a:br>
            <a:r>
              <a:rPr lang="en-US" sz="1200" dirty="0"/>
              <a:t>y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362200" y="3733800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/>
              <a:t>op</a:t>
            </a:r>
          </a:p>
          <a:p>
            <a:pPr algn="ctr"/>
            <a:r>
              <a:rPr lang="en-US" sz="1200" dirty="0"/>
              <a:t>+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057400" y="4343400"/>
            <a:ext cx="533400" cy="381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err="1"/>
              <a:t>var</a:t>
            </a:r>
            <a:br>
              <a:rPr lang="en-US" sz="1200" dirty="0"/>
            </a:br>
            <a:r>
              <a:rPr lang="en-US" sz="1200" dirty="0"/>
              <a:t>x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667000" y="4343400"/>
            <a:ext cx="533400" cy="38100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/>
              <a:t>const</a:t>
            </a:r>
          </a:p>
          <a:p>
            <a:pPr algn="ctr"/>
            <a:r>
              <a:rPr lang="en-US" sz="1200" dirty="0"/>
              <a:t>7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572000" y="3124200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/>
              <a:t>while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733800" y="3733800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/>
              <a:t>op</a:t>
            </a:r>
          </a:p>
          <a:p>
            <a:pPr algn="ctr"/>
            <a:r>
              <a:rPr lang="en-US" sz="1200" dirty="0"/>
              <a:t>!=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429000" y="4343400"/>
            <a:ext cx="533400" cy="381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err="1"/>
              <a:t>var</a:t>
            </a:r>
            <a:br>
              <a:rPr lang="en-US" sz="1200" dirty="0"/>
            </a:br>
            <a:r>
              <a:rPr lang="en-US" sz="1200" dirty="0"/>
              <a:t>x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038600" y="4343400"/>
            <a:ext cx="533400" cy="381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err="1"/>
              <a:t>var</a:t>
            </a:r>
            <a:br>
              <a:rPr lang="en-US" sz="1200" dirty="0"/>
            </a:br>
            <a:r>
              <a:rPr lang="en-US" sz="1200" dirty="0"/>
              <a:t>y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096000" y="3733800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err="1"/>
              <a:t>if</a:t>
            </a:r>
            <a:endParaRPr lang="en-US" sz="1200" dirty="0"/>
          </a:p>
        </p:txBody>
      </p:sp>
      <p:sp>
        <p:nvSpPr>
          <p:cNvPr id="23" name="Rectangle 22"/>
          <p:cNvSpPr/>
          <p:nvPr/>
        </p:nvSpPr>
        <p:spPr>
          <a:xfrm>
            <a:off x="4800600" y="4572000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/>
              <a:t>op</a:t>
            </a:r>
          </a:p>
          <a:p>
            <a:pPr algn="ctr"/>
            <a:r>
              <a:rPr lang="en-US" sz="1200" dirty="0"/>
              <a:t>&gt;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495800" y="5181600"/>
            <a:ext cx="533400" cy="381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err="1"/>
              <a:t>var</a:t>
            </a:r>
            <a:br>
              <a:rPr lang="en-US" sz="1200" dirty="0"/>
            </a:br>
            <a:r>
              <a:rPr lang="en-US" sz="1200" dirty="0"/>
              <a:t>x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105400" y="5181600"/>
            <a:ext cx="533400" cy="381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err="1"/>
              <a:t>var</a:t>
            </a:r>
            <a:br>
              <a:rPr lang="en-US" sz="1200" dirty="0"/>
            </a:br>
            <a:r>
              <a:rPr lang="en-US" sz="1200" dirty="0"/>
              <a:t>y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172200" y="4572000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/>
              <a:t>op</a:t>
            </a:r>
          </a:p>
          <a:p>
            <a:pPr algn="ctr"/>
            <a:r>
              <a:rPr lang="en-US" sz="1200" dirty="0"/>
              <a:t>=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867400" y="5181600"/>
            <a:ext cx="533400" cy="381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err="1"/>
              <a:t>var</a:t>
            </a:r>
            <a:br>
              <a:rPr lang="en-US" sz="1200" dirty="0"/>
            </a:br>
            <a:r>
              <a:rPr lang="en-US" sz="1200" dirty="0"/>
              <a:t>x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477000" y="5181600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/>
              <a:t>op</a:t>
            </a:r>
          </a:p>
          <a:p>
            <a:pPr algn="ctr"/>
            <a:r>
              <a:rPr lang="en-US" sz="1200" dirty="0"/>
              <a:t>-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172200" y="5791200"/>
            <a:ext cx="533400" cy="381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err="1"/>
              <a:t>var</a:t>
            </a:r>
            <a:br>
              <a:rPr lang="en-US" sz="1200" dirty="0"/>
            </a:br>
            <a:r>
              <a:rPr lang="en-US" sz="1200" dirty="0"/>
              <a:t>x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781800" y="5791200"/>
            <a:ext cx="533400" cy="381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err="1"/>
              <a:t>var</a:t>
            </a:r>
            <a:endParaRPr lang="en-US" sz="1200" dirty="0"/>
          </a:p>
          <a:p>
            <a:pPr algn="ctr"/>
            <a:r>
              <a:rPr lang="en-US" sz="1200" dirty="0"/>
              <a:t>y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696200" y="4572000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/>
              <a:t>op</a:t>
            </a:r>
          </a:p>
          <a:p>
            <a:pPr algn="ctr"/>
            <a:r>
              <a:rPr lang="en-US" sz="1200" dirty="0"/>
              <a:t>=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391400" y="5181600"/>
            <a:ext cx="533400" cy="381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err="1"/>
              <a:t>var</a:t>
            </a:r>
            <a:br>
              <a:rPr lang="en-US" sz="1200" dirty="0"/>
            </a:br>
            <a:r>
              <a:rPr lang="en-US" sz="1200" dirty="0"/>
              <a:t>x</a:t>
            </a:r>
          </a:p>
        </p:txBody>
      </p:sp>
      <p:sp>
        <p:nvSpPr>
          <p:cNvPr id="33" name="Rectangle 32"/>
          <p:cNvSpPr/>
          <p:nvPr/>
        </p:nvSpPr>
        <p:spPr>
          <a:xfrm>
            <a:off x="8001000" y="5181600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/>
              <a:t>op</a:t>
            </a:r>
          </a:p>
          <a:p>
            <a:pPr algn="ctr"/>
            <a:r>
              <a:rPr lang="en-US" sz="1200" dirty="0"/>
              <a:t>-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696200" y="5791200"/>
            <a:ext cx="533400" cy="381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err="1"/>
              <a:t>var</a:t>
            </a:r>
            <a:br>
              <a:rPr lang="en-US" sz="1200" dirty="0"/>
            </a:br>
            <a:r>
              <a:rPr lang="en-US" sz="1200" dirty="0"/>
              <a:t>x</a:t>
            </a:r>
          </a:p>
        </p:txBody>
      </p:sp>
      <p:sp>
        <p:nvSpPr>
          <p:cNvPr id="35" name="Rectangle 34"/>
          <p:cNvSpPr/>
          <p:nvPr/>
        </p:nvSpPr>
        <p:spPr>
          <a:xfrm>
            <a:off x="8305800" y="5791200"/>
            <a:ext cx="533400" cy="381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err="1"/>
              <a:t>var</a:t>
            </a:r>
            <a:endParaRPr lang="en-US" sz="1200" dirty="0"/>
          </a:p>
          <a:p>
            <a:pPr algn="ctr"/>
            <a:r>
              <a:rPr lang="en-US" sz="1200" dirty="0"/>
              <a:t>y</a:t>
            </a:r>
          </a:p>
        </p:txBody>
      </p:sp>
      <p:cxnSp>
        <p:nvCxnSpPr>
          <p:cNvPr id="38" name="Straight Connector 37"/>
          <p:cNvCxnSpPr>
            <a:stCxn id="13" idx="0"/>
          </p:cNvCxnSpPr>
          <p:nvPr/>
        </p:nvCxnSpPr>
        <p:spPr>
          <a:xfrm flipV="1">
            <a:off x="2324100" y="2971800"/>
            <a:ext cx="8763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990600" y="2971800"/>
            <a:ext cx="20574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8" idx="0"/>
          </p:cNvCxnSpPr>
          <p:nvPr/>
        </p:nvCxnSpPr>
        <p:spPr>
          <a:xfrm flipH="1" flipV="1">
            <a:off x="3810000" y="2971800"/>
            <a:ext cx="10287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1" idx="0"/>
          </p:cNvCxnSpPr>
          <p:nvPr/>
        </p:nvCxnSpPr>
        <p:spPr>
          <a:xfrm flipV="1">
            <a:off x="647700" y="3505200"/>
            <a:ext cx="1905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12" idx="0"/>
          </p:cNvCxnSpPr>
          <p:nvPr/>
        </p:nvCxnSpPr>
        <p:spPr>
          <a:xfrm flipH="1" flipV="1">
            <a:off x="1066800" y="3505200"/>
            <a:ext cx="1905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1981200" y="3505200"/>
            <a:ext cx="1905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 flipV="1">
            <a:off x="2400300" y="3505200"/>
            <a:ext cx="1905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2286000" y="4114800"/>
            <a:ext cx="1905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 flipV="1">
            <a:off x="2705100" y="4114800"/>
            <a:ext cx="1905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3657600" y="4114800"/>
            <a:ext cx="1905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 flipV="1">
            <a:off x="4076700" y="4114800"/>
            <a:ext cx="1905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4724400" y="4953000"/>
            <a:ext cx="1905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 flipV="1">
            <a:off x="5143500" y="4953000"/>
            <a:ext cx="1905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6172200" y="4953000"/>
            <a:ext cx="1905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 flipV="1">
            <a:off x="6591300" y="4953000"/>
            <a:ext cx="1905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7620000" y="4953000"/>
            <a:ext cx="1905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 flipV="1">
            <a:off x="8039100" y="4953000"/>
            <a:ext cx="1905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6400800" y="5562600"/>
            <a:ext cx="1905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 flipV="1">
            <a:off x="6819900" y="5562600"/>
            <a:ext cx="1905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7924800" y="5562600"/>
            <a:ext cx="1905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 flipV="1">
            <a:off x="8343900" y="5562600"/>
            <a:ext cx="1905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23" idx="0"/>
          </p:cNvCxnSpPr>
          <p:nvPr/>
        </p:nvCxnSpPr>
        <p:spPr>
          <a:xfrm flipV="1">
            <a:off x="5067300" y="4114800"/>
            <a:ext cx="11049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26" idx="0"/>
            <a:endCxn id="22" idx="2"/>
          </p:cNvCxnSpPr>
          <p:nvPr/>
        </p:nvCxnSpPr>
        <p:spPr>
          <a:xfrm flipH="1" flipV="1">
            <a:off x="6362700" y="4114800"/>
            <a:ext cx="762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31" idx="0"/>
          </p:cNvCxnSpPr>
          <p:nvPr/>
        </p:nvCxnSpPr>
        <p:spPr>
          <a:xfrm flipH="1" flipV="1">
            <a:off x="6477000" y="4114800"/>
            <a:ext cx="14859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22" idx="0"/>
          </p:cNvCxnSpPr>
          <p:nvPr/>
        </p:nvCxnSpPr>
        <p:spPr>
          <a:xfrm flipH="1" flipV="1">
            <a:off x="4953000" y="3505200"/>
            <a:ext cx="14097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19" idx="0"/>
          </p:cNvCxnSpPr>
          <p:nvPr/>
        </p:nvCxnSpPr>
        <p:spPr>
          <a:xfrm flipV="1">
            <a:off x="4000500" y="3505200"/>
            <a:ext cx="7239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3962400" y="3429000"/>
            <a:ext cx="4327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test</a:t>
            </a:r>
            <a:endParaRPr lang="en-US" sz="1200" dirty="0"/>
          </a:p>
        </p:txBody>
      </p:sp>
      <p:sp>
        <p:nvSpPr>
          <p:cNvPr id="75" name="TextBox 74"/>
          <p:cNvSpPr txBox="1"/>
          <p:nvPr/>
        </p:nvSpPr>
        <p:spPr>
          <a:xfrm>
            <a:off x="5622794" y="3429000"/>
            <a:ext cx="5039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body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287279" y="4114800"/>
            <a:ext cx="4327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test</a:t>
            </a:r>
            <a:endParaRPr lang="en-US" sz="1200" dirty="0"/>
          </a:p>
        </p:txBody>
      </p:sp>
      <p:sp>
        <p:nvSpPr>
          <p:cNvPr id="77" name="TextBox 76"/>
          <p:cNvSpPr txBox="1"/>
          <p:nvPr/>
        </p:nvSpPr>
        <p:spPr>
          <a:xfrm>
            <a:off x="6359774" y="4218801"/>
            <a:ext cx="4841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then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7086600" y="4114800"/>
            <a:ext cx="423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else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Frontend Stages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610600" cy="2209800"/>
          </a:xfrm>
        </p:spPr>
        <p:txBody>
          <a:bodyPr>
            <a:normAutofit/>
          </a:bodyPr>
          <a:lstStyle/>
          <a:p>
            <a:r>
              <a:rPr lang="en-US" dirty="0"/>
              <a:t>Lexical analysis (scanning): Source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Tokens</a:t>
            </a:r>
          </a:p>
          <a:p>
            <a:r>
              <a:rPr lang="en-US" dirty="0"/>
              <a:t>Syntactic analysis (parsing): Tokens </a:t>
            </a:r>
            <a:r>
              <a:rPr lang="en-US" dirty="0">
                <a:sym typeface="Wingdings" pitchFamily="2" charset="2"/>
              </a:rPr>
              <a:t> Syntax tree</a:t>
            </a:r>
          </a:p>
          <a:p>
            <a:r>
              <a:rPr lang="en-US" dirty="0"/>
              <a:t>Semantic analysis (mainly, type checking)</a:t>
            </a:r>
          </a:p>
        </p:txBody>
      </p:sp>
      <p:sp>
        <p:nvSpPr>
          <p:cNvPr id="6" name="Rectangle 5"/>
          <p:cNvSpPr/>
          <p:nvPr/>
        </p:nvSpPr>
        <p:spPr>
          <a:xfrm>
            <a:off x="583864" y="3496270"/>
            <a:ext cx="24641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tabLst>
                <a:tab pos="290513" algn="l"/>
                <a:tab pos="1655763" algn="l"/>
                <a:tab pos="1946275" algn="l"/>
              </a:tabLst>
            </a:pPr>
            <a:r>
              <a:rPr lang="en-US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x = “bananas”;</a:t>
            </a:r>
          </a:p>
        </p:txBody>
      </p:sp>
      <p:sp>
        <p:nvSpPr>
          <p:cNvPr id="7" name="Rectangle 6"/>
          <p:cNvSpPr/>
          <p:nvPr/>
        </p:nvSpPr>
        <p:spPr>
          <a:xfrm>
            <a:off x="3733800" y="3826378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/>
              <a:t>op</a:t>
            </a:r>
          </a:p>
          <a:p>
            <a:pPr algn="ctr"/>
            <a:r>
              <a:rPr lang="en-US" sz="1200" dirty="0"/>
              <a:t>=</a:t>
            </a:r>
          </a:p>
        </p:txBody>
      </p:sp>
      <p:sp>
        <p:nvSpPr>
          <p:cNvPr id="8" name="Rectangle 7"/>
          <p:cNvSpPr/>
          <p:nvPr/>
        </p:nvSpPr>
        <p:spPr>
          <a:xfrm>
            <a:off x="3429000" y="4435978"/>
            <a:ext cx="533400" cy="381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err="1"/>
              <a:t>var</a:t>
            </a:r>
            <a:br>
              <a:rPr lang="en-US" sz="1200" dirty="0"/>
            </a:br>
            <a:r>
              <a:rPr lang="en-US" sz="1200" dirty="0"/>
              <a:t>x</a:t>
            </a:r>
          </a:p>
        </p:txBody>
      </p:sp>
      <p:sp>
        <p:nvSpPr>
          <p:cNvPr id="9" name="Rectangle 8"/>
          <p:cNvSpPr/>
          <p:nvPr/>
        </p:nvSpPr>
        <p:spPr>
          <a:xfrm>
            <a:off x="4038600" y="4435978"/>
            <a:ext cx="762000" cy="38100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/>
              <a:t>const</a:t>
            </a:r>
          </a:p>
          <a:p>
            <a:pPr algn="ctr"/>
            <a:r>
              <a:rPr lang="en-US" sz="1200" dirty="0"/>
              <a:t>“bananas”</a:t>
            </a:r>
          </a:p>
        </p:txBody>
      </p:sp>
      <p:cxnSp>
        <p:nvCxnSpPr>
          <p:cNvPr id="10" name="Straight Connector 9"/>
          <p:cNvCxnSpPr>
            <a:stCxn id="8" idx="0"/>
          </p:cNvCxnSpPr>
          <p:nvPr/>
        </p:nvCxnSpPr>
        <p:spPr>
          <a:xfrm flipV="1">
            <a:off x="3695700" y="4207378"/>
            <a:ext cx="1905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9" idx="0"/>
          </p:cNvCxnSpPr>
          <p:nvPr/>
        </p:nvCxnSpPr>
        <p:spPr>
          <a:xfrm flipH="1" flipV="1">
            <a:off x="4114800" y="4207378"/>
            <a:ext cx="3048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331792" y="3200400"/>
            <a:ext cx="13335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/>
              <a:t>statement list</a:t>
            </a:r>
          </a:p>
        </p:txBody>
      </p:sp>
      <p:cxnSp>
        <p:nvCxnSpPr>
          <p:cNvPr id="14" name="Straight Connector 13"/>
          <p:cNvCxnSpPr>
            <a:stCxn id="7" idx="0"/>
            <a:endCxn id="13" idx="2"/>
          </p:cNvCxnSpPr>
          <p:nvPr/>
        </p:nvCxnSpPr>
        <p:spPr>
          <a:xfrm flipH="1" flipV="1">
            <a:off x="3998542" y="3581400"/>
            <a:ext cx="1958" cy="244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5562600" y="3830320"/>
          <a:ext cx="29718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5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Rectangle 17"/>
          <p:cNvSpPr/>
          <p:nvPr/>
        </p:nvSpPr>
        <p:spPr>
          <a:xfrm>
            <a:off x="548662" y="5410200"/>
            <a:ext cx="79095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tabLst>
                <a:tab pos="290513" algn="l"/>
                <a:tab pos="1655763" algn="l"/>
                <a:tab pos="1946275" algn="l"/>
              </a:tabLst>
            </a:pPr>
            <a:r>
              <a:rPr lang="en-US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Line 1: error, invalid conversion from string constant to </a:t>
            </a:r>
            <a:r>
              <a:rPr lang="en-US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int</a:t>
            </a:r>
            <a:endParaRPr lang="en-US" dirty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57200" y="4105870"/>
            <a:ext cx="281679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tabLst>
                <a:tab pos="290513" algn="l"/>
                <a:tab pos="1655763" algn="l"/>
                <a:tab pos="1946275" algn="l"/>
              </a:tabLst>
            </a:pPr>
            <a:r>
              <a:rPr lang="en-US" dirty="0">
                <a:solidFill>
                  <a:srgbClr val="00B050"/>
                </a:solidFill>
                <a:latin typeface="+mj-lt"/>
                <a:cs typeface="Consolas" pitchFamily="49" charset="0"/>
              </a:rPr>
              <a:t>Syntax OK</a:t>
            </a:r>
          </a:p>
          <a:p>
            <a:pPr eaLnBrk="0" hangingPunct="0">
              <a:tabLst>
                <a:tab pos="290513" algn="l"/>
                <a:tab pos="1655763" algn="l"/>
                <a:tab pos="1946275" algn="l"/>
              </a:tabLst>
            </a:pPr>
            <a:r>
              <a:rPr lang="en-US" dirty="0">
                <a:solidFill>
                  <a:srgbClr val="C00000"/>
                </a:solidFill>
                <a:latin typeface="+mj-lt"/>
                <a:cs typeface="Consolas" pitchFamily="49" charset="0"/>
              </a:rPr>
              <a:t>Semantically (meaning)</a:t>
            </a:r>
          </a:p>
          <a:p>
            <a:pPr eaLnBrk="0" hangingPunct="0">
              <a:tabLst>
                <a:tab pos="290513" algn="l"/>
                <a:tab pos="1655763" algn="l"/>
                <a:tab pos="1946275" algn="l"/>
              </a:tabLst>
            </a:pPr>
            <a:r>
              <a:rPr lang="en-US" dirty="0">
                <a:solidFill>
                  <a:srgbClr val="C00000"/>
                </a:solidFill>
                <a:latin typeface="+mj-lt"/>
                <a:cs typeface="Consolas" pitchFamily="49" charset="0"/>
              </a:rPr>
              <a:t>WRONG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33400" y="2962870"/>
            <a:ext cx="12650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tabLst>
                <a:tab pos="290513" algn="l"/>
                <a:tab pos="1655763" algn="l"/>
                <a:tab pos="1946275" algn="l"/>
              </a:tabLst>
            </a:pPr>
            <a:r>
              <a:rPr lang="en-US" dirty="0">
                <a:latin typeface="+mj-lt"/>
                <a:cs typeface="Consolas" pitchFamily="49" charset="0"/>
              </a:rPr>
              <a:t>Consider: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3" grpId="0" animBg="1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838" name="Rectangle 86"/>
          <p:cNvSpPr>
            <a:spLocks noChangeArrowheads="1"/>
          </p:cNvSpPr>
          <p:nvPr/>
        </p:nvSpPr>
        <p:spPr bwMode="auto">
          <a:xfrm>
            <a:off x="682625" y="4979987"/>
            <a:ext cx="8077200" cy="88741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4837" name="Rectangle 85"/>
          <p:cNvSpPr>
            <a:spLocks noChangeArrowheads="1"/>
          </p:cNvSpPr>
          <p:nvPr/>
        </p:nvSpPr>
        <p:spPr bwMode="auto">
          <a:xfrm>
            <a:off x="684213" y="3913187"/>
            <a:ext cx="8077200" cy="1066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139825" y="2062162"/>
            <a:ext cx="7315200" cy="444500"/>
            <a:chOff x="712" y="1400"/>
            <a:chExt cx="4608" cy="280"/>
          </a:xfrm>
        </p:grpSpPr>
        <p:sp>
          <p:nvSpPr>
            <p:cNvPr id="10293" name="Rectangle 3"/>
            <p:cNvSpPr>
              <a:spLocks noChangeArrowheads="1"/>
            </p:cNvSpPr>
            <p:nvPr/>
          </p:nvSpPr>
          <p:spPr bwMode="auto">
            <a:xfrm>
              <a:off x="712" y="1400"/>
              <a:ext cx="4600" cy="28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4" name="Line 4"/>
            <p:cNvSpPr>
              <a:spLocks noChangeShapeType="1"/>
            </p:cNvSpPr>
            <p:nvPr/>
          </p:nvSpPr>
          <p:spPr bwMode="auto">
            <a:xfrm>
              <a:off x="712" y="1400"/>
              <a:ext cx="0" cy="28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5" name="Line 5"/>
            <p:cNvSpPr>
              <a:spLocks noChangeShapeType="1"/>
            </p:cNvSpPr>
            <p:nvPr/>
          </p:nvSpPr>
          <p:spPr bwMode="auto">
            <a:xfrm>
              <a:off x="856" y="1400"/>
              <a:ext cx="0" cy="280"/>
            </a:xfrm>
            <a:prstGeom prst="line">
              <a:avLst/>
            </a:prstGeom>
            <a:noFill/>
            <a:ln w="25400">
              <a:solidFill>
                <a:srgbClr val="DDDDD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6" name="Line 6"/>
            <p:cNvSpPr>
              <a:spLocks noChangeShapeType="1"/>
            </p:cNvSpPr>
            <p:nvPr/>
          </p:nvSpPr>
          <p:spPr bwMode="auto">
            <a:xfrm>
              <a:off x="1000" y="1400"/>
              <a:ext cx="0" cy="280"/>
            </a:xfrm>
            <a:prstGeom prst="line">
              <a:avLst/>
            </a:prstGeom>
            <a:noFill/>
            <a:ln w="25400">
              <a:solidFill>
                <a:srgbClr val="DDDDD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7" name="Line 7"/>
            <p:cNvSpPr>
              <a:spLocks noChangeShapeType="1"/>
            </p:cNvSpPr>
            <p:nvPr/>
          </p:nvSpPr>
          <p:spPr bwMode="auto">
            <a:xfrm>
              <a:off x="1144" y="1400"/>
              <a:ext cx="0" cy="280"/>
            </a:xfrm>
            <a:prstGeom prst="line">
              <a:avLst/>
            </a:prstGeom>
            <a:noFill/>
            <a:ln w="25400">
              <a:solidFill>
                <a:srgbClr val="DDDDD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8" name="Line 8"/>
            <p:cNvSpPr>
              <a:spLocks noChangeShapeType="1"/>
            </p:cNvSpPr>
            <p:nvPr/>
          </p:nvSpPr>
          <p:spPr bwMode="auto">
            <a:xfrm>
              <a:off x="1288" y="1400"/>
              <a:ext cx="0" cy="280"/>
            </a:xfrm>
            <a:prstGeom prst="line">
              <a:avLst/>
            </a:prstGeom>
            <a:noFill/>
            <a:ln w="25400">
              <a:solidFill>
                <a:srgbClr val="DDDDD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9" name="Line 9"/>
            <p:cNvSpPr>
              <a:spLocks noChangeShapeType="1"/>
            </p:cNvSpPr>
            <p:nvPr/>
          </p:nvSpPr>
          <p:spPr bwMode="auto">
            <a:xfrm>
              <a:off x="1432" y="1400"/>
              <a:ext cx="0" cy="280"/>
            </a:xfrm>
            <a:prstGeom prst="line">
              <a:avLst/>
            </a:prstGeom>
            <a:noFill/>
            <a:ln w="25400">
              <a:solidFill>
                <a:srgbClr val="DDDDD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0" name="Line 10"/>
            <p:cNvSpPr>
              <a:spLocks noChangeShapeType="1"/>
            </p:cNvSpPr>
            <p:nvPr/>
          </p:nvSpPr>
          <p:spPr bwMode="auto">
            <a:xfrm>
              <a:off x="1576" y="1400"/>
              <a:ext cx="0" cy="28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1" name="Line 11"/>
            <p:cNvSpPr>
              <a:spLocks noChangeShapeType="1"/>
            </p:cNvSpPr>
            <p:nvPr/>
          </p:nvSpPr>
          <p:spPr bwMode="auto">
            <a:xfrm>
              <a:off x="1720" y="1400"/>
              <a:ext cx="0" cy="280"/>
            </a:xfrm>
            <a:prstGeom prst="line">
              <a:avLst/>
            </a:prstGeom>
            <a:noFill/>
            <a:ln w="25400">
              <a:solidFill>
                <a:srgbClr val="DDDDD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2" name="Line 12"/>
            <p:cNvSpPr>
              <a:spLocks noChangeShapeType="1"/>
            </p:cNvSpPr>
            <p:nvPr/>
          </p:nvSpPr>
          <p:spPr bwMode="auto">
            <a:xfrm>
              <a:off x="1864" y="1400"/>
              <a:ext cx="0" cy="280"/>
            </a:xfrm>
            <a:prstGeom prst="line">
              <a:avLst/>
            </a:prstGeom>
            <a:noFill/>
            <a:ln w="25400">
              <a:solidFill>
                <a:srgbClr val="DDDDD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3" name="Line 13"/>
            <p:cNvSpPr>
              <a:spLocks noChangeShapeType="1"/>
            </p:cNvSpPr>
            <p:nvPr/>
          </p:nvSpPr>
          <p:spPr bwMode="auto">
            <a:xfrm>
              <a:off x="2008" y="1400"/>
              <a:ext cx="0" cy="280"/>
            </a:xfrm>
            <a:prstGeom prst="line">
              <a:avLst/>
            </a:prstGeom>
            <a:noFill/>
            <a:ln w="25400">
              <a:solidFill>
                <a:srgbClr val="DDDDD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4" name="Line 14"/>
            <p:cNvSpPr>
              <a:spLocks noChangeShapeType="1"/>
            </p:cNvSpPr>
            <p:nvPr/>
          </p:nvSpPr>
          <p:spPr bwMode="auto">
            <a:xfrm>
              <a:off x="2152" y="1400"/>
              <a:ext cx="0" cy="280"/>
            </a:xfrm>
            <a:prstGeom prst="line">
              <a:avLst/>
            </a:prstGeom>
            <a:noFill/>
            <a:ln w="25400">
              <a:solidFill>
                <a:srgbClr val="DDDDD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5" name="Line 15"/>
            <p:cNvSpPr>
              <a:spLocks noChangeShapeType="1"/>
            </p:cNvSpPr>
            <p:nvPr/>
          </p:nvSpPr>
          <p:spPr bwMode="auto">
            <a:xfrm>
              <a:off x="2296" y="1400"/>
              <a:ext cx="0" cy="28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6" name="Line 16"/>
            <p:cNvSpPr>
              <a:spLocks noChangeShapeType="1"/>
            </p:cNvSpPr>
            <p:nvPr/>
          </p:nvSpPr>
          <p:spPr bwMode="auto">
            <a:xfrm>
              <a:off x="2440" y="1400"/>
              <a:ext cx="0" cy="280"/>
            </a:xfrm>
            <a:prstGeom prst="line">
              <a:avLst/>
            </a:prstGeom>
            <a:noFill/>
            <a:ln w="25400">
              <a:solidFill>
                <a:srgbClr val="DDDDD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7" name="Line 17"/>
            <p:cNvSpPr>
              <a:spLocks noChangeShapeType="1"/>
            </p:cNvSpPr>
            <p:nvPr/>
          </p:nvSpPr>
          <p:spPr bwMode="auto">
            <a:xfrm>
              <a:off x="2584" y="1400"/>
              <a:ext cx="0" cy="280"/>
            </a:xfrm>
            <a:prstGeom prst="line">
              <a:avLst/>
            </a:prstGeom>
            <a:noFill/>
            <a:ln w="25400">
              <a:solidFill>
                <a:srgbClr val="DDDDD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8" name="Line 18"/>
            <p:cNvSpPr>
              <a:spLocks noChangeShapeType="1"/>
            </p:cNvSpPr>
            <p:nvPr/>
          </p:nvSpPr>
          <p:spPr bwMode="auto">
            <a:xfrm>
              <a:off x="2728" y="1400"/>
              <a:ext cx="0" cy="280"/>
            </a:xfrm>
            <a:prstGeom prst="line">
              <a:avLst/>
            </a:prstGeom>
            <a:noFill/>
            <a:ln w="25400">
              <a:solidFill>
                <a:srgbClr val="DDDDD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9" name="Line 19"/>
            <p:cNvSpPr>
              <a:spLocks noChangeShapeType="1"/>
            </p:cNvSpPr>
            <p:nvPr/>
          </p:nvSpPr>
          <p:spPr bwMode="auto">
            <a:xfrm>
              <a:off x="2872" y="1400"/>
              <a:ext cx="0" cy="280"/>
            </a:xfrm>
            <a:prstGeom prst="line">
              <a:avLst/>
            </a:prstGeom>
            <a:noFill/>
            <a:ln w="25400">
              <a:solidFill>
                <a:srgbClr val="DDDDD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10" name="Line 20"/>
            <p:cNvSpPr>
              <a:spLocks noChangeShapeType="1"/>
            </p:cNvSpPr>
            <p:nvPr/>
          </p:nvSpPr>
          <p:spPr bwMode="auto">
            <a:xfrm>
              <a:off x="3016" y="1400"/>
              <a:ext cx="0" cy="28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11" name="Line 21"/>
            <p:cNvSpPr>
              <a:spLocks noChangeShapeType="1"/>
            </p:cNvSpPr>
            <p:nvPr/>
          </p:nvSpPr>
          <p:spPr bwMode="auto">
            <a:xfrm>
              <a:off x="3160" y="1400"/>
              <a:ext cx="0" cy="280"/>
            </a:xfrm>
            <a:prstGeom prst="line">
              <a:avLst/>
            </a:prstGeom>
            <a:noFill/>
            <a:ln w="25400">
              <a:solidFill>
                <a:srgbClr val="DDDDD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12" name="Line 22"/>
            <p:cNvSpPr>
              <a:spLocks noChangeShapeType="1"/>
            </p:cNvSpPr>
            <p:nvPr/>
          </p:nvSpPr>
          <p:spPr bwMode="auto">
            <a:xfrm>
              <a:off x="3304" y="1400"/>
              <a:ext cx="0" cy="280"/>
            </a:xfrm>
            <a:prstGeom prst="line">
              <a:avLst/>
            </a:prstGeom>
            <a:noFill/>
            <a:ln w="25400">
              <a:solidFill>
                <a:srgbClr val="DDDDD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13" name="Line 23"/>
            <p:cNvSpPr>
              <a:spLocks noChangeShapeType="1"/>
            </p:cNvSpPr>
            <p:nvPr/>
          </p:nvSpPr>
          <p:spPr bwMode="auto">
            <a:xfrm>
              <a:off x="3448" y="1400"/>
              <a:ext cx="0" cy="280"/>
            </a:xfrm>
            <a:prstGeom prst="line">
              <a:avLst/>
            </a:prstGeom>
            <a:noFill/>
            <a:ln w="25400">
              <a:solidFill>
                <a:srgbClr val="DDDDD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14" name="Line 24"/>
            <p:cNvSpPr>
              <a:spLocks noChangeShapeType="1"/>
            </p:cNvSpPr>
            <p:nvPr/>
          </p:nvSpPr>
          <p:spPr bwMode="auto">
            <a:xfrm>
              <a:off x="3592" y="1400"/>
              <a:ext cx="0" cy="280"/>
            </a:xfrm>
            <a:prstGeom prst="line">
              <a:avLst/>
            </a:prstGeom>
            <a:noFill/>
            <a:ln w="25400">
              <a:solidFill>
                <a:srgbClr val="DDDDD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15" name="Line 25"/>
            <p:cNvSpPr>
              <a:spLocks noChangeShapeType="1"/>
            </p:cNvSpPr>
            <p:nvPr/>
          </p:nvSpPr>
          <p:spPr bwMode="auto">
            <a:xfrm>
              <a:off x="3736" y="1400"/>
              <a:ext cx="0" cy="28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16" name="Line 26"/>
            <p:cNvSpPr>
              <a:spLocks noChangeShapeType="1"/>
            </p:cNvSpPr>
            <p:nvPr/>
          </p:nvSpPr>
          <p:spPr bwMode="auto">
            <a:xfrm>
              <a:off x="3880" y="1400"/>
              <a:ext cx="0" cy="280"/>
            </a:xfrm>
            <a:prstGeom prst="line">
              <a:avLst/>
            </a:prstGeom>
            <a:noFill/>
            <a:ln w="25400">
              <a:solidFill>
                <a:srgbClr val="DDDDD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17" name="Line 27"/>
            <p:cNvSpPr>
              <a:spLocks noChangeShapeType="1"/>
            </p:cNvSpPr>
            <p:nvPr/>
          </p:nvSpPr>
          <p:spPr bwMode="auto">
            <a:xfrm>
              <a:off x="4024" y="1400"/>
              <a:ext cx="0" cy="280"/>
            </a:xfrm>
            <a:prstGeom prst="line">
              <a:avLst/>
            </a:prstGeom>
            <a:noFill/>
            <a:ln w="25400">
              <a:solidFill>
                <a:srgbClr val="DDDDD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18" name="Line 28"/>
            <p:cNvSpPr>
              <a:spLocks noChangeShapeType="1"/>
            </p:cNvSpPr>
            <p:nvPr/>
          </p:nvSpPr>
          <p:spPr bwMode="auto">
            <a:xfrm>
              <a:off x="4168" y="1400"/>
              <a:ext cx="0" cy="280"/>
            </a:xfrm>
            <a:prstGeom prst="line">
              <a:avLst/>
            </a:prstGeom>
            <a:noFill/>
            <a:ln w="25400">
              <a:solidFill>
                <a:srgbClr val="DDDDD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19" name="Line 29"/>
            <p:cNvSpPr>
              <a:spLocks noChangeShapeType="1"/>
            </p:cNvSpPr>
            <p:nvPr/>
          </p:nvSpPr>
          <p:spPr bwMode="auto">
            <a:xfrm>
              <a:off x="4312" y="1400"/>
              <a:ext cx="0" cy="280"/>
            </a:xfrm>
            <a:prstGeom prst="line">
              <a:avLst/>
            </a:prstGeom>
            <a:noFill/>
            <a:ln w="25400">
              <a:solidFill>
                <a:srgbClr val="DDDDD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20" name="Line 30"/>
            <p:cNvSpPr>
              <a:spLocks noChangeShapeType="1"/>
            </p:cNvSpPr>
            <p:nvPr/>
          </p:nvSpPr>
          <p:spPr bwMode="auto">
            <a:xfrm>
              <a:off x="4456" y="1400"/>
              <a:ext cx="0" cy="280"/>
            </a:xfrm>
            <a:prstGeom prst="line">
              <a:avLst/>
            </a:prstGeom>
            <a:noFill/>
            <a:ln w="25400">
              <a:solidFill>
                <a:srgbClr val="DDDDD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21" name="Line 31"/>
            <p:cNvSpPr>
              <a:spLocks noChangeShapeType="1"/>
            </p:cNvSpPr>
            <p:nvPr/>
          </p:nvSpPr>
          <p:spPr bwMode="auto">
            <a:xfrm>
              <a:off x="4600" y="1400"/>
              <a:ext cx="0" cy="280"/>
            </a:xfrm>
            <a:prstGeom prst="line">
              <a:avLst/>
            </a:prstGeom>
            <a:noFill/>
            <a:ln w="25400">
              <a:solidFill>
                <a:srgbClr val="DDDDD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22" name="Line 32"/>
            <p:cNvSpPr>
              <a:spLocks noChangeShapeType="1"/>
            </p:cNvSpPr>
            <p:nvPr/>
          </p:nvSpPr>
          <p:spPr bwMode="auto">
            <a:xfrm>
              <a:off x="4744" y="1400"/>
              <a:ext cx="0" cy="280"/>
            </a:xfrm>
            <a:prstGeom prst="line">
              <a:avLst/>
            </a:prstGeom>
            <a:noFill/>
            <a:ln w="25400">
              <a:solidFill>
                <a:srgbClr val="DDDDD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23" name="Line 33"/>
            <p:cNvSpPr>
              <a:spLocks noChangeShapeType="1"/>
            </p:cNvSpPr>
            <p:nvPr/>
          </p:nvSpPr>
          <p:spPr bwMode="auto">
            <a:xfrm>
              <a:off x="4888" y="1400"/>
              <a:ext cx="0" cy="280"/>
            </a:xfrm>
            <a:prstGeom prst="line">
              <a:avLst/>
            </a:prstGeom>
            <a:noFill/>
            <a:ln w="25400">
              <a:solidFill>
                <a:srgbClr val="DDDDD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24" name="Line 34"/>
            <p:cNvSpPr>
              <a:spLocks noChangeShapeType="1"/>
            </p:cNvSpPr>
            <p:nvPr/>
          </p:nvSpPr>
          <p:spPr bwMode="auto">
            <a:xfrm>
              <a:off x="5032" y="1400"/>
              <a:ext cx="0" cy="280"/>
            </a:xfrm>
            <a:prstGeom prst="line">
              <a:avLst/>
            </a:prstGeom>
            <a:noFill/>
            <a:ln w="25400">
              <a:solidFill>
                <a:srgbClr val="DDDDD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25" name="Line 35"/>
            <p:cNvSpPr>
              <a:spLocks noChangeShapeType="1"/>
            </p:cNvSpPr>
            <p:nvPr/>
          </p:nvSpPr>
          <p:spPr bwMode="auto">
            <a:xfrm>
              <a:off x="5176" y="1400"/>
              <a:ext cx="0" cy="280"/>
            </a:xfrm>
            <a:prstGeom prst="line">
              <a:avLst/>
            </a:prstGeom>
            <a:noFill/>
            <a:ln w="25400">
              <a:solidFill>
                <a:srgbClr val="DDDDD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26" name="Line 36"/>
            <p:cNvSpPr>
              <a:spLocks noChangeShapeType="1"/>
            </p:cNvSpPr>
            <p:nvPr/>
          </p:nvSpPr>
          <p:spPr bwMode="auto">
            <a:xfrm>
              <a:off x="5320" y="1400"/>
              <a:ext cx="0" cy="28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44" name="Rectangle 3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Programming Languages</a:t>
            </a:r>
          </a:p>
        </p:txBody>
      </p:sp>
      <p:sp>
        <p:nvSpPr>
          <p:cNvPr id="10245" name="Rectangle 38"/>
          <p:cNvSpPr>
            <a:spLocks noChangeArrowheads="1"/>
          </p:cNvSpPr>
          <p:nvPr/>
        </p:nvSpPr>
        <p:spPr bwMode="auto">
          <a:xfrm>
            <a:off x="795338" y="3351212"/>
            <a:ext cx="5759591" cy="3390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dirty="0">
                <a:latin typeface="+mj-lt"/>
              </a:rPr>
              <a:t>Means, to BETA,  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Reg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[4]  </a:t>
            </a:r>
            <a:r>
              <a:rPr lang="en-US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Reg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[2] +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Reg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[3]</a:t>
            </a:r>
          </a:p>
        </p:txBody>
      </p:sp>
      <p:sp>
        <p:nvSpPr>
          <p:cNvPr id="10246" name="Rectangle 39"/>
          <p:cNvSpPr>
            <a:spLocks noChangeArrowheads="1"/>
          </p:cNvSpPr>
          <p:nvPr/>
        </p:nvSpPr>
        <p:spPr bwMode="auto">
          <a:xfrm>
            <a:off x="1372194" y="2556533"/>
            <a:ext cx="939361" cy="3390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dirty="0" err="1">
                <a:solidFill>
                  <a:srgbClr val="000000"/>
                </a:solidFill>
              </a:rPr>
              <a:t>opcode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247" name="Rectangle 40"/>
          <p:cNvSpPr>
            <a:spLocks noChangeArrowheads="1"/>
          </p:cNvSpPr>
          <p:nvPr/>
        </p:nvSpPr>
        <p:spPr bwMode="auto">
          <a:xfrm>
            <a:off x="5113338" y="2556533"/>
            <a:ext cx="387928" cy="3390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dirty="0" err="1">
                <a:solidFill>
                  <a:srgbClr val="000000"/>
                </a:solidFill>
              </a:rPr>
              <a:t>rb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248" name="Rectangle 41"/>
          <p:cNvSpPr>
            <a:spLocks noChangeArrowheads="1"/>
          </p:cNvSpPr>
          <p:nvPr/>
        </p:nvSpPr>
        <p:spPr bwMode="auto">
          <a:xfrm>
            <a:off x="3970338" y="2556533"/>
            <a:ext cx="387928" cy="3390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dirty="0" err="1">
                <a:solidFill>
                  <a:srgbClr val="000000"/>
                </a:solidFill>
              </a:rPr>
              <a:t>ra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249" name="Rectangle 42"/>
          <p:cNvSpPr>
            <a:spLocks noChangeArrowheads="1"/>
          </p:cNvSpPr>
          <p:nvPr/>
        </p:nvSpPr>
        <p:spPr bwMode="auto">
          <a:xfrm>
            <a:off x="1074738" y="2101850"/>
            <a:ext cx="373062" cy="4175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b="1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0250" name="Rectangle 43"/>
          <p:cNvSpPr>
            <a:spLocks noChangeArrowheads="1"/>
          </p:cNvSpPr>
          <p:nvPr/>
        </p:nvSpPr>
        <p:spPr bwMode="auto">
          <a:xfrm>
            <a:off x="1303338" y="2101850"/>
            <a:ext cx="373062" cy="4175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0251" name="Rectangle 44"/>
          <p:cNvSpPr>
            <a:spLocks noChangeArrowheads="1"/>
          </p:cNvSpPr>
          <p:nvPr/>
        </p:nvSpPr>
        <p:spPr bwMode="auto">
          <a:xfrm>
            <a:off x="6332538" y="2559050"/>
            <a:ext cx="929743" cy="3390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</a:rPr>
              <a:t>(unused)</a:t>
            </a:r>
          </a:p>
        </p:txBody>
      </p:sp>
      <p:sp>
        <p:nvSpPr>
          <p:cNvPr id="10252" name="Rectangle 45"/>
          <p:cNvSpPr>
            <a:spLocks noChangeArrowheads="1"/>
          </p:cNvSpPr>
          <p:nvPr/>
        </p:nvSpPr>
        <p:spPr bwMode="auto">
          <a:xfrm>
            <a:off x="1531938" y="2101850"/>
            <a:ext cx="373062" cy="4175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0253" name="Rectangle 46"/>
          <p:cNvSpPr>
            <a:spLocks noChangeArrowheads="1"/>
          </p:cNvSpPr>
          <p:nvPr/>
        </p:nvSpPr>
        <p:spPr bwMode="auto">
          <a:xfrm>
            <a:off x="1760538" y="2101850"/>
            <a:ext cx="373062" cy="4175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0254" name="Rectangle 47"/>
          <p:cNvSpPr>
            <a:spLocks noChangeArrowheads="1"/>
          </p:cNvSpPr>
          <p:nvPr/>
        </p:nvSpPr>
        <p:spPr bwMode="auto">
          <a:xfrm>
            <a:off x="1989138" y="2101850"/>
            <a:ext cx="373062" cy="4175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0255" name="Rectangle 48"/>
          <p:cNvSpPr>
            <a:spLocks noChangeArrowheads="1"/>
          </p:cNvSpPr>
          <p:nvPr/>
        </p:nvSpPr>
        <p:spPr bwMode="auto">
          <a:xfrm>
            <a:off x="2903538" y="2101850"/>
            <a:ext cx="373062" cy="4175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b="1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0256" name="Rectangle 49"/>
          <p:cNvSpPr>
            <a:spLocks noChangeArrowheads="1"/>
          </p:cNvSpPr>
          <p:nvPr/>
        </p:nvSpPr>
        <p:spPr bwMode="auto">
          <a:xfrm>
            <a:off x="3132138" y="2101850"/>
            <a:ext cx="373062" cy="4175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0257" name="Rectangle 50"/>
          <p:cNvSpPr>
            <a:spLocks noChangeArrowheads="1"/>
          </p:cNvSpPr>
          <p:nvPr/>
        </p:nvSpPr>
        <p:spPr bwMode="auto">
          <a:xfrm>
            <a:off x="3360738" y="2101850"/>
            <a:ext cx="373062" cy="4175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0258" name="Rectangle 51"/>
          <p:cNvSpPr>
            <a:spLocks noChangeArrowheads="1"/>
          </p:cNvSpPr>
          <p:nvPr/>
        </p:nvSpPr>
        <p:spPr bwMode="auto">
          <a:xfrm>
            <a:off x="2446338" y="2101850"/>
            <a:ext cx="373062" cy="4175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0259" name="Rectangle 52"/>
          <p:cNvSpPr>
            <a:spLocks noChangeArrowheads="1"/>
          </p:cNvSpPr>
          <p:nvPr/>
        </p:nvSpPr>
        <p:spPr bwMode="auto">
          <a:xfrm>
            <a:off x="2674938" y="2101850"/>
            <a:ext cx="373062" cy="4175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0260" name="Rectangle 53"/>
          <p:cNvSpPr>
            <a:spLocks noChangeArrowheads="1"/>
          </p:cNvSpPr>
          <p:nvPr/>
        </p:nvSpPr>
        <p:spPr bwMode="auto">
          <a:xfrm>
            <a:off x="4275138" y="2101850"/>
            <a:ext cx="373062" cy="4175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b="1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0261" name="Rectangle 54"/>
          <p:cNvSpPr>
            <a:spLocks noChangeArrowheads="1"/>
          </p:cNvSpPr>
          <p:nvPr/>
        </p:nvSpPr>
        <p:spPr bwMode="auto">
          <a:xfrm>
            <a:off x="3589338" y="2101850"/>
            <a:ext cx="373062" cy="4175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0262" name="Rectangle 55"/>
          <p:cNvSpPr>
            <a:spLocks noChangeArrowheads="1"/>
          </p:cNvSpPr>
          <p:nvPr/>
        </p:nvSpPr>
        <p:spPr bwMode="auto">
          <a:xfrm>
            <a:off x="3817938" y="2101850"/>
            <a:ext cx="373062" cy="4175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0263" name="Rectangle 56"/>
          <p:cNvSpPr>
            <a:spLocks noChangeArrowheads="1"/>
          </p:cNvSpPr>
          <p:nvPr/>
        </p:nvSpPr>
        <p:spPr bwMode="auto">
          <a:xfrm>
            <a:off x="4503738" y="2101850"/>
            <a:ext cx="373062" cy="4175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0264" name="Rectangle 57"/>
          <p:cNvSpPr>
            <a:spLocks noChangeArrowheads="1"/>
          </p:cNvSpPr>
          <p:nvPr/>
        </p:nvSpPr>
        <p:spPr bwMode="auto">
          <a:xfrm>
            <a:off x="4046538" y="2101850"/>
            <a:ext cx="373062" cy="4175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0265" name="Rectangle 58"/>
          <p:cNvSpPr>
            <a:spLocks noChangeArrowheads="1"/>
          </p:cNvSpPr>
          <p:nvPr/>
        </p:nvSpPr>
        <p:spPr bwMode="auto">
          <a:xfrm>
            <a:off x="5418138" y="2101850"/>
            <a:ext cx="373062" cy="4175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b="1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0266" name="Rectangle 59"/>
          <p:cNvSpPr>
            <a:spLocks noChangeArrowheads="1"/>
          </p:cNvSpPr>
          <p:nvPr/>
        </p:nvSpPr>
        <p:spPr bwMode="auto">
          <a:xfrm>
            <a:off x="4732338" y="2101850"/>
            <a:ext cx="373062" cy="4175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0267" name="Rectangle 60"/>
          <p:cNvSpPr>
            <a:spLocks noChangeArrowheads="1"/>
          </p:cNvSpPr>
          <p:nvPr/>
        </p:nvSpPr>
        <p:spPr bwMode="auto">
          <a:xfrm>
            <a:off x="4960938" y="2101850"/>
            <a:ext cx="373062" cy="4175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0268" name="Rectangle 61"/>
          <p:cNvSpPr>
            <a:spLocks noChangeArrowheads="1"/>
          </p:cNvSpPr>
          <p:nvPr/>
        </p:nvSpPr>
        <p:spPr bwMode="auto">
          <a:xfrm>
            <a:off x="5189538" y="2101850"/>
            <a:ext cx="373062" cy="4175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0269" name="Rectangle 62"/>
          <p:cNvSpPr>
            <a:spLocks noChangeArrowheads="1"/>
          </p:cNvSpPr>
          <p:nvPr/>
        </p:nvSpPr>
        <p:spPr bwMode="auto">
          <a:xfrm>
            <a:off x="5646738" y="2101850"/>
            <a:ext cx="373062" cy="4175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b="1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0270" name="Rectangle 63"/>
          <p:cNvSpPr>
            <a:spLocks noChangeArrowheads="1"/>
          </p:cNvSpPr>
          <p:nvPr/>
        </p:nvSpPr>
        <p:spPr bwMode="auto">
          <a:xfrm>
            <a:off x="2903538" y="2556533"/>
            <a:ext cx="375104" cy="3390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dirty="0" err="1">
                <a:solidFill>
                  <a:srgbClr val="000000"/>
                </a:solidFill>
              </a:rPr>
              <a:t>rc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271" name="Rectangle 64"/>
          <p:cNvSpPr>
            <a:spLocks noChangeArrowheads="1"/>
          </p:cNvSpPr>
          <p:nvPr/>
        </p:nvSpPr>
        <p:spPr bwMode="auto">
          <a:xfrm>
            <a:off x="7704138" y="2101850"/>
            <a:ext cx="373062" cy="4175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0272" name="Rectangle 65"/>
          <p:cNvSpPr>
            <a:spLocks noChangeArrowheads="1"/>
          </p:cNvSpPr>
          <p:nvPr/>
        </p:nvSpPr>
        <p:spPr bwMode="auto">
          <a:xfrm>
            <a:off x="7932738" y="2101850"/>
            <a:ext cx="373062" cy="4175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0273" name="Rectangle 66"/>
          <p:cNvSpPr>
            <a:spLocks noChangeArrowheads="1"/>
          </p:cNvSpPr>
          <p:nvPr/>
        </p:nvSpPr>
        <p:spPr bwMode="auto">
          <a:xfrm>
            <a:off x="8161338" y="2101850"/>
            <a:ext cx="373062" cy="4175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0274" name="Rectangle 67"/>
          <p:cNvSpPr>
            <a:spLocks noChangeArrowheads="1"/>
          </p:cNvSpPr>
          <p:nvPr/>
        </p:nvSpPr>
        <p:spPr bwMode="auto">
          <a:xfrm>
            <a:off x="7018338" y="2101850"/>
            <a:ext cx="373062" cy="4175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0275" name="Rectangle 68"/>
          <p:cNvSpPr>
            <a:spLocks noChangeArrowheads="1"/>
          </p:cNvSpPr>
          <p:nvPr/>
        </p:nvSpPr>
        <p:spPr bwMode="auto">
          <a:xfrm>
            <a:off x="7246938" y="2101850"/>
            <a:ext cx="373062" cy="4175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0276" name="Rectangle 69"/>
          <p:cNvSpPr>
            <a:spLocks noChangeArrowheads="1"/>
          </p:cNvSpPr>
          <p:nvPr/>
        </p:nvSpPr>
        <p:spPr bwMode="auto">
          <a:xfrm>
            <a:off x="7475538" y="2101850"/>
            <a:ext cx="373062" cy="4175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0277" name="Rectangle 70"/>
          <p:cNvSpPr>
            <a:spLocks noChangeArrowheads="1"/>
          </p:cNvSpPr>
          <p:nvPr/>
        </p:nvSpPr>
        <p:spPr bwMode="auto">
          <a:xfrm>
            <a:off x="6332538" y="2101850"/>
            <a:ext cx="373062" cy="4175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0278" name="Rectangle 71"/>
          <p:cNvSpPr>
            <a:spLocks noChangeArrowheads="1"/>
          </p:cNvSpPr>
          <p:nvPr/>
        </p:nvSpPr>
        <p:spPr bwMode="auto">
          <a:xfrm>
            <a:off x="6561138" y="2101850"/>
            <a:ext cx="373062" cy="4175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0279" name="Rectangle 72"/>
          <p:cNvSpPr>
            <a:spLocks noChangeArrowheads="1"/>
          </p:cNvSpPr>
          <p:nvPr/>
        </p:nvSpPr>
        <p:spPr bwMode="auto">
          <a:xfrm>
            <a:off x="6789738" y="2101850"/>
            <a:ext cx="373062" cy="4175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0280" name="Rectangle 73"/>
          <p:cNvSpPr>
            <a:spLocks noChangeArrowheads="1"/>
          </p:cNvSpPr>
          <p:nvPr/>
        </p:nvSpPr>
        <p:spPr bwMode="auto">
          <a:xfrm>
            <a:off x="5875338" y="2101850"/>
            <a:ext cx="373062" cy="4175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0281" name="Rectangle 74"/>
          <p:cNvSpPr>
            <a:spLocks noChangeArrowheads="1"/>
          </p:cNvSpPr>
          <p:nvPr/>
        </p:nvSpPr>
        <p:spPr bwMode="auto">
          <a:xfrm>
            <a:off x="6103938" y="2101850"/>
            <a:ext cx="373062" cy="4175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0282" name="Rectangle 75"/>
          <p:cNvSpPr>
            <a:spLocks noChangeArrowheads="1"/>
          </p:cNvSpPr>
          <p:nvPr/>
        </p:nvSpPr>
        <p:spPr bwMode="auto">
          <a:xfrm>
            <a:off x="833438" y="1371600"/>
            <a:ext cx="3778279" cy="3390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dirty="0">
                <a:latin typeface="+mj-lt"/>
              </a:rPr>
              <a:t>32-bit (4-byte) ADD instruction:</a:t>
            </a:r>
          </a:p>
        </p:txBody>
      </p:sp>
      <p:grpSp>
        <p:nvGrpSpPr>
          <p:cNvPr id="3" name="Group 83"/>
          <p:cNvGrpSpPr>
            <a:grpSpLocks/>
          </p:cNvGrpSpPr>
          <p:nvPr/>
        </p:nvGrpSpPr>
        <p:grpSpPr bwMode="auto">
          <a:xfrm>
            <a:off x="763588" y="4065585"/>
            <a:ext cx="7388225" cy="809625"/>
            <a:chOff x="482" y="2688"/>
            <a:chExt cx="4654" cy="510"/>
          </a:xfrm>
        </p:grpSpPr>
        <p:sp>
          <p:nvSpPr>
            <p:cNvPr id="10291" name="Rectangle 76"/>
            <p:cNvSpPr>
              <a:spLocks noChangeArrowheads="1"/>
            </p:cNvSpPr>
            <p:nvPr/>
          </p:nvSpPr>
          <p:spPr bwMode="auto">
            <a:xfrm>
              <a:off x="482" y="2688"/>
              <a:ext cx="4654" cy="2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 algn="l" eaLnBrk="0" hangingPunct="0">
                <a:lnSpc>
                  <a:spcPct val="90000"/>
                </a:lnSpc>
                <a:spcBef>
                  <a:spcPct val="50000"/>
                </a:spcBef>
              </a:pPr>
              <a:r>
                <a:rPr lang="en-US" dirty="0">
                  <a:latin typeface="+mj-lt"/>
                </a:rPr>
                <a:t>We’d rather write</a:t>
              </a:r>
            </a:p>
          </p:txBody>
        </p:sp>
        <p:sp>
          <p:nvSpPr>
            <p:cNvPr id="10292" name="Rectangle 78"/>
            <p:cNvSpPr>
              <a:spLocks noChangeArrowheads="1"/>
            </p:cNvSpPr>
            <p:nvPr/>
          </p:nvSpPr>
          <p:spPr bwMode="auto">
            <a:xfrm>
              <a:off x="1144" y="2984"/>
              <a:ext cx="1312" cy="2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>
                <a:lnSpc>
                  <a:spcPct val="90000"/>
                </a:lnSpc>
              </a:pPr>
              <a:r>
                <a:rPr lang="en-US" b="1" dirty="0">
                  <a:latin typeface="Consolas" pitchFamily="49" charset="0"/>
                  <a:cs typeface="Consolas" pitchFamily="49" charset="0"/>
                </a:rPr>
                <a:t>ADD(R2, R3, R4)</a:t>
              </a:r>
            </a:p>
          </p:txBody>
        </p:sp>
      </p:grpSp>
      <p:grpSp>
        <p:nvGrpSpPr>
          <p:cNvPr id="4" name="Group 84"/>
          <p:cNvGrpSpPr>
            <a:grpSpLocks/>
          </p:cNvGrpSpPr>
          <p:nvPr/>
        </p:nvGrpSpPr>
        <p:grpSpPr bwMode="auto">
          <a:xfrm>
            <a:off x="747713" y="4979984"/>
            <a:ext cx="2528888" cy="733425"/>
            <a:chOff x="472" y="3264"/>
            <a:chExt cx="1593" cy="462"/>
          </a:xfrm>
        </p:grpSpPr>
        <p:sp>
          <p:nvSpPr>
            <p:cNvPr id="10289" name="Rectangle 77"/>
            <p:cNvSpPr>
              <a:spLocks noChangeArrowheads="1"/>
            </p:cNvSpPr>
            <p:nvPr/>
          </p:nvSpPr>
          <p:spPr bwMode="auto">
            <a:xfrm>
              <a:off x="1152" y="3512"/>
              <a:ext cx="913" cy="2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>
                <a:lnSpc>
                  <a:spcPct val="90000"/>
                </a:lnSpc>
              </a:pPr>
              <a:r>
                <a:rPr lang="en-US" b="1" dirty="0">
                  <a:latin typeface="Consolas" pitchFamily="49" charset="0"/>
                  <a:cs typeface="Consolas" pitchFamily="49" charset="0"/>
                </a:rPr>
                <a:t>a = b + c;</a:t>
              </a:r>
            </a:p>
          </p:txBody>
        </p:sp>
        <p:sp>
          <p:nvSpPr>
            <p:cNvPr id="10290" name="Rectangle 79"/>
            <p:cNvSpPr>
              <a:spLocks noChangeArrowheads="1"/>
            </p:cNvSpPr>
            <p:nvPr/>
          </p:nvSpPr>
          <p:spPr bwMode="auto">
            <a:xfrm>
              <a:off x="472" y="3264"/>
              <a:ext cx="979" cy="2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>
                <a:lnSpc>
                  <a:spcPct val="90000"/>
                </a:lnSpc>
              </a:pPr>
              <a:r>
                <a:rPr lang="en-US" dirty="0">
                  <a:latin typeface="+mj-lt"/>
                </a:rPr>
                <a:t>or better yet</a:t>
              </a:r>
            </a:p>
          </p:txBody>
        </p:sp>
      </p:grpSp>
      <p:sp>
        <p:nvSpPr>
          <p:cNvPr id="714832" name="Rectangle 80"/>
          <p:cNvSpPr>
            <a:spLocks noChangeArrowheads="1"/>
          </p:cNvSpPr>
          <p:nvPr/>
        </p:nvSpPr>
        <p:spPr bwMode="auto">
          <a:xfrm>
            <a:off x="4267200" y="4535487"/>
            <a:ext cx="1150957" cy="3390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b="1" i="1" dirty="0"/>
              <a:t>(Assembly)</a:t>
            </a:r>
          </a:p>
        </p:txBody>
      </p:sp>
      <p:sp>
        <p:nvSpPr>
          <p:cNvPr id="714833" name="Rectangle 81"/>
          <p:cNvSpPr>
            <a:spLocks noChangeArrowheads="1"/>
          </p:cNvSpPr>
          <p:nvPr/>
        </p:nvSpPr>
        <p:spPr bwMode="auto">
          <a:xfrm>
            <a:off x="4267200" y="5334000"/>
            <a:ext cx="2162773" cy="3390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b="1" i="1" dirty="0"/>
              <a:t>(High-Level Language)</a:t>
            </a:r>
          </a:p>
        </p:txBody>
      </p:sp>
      <p:sp>
        <p:nvSpPr>
          <p:cNvPr id="10287" name="Rectangle 82"/>
          <p:cNvSpPr>
            <a:spLocks noChangeArrowheads="1"/>
          </p:cNvSpPr>
          <p:nvPr/>
        </p:nvSpPr>
        <p:spPr bwMode="auto">
          <a:xfrm>
            <a:off x="2217738" y="2101850"/>
            <a:ext cx="373062" cy="4175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b="1">
                <a:solidFill>
                  <a:srgbClr val="000000"/>
                </a:solidFill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4838" grpId="0" animBg="1"/>
      <p:bldP spid="714837" grpId="0" animBg="1"/>
      <p:bldP spid="714832" grpId="0" autoUpdateAnimBg="0"/>
      <p:bldP spid="714833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Intermediate Representation (IR)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6019800" cy="5257800"/>
          </a:xfrm>
        </p:spPr>
        <p:txBody>
          <a:bodyPr/>
          <a:lstStyle/>
          <a:p>
            <a:r>
              <a:rPr lang="en-US" dirty="0"/>
              <a:t>Internal compiler language that is:</a:t>
            </a:r>
          </a:p>
          <a:p>
            <a:pPr lvl="1"/>
            <a:r>
              <a:rPr lang="en-US" dirty="0"/>
              <a:t>Language-independent</a:t>
            </a:r>
          </a:p>
          <a:p>
            <a:pPr lvl="1"/>
            <a:r>
              <a:rPr lang="en-US" dirty="0"/>
              <a:t>Machine-independent</a:t>
            </a:r>
          </a:p>
          <a:p>
            <a:pPr lvl="1"/>
            <a:r>
              <a:rPr lang="en-US" dirty="0"/>
              <a:t>Easy to optimize</a:t>
            </a:r>
          </a:p>
          <a:p>
            <a:pPr lvl="1"/>
            <a:endParaRPr lang="en-US" dirty="0"/>
          </a:p>
          <a:p>
            <a:r>
              <a:rPr lang="en-US" dirty="0"/>
              <a:t>Why yet another language?</a:t>
            </a:r>
          </a:p>
          <a:p>
            <a:pPr lvl="1"/>
            <a:r>
              <a:rPr lang="en-US" dirty="0"/>
              <a:t>Assembly does not have enough</a:t>
            </a:r>
            <a:br>
              <a:rPr lang="en-US" dirty="0"/>
            </a:br>
            <a:r>
              <a:rPr lang="en-US" dirty="0"/>
              <a:t>info to optimize it well</a:t>
            </a:r>
          </a:p>
          <a:p>
            <a:pPr lvl="1"/>
            <a:r>
              <a:rPr lang="en-US" dirty="0"/>
              <a:t>Enables modularity</a:t>
            </a:r>
            <a:br>
              <a:rPr lang="en-US" dirty="0"/>
            </a:br>
            <a:r>
              <a:rPr lang="en-US" dirty="0"/>
              <a:t>and reuse</a:t>
            </a:r>
          </a:p>
          <a:p>
            <a:pPr lvl="1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715000" y="2286000"/>
            <a:ext cx="12954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Analysis</a:t>
            </a:r>
          </a:p>
          <a:p>
            <a:pPr algn="ctr"/>
            <a:r>
              <a:rPr lang="en-US" dirty="0"/>
              <a:t>(frontend)</a:t>
            </a:r>
          </a:p>
        </p:txBody>
      </p:sp>
      <p:sp>
        <p:nvSpPr>
          <p:cNvPr id="7" name="Rectangle 6"/>
          <p:cNvSpPr/>
          <p:nvPr/>
        </p:nvSpPr>
        <p:spPr>
          <a:xfrm>
            <a:off x="7450015" y="2286000"/>
            <a:ext cx="12954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Synthesis</a:t>
            </a:r>
          </a:p>
          <a:p>
            <a:pPr algn="ctr"/>
            <a:r>
              <a:rPr lang="en-US" dirty="0"/>
              <a:t>(backend)</a:t>
            </a:r>
          </a:p>
        </p:txBody>
      </p:sp>
      <p:cxnSp>
        <p:nvCxnSpPr>
          <p:cNvPr id="8" name="Straight Arrow Connector 7"/>
          <p:cNvCxnSpPr>
            <a:stCxn id="6" idx="3"/>
            <a:endCxn id="7" idx="1"/>
          </p:cNvCxnSpPr>
          <p:nvPr/>
        </p:nvCxnSpPr>
        <p:spPr>
          <a:xfrm>
            <a:off x="7010400" y="2667000"/>
            <a:ext cx="439615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8745415" y="2667000"/>
            <a:ext cx="246185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460762" y="2667000"/>
            <a:ext cx="246185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040022" y="2221468"/>
            <a:ext cx="381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+mn-lt"/>
              </a:rPr>
              <a:t>IR</a:t>
            </a:r>
          </a:p>
        </p:txBody>
      </p:sp>
      <p:grpSp>
        <p:nvGrpSpPr>
          <p:cNvPr id="3" name="Group 25"/>
          <p:cNvGrpSpPr/>
          <p:nvPr/>
        </p:nvGrpSpPr>
        <p:grpSpPr>
          <a:xfrm>
            <a:off x="4876800" y="4267200"/>
            <a:ext cx="4038600" cy="1981200"/>
            <a:chOff x="4876800" y="4495800"/>
            <a:chExt cx="4038600" cy="1981200"/>
          </a:xfrm>
        </p:grpSpPr>
        <p:sp>
          <p:nvSpPr>
            <p:cNvPr id="19" name="Rectangle 18"/>
            <p:cNvSpPr/>
            <p:nvPr/>
          </p:nvSpPr>
          <p:spPr>
            <a:xfrm>
              <a:off x="4876800" y="4724400"/>
              <a:ext cx="1600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 frontend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858000" y="5105400"/>
              <a:ext cx="68580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IR</a:t>
              </a:r>
            </a:p>
            <a:p>
              <a:pPr algn="ctr"/>
              <a:r>
                <a:rPr lang="en-US" dirty="0"/>
                <a:t>opt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V="1">
              <a:off x="6477000" y="5486400"/>
              <a:ext cx="381000" cy="45720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6582822" y="4800600"/>
              <a:ext cx="38183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+mn-lt"/>
                </a:rPr>
                <a:t>IR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876800" y="5257800"/>
              <a:ext cx="1600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C++ frontend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876800" y="5791200"/>
              <a:ext cx="1600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Java frontend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848600" y="4495800"/>
              <a:ext cx="10668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x86</a:t>
              </a:r>
            </a:p>
            <a:p>
              <a:pPr algn="ctr"/>
              <a:r>
                <a:rPr lang="en-US" dirty="0" err="1"/>
                <a:t>codegen</a:t>
              </a:r>
              <a:endParaRPr lang="en-US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848600" y="5181600"/>
              <a:ext cx="10668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ARM</a:t>
              </a:r>
            </a:p>
            <a:p>
              <a:pPr algn="ctr"/>
              <a:r>
                <a:rPr lang="en-US" dirty="0" err="1"/>
                <a:t>codegen</a:t>
              </a:r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848600" y="5867400"/>
              <a:ext cx="10668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Beta</a:t>
              </a:r>
            </a:p>
            <a:p>
              <a:pPr algn="ctr"/>
              <a:r>
                <a:rPr lang="en-US" dirty="0" err="1"/>
                <a:t>codegen</a:t>
              </a:r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497222" y="4648200"/>
              <a:ext cx="38183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+mn-lt"/>
                </a:rPr>
                <a:t>IR</a:t>
              </a:r>
            </a:p>
          </p:txBody>
        </p:sp>
        <p:cxnSp>
          <p:nvCxnSpPr>
            <p:cNvPr id="34" name="Straight Arrow Connector 33"/>
            <p:cNvCxnSpPr>
              <a:stCxn id="25" idx="3"/>
              <a:endCxn id="20" idx="1"/>
            </p:cNvCxnSpPr>
            <p:nvPr/>
          </p:nvCxnSpPr>
          <p:spPr>
            <a:xfrm>
              <a:off x="6477000" y="5486400"/>
              <a:ext cx="381000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19" idx="3"/>
              <a:endCxn id="20" idx="1"/>
            </p:cNvCxnSpPr>
            <p:nvPr/>
          </p:nvCxnSpPr>
          <p:spPr>
            <a:xfrm>
              <a:off x="6477000" y="4953000"/>
              <a:ext cx="381000" cy="53340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20" idx="3"/>
              <a:endCxn id="31" idx="1"/>
            </p:cNvCxnSpPr>
            <p:nvPr/>
          </p:nvCxnSpPr>
          <p:spPr>
            <a:xfrm>
              <a:off x="7543800" y="5486400"/>
              <a:ext cx="304800" cy="68580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20" idx="3"/>
              <a:endCxn id="30" idx="1"/>
            </p:cNvCxnSpPr>
            <p:nvPr/>
          </p:nvCxnSpPr>
          <p:spPr>
            <a:xfrm>
              <a:off x="7543800" y="5486400"/>
              <a:ext cx="304800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20" idx="3"/>
              <a:endCxn id="33" idx="3"/>
            </p:cNvCxnSpPr>
            <p:nvPr/>
          </p:nvCxnSpPr>
          <p:spPr>
            <a:xfrm flipV="1">
              <a:off x="7543800" y="4832866"/>
              <a:ext cx="335258" cy="65353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IR: Control Flow Graph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Assignments: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Basic block: Sequence of assignments with an optional branch at the end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Control flow graph:</a:t>
            </a:r>
          </a:p>
          <a:p>
            <a:pPr lvl="1"/>
            <a:r>
              <a:rPr lang="en-US" dirty="0"/>
              <a:t>Nodes: Basic blocks</a:t>
            </a:r>
          </a:p>
          <a:p>
            <a:pPr lvl="1"/>
            <a:r>
              <a:rPr lang="en-US" dirty="0"/>
              <a:t>Edges: branches between basic blocks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50151" y="1371600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x = a op b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33600" y="1905000"/>
            <a:ext cx="925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+mn-lt"/>
              </a:rPr>
              <a:t>Variable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53000" y="1947446"/>
            <a:ext cx="2070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+mn-lt"/>
              </a:rPr>
              <a:t>Variable or constant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62600" y="1143000"/>
            <a:ext cx="998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+mn-lt"/>
              </a:rPr>
              <a:t>+, -, *, …</a:t>
            </a:r>
          </a:p>
        </p:txBody>
      </p:sp>
      <p:cxnSp>
        <p:nvCxnSpPr>
          <p:cNvPr id="11" name="Straight Arrow Connector 10"/>
          <p:cNvCxnSpPr>
            <a:stCxn id="7" idx="3"/>
          </p:cNvCxnSpPr>
          <p:nvPr/>
        </p:nvCxnSpPr>
        <p:spPr>
          <a:xfrm flipV="1">
            <a:off x="3059431" y="1828801"/>
            <a:ext cx="445769" cy="2608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1"/>
            <a:endCxn id="6" idx="2"/>
          </p:cNvCxnSpPr>
          <p:nvPr/>
        </p:nvCxnSpPr>
        <p:spPr>
          <a:xfrm flipH="1" flipV="1">
            <a:off x="4392076" y="1833265"/>
            <a:ext cx="560924" cy="29884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5105400" y="1752600"/>
            <a:ext cx="0" cy="228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1"/>
          </p:cNvCxnSpPr>
          <p:nvPr/>
        </p:nvCxnSpPr>
        <p:spPr>
          <a:xfrm flipH="1">
            <a:off x="4800600" y="1327666"/>
            <a:ext cx="762000" cy="12013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729318" y="3276600"/>
            <a:ext cx="1147482" cy="9906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r>
              <a:rPr lang="en-US" dirty="0"/>
              <a:t>x = 3</a:t>
            </a:r>
          </a:p>
          <a:p>
            <a:r>
              <a:rPr lang="en-US" dirty="0"/>
              <a:t>y = x + 7</a:t>
            </a:r>
          </a:p>
          <a:p>
            <a:r>
              <a:rPr lang="en-US" dirty="0"/>
              <a:t>if (x != y)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Graph for GCD</a:t>
            </a:r>
          </a:p>
        </p:txBody>
      </p:sp>
      <p:sp>
        <p:nvSpPr>
          <p:cNvPr id="6" name="Rectangle 5"/>
          <p:cNvSpPr/>
          <p:nvPr/>
        </p:nvSpPr>
        <p:spPr>
          <a:xfrm>
            <a:off x="6172200" y="1600200"/>
            <a:ext cx="1147482" cy="113665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r>
              <a:rPr lang="en-US" dirty="0"/>
              <a:t>x = 3</a:t>
            </a:r>
          </a:p>
          <a:p>
            <a:r>
              <a:rPr lang="en-US" dirty="0"/>
              <a:t>y = x + 7</a:t>
            </a:r>
          </a:p>
          <a:p>
            <a:r>
              <a:rPr lang="en-US" dirty="0"/>
              <a:t>if (x != y)</a:t>
            </a:r>
          </a:p>
        </p:txBody>
      </p:sp>
      <p:sp>
        <p:nvSpPr>
          <p:cNvPr id="7" name="Rectangle 6"/>
          <p:cNvSpPr/>
          <p:nvPr/>
        </p:nvSpPr>
        <p:spPr>
          <a:xfrm>
            <a:off x="6172200" y="3270250"/>
            <a:ext cx="1143000" cy="381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r>
              <a:rPr lang="en-US" dirty="0"/>
              <a:t>if (x &gt; y)</a:t>
            </a:r>
          </a:p>
        </p:txBody>
      </p:sp>
      <p:sp>
        <p:nvSpPr>
          <p:cNvPr id="8" name="Rectangle 7"/>
          <p:cNvSpPr/>
          <p:nvPr/>
        </p:nvSpPr>
        <p:spPr>
          <a:xfrm>
            <a:off x="5334000" y="3956050"/>
            <a:ext cx="1143000" cy="381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r>
              <a:rPr lang="en-US" dirty="0"/>
              <a:t>x = x - y</a:t>
            </a:r>
          </a:p>
        </p:txBody>
      </p:sp>
      <p:sp>
        <p:nvSpPr>
          <p:cNvPr id="9" name="Rectangle 8"/>
          <p:cNvSpPr/>
          <p:nvPr/>
        </p:nvSpPr>
        <p:spPr>
          <a:xfrm>
            <a:off x="6705600" y="3956050"/>
            <a:ext cx="1143000" cy="381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r>
              <a:rPr lang="en-US" dirty="0"/>
              <a:t>y = y - x</a:t>
            </a:r>
          </a:p>
        </p:txBody>
      </p:sp>
      <p:sp>
        <p:nvSpPr>
          <p:cNvPr id="10" name="Rectangle 9"/>
          <p:cNvSpPr/>
          <p:nvPr/>
        </p:nvSpPr>
        <p:spPr>
          <a:xfrm>
            <a:off x="6172200" y="4641850"/>
            <a:ext cx="1143000" cy="381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r>
              <a:rPr lang="en-US" dirty="0"/>
              <a:t>if (x != y)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553200" y="2743200"/>
            <a:ext cx="0" cy="5270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8" idx="0"/>
          </p:cNvCxnSpPr>
          <p:nvPr/>
        </p:nvCxnSpPr>
        <p:spPr>
          <a:xfrm flipH="1">
            <a:off x="5905500" y="3651250"/>
            <a:ext cx="571500" cy="3048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9" idx="0"/>
          </p:cNvCxnSpPr>
          <p:nvPr/>
        </p:nvCxnSpPr>
        <p:spPr>
          <a:xfrm>
            <a:off x="6934200" y="3651250"/>
            <a:ext cx="342900" cy="3048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2"/>
          </p:cNvCxnSpPr>
          <p:nvPr/>
        </p:nvCxnSpPr>
        <p:spPr>
          <a:xfrm>
            <a:off x="5905500" y="4337050"/>
            <a:ext cx="495300" cy="3048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2"/>
          </p:cNvCxnSpPr>
          <p:nvPr/>
        </p:nvCxnSpPr>
        <p:spPr>
          <a:xfrm flipH="1">
            <a:off x="6934200" y="4337050"/>
            <a:ext cx="342900" cy="3048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172200" y="990600"/>
            <a:ext cx="1143000" cy="381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172200" y="5486400"/>
            <a:ext cx="1143000" cy="381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dirty="0"/>
              <a:t>end</a:t>
            </a:r>
          </a:p>
        </p:txBody>
      </p:sp>
      <p:cxnSp>
        <p:nvCxnSpPr>
          <p:cNvPr id="19" name="Straight Arrow Connector 18"/>
          <p:cNvCxnSpPr>
            <a:stCxn id="17" idx="2"/>
            <a:endCxn id="6" idx="0"/>
          </p:cNvCxnSpPr>
          <p:nvPr/>
        </p:nvCxnSpPr>
        <p:spPr>
          <a:xfrm>
            <a:off x="6743700" y="1371600"/>
            <a:ext cx="2241" cy="2286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705600" y="5029200"/>
            <a:ext cx="0" cy="4572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600200" y="1905000"/>
            <a:ext cx="2438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tabLst>
                <a:tab pos="290513" algn="l"/>
                <a:tab pos="1655763" algn="l"/>
                <a:tab pos="1946275" algn="l"/>
              </a:tabLst>
            </a:pPr>
            <a:r>
              <a:rPr lang="en-US" sz="20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x = 3;</a:t>
            </a:r>
          </a:p>
          <a:p>
            <a:pPr eaLnBrk="0" hangingPunct="0">
              <a:tabLst>
                <a:tab pos="290513" algn="l"/>
                <a:tab pos="1655763" algn="l"/>
                <a:tab pos="1946275" algn="l"/>
              </a:tabLst>
            </a:pPr>
            <a:r>
              <a:rPr lang="en-US" sz="20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y = x + 7;</a:t>
            </a:r>
          </a:p>
          <a:p>
            <a:pPr eaLnBrk="0" hangingPunct="0">
              <a:tabLst>
                <a:tab pos="290513" algn="l"/>
                <a:tab pos="1655763" algn="l"/>
                <a:tab pos="1946275" algn="l"/>
              </a:tabLst>
            </a:pPr>
            <a:r>
              <a:rPr lang="en-US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(x != y) {</a:t>
            </a:r>
          </a:p>
          <a:p>
            <a:pPr eaLnBrk="0" hangingPunct="0">
              <a:tabLst>
                <a:tab pos="290513" algn="l"/>
                <a:tab pos="1655763" algn="l"/>
                <a:tab pos="1946275" algn="l"/>
              </a:tabLst>
            </a:pPr>
            <a:r>
              <a:rPr lang="en-US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 if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(x &gt; y) {</a:t>
            </a:r>
          </a:p>
          <a:p>
            <a:pPr eaLnBrk="0" hangingPunct="0">
              <a:tabLst>
                <a:tab pos="290513" algn="l"/>
                <a:tab pos="1655763" algn="l"/>
                <a:tab pos="1946275" algn="l"/>
              </a:tabLst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 x = x – y;</a:t>
            </a:r>
          </a:p>
          <a:p>
            <a:pPr eaLnBrk="0" hangingPunct="0">
              <a:tabLst>
                <a:tab pos="290513" algn="l"/>
                <a:tab pos="1655763" algn="l"/>
                <a:tab pos="1946275" algn="l"/>
              </a:tabLst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} </a:t>
            </a:r>
            <a:r>
              <a:rPr lang="en-US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tabLst>
                <a:tab pos="290513" algn="l"/>
                <a:tab pos="1655763" algn="l"/>
                <a:tab pos="1946275" algn="l"/>
              </a:tabLst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 y = y – x;</a:t>
            </a:r>
          </a:p>
          <a:p>
            <a:pPr eaLnBrk="0" hangingPunct="0">
              <a:tabLst>
                <a:tab pos="290513" algn="l"/>
                <a:tab pos="1655763" algn="l"/>
                <a:tab pos="1946275" algn="l"/>
              </a:tabLst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} </a:t>
            </a:r>
          </a:p>
          <a:p>
            <a:pPr eaLnBrk="0" hangingPunct="0">
              <a:tabLst>
                <a:tab pos="290513" algn="l"/>
                <a:tab pos="1655763" algn="l"/>
                <a:tab pos="1946275" algn="l"/>
              </a:tabLst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241896" y="3657600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T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6851496" y="3656396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F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6248400" y="2678668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T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7003896" y="2677464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F</a:t>
            </a:r>
            <a:endParaRPr lang="en-US" dirty="0"/>
          </a:p>
        </p:txBody>
      </p:sp>
      <p:sp>
        <p:nvSpPr>
          <p:cNvPr id="41" name="Freeform 40"/>
          <p:cNvSpPr/>
          <p:nvPr/>
        </p:nvSpPr>
        <p:spPr>
          <a:xfrm>
            <a:off x="4844159" y="3044797"/>
            <a:ext cx="1590823" cy="2238642"/>
          </a:xfrm>
          <a:custGeom>
            <a:avLst/>
            <a:gdLst>
              <a:gd name="connsiteX0" fmla="*/ 1791768 w 1791768"/>
              <a:gd name="connsiteY0" fmla="*/ 2253241 h 2513888"/>
              <a:gd name="connsiteX1" fmla="*/ 962826 w 1791768"/>
              <a:gd name="connsiteY1" fmla="*/ 2389974 h 2513888"/>
              <a:gd name="connsiteX2" fmla="*/ 22789 w 1791768"/>
              <a:gd name="connsiteY2" fmla="*/ 1509757 h 2513888"/>
              <a:gd name="connsiteX3" fmla="*/ 826093 w 1791768"/>
              <a:gd name="connsiteY3" fmla="*/ 176613 h 2513888"/>
              <a:gd name="connsiteX4" fmla="*/ 1766131 w 1791768"/>
              <a:gd name="connsiteY4" fmla="*/ 450079 h 2513888"/>
              <a:gd name="connsiteX0" fmla="*/ 1580972 w 1580972"/>
              <a:gd name="connsiteY0" fmla="*/ 2257870 h 2513888"/>
              <a:gd name="connsiteX1" fmla="*/ 752030 w 1580972"/>
              <a:gd name="connsiteY1" fmla="*/ 2394603 h 2513888"/>
              <a:gd name="connsiteX2" fmla="*/ 22789 w 1580972"/>
              <a:gd name="connsiteY2" fmla="*/ 1542160 h 2513888"/>
              <a:gd name="connsiteX3" fmla="*/ 615297 w 1580972"/>
              <a:gd name="connsiteY3" fmla="*/ 181242 h 2513888"/>
              <a:gd name="connsiteX4" fmla="*/ 1555335 w 1580972"/>
              <a:gd name="connsiteY4" fmla="*/ 454708 h 2513888"/>
              <a:gd name="connsiteX0" fmla="*/ 1590823 w 1590823"/>
              <a:gd name="connsiteY0" fmla="*/ 2039951 h 2295969"/>
              <a:gd name="connsiteX1" fmla="*/ 761881 w 1590823"/>
              <a:gd name="connsiteY1" fmla="*/ 2176684 h 2295969"/>
              <a:gd name="connsiteX2" fmla="*/ 32640 w 1590823"/>
              <a:gd name="connsiteY2" fmla="*/ 1324241 h 2295969"/>
              <a:gd name="connsiteX3" fmla="*/ 566040 w 1590823"/>
              <a:gd name="connsiteY3" fmla="*/ 181242 h 2295969"/>
              <a:gd name="connsiteX4" fmla="*/ 1565186 w 1590823"/>
              <a:gd name="connsiteY4" fmla="*/ 236789 h 2295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823" h="2295969">
                <a:moveTo>
                  <a:pt x="1590823" y="2039951"/>
                </a:moveTo>
                <a:cubicBezTo>
                  <a:pt x="1323767" y="2170274"/>
                  <a:pt x="1021578" y="2295969"/>
                  <a:pt x="761881" y="2176684"/>
                </a:cubicBezTo>
                <a:cubicBezTo>
                  <a:pt x="502184" y="2057399"/>
                  <a:pt x="65280" y="1656815"/>
                  <a:pt x="32640" y="1324241"/>
                </a:cubicBezTo>
                <a:cubicBezTo>
                  <a:pt x="0" y="991667"/>
                  <a:pt x="310616" y="362484"/>
                  <a:pt x="566040" y="181242"/>
                </a:cubicBezTo>
                <a:cubicBezTo>
                  <a:pt x="821464" y="0"/>
                  <a:pt x="1240445" y="11749"/>
                  <a:pt x="1565186" y="236789"/>
                </a:cubicBezTo>
              </a:path>
            </a:pathLst>
          </a:cu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1"/>
          <p:cNvSpPr/>
          <p:nvPr/>
        </p:nvSpPr>
        <p:spPr>
          <a:xfrm>
            <a:off x="6873666" y="2734654"/>
            <a:ext cx="1342877" cy="2734654"/>
          </a:xfrm>
          <a:custGeom>
            <a:avLst/>
            <a:gdLst>
              <a:gd name="connsiteX0" fmla="*/ 74064 w 1521151"/>
              <a:gd name="connsiteY0" fmla="*/ 0 h 2771686"/>
              <a:gd name="connsiteX1" fmla="*/ 99701 w 1521151"/>
              <a:gd name="connsiteY1" fmla="*/ 307649 h 2771686"/>
              <a:gd name="connsiteX2" fmla="*/ 672269 w 1521151"/>
              <a:gd name="connsiteY2" fmla="*/ 512748 h 2771686"/>
              <a:gd name="connsiteX3" fmla="*/ 1398662 w 1521151"/>
              <a:gd name="connsiteY3" fmla="*/ 1187866 h 2771686"/>
              <a:gd name="connsiteX4" fmla="*/ 1338841 w 1521151"/>
              <a:gd name="connsiteY4" fmla="*/ 2546647 h 2771686"/>
              <a:gd name="connsiteX5" fmla="*/ 304800 w 1521151"/>
              <a:gd name="connsiteY5" fmla="*/ 2538101 h 2771686"/>
              <a:gd name="connsiteX6" fmla="*/ 150976 w 1521151"/>
              <a:gd name="connsiteY6" fmla="*/ 2734654 h 2771686"/>
              <a:gd name="connsiteX0" fmla="*/ 74064 w 1461806"/>
              <a:gd name="connsiteY0" fmla="*/ 0 h 2734654"/>
              <a:gd name="connsiteX1" fmla="*/ 99701 w 1461806"/>
              <a:gd name="connsiteY1" fmla="*/ 307649 h 2734654"/>
              <a:gd name="connsiteX2" fmla="*/ 672269 w 1461806"/>
              <a:gd name="connsiteY2" fmla="*/ 512748 h 2734654"/>
              <a:gd name="connsiteX3" fmla="*/ 1398662 w 1461806"/>
              <a:gd name="connsiteY3" fmla="*/ 1187866 h 2734654"/>
              <a:gd name="connsiteX4" fmla="*/ 1051133 w 1461806"/>
              <a:gd name="connsiteY4" fmla="*/ 2294546 h 2734654"/>
              <a:gd name="connsiteX5" fmla="*/ 304800 w 1461806"/>
              <a:gd name="connsiteY5" fmla="*/ 2538101 h 2734654"/>
              <a:gd name="connsiteX6" fmla="*/ 150976 w 1461806"/>
              <a:gd name="connsiteY6" fmla="*/ 2734654 h 2734654"/>
              <a:gd name="connsiteX0" fmla="*/ 74064 w 1342877"/>
              <a:gd name="connsiteY0" fmla="*/ 0 h 2734654"/>
              <a:gd name="connsiteX1" fmla="*/ 99701 w 1342877"/>
              <a:gd name="connsiteY1" fmla="*/ 307649 h 2734654"/>
              <a:gd name="connsiteX2" fmla="*/ 672269 w 1342877"/>
              <a:gd name="connsiteY2" fmla="*/ 512748 h 2734654"/>
              <a:gd name="connsiteX3" fmla="*/ 1279733 w 1342877"/>
              <a:gd name="connsiteY3" fmla="*/ 1303946 h 2734654"/>
              <a:gd name="connsiteX4" fmla="*/ 1051133 w 1342877"/>
              <a:gd name="connsiteY4" fmla="*/ 2294546 h 2734654"/>
              <a:gd name="connsiteX5" fmla="*/ 304800 w 1342877"/>
              <a:gd name="connsiteY5" fmla="*/ 2538101 h 2734654"/>
              <a:gd name="connsiteX6" fmla="*/ 150976 w 1342877"/>
              <a:gd name="connsiteY6" fmla="*/ 2734654 h 2734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2877" h="2734654">
                <a:moveTo>
                  <a:pt x="74064" y="0"/>
                </a:moveTo>
                <a:cubicBezTo>
                  <a:pt x="37032" y="111095"/>
                  <a:pt x="0" y="222191"/>
                  <a:pt x="99701" y="307649"/>
                </a:cubicBezTo>
                <a:cubicBezTo>
                  <a:pt x="199402" y="393107"/>
                  <a:pt x="475597" y="346699"/>
                  <a:pt x="672269" y="512748"/>
                </a:cubicBezTo>
                <a:cubicBezTo>
                  <a:pt x="868941" y="678798"/>
                  <a:pt x="1216589" y="1006980"/>
                  <a:pt x="1279733" y="1303946"/>
                </a:cubicBezTo>
                <a:cubicBezTo>
                  <a:pt x="1342877" y="1600912"/>
                  <a:pt x="1213622" y="2088854"/>
                  <a:pt x="1051133" y="2294546"/>
                </a:cubicBezTo>
                <a:cubicBezTo>
                  <a:pt x="888644" y="2500238"/>
                  <a:pt x="454826" y="2464750"/>
                  <a:pt x="304800" y="2538101"/>
                </a:cubicBezTo>
                <a:cubicBezTo>
                  <a:pt x="154774" y="2611452"/>
                  <a:pt x="128899" y="2652045"/>
                  <a:pt x="150976" y="2734654"/>
                </a:cubicBezTo>
              </a:path>
            </a:pathLst>
          </a:cu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6165696" y="5029200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T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6699096" y="5039664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F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828800" y="5715000"/>
            <a:ext cx="38259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n-lt"/>
              </a:rPr>
              <a:t>Looks like a high-level FSM…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 Optimization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112837"/>
            <a:ext cx="8229600" cy="5059363"/>
          </a:xfrm>
        </p:spPr>
        <p:txBody>
          <a:bodyPr>
            <a:normAutofit/>
          </a:bodyPr>
          <a:lstStyle/>
          <a:p>
            <a:r>
              <a:rPr lang="en-US" dirty="0"/>
              <a:t>Perform a set of passes over the CFG</a:t>
            </a:r>
          </a:p>
          <a:p>
            <a:pPr lvl="1"/>
            <a:r>
              <a:rPr lang="en-US" dirty="0"/>
              <a:t>Each pass does a specific, simple task over the CFG</a:t>
            </a:r>
          </a:p>
          <a:p>
            <a:pPr lvl="1"/>
            <a:r>
              <a:rPr lang="en-US" dirty="0"/>
              <a:t>By repeating multiple simple passes on the CFG over and over, compilers achieve very complex optimizations</a:t>
            </a:r>
          </a:p>
          <a:p>
            <a:endParaRPr lang="en-US" dirty="0"/>
          </a:p>
          <a:p>
            <a:r>
              <a:rPr lang="en-US" dirty="0"/>
              <a:t>Example optimizations:</a:t>
            </a:r>
          </a:p>
          <a:p>
            <a:pPr lvl="1"/>
            <a:r>
              <a:rPr lang="en-US" dirty="0"/>
              <a:t>Dead code elimination: Eliminate assignments to variables that are never used, or basic blocks that are never reached</a:t>
            </a:r>
          </a:p>
          <a:p>
            <a:pPr lvl="1"/>
            <a:r>
              <a:rPr lang="en-US" dirty="0"/>
              <a:t>Constant propagation: Identify variables that are constant, substitute the constant elsewhere</a:t>
            </a:r>
          </a:p>
          <a:p>
            <a:pPr lvl="1"/>
            <a:r>
              <a:rPr lang="en-US" dirty="0"/>
              <a:t>Constant folding: Compute and substitute constant expressions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IR Optimizations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1447800"/>
            <a:ext cx="2438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tabLst>
                <a:tab pos="290513" algn="l"/>
                <a:tab pos="1655763" algn="l"/>
                <a:tab pos="1946275" algn="l"/>
              </a:tabLst>
            </a:pPr>
            <a:r>
              <a:rPr lang="en-US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x = 3;</a:t>
            </a:r>
          </a:p>
          <a:p>
            <a:pPr eaLnBrk="0" hangingPunct="0">
              <a:tabLst>
                <a:tab pos="290513" algn="l"/>
                <a:tab pos="1655763" algn="l"/>
                <a:tab pos="1946275" algn="l"/>
              </a:tabLst>
            </a:pPr>
            <a:r>
              <a:rPr lang="en-US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y = x + 7;</a:t>
            </a:r>
          </a:p>
          <a:p>
            <a:pPr eaLnBrk="0" hangingPunct="0">
              <a:tabLst>
                <a:tab pos="290513" algn="l"/>
                <a:tab pos="1655763" algn="l"/>
                <a:tab pos="1946275" algn="l"/>
              </a:tabLst>
            </a:pPr>
            <a:r>
              <a:rPr lang="en-US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z = 2*y;</a:t>
            </a:r>
          </a:p>
          <a:p>
            <a:pPr eaLnBrk="0" hangingPunct="0">
              <a:tabLst>
                <a:tab pos="290513" algn="l"/>
                <a:tab pos="1655763" algn="l"/>
                <a:tab pos="1946275" algn="l"/>
              </a:tabLst>
            </a:pPr>
            <a:r>
              <a:rPr lang="en-US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(x &lt; y) {</a:t>
            </a:r>
          </a:p>
          <a:p>
            <a:pPr eaLnBrk="0" hangingPunct="0">
              <a:tabLst>
                <a:tab pos="290513" algn="l"/>
                <a:tab pos="1655763" algn="l"/>
                <a:tab pos="1946275" algn="l"/>
              </a:tabLst>
            </a:pPr>
            <a:r>
              <a:rPr lang="en-US" dirty="0">
                <a:latin typeface="Consolas" pitchFamily="49" charset="0"/>
                <a:cs typeface="Consolas" pitchFamily="49" charset="0"/>
              </a:rPr>
              <a:t>  z = x/2 + y/3;</a:t>
            </a:r>
          </a:p>
          <a:p>
            <a:pPr eaLnBrk="0" hangingPunct="0">
              <a:tabLst>
                <a:tab pos="290513" algn="l"/>
                <a:tab pos="1655763" algn="l"/>
                <a:tab pos="1946275" algn="l"/>
              </a:tabLst>
            </a:pPr>
            <a:r>
              <a:rPr lang="en-US" dirty="0">
                <a:latin typeface="Consolas" pitchFamily="49" charset="0"/>
                <a:cs typeface="Consolas" pitchFamily="49" charset="0"/>
              </a:rPr>
              <a:t>} </a:t>
            </a:r>
            <a:r>
              <a:rPr lang="en-US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tabLst>
                <a:tab pos="290513" algn="l"/>
                <a:tab pos="1655763" algn="l"/>
                <a:tab pos="1946275" algn="l"/>
              </a:tabLst>
            </a:pPr>
            <a:r>
              <a:rPr lang="en-US" dirty="0">
                <a:latin typeface="Consolas" pitchFamily="49" charset="0"/>
                <a:cs typeface="Consolas" pitchFamily="49" charset="0"/>
              </a:rPr>
              <a:t>  z = x*y + y;</a:t>
            </a:r>
          </a:p>
          <a:p>
            <a:pPr eaLnBrk="0" hangingPunct="0">
              <a:tabLst>
                <a:tab pos="290513" algn="l"/>
                <a:tab pos="1655763" algn="l"/>
                <a:tab pos="1946275" algn="l"/>
              </a:tabLst>
            </a:pPr>
            <a:r>
              <a:rPr lang="en-US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4267200" y="2057400"/>
            <a:ext cx="1147482" cy="113665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r>
              <a:rPr lang="en-US" dirty="0"/>
              <a:t>x = 3</a:t>
            </a:r>
          </a:p>
          <a:p>
            <a:r>
              <a:rPr lang="en-US" dirty="0"/>
              <a:t>y = x + 7</a:t>
            </a:r>
          </a:p>
          <a:p>
            <a:r>
              <a:rPr lang="en-US" dirty="0"/>
              <a:t>z = 2*y</a:t>
            </a:r>
          </a:p>
          <a:p>
            <a:r>
              <a:rPr lang="en-US" dirty="0"/>
              <a:t>if (x &lt; y)</a:t>
            </a:r>
          </a:p>
        </p:txBody>
      </p:sp>
      <p:sp>
        <p:nvSpPr>
          <p:cNvPr id="9" name="Rectangle 8"/>
          <p:cNvSpPr/>
          <p:nvPr/>
        </p:nvSpPr>
        <p:spPr>
          <a:xfrm>
            <a:off x="3048000" y="3657600"/>
            <a:ext cx="1600200" cy="98425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r>
              <a:rPr lang="en-US" dirty="0"/>
              <a:t>_t1 = x/2</a:t>
            </a:r>
          </a:p>
          <a:p>
            <a:r>
              <a:rPr lang="en-US" dirty="0"/>
              <a:t>_t2 = y/3</a:t>
            </a:r>
          </a:p>
          <a:p>
            <a:r>
              <a:rPr lang="en-US" dirty="0"/>
              <a:t>z = _t1 + _t2</a:t>
            </a:r>
          </a:p>
        </p:txBody>
      </p:sp>
      <p:sp>
        <p:nvSpPr>
          <p:cNvPr id="40" name="Rectangle 39"/>
          <p:cNvSpPr/>
          <p:nvPr/>
        </p:nvSpPr>
        <p:spPr>
          <a:xfrm>
            <a:off x="4267200" y="1447800"/>
            <a:ext cx="1143000" cy="381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41" name="Rectangle 40"/>
          <p:cNvSpPr/>
          <p:nvPr/>
        </p:nvSpPr>
        <p:spPr>
          <a:xfrm>
            <a:off x="4267200" y="5181600"/>
            <a:ext cx="1143000" cy="381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dirty="0"/>
              <a:t>end</a:t>
            </a:r>
          </a:p>
        </p:txBody>
      </p:sp>
      <p:cxnSp>
        <p:nvCxnSpPr>
          <p:cNvPr id="42" name="Straight Arrow Connector 41"/>
          <p:cNvCxnSpPr>
            <a:stCxn id="40" idx="2"/>
            <a:endCxn id="7" idx="0"/>
          </p:cNvCxnSpPr>
          <p:nvPr/>
        </p:nvCxnSpPr>
        <p:spPr>
          <a:xfrm>
            <a:off x="4838700" y="1828800"/>
            <a:ext cx="2241" cy="2286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5105400" y="3657600"/>
            <a:ext cx="1600200" cy="98425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r>
              <a:rPr lang="en-US" dirty="0"/>
              <a:t>_t3 = x*y</a:t>
            </a:r>
          </a:p>
          <a:p>
            <a:r>
              <a:rPr lang="en-US" dirty="0"/>
              <a:t>z = _t3 + y</a:t>
            </a:r>
          </a:p>
        </p:txBody>
      </p:sp>
      <p:cxnSp>
        <p:nvCxnSpPr>
          <p:cNvPr id="52" name="Straight Arrow Connector 51"/>
          <p:cNvCxnSpPr>
            <a:endCxn id="9" idx="0"/>
          </p:cNvCxnSpPr>
          <p:nvPr/>
        </p:nvCxnSpPr>
        <p:spPr>
          <a:xfrm flipH="1">
            <a:off x="3848100" y="3200400"/>
            <a:ext cx="647701" cy="4572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51" idx="0"/>
          </p:cNvCxnSpPr>
          <p:nvPr/>
        </p:nvCxnSpPr>
        <p:spPr>
          <a:xfrm>
            <a:off x="5105400" y="3200400"/>
            <a:ext cx="800100" cy="4572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9" idx="2"/>
          </p:cNvCxnSpPr>
          <p:nvPr/>
        </p:nvCxnSpPr>
        <p:spPr>
          <a:xfrm>
            <a:off x="3848100" y="4641850"/>
            <a:ext cx="800100" cy="5397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5029200" y="4648200"/>
            <a:ext cx="838200" cy="5334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4267200" y="3244334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T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5022696" y="3243130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F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9403" y="5257800"/>
            <a:ext cx="41045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  <a:latin typeface="+mn-lt"/>
              </a:rPr>
              <a:t>NOTE:  Expressions with &gt; 2 </a:t>
            </a:r>
            <a:r>
              <a:rPr lang="en-US" sz="1600" dirty="0" err="1">
                <a:solidFill>
                  <a:srgbClr val="C00000"/>
                </a:solidFill>
                <a:latin typeface="+mn-lt"/>
              </a:rPr>
              <a:t>vars</a:t>
            </a:r>
            <a:r>
              <a:rPr lang="en-US" sz="1600" dirty="0">
                <a:solidFill>
                  <a:srgbClr val="C00000"/>
                </a:solidFill>
                <a:latin typeface="+mn-lt"/>
              </a:rPr>
              <a:t> or constants</a:t>
            </a:r>
            <a:br>
              <a:rPr lang="en-US" sz="1600" dirty="0">
                <a:solidFill>
                  <a:srgbClr val="C00000"/>
                </a:solidFill>
                <a:latin typeface="+mn-lt"/>
              </a:rPr>
            </a:br>
            <a:r>
              <a:rPr lang="en-US" sz="1600" dirty="0">
                <a:solidFill>
                  <a:srgbClr val="C00000"/>
                </a:solidFill>
                <a:latin typeface="+mn-lt"/>
              </a:rPr>
              <a:t>broken down in multiple assignments,</a:t>
            </a:r>
            <a:br>
              <a:rPr lang="en-US" sz="1600" dirty="0">
                <a:solidFill>
                  <a:srgbClr val="C00000"/>
                </a:solidFill>
                <a:latin typeface="+mn-lt"/>
              </a:rPr>
            </a:br>
            <a:r>
              <a:rPr lang="en-US" sz="1600" dirty="0">
                <a:solidFill>
                  <a:srgbClr val="C00000"/>
                </a:solidFill>
                <a:latin typeface="+mn-lt"/>
              </a:rPr>
              <a:t>using temporary variables</a:t>
            </a:r>
          </a:p>
        </p:txBody>
      </p:sp>
      <p:cxnSp>
        <p:nvCxnSpPr>
          <p:cNvPr id="19" name="Straight Arrow Connector 18"/>
          <p:cNvCxnSpPr>
            <a:stCxn id="18" idx="0"/>
          </p:cNvCxnSpPr>
          <p:nvPr/>
        </p:nvCxnSpPr>
        <p:spPr>
          <a:xfrm flipV="1">
            <a:off x="2141664" y="4775776"/>
            <a:ext cx="753936" cy="482024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IR Optimizations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1447800"/>
            <a:ext cx="2438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tabLst>
                <a:tab pos="290513" algn="l"/>
                <a:tab pos="1655763" algn="l"/>
                <a:tab pos="1946275" algn="l"/>
              </a:tabLst>
            </a:pPr>
            <a:r>
              <a:rPr lang="en-US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x = 3;</a:t>
            </a:r>
          </a:p>
          <a:p>
            <a:pPr eaLnBrk="0" hangingPunct="0">
              <a:tabLst>
                <a:tab pos="290513" algn="l"/>
                <a:tab pos="1655763" algn="l"/>
                <a:tab pos="1946275" algn="l"/>
              </a:tabLst>
            </a:pPr>
            <a:r>
              <a:rPr lang="en-US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y = x + 7;</a:t>
            </a:r>
          </a:p>
          <a:p>
            <a:pPr eaLnBrk="0" hangingPunct="0">
              <a:tabLst>
                <a:tab pos="290513" algn="l"/>
                <a:tab pos="1655763" algn="l"/>
                <a:tab pos="1946275" algn="l"/>
              </a:tabLst>
            </a:pPr>
            <a:r>
              <a:rPr lang="en-US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z = 2*y;</a:t>
            </a:r>
          </a:p>
          <a:p>
            <a:pPr eaLnBrk="0" hangingPunct="0">
              <a:tabLst>
                <a:tab pos="290513" algn="l"/>
                <a:tab pos="1655763" algn="l"/>
                <a:tab pos="1946275" algn="l"/>
              </a:tabLst>
            </a:pPr>
            <a:r>
              <a:rPr lang="en-US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(x &lt; y) {</a:t>
            </a:r>
          </a:p>
          <a:p>
            <a:pPr eaLnBrk="0" hangingPunct="0">
              <a:tabLst>
                <a:tab pos="290513" algn="l"/>
                <a:tab pos="1655763" algn="l"/>
                <a:tab pos="1946275" algn="l"/>
              </a:tabLst>
            </a:pPr>
            <a:r>
              <a:rPr lang="en-US" dirty="0">
                <a:latin typeface="Consolas" pitchFamily="49" charset="0"/>
                <a:cs typeface="Consolas" pitchFamily="49" charset="0"/>
              </a:rPr>
              <a:t>  z = x/2 + y/3;</a:t>
            </a:r>
          </a:p>
          <a:p>
            <a:pPr eaLnBrk="0" hangingPunct="0">
              <a:tabLst>
                <a:tab pos="290513" algn="l"/>
                <a:tab pos="1655763" algn="l"/>
                <a:tab pos="1946275" algn="l"/>
              </a:tabLst>
            </a:pPr>
            <a:r>
              <a:rPr lang="en-US" dirty="0">
                <a:latin typeface="Consolas" pitchFamily="49" charset="0"/>
                <a:cs typeface="Consolas" pitchFamily="49" charset="0"/>
              </a:rPr>
              <a:t>} </a:t>
            </a:r>
            <a:r>
              <a:rPr lang="en-US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tabLst>
                <a:tab pos="290513" algn="l"/>
                <a:tab pos="1655763" algn="l"/>
                <a:tab pos="1946275" algn="l"/>
              </a:tabLst>
            </a:pPr>
            <a:r>
              <a:rPr lang="en-US" dirty="0">
                <a:latin typeface="Consolas" pitchFamily="49" charset="0"/>
                <a:cs typeface="Consolas" pitchFamily="49" charset="0"/>
              </a:rPr>
              <a:t>  z = x*y + y;</a:t>
            </a:r>
          </a:p>
          <a:p>
            <a:pPr eaLnBrk="0" hangingPunct="0">
              <a:tabLst>
                <a:tab pos="290513" algn="l"/>
                <a:tab pos="1655763" algn="l"/>
                <a:tab pos="1946275" algn="l"/>
              </a:tabLst>
            </a:pPr>
            <a:r>
              <a:rPr lang="en-US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4267200" y="2057400"/>
            <a:ext cx="1147482" cy="113665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r>
              <a:rPr lang="en-US" dirty="0"/>
              <a:t>x = 3</a:t>
            </a:r>
          </a:p>
          <a:p>
            <a:r>
              <a:rPr lang="en-US" dirty="0"/>
              <a:t>y = x + 7</a:t>
            </a:r>
          </a:p>
          <a:p>
            <a:r>
              <a:rPr lang="en-US" dirty="0"/>
              <a:t>z = 2*y</a:t>
            </a:r>
          </a:p>
          <a:p>
            <a:r>
              <a:rPr lang="en-US" dirty="0"/>
              <a:t>if (x &lt; y)</a:t>
            </a:r>
          </a:p>
        </p:txBody>
      </p:sp>
      <p:sp>
        <p:nvSpPr>
          <p:cNvPr id="9" name="Rectangle 8"/>
          <p:cNvSpPr/>
          <p:nvPr/>
        </p:nvSpPr>
        <p:spPr>
          <a:xfrm>
            <a:off x="3048000" y="3657600"/>
            <a:ext cx="1600200" cy="98425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r>
              <a:rPr lang="en-US" dirty="0"/>
              <a:t>_t1 = x/2</a:t>
            </a:r>
          </a:p>
          <a:p>
            <a:r>
              <a:rPr lang="en-US" dirty="0"/>
              <a:t>_t2 = y/3</a:t>
            </a:r>
          </a:p>
          <a:p>
            <a:r>
              <a:rPr lang="en-US" dirty="0"/>
              <a:t>z = _t1 + _t2</a:t>
            </a:r>
          </a:p>
        </p:txBody>
      </p:sp>
      <p:sp>
        <p:nvSpPr>
          <p:cNvPr id="40" name="Rectangle 39"/>
          <p:cNvSpPr/>
          <p:nvPr/>
        </p:nvSpPr>
        <p:spPr>
          <a:xfrm>
            <a:off x="4267200" y="1447800"/>
            <a:ext cx="1143000" cy="381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41" name="Rectangle 40"/>
          <p:cNvSpPr/>
          <p:nvPr/>
        </p:nvSpPr>
        <p:spPr>
          <a:xfrm>
            <a:off x="4267200" y="5181600"/>
            <a:ext cx="1143000" cy="381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dirty="0"/>
              <a:t>end</a:t>
            </a:r>
          </a:p>
        </p:txBody>
      </p:sp>
      <p:cxnSp>
        <p:nvCxnSpPr>
          <p:cNvPr id="42" name="Straight Arrow Connector 41"/>
          <p:cNvCxnSpPr>
            <a:stCxn id="40" idx="2"/>
            <a:endCxn id="7" idx="0"/>
          </p:cNvCxnSpPr>
          <p:nvPr/>
        </p:nvCxnSpPr>
        <p:spPr>
          <a:xfrm>
            <a:off x="4838700" y="1828800"/>
            <a:ext cx="2241" cy="2286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5105400" y="3657600"/>
            <a:ext cx="1600200" cy="98425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r>
              <a:rPr lang="en-US" dirty="0"/>
              <a:t>_t3 = x*y</a:t>
            </a:r>
          </a:p>
          <a:p>
            <a:r>
              <a:rPr lang="en-US" dirty="0"/>
              <a:t>z = _t3 + y</a:t>
            </a:r>
          </a:p>
        </p:txBody>
      </p:sp>
      <p:cxnSp>
        <p:nvCxnSpPr>
          <p:cNvPr id="52" name="Straight Arrow Connector 51"/>
          <p:cNvCxnSpPr>
            <a:endCxn id="9" idx="0"/>
          </p:cNvCxnSpPr>
          <p:nvPr/>
        </p:nvCxnSpPr>
        <p:spPr>
          <a:xfrm flipH="1">
            <a:off x="3848100" y="3200400"/>
            <a:ext cx="647701" cy="4572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51" idx="0"/>
          </p:cNvCxnSpPr>
          <p:nvPr/>
        </p:nvCxnSpPr>
        <p:spPr>
          <a:xfrm>
            <a:off x="5105400" y="3200400"/>
            <a:ext cx="800100" cy="4572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9" idx="2"/>
          </p:cNvCxnSpPr>
          <p:nvPr/>
        </p:nvCxnSpPr>
        <p:spPr>
          <a:xfrm>
            <a:off x="3848100" y="4641850"/>
            <a:ext cx="800100" cy="5397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5029200" y="4648200"/>
            <a:ext cx="838200" cy="5334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324600" y="1219200"/>
            <a:ext cx="274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  <a:latin typeface="+mn-lt"/>
              </a:rPr>
              <a:t>Dead code </a:t>
            </a:r>
            <a:r>
              <a:rPr lang="en-US" dirty="0" err="1">
                <a:solidFill>
                  <a:srgbClr val="C00000"/>
                </a:solidFill>
                <a:latin typeface="+mn-lt"/>
              </a:rPr>
              <a:t>elim</a:t>
            </a:r>
            <a:endParaRPr lang="en-US" dirty="0">
              <a:solidFill>
                <a:srgbClr val="C00000"/>
              </a:solidFill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0070C0"/>
                </a:solidFill>
                <a:latin typeface="+mn-lt"/>
              </a:rPr>
              <a:t>Constant propagation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00B050"/>
                </a:solidFill>
                <a:latin typeface="+mn-lt"/>
              </a:rPr>
              <a:t>Constant folding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267200" y="2667000"/>
            <a:ext cx="1143000" cy="228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3886200" y="2362200"/>
            <a:ext cx="1143000" cy="3048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dirty="0"/>
              <a:t>y = 3 + 7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029200" y="2362200"/>
            <a:ext cx="1143000" cy="3048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dirty="0"/>
              <a:t>y = 10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657600" y="2895600"/>
            <a:ext cx="1143000" cy="3048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dirty="0"/>
              <a:t>if (3 &lt; y)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514600" y="3733800"/>
            <a:ext cx="1143000" cy="3048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dirty="0"/>
              <a:t>_t1 = 3/2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800600" y="3886200"/>
            <a:ext cx="1143000" cy="3048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dirty="0"/>
              <a:t>_t3 = 3*y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267200" y="3244334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T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5022696" y="3243130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F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3657600" y="3733800"/>
            <a:ext cx="1143000" cy="3048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/>
              <a:t>_t1= 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 animBg="1"/>
      <p:bldP spid="25" grpId="0" animBg="1"/>
      <p:bldP spid="2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IR Optimizations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1447800"/>
            <a:ext cx="2438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tabLst>
                <a:tab pos="290513" algn="l"/>
                <a:tab pos="1655763" algn="l"/>
                <a:tab pos="1946275" algn="l"/>
              </a:tabLst>
            </a:pPr>
            <a:r>
              <a:rPr lang="en-US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x = 3;</a:t>
            </a:r>
          </a:p>
          <a:p>
            <a:pPr eaLnBrk="0" hangingPunct="0">
              <a:tabLst>
                <a:tab pos="290513" algn="l"/>
                <a:tab pos="1655763" algn="l"/>
                <a:tab pos="1946275" algn="l"/>
              </a:tabLst>
            </a:pPr>
            <a:r>
              <a:rPr lang="en-US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y = x + 7;</a:t>
            </a:r>
          </a:p>
          <a:p>
            <a:pPr eaLnBrk="0" hangingPunct="0">
              <a:tabLst>
                <a:tab pos="290513" algn="l"/>
                <a:tab pos="1655763" algn="l"/>
                <a:tab pos="1946275" algn="l"/>
              </a:tabLst>
            </a:pPr>
            <a:r>
              <a:rPr lang="en-US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z = 2*y;</a:t>
            </a:r>
          </a:p>
          <a:p>
            <a:pPr eaLnBrk="0" hangingPunct="0">
              <a:tabLst>
                <a:tab pos="290513" algn="l"/>
                <a:tab pos="1655763" algn="l"/>
                <a:tab pos="1946275" algn="l"/>
              </a:tabLst>
            </a:pPr>
            <a:r>
              <a:rPr lang="en-US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(x &lt; y) {</a:t>
            </a:r>
          </a:p>
          <a:p>
            <a:pPr eaLnBrk="0" hangingPunct="0">
              <a:tabLst>
                <a:tab pos="290513" algn="l"/>
                <a:tab pos="1655763" algn="l"/>
                <a:tab pos="1946275" algn="l"/>
              </a:tabLst>
            </a:pPr>
            <a:r>
              <a:rPr lang="en-US" dirty="0">
                <a:latin typeface="Consolas" pitchFamily="49" charset="0"/>
                <a:cs typeface="Consolas" pitchFamily="49" charset="0"/>
              </a:rPr>
              <a:t>  z = x/2 + y/3;</a:t>
            </a:r>
          </a:p>
          <a:p>
            <a:pPr eaLnBrk="0" hangingPunct="0">
              <a:tabLst>
                <a:tab pos="290513" algn="l"/>
                <a:tab pos="1655763" algn="l"/>
                <a:tab pos="1946275" algn="l"/>
              </a:tabLst>
            </a:pPr>
            <a:r>
              <a:rPr lang="en-US" dirty="0">
                <a:latin typeface="Consolas" pitchFamily="49" charset="0"/>
                <a:cs typeface="Consolas" pitchFamily="49" charset="0"/>
              </a:rPr>
              <a:t>} </a:t>
            </a:r>
            <a:r>
              <a:rPr lang="en-US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tabLst>
                <a:tab pos="290513" algn="l"/>
                <a:tab pos="1655763" algn="l"/>
                <a:tab pos="1946275" algn="l"/>
              </a:tabLst>
            </a:pPr>
            <a:r>
              <a:rPr lang="en-US" dirty="0">
                <a:latin typeface="Consolas" pitchFamily="49" charset="0"/>
                <a:cs typeface="Consolas" pitchFamily="49" charset="0"/>
              </a:rPr>
              <a:t>  z = x*y + y;</a:t>
            </a:r>
          </a:p>
          <a:p>
            <a:pPr eaLnBrk="0" hangingPunct="0">
              <a:tabLst>
                <a:tab pos="290513" algn="l"/>
                <a:tab pos="1655763" algn="l"/>
                <a:tab pos="1946275" algn="l"/>
              </a:tabLst>
            </a:pPr>
            <a:r>
              <a:rPr lang="en-US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4267200" y="2057400"/>
            <a:ext cx="1147482" cy="113665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r>
              <a:rPr lang="en-US" dirty="0"/>
              <a:t>x = 3</a:t>
            </a:r>
          </a:p>
          <a:p>
            <a:r>
              <a:rPr lang="en-US" dirty="0"/>
              <a:t>y = 10</a:t>
            </a:r>
          </a:p>
          <a:p>
            <a:r>
              <a:rPr lang="en-US" dirty="0"/>
              <a:t>if (3 &lt; y)</a:t>
            </a:r>
          </a:p>
        </p:txBody>
      </p:sp>
      <p:sp>
        <p:nvSpPr>
          <p:cNvPr id="9" name="Rectangle 8"/>
          <p:cNvSpPr/>
          <p:nvPr/>
        </p:nvSpPr>
        <p:spPr>
          <a:xfrm>
            <a:off x="3048000" y="3657600"/>
            <a:ext cx="1600200" cy="98425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r>
              <a:rPr lang="en-US" dirty="0"/>
              <a:t>_t1 = 1</a:t>
            </a:r>
          </a:p>
          <a:p>
            <a:r>
              <a:rPr lang="en-US" dirty="0"/>
              <a:t>_t2 = y/3</a:t>
            </a:r>
          </a:p>
          <a:p>
            <a:r>
              <a:rPr lang="en-US" dirty="0"/>
              <a:t>z = _t1 + _t2</a:t>
            </a:r>
          </a:p>
        </p:txBody>
      </p:sp>
      <p:sp>
        <p:nvSpPr>
          <p:cNvPr id="40" name="Rectangle 39"/>
          <p:cNvSpPr/>
          <p:nvPr/>
        </p:nvSpPr>
        <p:spPr>
          <a:xfrm>
            <a:off x="4267200" y="1447800"/>
            <a:ext cx="1143000" cy="381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41" name="Rectangle 40"/>
          <p:cNvSpPr/>
          <p:nvPr/>
        </p:nvSpPr>
        <p:spPr>
          <a:xfrm>
            <a:off x="4267200" y="5181600"/>
            <a:ext cx="1143000" cy="381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dirty="0"/>
              <a:t>end</a:t>
            </a:r>
          </a:p>
        </p:txBody>
      </p:sp>
      <p:cxnSp>
        <p:nvCxnSpPr>
          <p:cNvPr id="42" name="Straight Arrow Connector 41"/>
          <p:cNvCxnSpPr>
            <a:stCxn id="40" idx="2"/>
            <a:endCxn id="7" idx="0"/>
          </p:cNvCxnSpPr>
          <p:nvPr/>
        </p:nvCxnSpPr>
        <p:spPr>
          <a:xfrm>
            <a:off x="4838700" y="1828800"/>
            <a:ext cx="2241" cy="2286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5105400" y="3657600"/>
            <a:ext cx="1600200" cy="98425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r>
              <a:rPr lang="en-US" dirty="0"/>
              <a:t>_t3 = 3*y</a:t>
            </a:r>
          </a:p>
          <a:p>
            <a:r>
              <a:rPr lang="en-US" dirty="0"/>
              <a:t>z = _t3 + y</a:t>
            </a:r>
          </a:p>
        </p:txBody>
      </p:sp>
      <p:cxnSp>
        <p:nvCxnSpPr>
          <p:cNvPr id="52" name="Straight Arrow Connector 51"/>
          <p:cNvCxnSpPr>
            <a:endCxn id="9" idx="0"/>
          </p:cNvCxnSpPr>
          <p:nvPr/>
        </p:nvCxnSpPr>
        <p:spPr>
          <a:xfrm flipH="1">
            <a:off x="3848100" y="3200400"/>
            <a:ext cx="647701" cy="4572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51" idx="0"/>
          </p:cNvCxnSpPr>
          <p:nvPr/>
        </p:nvCxnSpPr>
        <p:spPr>
          <a:xfrm>
            <a:off x="5105400" y="3200400"/>
            <a:ext cx="800100" cy="4572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9" idx="2"/>
          </p:cNvCxnSpPr>
          <p:nvPr/>
        </p:nvCxnSpPr>
        <p:spPr>
          <a:xfrm>
            <a:off x="3848100" y="4641850"/>
            <a:ext cx="800100" cy="5397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5029200" y="4648200"/>
            <a:ext cx="838200" cy="5334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324600" y="1143000"/>
            <a:ext cx="2819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  <a:latin typeface="+mn-lt"/>
              </a:rPr>
              <a:t>Dead code </a:t>
            </a:r>
            <a:r>
              <a:rPr lang="en-US" dirty="0" err="1">
                <a:solidFill>
                  <a:srgbClr val="C00000"/>
                </a:solidFill>
                <a:latin typeface="+mn-lt"/>
              </a:rPr>
              <a:t>elim</a:t>
            </a:r>
            <a:endParaRPr lang="en-US" dirty="0">
              <a:solidFill>
                <a:srgbClr val="C00000"/>
              </a:solidFill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0070C0"/>
                </a:solidFill>
                <a:latin typeface="+mn-lt"/>
              </a:rPr>
              <a:t>Constant propagation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00B050"/>
                </a:solidFill>
                <a:latin typeface="+mn-lt"/>
              </a:rPr>
              <a:t>Constant folding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  <a:latin typeface="+mn-lt"/>
              </a:rPr>
              <a:t>Dead code </a:t>
            </a:r>
            <a:r>
              <a:rPr lang="en-US" dirty="0" err="1">
                <a:solidFill>
                  <a:srgbClr val="C00000"/>
                </a:solidFill>
                <a:latin typeface="+mn-lt"/>
              </a:rPr>
              <a:t>elim</a:t>
            </a:r>
            <a:endParaRPr lang="en-US" dirty="0">
              <a:solidFill>
                <a:srgbClr val="C00000"/>
              </a:solidFill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0070C0"/>
                </a:solidFill>
                <a:latin typeface="+mn-lt"/>
              </a:rPr>
              <a:t>Constant propagation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00B050"/>
                </a:solidFill>
                <a:latin typeface="+mn-lt"/>
              </a:rPr>
              <a:t>Constant folding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505200" y="2819400"/>
            <a:ext cx="1295400" cy="3048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dirty="0"/>
              <a:t>if (3 &lt; 10)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267200" y="3244334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T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5022696" y="3243130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F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4267200" y="2209800"/>
            <a:ext cx="1143000" cy="228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4800600" y="2819400"/>
            <a:ext cx="1143000" cy="3048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dirty="0"/>
              <a:t>if (true)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514600" y="4038600"/>
            <a:ext cx="1295400" cy="3048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dirty="0"/>
              <a:t>_t2=10/3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810000" y="4038600"/>
            <a:ext cx="1143000" cy="3048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dirty="0"/>
              <a:t>_t2 = 3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953000" y="3886200"/>
            <a:ext cx="1295400" cy="3048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dirty="0"/>
              <a:t>_t3=3*10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248400" y="3886200"/>
            <a:ext cx="1143000" cy="3048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dirty="0"/>
              <a:t>_t3 = 30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514600" y="4343400"/>
            <a:ext cx="1295400" cy="3048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dirty="0"/>
              <a:t>z=1+_t2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953000" y="4191000"/>
            <a:ext cx="1295400" cy="3048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dirty="0"/>
              <a:t>z=_t3 + 10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IR Optimizations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1447800"/>
            <a:ext cx="2438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tabLst>
                <a:tab pos="290513" algn="l"/>
                <a:tab pos="1655763" algn="l"/>
                <a:tab pos="1946275" algn="l"/>
              </a:tabLst>
            </a:pPr>
            <a:r>
              <a:rPr lang="en-US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x = 3;</a:t>
            </a:r>
          </a:p>
          <a:p>
            <a:pPr eaLnBrk="0" hangingPunct="0">
              <a:tabLst>
                <a:tab pos="290513" algn="l"/>
                <a:tab pos="1655763" algn="l"/>
                <a:tab pos="1946275" algn="l"/>
              </a:tabLst>
            </a:pPr>
            <a:r>
              <a:rPr lang="en-US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y = x + 7;</a:t>
            </a:r>
          </a:p>
          <a:p>
            <a:pPr eaLnBrk="0" hangingPunct="0">
              <a:tabLst>
                <a:tab pos="290513" algn="l"/>
                <a:tab pos="1655763" algn="l"/>
                <a:tab pos="1946275" algn="l"/>
              </a:tabLst>
            </a:pPr>
            <a:r>
              <a:rPr lang="en-US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z = 2*y;</a:t>
            </a:r>
          </a:p>
          <a:p>
            <a:pPr eaLnBrk="0" hangingPunct="0">
              <a:tabLst>
                <a:tab pos="290513" algn="l"/>
                <a:tab pos="1655763" algn="l"/>
                <a:tab pos="1946275" algn="l"/>
              </a:tabLst>
            </a:pPr>
            <a:r>
              <a:rPr lang="en-US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(x &lt; y) {</a:t>
            </a:r>
          </a:p>
          <a:p>
            <a:pPr eaLnBrk="0" hangingPunct="0">
              <a:tabLst>
                <a:tab pos="290513" algn="l"/>
                <a:tab pos="1655763" algn="l"/>
                <a:tab pos="1946275" algn="l"/>
              </a:tabLst>
            </a:pPr>
            <a:r>
              <a:rPr lang="en-US" dirty="0">
                <a:latin typeface="Consolas" pitchFamily="49" charset="0"/>
                <a:cs typeface="Consolas" pitchFamily="49" charset="0"/>
              </a:rPr>
              <a:t>  z = x/2 + y/3;</a:t>
            </a:r>
          </a:p>
          <a:p>
            <a:pPr eaLnBrk="0" hangingPunct="0">
              <a:tabLst>
                <a:tab pos="290513" algn="l"/>
                <a:tab pos="1655763" algn="l"/>
                <a:tab pos="1946275" algn="l"/>
              </a:tabLst>
            </a:pPr>
            <a:r>
              <a:rPr lang="en-US" dirty="0">
                <a:latin typeface="Consolas" pitchFamily="49" charset="0"/>
                <a:cs typeface="Consolas" pitchFamily="49" charset="0"/>
              </a:rPr>
              <a:t>} </a:t>
            </a:r>
            <a:r>
              <a:rPr lang="en-US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tabLst>
                <a:tab pos="290513" algn="l"/>
                <a:tab pos="1655763" algn="l"/>
                <a:tab pos="1946275" algn="l"/>
              </a:tabLst>
            </a:pPr>
            <a:r>
              <a:rPr lang="en-US" dirty="0">
                <a:latin typeface="Consolas" pitchFamily="49" charset="0"/>
                <a:cs typeface="Consolas" pitchFamily="49" charset="0"/>
              </a:rPr>
              <a:t>  z = x*y + y;</a:t>
            </a:r>
          </a:p>
          <a:p>
            <a:pPr eaLnBrk="0" hangingPunct="0">
              <a:tabLst>
                <a:tab pos="290513" algn="l"/>
                <a:tab pos="1655763" algn="l"/>
                <a:tab pos="1946275" algn="l"/>
              </a:tabLst>
            </a:pPr>
            <a:r>
              <a:rPr lang="en-US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4267200" y="2057400"/>
            <a:ext cx="1147482" cy="113665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r>
              <a:rPr lang="en-US" dirty="0"/>
              <a:t>y = 10</a:t>
            </a:r>
          </a:p>
          <a:p>
            <a:r>
              <a:rPr lang="en-US" dirty="0"/>
              <a:t>if (true)</a:t>
            </a:r>
          </a:p>
        </p:txBody>
      </p:sp>
      <p:sp>
        <p:nvSpPr>
          <p:cNvPr id="9" name="Rectangle 8"/>
          <p:cNvSpPr/>
          <p:nvPr/>
        </p:nvSpPr>
        <p:spPr>
          <a:xfrm>
            <a:off x="3048000" y="3657600"/>
            <a:ext cx="1600200" cy="98425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r>
              <a:rPr lang="en-US" dirty="0"/>
              <a:t>_t1 = 1</a:t>
            </a:r>
          </a:p>
          <a:p>
            <a:r>
              <a:rPr lang="en-US" dirty="0"/>
              <a:t>_t2 = 3</a:t>
            </a:r>
          </a:p>
          <a:p>
            <a:r>
              <a:rPr lang="en-US" dirty="0"/>
              <a:t>z = _t1 + _t2</a:t>
            </a:r>
          </a:p>
        </p:txBody>
      </p:sp>
      <p:sp>
        <p:nvSpPr>
          <p:cNvPr id="40" name="Rectangle 39"/>
          <p:cNvSpPr/>
          <p:nvPr/>
        </p:nvSpPr>
        <p:spPr>
          <a:xfrm>
            <a:off x="4267200" y="1447800"/>
            <a:ext cx="1143000" cy="381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41" name="Rectangle 40"/>
          <p:cNvSpPr/>
          <p:nvPr/>
        </p:nvSpPr>
        <p:spPr>
          <a:xfrm>
            <a:off x="4267200" y="5181600"/>
            <a:ext cx="1143000" cy="381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dirty="0"/>
              <a:t>end</a:t>
            </a:r>
          </a:p>
        </p:txBody>
      </p:sp>
      <p:cxnSp>
        <p:nvCxnSpPr>
          <p:cNvPr id="42" name="Straight Arrow Connector 41"/>
          <p:cNvCxnSpPr>
            <a:stCxn id="40" idx="2"/>
            <a:endCxn id="7" idx="0"/>
          </p:cNvCxnSpPr>
          <p:nvPr/>
        </p:nvCxnSpPr>
        <p:spPr>
          <a:xfrm>
            <a:off x="4838700" y="1828800"/>
            <a:ext cx="2241" cy="2286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5105400" y="3657600"/>
            <a:ext cx="1600200" cy="98425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r>
              <a:rPr lang="en-US" dirty="0"/>
              <a:t>_t3 = 30</a:t>
            </a:r>
          </a:p>
          <a:p>
            <a:r>
              <a:rPr lang="en-US" dirty="0"/>
              <a:t>z = _t3 + 10</a:t>
            </a:r>
          </a:p>
        </p:txBody>
      </p:sp>
      <p:cxnSp>
        <p:nvCxnSpPr>
          <p:cNvPr id="52" name="Straight Arrow Connector 51"/>
          <p:cNvCxnSpPr>
            <a:endCxn id="9" idx="0"/>
          </p:cNvCxnSpPr>
          <p:nvPr/>
        </p:nvCxnSpPr>
        <p:spPr>
          <a:xfrm flipH="1">
            <a:off x="3848100" y="3200400"/>
            <a:ext cx="647701" cy="4572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51" idx="0"/>
          </p:cNvCxnSpPr>
          <p:nvPr/>
        </p:nvCxnSpPr>
        <p:spPr>
          <a:xfrm>
            <a:off x="5105400" y="3200400"/>
            <a:ext cx="800100" cy="4572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9" idx="2"/>
          </p:cNvCxnSpPr>
          <p:nvPr/>
        </p:nvCxnSpPr>
        <p:spPr>
          <a:xfrm>
            <a:off x="3848100" y="4641850"/>
            <a:ext cx="800100" cy="5397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5029200" y="4648200"/>
            <a:ext cx="838200" cy="5334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324600" y="1100078"/>
            <a:ext cx="2590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  <a:latin typeface="+mn-lt"/>
              </a:rPr>
              <a:t>Dead code </a:t>
            </a:r>
            <a:r>
              <a:rPr lang="en-US" dirty="0" err="1">
                <a:solidFill>
                  <a:srgbClr val="C00000"/>
                </a:solidFill>
                <a:latin typeface="+mn-lt"/>
              </a:rPr>
              <a:t>elim</a:t>
            </a:r>
            <a:endParaRPr lang="en-US" dirty="0">
              <a:solidFill>
                <a:srgbClr val="C00000"/>
              </a:solidFill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0070C0"/>
                </a:solidFill>
                <a:latin typeface="+mn-lt"/>
              </a:rPr>
              <a:t>Constant propagation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00B050"/>
                </a:solidFill>
                <a:latin typeface="+mn-lt"/>
              </a:rPr>
              <a:t>Constant folding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  <a:latin typeface="+mn-lt"/>
              </a:rPr>
              <a:t>Dead code </a:t>
            </a:r>
            <a:r>
              <a:rPr lang="en-US" dirty="0" err="1">
                <a:solidFill>
                  <a:srgbClr val="C00000"/>
                </a:solidFill>
                <a:latin typeface="+mn-lt"/>
              </a:rPr>
              <a:t>elim</a:t>
            </a:r>
            <a:endParaRPr lang="en-US" dirty="0">
              <a:solidFill>
                <a:srgbClr val="C00000"/>
              </a:solidFill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0070C0"/>
                </a:solidFill>
                <a:latin typeface="+mn-lt"/>
              </a:rPr>
              <a:t>Constant propagation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00B050"/>
                </a:solidFill>
                <a:latin typeface="+mn-lt"/>
              </a:rPr>
              <a:t>Constant folding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  <a:latin typeface="+mn-lt"/>
              </a:rPr>
              <a:t>Dead code </a:t>
            </a:r>
            <a:r>
              <a:rPr lang="en-US" dirty="0" err="1">
                <a:solidFill>
                  <a:srgbClr val="C00000"/>
                </a:solidFill>
                <a:latin typeface="+mn-lt"/>
              </a:rPr>
              <a:t>elim</a:t>
            </a:r>
            <a:endParaRPr lang="en-US" dirty="0">
              <a:solidFill>
                <a:srgbClr val="C00000"/>
              </a:solidFill>
              <a:latin typeface="+mn-lt"/>
            </a:endParaRPr>
          </a:p>
          <a:p>
            <a:pPr marL="342900" indent="-342900"/>
            <a:endParaRPr lang="en-US" dirty="0">
              <a:solidFill>
                <a:srgbClr val="00B050"/>
              </a:solidFill>
              <a:latin typeface="+mn-lt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267200" y="3244334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T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5022696" y="3243130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F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4267200" y="2387838"/>
            <a:ext cx="1143000" cy="228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4267200" y="2667000"/>
            <a:ext cx="1143000" cy="228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4343400" y="3352800"/>
            <a:ext cx="457200" cy="228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5029200" y="3276600"/>
            <a:ext cx="1905000" cy="1828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4" grpId="0" animBg="1"/>
      <p:bldP spid="35" grpId="0" animBg="1"/>
      <p:bldP spid="3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IR Optimizations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1447800"/>
            <a:ext cx="2438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tabLst>
                <a:tab pos="290513" algn="l"/>
                <a:tab pos="1655763" algn="l"/>
                <a:tab pos="1946275" algn="l"/>
              </a:tabLst>
            </a:pPr>
            <a:r>
              <a:rPr lang="en-US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x = 3;</a:t>
            </a:r>
          </a:p>
          <a:p>
            <a:pPr eaLnBrk="0" hangingPunct="0">
              <a:tabLst>
                <a:tab pos="290513" algn="l"/>
                <a:tab pos="1655763" algn="l"/>
                <a:tab pos="1946275" algn="l"/>
              </a:tabLst>
            </a:pPr>
            <a:r>
              <a:rPr lang="en-US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y = x + 7;</a:t>
            </a:r>
          </a:p>
          <a:p>
            <a:pPr eaLnBrk="0" hangingPunct="0">
              <a:tabLst>
                <a:tab pos="290513" algn="l"/>
                <a:tab pos="1655763" algn="l"/>
                <a:tab pos="1946275" algn="l"/>
              </a:tabLst>
            </a:pPr>
            <a:r>
              <a:rPr lang="en-US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z = 2*y;</a:t>
            </a:r>
          </a:p>
          <a:p>
            <a:pPr eaLnBrk="0" hangingPunct="0">
              <a:tabLst>
                <a:tab pos="290513" algn="l"/>
                <a:tab pos="1655763" algn="l"/>
                <a:tab pos="1946275" algn="l"/>
              </a:tabLst>
            </a:pPr>
            <a:r>
              <a:rPr lang="en-US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(x &lt; y) {</a:t>
            </a:r>
          </a:p>
          <a:p>
            <a:pPr eaLnBrk="0" hangingPunct="0">
              <a:tabLst>
                <a:tab pos="290513" algn="l"/>
                <a:tab pos="1655763" algn="l"/>
                <a:tab pos="1946275" algn="l"/>
              </a:tabLst>
            </a:pPr>
            <a:r>
              <a:rPr lang="en-US" dirty="0">
                <a:latin typeface="Consolas" pitchFamily="49" charset="0"/>
                <a:cs typeface="Consolas" pitchFamily="49" charset="0"/>
              </a:rPr>
              <a:t>  z = x/2 + y/3;</a:t>
            </a:r>
          </a:p>
          <a:p>
            <a:pPr eaLnBrk="0" hangingPunct="0">
              <a:tabLst>
                <a:tab pos="290513" algn="l"/>
                <a:tab pos="1655763" algn="l"/>
                <a:tab pos="1946275" algn="l"/>
              </a:tabLst>
            </a:pPr>
            <a:r>
              <a:rPr lang="en-US" dirty="0">
                <a:latin typeface="Consolas" pitchFamily="49" charset="0"/>
                <a:cs typeface="Consolas" pitchFamily="49" charset="0"/>
              </a:rPr>
              <a:t>} </a:t>
            </a:r>
            <a:r>
              <a:rPr lang="en-US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tabLst>
                <a:tab pos="290513" algn="l"/>
                <a:tab pos="1655763" algn="l"/>
                <a:tab pos="1946275" algn="l"/>
              </a:tabLst>
            </a:pPr>
            <a:r>
              <a:rPr lang="en-US" dirty="0">
                <a:latin typeface="Consolas" pitchFamily="49" charset="0"/>
                <a:cs typeface="Consolas" pitchFamily="49" charset="0"/>
              </a:rPr>
              <a:t>  z = x*y + y;</a:t>
            </a:r>
          </a:p>
          <a:p>
            <a:pPr eaLnBrk="0" hangingPunct="0">
              <a:tabLst>
                <a:tab pos="290513" algn="l"/>
                <a:tab pos="1655763" algn="l"/>
                <a:tab pos="1946275" algn="l"/>
              </a:tabLst>
            </a:pPr>
            <a:r>
              <a:rPr lang="en-US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4038600" y="2057400"/>
            <a:ext cx="1600200" cy="98425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r>
              <a:rPr lang="en-US" dirty="0"/>
              <a:t>_t1 = 1</a:t>
            </a:r>
          </a:p>
          <a:p>
            <a:r>
              <a:rPr lang="en-US" dirty="0"/>
              <a:t>_t2 = 3</a:t>
            </a:r>
          </a:p>
          <a:p>
            <a:r>
              <a:rPr lang="en-US" dirty="0"/>
              <a:t>z = _t1 + _t2</a:t>
            </a:r>
          </a:p>
        </p:txBody>
      </p:sp>
      <p:sp>
        <p:nvSpPr>
          <p:cNvPr id="40" name="Rectangle 39"/>
          <p:cNvSpPr/>
          <p:nvPr/>
        </p:nvSpPr>
        <p:spPr>
          <a:xfrm>
            <a:off x="4267200" y="1447800"/>
            <a:ext cx="1143000" cy="381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41" name="Rectangle 40"/>
          <p:cNvSpPr/>
          <p:nvPr/>
        </p:nvSpPr>
        <p:spPr>
          <a:xfrm>
            <a:off x="4267200" y="3293692"/>
            <a:ext cx="1143000" cy="381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dirty="0"/>
              <a:t>end</a:t>
            </a:r>
          </a:p>
        </p:txBody>
      </p:sp>
      <p:cxnSp>
        <p:nvCxnSpPr>
          <p:cNvPr id="42" name="Straight Arrow Connector 41"/>
          <p:cNvCxnSpPr>
            <a:stCxn id="40" idx="2"/>
          </p:cNvCxnSpPr>
          <p:nvPr/>
        </p:nvCxnSpPr>
        <p:spPr>
          <a:xfrm>
            <a:off x="4838700" y="1828800"/>
            <a:ext cx="2241" cy="2286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324600" y="1100078"/>
            <a:ext cx="27432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  <a:latin typeface="+mn-lt"/>
              </a:rPr>
              <a:t>Dead code </a:t>
            </a:r>
            <a:r>
              <a:rPr lang="en-US" dirty="0" err="1">
                <a:solidFill>
                  <a:srgbClr val="C00000"/>
                </a:solidFill>
                <a:latin typeface="+mn-lt"/>
              </a:rPr>
              <a:t>elim</a:t>
            </a:r>
            <a:endParaRPr lang="en-US" dirty="0">
              <a:solidFill>
                <a:srgbClr val="C00000"/>
              </a:solidFill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0070C0"/>
                </a:solidFill>
                <a:latin typeface="+mn-lt"/>
              </a:rPr>
              <a:t>Constant propagation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00B050"/>
                </a:solidFill>
                <a:latin typeface="+mn-lt"/>
              </a:rPr>
              <a:t>Constant folding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  <a:latin typeface="+mn-lt"/>
              </a:rPr>
              <a:t>Dead code </a:t>
            </a:r>
            <a:r>
              <a:rPr lang="en-US" dirty="0" err="1">
                <a:solidFill>
                  <a:srgbClr val="C00000"/>
                </a:solidFill>
                <a:latin typeface="+mn-lt"/>
              </a:rPr>
              <a:t>elim</a:t>
            </a:r>
            <a:endParaRPr lang="en-US" dirty="0">
              <a:solidFill>
                <a:srgbClr val="C00000"/>
              </a:solidFill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0070C0"/>
                </a:solidFill>
                <a:latin typeface="+mn-lt"/>
              </a:rPr>
              <a:t>Constant propagation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00B050"/>
                </a:solidFill>
                <a:latin typeface="+mn-lt"/>
              </a:rPr>
              <a:t>Constant folding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  <a:latin typeface="+mn-lt"/>
              </a:rPr>
              <a:t>Dead code </a:t>
            </a:r>
            <a:r>
              <a:rPr lang="en-US" dirty="0" err="1">
                <a:solidFill>
                  <a:srgbClr val="C00000"/>
                </a:solidFill>
                <a:latin typeface="+mn-lt"/>
              </a:rPr>
              <a:t>elim</a:t>
            </a:r>
            <a:endParaRPr lang="en-US" dirty="0">
              <a:solidFill>
                <a:srgbClr val="C00000"/>
              </a:solidFill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0070C0"/>
                </a:solidFill>
                <a:latin typeface="+mn-lt"/>
              </a:rPr>
              <a:t>Constant propagation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00B050"/>
                </a:solidFill>
                <a:latin typeface="+mn-lt"/>
              </a:rPr>
              <a:t>Constant folding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  <a:latin typeface="+mn-lt"/>
              </a:rPr>
              <a:t>Dead code </a:t>
            </a:r>
            <a:r>
              <a:rPr lang="en-US" dirty="0" err="1">
                <a:solidFill>
                  <a:srgbClr val="C00000"/>
                </a:solidFill>
                <a:latin typeface="+mn-lt"/>
              </a:rPr>
              <a:t>elim</a:t>
            </a:r>
            <a:endParaRPr lang="en-US" dirty="0">
              <a:solidFill>
                <a:srgbClr val="00B050"/>
              </a:solidFill>
              <a:latin typeface="+mn-lt"/>
            </a:endParaRPr>
          </a:p>
          <a:p>
            <a:pPr marL="342900" indent="-342900"/>
            <a:endParaRPr lang="en-US" dirty="0">
              <a:solidFill>
                <a:srgbClr val="C00000"/>
              </a:solidFill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rgbClr val="C00000"/>
              </a:solidFill>
              <a:latin typeface="+mn-lt"/>
            </a:endParaRPr>
          </a:p>
          <a:p>
            <a:pPr marL="342900" indent="-342900"/>
            <a:endParaRPr lang="en-US" dirty="0">
              <a:solidFill>
                <a:srgbClr val="00B050"/>
              </a:solidFill>
              <a:latin typeface="+mn-lt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840375" y="3048000"/>
            <a:ext cx="2241" cy="2286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3657600" y="2743200"/>
            <a:ext cx="1066800" cy="3048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dirty="0"/>
              <a:t>z = 1+3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724400" y="2743200"/>
            <a:ext cx="1143000" cy="3048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dirty="0"/>
              <a:t>z = 4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038600" y="2150692"/>
            <a:ext cx="1600200" cy="228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038600" y="2429854"/>
            <a:ext cx="1600200" cy="228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IR Optimizations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1447800"/>
            <a:ext cx="2438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tabLst>
                <a:tab pos="290513" algn="l"/>
                <a:tab pos="1655763" algn="l"/>
                <a:tab pos="1946275" algn="l"/>
              </a:tabLst>
            </a:pPr>
            <a:r>
              <a:rPr lang="en-US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x = 3;</a:t>
            </a:r>
          </a:p>
          <a:p>
            <a:pPr eaLnBrk="0" hangingPunct="0">
              <a:tabLst>
                <a:tab pos="290513" algn="l"/>
                <a:tab pos="1655763" algn="l"/>
                <a:tab pos="1946275" algn="l"/>
              </a:tabLst>
            </a:pPr>
            <a:r>
              <a:rPr lang="en-US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y = x + 7;</a:t>
            </a:r>
          </a:p>
          <a:p>
            <a:pPr eaLnBrk="0" hangingPunct="0">
              <a:tabLst>
                <a:tab pos="290513" algn="l"/>
                <a:tab pos="1655763" algn="l"/>
                <a:tab pos="1946275" algn="l"/>
              </a:tabLst>
            </a:pPr>
            <a:r>
              <a:rPr lang="en-US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z = 2*y;</a:t>
            </a:r>
          </a:p>
          <a:p>
            <a:pPr eaLnBrk="0" hangingPunct="0">
              <a:tabLst>
                <a:tab pos="290513" algn="l"/>
                <a:tab pos="1655763" algn="l"/>
                <a:tab pos="1946275" algn="l"/>
              </a:tabLst>
            </a:pPr>
            <a:r>
              <a:rPr lang="en-US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(x &lt; y) {</a:t>
            </a:r>
          </a:p>
          <a:p>
            <a:pPr eaLnBrk="0" hangingPunct="0">
              <a:tabLst>
                <a:tab pos="290513" algn="l"/>
                <a:tab pos="1655763" algn="l"/>
                <a:tab pos="1946275" algn="l"/>
              </a:tabLst>
            </a:pPr>
            <a:r>
              <a:rPr lang="en-US" dirty="0">
                <a:latin typeface="Consolas" pitchFamily="49" charset="0"/>
                <a:cs typeface="Consolas" pitchFamily="49" charset="0"/>
              </a:rPr>
              <a:t>  z = x/2 + y/3;</a:t>
            </a:r>
          </a:p>
          <a:p>
            <a:pPr eaLnBrk="0" hangingPunct="0">
              <a:tabLst>
                <a:tab pos="290513" algn="l"/>
                <a:tab pos="1655763" algn="l"/>
                <a:tab pos="1946275" algn="l"/>
              </a:tabLst>
            </a:pPr>
            <a:r>
              <a:rPr lang="en-US" dirty="0">
                <a:latin typeface="Consolas" pitchFamily="49" charset="0"/>
                <a:cs typeface="Consolas" pitchFamily="49" charset="0"/>
              </a:rPr>
              <a:t>} </a:t>
            </a:r>
            <a:r>
              <a:rPr lang="en-US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tabLst>
                <a:tab pos="290513" algn="l"/>
                <a:tab pos="1655763" algn="l"/>
                <a:tab pos="1946275" algn="l"/>
              </a:tabLst>
            </a:pPr>
            <a:r>
              <a:rPr lang="en-US" dirty="0">
                <a:latin typeface="Consolas" pitchFamily="49" charset="0"/>
                <a:cs typeface="Consolas" pitchFamily="49" charset="0"/>
              </a:rPr>
              <a:t>  z = x*y + y;</a:t>
            </a:r>
          </a:p>
          <a:p>
            <a:pPr eaLnBrk="0" hangingPunct="0">
              <a:tabLst>
                <a:tab pos="290513" algn="l"/>
                <a:tab pos="1655763" algn="l"/>
                <a:tab pos="1946275" algn="l"/>
              </a:tabLst>
            </a:pPr>
            <a:r>
              <a:rPr lang="en-US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4267200" y="2057400"/>
            <a:ext cx="1143000" cy="5334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dirty="0"/>
              <a:t>z = 4</a:t>
            </a:r>
          </a:p>
        </p:txBody>
      </p:sp>
      <p:sp>
        <p:nvSpPr>
          <p:cNvPr id="40" name="Rectangle 39"/>
          <p:cNvSpPr/>
          <p:nvPr/>
        </p:nvSpPr>
        <p:spPr>
          <a:xfrm>
            <a:off x="4267200" y="1447800"/>
            <a:ext cx="1143000" cy="381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41" name="Rectangle 40"/>
          <p:cNvSpPr/>
          <p:nvPr/>
        </p:nvSpPr>
        <p:spPr>
          <a:xfrm>
            <a:off x="4267200" y="2827946"/>
            <a:ext cx="1143000" cy="381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dirty="0"/>
              <a:t>end</a:t>
            </a:r>
          </a:p>
        </p:txBody>
      </p:sp>
      <p:cxnSp>
        <p:nvCxnSpPr>
          <p:cNvPr id="42" name="Straight Arrow Connector 41"/>
          <p:cNvCxnSpPr>
            <a:stCxn id="40" idx="2"/>
          </p:cNvCxnSpPr>
          <p:nvPr/>
        </p:nvCxnSpPr>
        <p:spPr>
          <a:xfrm>
            <a:off x="4838700" y="1828800"/>
            <a:ext cx="2241" cy="2286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324600" y="1100078"/>
            <a:ext cx="27432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  <a:latin typeface="+mn-lt"/>
                <a:cs typeface="Consolas" pitchFamily="49" charset="0"/>
              </a:rPr>
              <a:t>Dead code </a:t>
            </a:r>
            <a:r>
              <a:rPr lang="en-US" dirty="0" err="1">
                <a:solidFill>
                  <a:srgbClr val="C00000"/>
                </a:solidFill>
                <a:latin typeface="+mn-lt"/>
                <a:cs typeface="Consolas" pitchFamily="49" charset="0"/>
              </a:rPr>
              <a:t>elim</a:t>
            </a:r>
            <a:endParaRPr lang="en-US" dirty="0">
              <a:solidFill>
                <a:srgbClr val="C00000"/>
              </a:solidFill>
              <a:latin typeface="+mn-lt"/>
              <a:cs typeface="Consolas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0070C0"/>
                </a:solidFill>
                <a:latin typeface="+mn-lt"/>
                <a:cs typeface="Consolas" pitchFamily="49" charset="0"/>
              </a:rPr>
              <a:t>Constant propagation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00B050"/>
                </a:solidFill>
                <a:latin typeface="+mn-lt"/>
                <a:cs typeface="Consolas" pitchFamily="49" charset="0"/>
              </a:rPr>
              <a:t>Constant folding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  <a:latin typeface="+mn-lt"/>
                <a:cs typeface="Consolas" pitchFamily="49" charset="0"/>
              </a:rPr>
              <a:t>Dead code </a:t>
            </a:r>
            <a:r>
              <a:rPr lang="en-US" dirty="0" err="1">
                <a:solidFill>
                  <a:srgbClr val="C00000"/>
                </a:solidFill>
                <a:latin typeface="+mn-lt"/>
                <a:cs typeface="Consolas" pitchFamily="49" charset="0"/>
              </a:rPr>
              <a:t>elim</a:t>
            </a:r>
            <a:endParaRPr lang="en-US" dirty="0">
              <a:solidFill>
                <a:srgbClr val="C00000"/>
              </a:solidFill>
              <a:latin typeface="+mn-lt"/>
              <a:cs typeface="Consolas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0070C0"/>
                </a:solidFill>
                <a:latin typeface="+mn-lt"/>
                <a:cs typeface="Consolas" pitchFamily="49" charset="0"/>
              </a:rPr>
              <a:t>Constant propagation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00B050"/>
                </a:solidFill>
                <a:latin typeface="+mn-lt"/>
                <a:cs typeface="Consolas" pitchFamily="49" charset="0"/>
              </a:rPr>
              <a:t>Constant folding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  <a:latin typeface="+mn-lt"/>
                <a:cs typeface="Consolas" pitchFamily="49" charset="0"/>
              </a:rPr>
              <a:t>Dead code </a:t>
            </a:r>
            <a:r>
              <a:rPr lang="en-US" dirty="0" err="1">
                <a:solidFill>
                  <a:srgbClr val="C00000"/>
                </a:solidFill>
                <a:latin typeface="+mn-lt"/>
                <a:cs typeface="Consolas" pitchFamily="49" charset="0"/>
              </a:rPr>
              <a:t>elim</a:t>
            </a:r>
            <a:endParaRPr lang="en-US" dirty="0">
              <a:solidFill>
                <a:srgbClr val="C00000"/>
              </a:solidFill>
              <a:latin typeface="+mn-lt"/>
              <a:cs typeface="Consolas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0070C0"/>
                </a:solidFill>
                <a:latin typeface="+mn-lt"/>
                <a:cs typeface="Consolas" pitchFamily="49" charset="0"/>
              </a:rPr>
              <a:t>Constant propagation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00B050"/>
                </a:solidFill>
                <a:latin typeface="+mn-lt"/>
                <a:cs typeface="Consolas" pitchFamily="49" charset="0"/>
              </a:rPr>
              <a:t>Constant folding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  <a:latin typeface="+mn-lt"/>
                <a:cs typeface="Consolas" pitchFamily="49" charset="0"/>
              </a:rPr>
              <a:t>Dead code </a:t>
            </a:r>
            <a:r>
              <a:rPr lang="en-US" dirty="0" err="1">
                <a:solidFill>
                  <a:srgbClr val="C00000"/>
                </a:solidFill>
                <a:latin typeface="+mn-lt"/>
                <a:cs typeface="Consolas" pitchFamily="49" charset="0"/>
              </a:rPr>
              <a:t>elim</a:t>
            </a:r>
            <a:endParaRPr lang="en-US" dirty="0">
              <a:solidFill>
                <a:srgbClr val="C00000"/>
              </a:solidFill>
              <a:latin typeface="+mn-lt"/>
              <a:cs typeface="Consolas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0070C0"/>
                </a:solidFill>
                <a:latin typeface="+mn-lt"/>
                <a:cs typeface="Consolas" pitchFamily="49" charset="0"/>
              </a:rPr>
              <a:t>Constant propagation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00B050"/>
                </a:solidFill>
                <a:latin typeface="+mn-lt"/>
                <a:cs typeface="Consolas" pitchFamily="49" charset="0"/>
              </a:rPr>
              <a:t>Constant folding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  <a:latin typeface="+mn-lt"/>
                <a:cs typeface="Consolas" pitchFamily="49" charset="0"/>
              </a:rPr>
              <a:t>Dead code </a:t>
            </a:r>
            <a:r>
              <a:rPr lang="en-US" dirty="0" err="1">
                <a:solidFill>
                  <a:srgbClr val="C00000"/>
                </a:solidFill>
                <a:latin typeface="+mn-lt"/>
                <a:cs typeface="Consolas" pitchFamily="49" charset="0"/>
              </a:rPr>
              <a:t>elim</a:t>
            </a:r>
            <a:endParaRPr lang="en-US" dirty="0">
              <a:solidFill>
                <a:srgbClr val="C00000"/>
              </a:solidFill>
              <a:latin typeface="+mn-lt"/>
              <a:cs typeface="Consolas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0070C0"/>
                </a:solidFill>
                <a:latin typeface="+mn-lt"/>
                <a:cs typeface="Consolas" pitchFamily="49" charset="0"/>
              </a:rPr>
              <a:t>Constant propagation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00B050"/>
                </a:solidFill>
                <a:latin typeface="+mn-lt"/>
                <a:cs typeface="Consolas" pitchFamily="49" charset="0"/>
              </a:rPr>
              <a:t>Constant folding</a:t>
            </a:r>
            <a:endParaRPr lang="en-US" dirty="0">
              <a:solidFill>
                <a:srgbClr val="C00000"/>
              </a:solidFill>
              <a:latin typeface="+mn-lt"/>
              <a:cs typeface="Consolas" pitchFamily="49" charset="0"/>
            </a:endParaRPr>
          </a:p>
          <a:p>
            <a:pPr marL="342900" indent="-342900"/>
            <a:r>
              <a:rPr lang="en-US" dirty="0">
                <a:latin typeface="+mn-lt"/>
                <a:cs typeface="Consolas" pitchFamily="49" charset="0"/>
              </a:rPr>
              <a:t>No changes in 13,14, 15 </a:t>
            </a:r>
            <a:r>
              <a:rPr lang="en-US" dirty="0">
                <a:latin typeface="+mn-lt"/>
                <a:cs typeface="Consolas" pitchFamily="49" charset="0"/>
                <a:sym typeface="Wingdings" pitchFamily="2" charset="2"/>
              </a:rPr>
              <a:t> </a:t>
            </a:r>
            <a:r>
              <a:rPr lang="en-US" dirty="0">
                <a:latin typeface="+mn-lt"/>
                <a:cs typeface="Consolas" pitchFamily="49" charset="0"/>
              </a:rPr>
              <a:t>DONE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rgbClr val="C00000"/>
              </a:solidFill>
              <a:latin typeface="+mn-lt"/>
              <a:cs typeface="Consolas" pitchFamily="49" charset="0"/>
            </a:endParaRPr>
          </a:p>
          <a:p>
            <a:pPr marL="342900" indent="-342900"/>
            <a:endParaRPr lang="en-US" dirty="0">
              <a:solidFill>
                <a:srgbClr val="00B050"/>
              </a:solidFill>
              <a:latin typeface="+mn-lt"/>
              <a:cs typeface="Consolas" pitchFamily="49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840375" y="2582254"/>
            <a:ext cx="2241" cy="2286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101119" y="3657600"/>
            <a:ext cx="3309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n-lt"/>
              </a:rPr>
              <a:t>Dumb repetition of</a:t>
            </a:r>
          </a:p>
          <a:p>
            <a:pPr algn="ctr"/>
            <a:r>
              <a:rPr lang="en-US" dirty="0">
                <a:latin typeface="+mn-lt"/>
              </a:rPr>
              <a:t>simple transformations on CFGs</a:t>
            </a:r>
          </a:p>
        </p:txBody>
      </p:sp>
      <p:sp>
        <p:nvSpPr>
          <p:cNvPr id="13" name="Down Arrow 12"/>
          <p:cNvSpPr/>
          <p:nvPr/>
        </p:nvSpPr>
        <p:spPr>
          <a:xfrm>
            <a:off x="3581400" y="4343400"/>
            <a:ext cx="3810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634519" y="4724400"/>
            <a:ext cx="2318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n-lt"/>
              </a:rPr>
              <a:t>Extremely powerful optimizations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2400" y="5410200"/>
            <a:ext cx="685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More optimizations by adding passes: Common </a:t>
            </a:r>
            <a:r>
              <a:rPr lang="en-US" dirty="0" err="1">
                <a:latin typeface="+mj-lt"/>
              </a:rPr>
              <a:t>subexpression</a:t>
            </a:r>
            <a:r>
              <a:rPr lang="en-US" dirty="0">
                <a:latin typeface="+mj-lt"/>
              </a:rPr>
              <a:t> elimination, loop-invariant code motion, loop unrolling…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  <p:bldP spid="14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High-Level Languages</a:t>
            </a:r>
          </a:p>
        </p:txBody>
      </p:sp>
      <p:sp>
        <p:nvSpPr>
          <p:cNvPr id="3891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219200"/>
            <a:ext cx="4419600" cy="6096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1800" dirty="0"/>
              <a:t>Most algorithms are naturally expressed at a high level. Consider the following algorithm:</a:t>
            </a:r>
          </a:p>
        </p:txBody>
      </p:sp>
      <p:sp>
        <p:nvSpPr>
          <p:cNvPr id="38915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54550" y="1223962"/>
            <a:ext cx="4184650" cy="4414838"/>
          </a:xfrm>
        </p:spPr>
        <p:txBody>
          <a:bodyPr>
            <a:noAutofit/>
          </a:bodyPr>
          <a:lstStyle/>
          <a:p>
            <a:pPr marL="223838" indent="-223838"/>
            <a:r>
              <a:rPr lang="en-US" altLang="ja-JP" sz="1800" dirty="0"/>
              <a:t>6.004 uses C, a common systems programming language.  Modern popular alternatives include C++, Java, Python, and many others</a:t>
            </a:r>
            <a:endParaRPr lang="en-US" altLang="ja-JP" sz="1400" dirty="0"/>
          </a:p>
          <a:p>
            <a:pPr marL="623888" lvl="1" indent="-223838">
              <a:buNone/>
            </a:pPr>
            <a:endParaRPr lang="en-US" sz="1400" dirty="0"/>
          </a:p>
          <a:p>
            <a:pPr marL="623888" lvl="1" indent="-223838">
              <a:buNone/>
            </a:pPr>
            <a:endParaRPr lang="en-US" sz="1400" dirty="0"/>
          </a:p>
          <a:p>
            <a:pPr marL="223838" indent="-223838"/>
            <a:r>
              <a:rPr lang="en-US" sz="1800" dirty="0"/>
              <a:t>Advantages over assembly</a:t>
            </a:r>
          </a:p>
          <a:p>
            <a:pPr lvl="1" eaLnBrk="1" hangingPunct="1">
              <a:spcBef>
                <a:spcPct val="10000"/>
              </a:spcBef>
            </a:pPr>
            <a:r>
              <a:rPr lang="en-US" sz="1600" dirty="0"/>
              <a:t>Productivity (concise, readable, maintainable)</a:t>
            </a:r>
          </a:p>
          <a:p>
            <a:pPr lvl="1" eaLnBrk="1" hangingPunct="1">
              <a:spcBef>
                <a:spcPct val="10000"/>
              </a:spcBef>
            </a:pPr>
            <a:r>
              <a:rPr lang="en-US" sz="1600" dirty="0"/>
              <a:t>Correctness (type checking, etc)</a:t>
            </a:r>
          </a:p>
          <a:p>
            <a:pPr lvl="1">
              <a:spcBef>
                <a:spcPct val="10000"/>
              </a:spcBef>
            </a:pPr>
            <a:r>
              <a:rPr lang="en-US" sz="1600" dirty="0"/>
              <a:t>Portability (run same program on different hardware)</a:t>
            </a:r>
          </a:p>
          <a:p>
            <a:pPr lvl="2">
              <a:spcBef>
                <a:spcPct val="10000"/>
              </a:spcBef>
            </a:pPr>
            <a:endParaRPr lang="en-US" sz="1200" dirty="0"/>
          </a:p>
          <a:p>
            <a:pPr lvl="2">
              <a:spcBef>
                <a:spcPct val="10000"/>
              </a:spcBef>
            </a:pPr>
            <a:endParaRPr lang="en-US" sz="1200" dirty="0"/>
          </a:p>
          <a:p>
            <a:pPr>
              <a:spcBef>
                <a:spcPct val="10000"/>
              </a:spcBef>
            </a:pPr>
            <a:r>
              <a:rPr lang="en-US" sz="1800" dirty="0"/>
              <a:t>Disadvantages over assembly?</a:t>
            </a:r>
          </a:p>
          <a:p>
            <a:pPr lvl="1">
              <a:spcBef>
                <a:spcPct val="10000"/>
              </a:spcBef>
            </a:pPr>
            <a:r>
              <a:rPr lang="en-US" sz="1600" dirty="0"/>
              <a:t>Efficiency?</a:t>
            </a:r>
          </a:p>
        </p:txBody>
      </p:sp>
      <p:sp>
        <p:nvSpPr>
          <p:cNvPr id="38917" name="Rectangle 6"/>
          <p:cNvSpPr>
            <a:spLocks noChangeArrowheads="1"/>
          </p:cNvSpPr>
          <p:nvPr/>
        </p:nvSpPr>
        <p:spPr bwMode="auto">
          <a:xfrm>
            <a:off x="457200" y="2081748"/>
            <a:ext cx="42672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hangingPunct="0">
              <a:tabLst>
                <a:tab pos="290513" algn="l"/>
                <a:tab pos="1655763" algn="l"/>
                <a:tab pos="1946275" algn="l"/>
              </a:tabLst>
            </a:pPr>
            <a:r>
              <a:rPr lang="en-US" sz="16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/* Compute greatest common divisor</a:t>
            </a:r>
          </a:p>
          <a:p>
            <a:pPr algn="l" eaLnBrk="0" hangingPunct="0">
              <a:tabLst>
                <a:tab pos="290513" algn="l"/>
                <a:tab pos="1655763" algn="l"/>
                <a:tab pos="1946275" algn="l"/>
              </a:tabLst>
            </a:pPr>
            <a:r>
              <a:rPr lang="en-US" sz="16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* using Euclid’s method</a:t>
            </a:r>
          </a:p>
          <a:p>
            <a:pPr algn="l" eaLnBrk="0" hangingPunct="0">
              <a:tabLst>
                <a:tab pos="290513" algn="l"/>
                <a:tab pos="1655763" algn="l"/>
                <a:tab pos="1946275" algn="l"/>
              </a:tabLst>
            </a:pPr>
            <a:r>
              <a:rPr lang="en-US" sz="16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*/</a:t>
            </a:r>
          </a:p>
          <a:p>
            <a:pPr algn="l" eaLnBrk="0" hangingPunct="0">
              <a:tabLst>
                <a:tab pos="290513" algn="l"/>
                <a:tab pos="1655763" algn="l"/>
                <a:tab pos="1946275" algn="l"/>
              </a:tabLst>
            </a:pPr>
            <a:r>
              <a:rPr lang="en-US" sz="16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gcd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a, </a:t>
            </a:r>
            <a:r>
              <a:rPr lang="en-US" sz="16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b) {</a:t>
            </a:r>
          </a:p>
          <a:p>
            <a:pPr algn="l" eaLnBrk="0" hangingPunct="0">
              <a:tabLst>
                <a:tab pos="290513" algn="l"/>
                <a:tab pos="1655763" algn="l"/>
                <a:tab pos="1946275" algn="l"/>
              </a:tabLst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x = a;</a:t>
            </a:r>
          </a:p>
          <a:p>
            <a:pPr algn="l" eaLnBrk="0" hangingPunct="0">
              <a:tabLst>
                <a:tab pos="290513" algn="l"/>
                <a:tab pos="1655763" algn="l"/>
                <a:tab pos="1946275" algn="l"/>
              </a:tabLst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y = b;</a:t>
            </a:r>
          </a:p>
          <a:p>
            <a:pPr algn="l" eaLnBrk="0" hangingPunct="0">
              <a:tabLst>
                <a:tab pos="290513" algn="l"/>
                <a:tab pos="1655763" algn="l"/>
                <a:tab pos="1946275" algn="l"/>
              </a:tabLst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(x != y) {</a:t>
            </a:r>
          </a:p>
          <a:p>
            <a:pPr algn="l" eaLnBrk="0" hangingPunct="0">
              <a:tabLst>
                <a:tab pos="290513" algn="l"/>
                <a:tab pos="1655763" algn="l"/>
                <a:tab pos="1946275" algn="l"/>
              </a:tabLst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 </a:t>
            </a:r>
            <a:r>
              <a:rPr lang="en-US" sz="16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(x &gt; y) {</a:t>
            </a:r>
          </a:p>
          <a:p>
            <a:pPr algn="l" eaLnBrk="0" hangingPunct="0">
              <a:tabLst>
                <a:tab pos="290513" algn="l"/>
                <a:tab pos="1655763" algn="l"/>
                <a:tab pos="1946275" algn="l"/>
              </a:tabLst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      x = x – y;</a:t>
            </a:r>
          </a:p>
          <a:p>
            <a:pPr algn="l" eaLnBrk="0" hangingPunct="0">
              <a:tabLst>
                <a:tab pos="290513" algn="l"/>
                <a:tab pos="1655763" algn="l"/>
                <a:tab pos="1946275" algn="l"/>
              </a:tabLst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    } </a:t>
            </a:r>
            <a:r>
              <a:rPr lang="en-US" sz="16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 algn="l" eaLnBrk="0" hangingPunct="0">
              <a:tabLst>
                <a:tab pos="290513" algn="l"/>
                <a:tab pos="1655763" algn="l"/>
                <a:tab pos="1946275" algn="l"/>
              </a:tabLst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      y = y – x;</a:t>
            </a:r>
          </a:p>
          <a:p>
            <a:pPr algn="l" eaLnBrk="0" hangingPunct="0">
              <a:tabLst>
                <a:tab pos="290513" algn="l"/>
                <a:tab pos="1655763" algn="l"/>
                <a:tab pos="1946275" algn="l"/>
              </a:tabLst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    } </a:t>
            </a:r>
          </a:p>
          <a:p>
            <a:pPr algn="l" eaLnBrk="0" hangingPunct="0">
              <a:tabLst>
                <a:tab pos="290513" algn="l"/>
                <a:tab pos="1655763" algn="l"/>
                <a:tab pos="1946275" algn="l"/>
              </a:tabLst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  }</a:t>
            </a:r>
          </a:p>
          <a:p>
            <a:pPr algn="l" eaLnBrk="0" hangingPunct="0">
              <a:tabLst>
                <a:tab pos="290513" algn="l"/>
                <a:tab pos="1655763" algn="l"/>
                <a:tab pos="1946275" algn="l"/>
              </a:tabLst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x;</a:t>
            </a:r>
          </a:p>
          <a:p>
            <a:pPr algn="l" eaLnBrk="0" hangingPunct="0">
              <a:tabLst>
                <a:tab pos="290513" algn="l"/>
                <a:tab pos="1655763" algn="l"/>
                <a:tab pos="1946275" algn="l"/>
              </a:tabLst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87"/>
          <p:cNvSpPr>
            <a:spLocks noChangeArrowheads="1"/>
          </p:cNvSpPr>
          <p:nvPr/>
        </p:nvSpPr>
        <p:spPr bwMode="auto">
          <a:xfrm>
            <a:off x="2743200" y="5867400"/>
            <a:ext cx="6044926" cy="3390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b="1" dirty="0">
                <a:latin typeface="+mj-lt"/>
              </a:rPr>
              <a:t>Implementations:  Interpretation </a:t>
            </a:r>
            <a:r>
              <a:rPr lang="en-US" b="1" dirty="0" err="1">
                <a:latin typeface="+mj-lt"/>
              </a:rPr>
              <a:t>vs</a:t>
            </a:r>
            <a:r>
              <a:rPr lang="en-US" b="1" dirty="0">
                <a:latin typeface="+mj-lt"/>
              </a:rPr>
              <a:t> compilation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Generation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Translate generated IR to assembly</a:t>
            </a:r>
          </a:p>
          <a:p>
            <a:endParaRPr lang="en-US" dirty="0"/>
          </a:p>
          <a:p>
            <a:r>
              <a:rPr lang="en-US" dirty="0"/>
              <a:t>Register allocation: Map variables to registers</a:t>
            </a:r>
          </a:p>
          <a:p>
            <a:pPr lvl="1"/>
            <a:r>
              <a:rPr lang="en-US" dirty="0"/>
              <a:t>If variables &gt; registers, map some to memory, and load/store them when needed</a:t>
            </a:r>
          </a:p>
          <a:p>
            <a:pPr lvl="3"/>
            <a:endParaRPr lang="en-US" dirty="0"/>
          </a:p>
          <a:p>
            <a:r>
              <a:rPr lang="en-US" dirty="0"/>
              <a:t>Translate each assignment </a:t>
            </a:r>
            <a:r>
              <a:rPr lang="en-US" dirty="0">
                <a:sym typeface="Wingdings" pitchFamily="2" charset="2"/>
              </a:rPr>
              <a:t>to</a:t>
            </a:r>
            <a:r>
              <a:rPr lang="en-US" dirty="0"/>
              <a:t> instructions</a:t>
            </a:r>
          </a:p>
          <a:p>
            <a:pPr lvl="1"/>
            <a:r>
              <a:rPr lang="en-US" dirty="0"/>
              <a:t>Some assignments may require &gt; 1 </a:t>
            </a:r>
            <a:r>
              <a:rPr lang="en-US" dirty="0" err="1"/>
              <a:t>instr</a:t>
            </a:r>
            <a:r>
              <a:rPr lang="en-US" dirty="0"/>
              <a:t> if our ISA doesn’t have op</a:t>
            </a:r>
          </a:p>
          <a:p>
            <a:r>
              <a:rPr lang="en-US" dirty="0"/>
              <a:t>Emit each basic block: label, assignments, and branches</a:t>
            </a:r>
          </a:p>
          <a:p>
            <a:r>
              <a:rPr lang="en-US" dirty="0"/>
              <a:t>Lay out basic blocks, removing superfluous jumps</a:t>
            </a:r>
          </a:p>
          <a:p>
            <a:r>
              <a:rPr lang="en-US" dirty="0"/>
              <a:t>ISA and CPU-specific optimizations</a:t>
            </a:r>
          </a:p>
          <a:p>
            <a:pPr lvl="1"/>
            <a:r>
              <a:rPr lang="en-US" dirty="0"/>
              <a:t>e.g., if possible, reorder instructions to improve performance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All Together: GCD</a:t>
            </a:r>
          </a:p>
        </p:txBody>
      </p:sp>
      <p:sp>
        <p:nvSpPr>
          <p:cNvPr id="6" name="Rectangle 5"/>
          <p:cNvSpPr/>
          <p:nvPr/>
        </p:nvSpPr>
        <p:spPr>
          <a:xfrm>
            <a:off x="3766441" y="2057400"/>
            <a:ext cx="1147482" cy="113665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r>
              <a:rPr lang="en-US" dirty="0"/>
              <a:t>x = 3</a:t>
            </a:r>
          </a:p>
          <a:p>
            <a:r>
              <a:rPr lang="en-US" dirty="0"/>
              <a:t>y = x + 7</a:t>
            </a:r>
          </a:p>
          <a:p>
            <a:r>
              <a:rPr lang="en-US" dirty="0"/>
              <a:t>if (x != y)</a:t>
            </a:r>
          </a:p>
        </p:txBody>
      </p:sp>
      <p:sp>
        <p:nvSpPr>
          <p:cNvPr id="7" name="Rectangle 6"/>
          <p:cNvSpPr/>
          <p:nvPr/>
        </p:nvSpPr>
        <p:spPr>
          <a:xfrm>
            <a:off x="3766441" y="3727450"/>
            <a:ext cx="1143000" cy="381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r>
              <a:rPr lang="en-US" dirty="0"/>
              <a:t>if (x &gt; y)</a:t>
            </a:r>
          </a:p>
        </p:txBody>
      </p:sp>
      <p:sp>
        <p:nvSpPr>
          <p:cNvPr id="8" name="Rectangle 7"/>
          <p:cNvSpPr/>
          <p:nvPr/>
        </p:nvSpPr>
        <p:spPr>
          <a:xfrm>
            <a:off x="2928241" y="4413250"/>
            <a:ext cx="1143000" cy="381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r>
              <a:rPr lang="en-US" dirty="0"/>
              <a:t>x = x - y</a:t>
            </a:r>
          </a:p>
        </p:txBody>
      </p:sp>
      <p:sp>
        <p:nvSpPr>
          <p:cNvPr id="9" name="Rectangle 8"/>
          <p:cNvSpPr/>
          <p:nvPr/>
        </p:nvSpPr>
        <p:spPr>
          <a:xfrm>
            <a:off x="4299841" y="4413250"/>
            <a:ext cx="1143000" cy="381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r>
              <a:rPr lang="en-US" dirty="0"/>
              <a:t>y = y - x</a:t>
            </a:r>
          </a:p>
        </p:txBody>
      </p:sp>
      <p:sp>
        <p:nvSpPr>
          <p:cNvPr id="10" name="Rectangle 9"/>
          <p:cNvSpPr/>
          <p:nvPr/>
        </p:nvSpPr>
        <p:spPr>
          <a:xfrm>
            <a:off x="3766441" y="5099050"/>
            <a:ext cx="1143000" cy="381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r>
              <a:rPr lang="en-US" dirty="0"/>
              <a:t>if (x != y)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147441" y="3200400"/>
            <a:ext cx="0" cy="5270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8" idx="0"/>
          </p:cNvCxnSpPr>
          <p:nvPr/>
        </p:nvCxnSpPr>
        <p:spPr>
          <a:xfrm flipH="1">
            <a:off x="3499741" y="4108450"/>
            <a:ext cx="571500" cy="3048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9" idx="0"/>
          </p:cNvCxnSpPr>
          <p:nvPr/>
        </p:nvCxnSpPr>
        <p:spPr>
          <a:xfrm>
            <a:off x="4528441" y="4108450"/>
            <a:ext cx="342900" cy="3048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2"/>
          </p:cNvCxnSpPr>
          <p:nvPr/>
        </p:nvCxnSpPr>
        <p:spPr>
          <a:xfrm>
            <a:off x="3499741" y="4794250"/>
            <a:ext cx="495300" cy="3048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2"/>
          </p:cNvCxnSpPr>
          <p:nvPr/>
        </p:nvCxnSpPr>
        <p:spPr>
          <a:xfrm flipH="1">
            <a:off x="4528441" y="4794250"/>
            <a:ext cx="342900" cy="3048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766441" y="1447800"/>
            <a:ext cx="1143000" cy="381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766441" y="5943600"/>
            <a:ext cx="1143000" cy="381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dirty="0"/>
              <a:t>end</a:t>
            </a:r>
          </a:p>
        </p:txBody>
      </p:sp>
      <p:cxnSp>
        <p:nvCxnSpPr>
          <p:cNvPr id="19" name="Straight Arrow Connector 18"/>
          <p:cNvCxnSpPr>
            <a:stCxn id="17" idx="2"/>
            <a:endCxn id="6" idx="0"/>
          </p:cNvCxnSpPr>
          <p:nvPr/>
        </p:nvCxnSpPr>
        <p:spPr>
          <a:xfrm>
            <a:off x="4337941" y="1828800"/>
            <a:ext cx="2241" cy="2286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299841" y="5486400"/>
            <a:ext cx="0" cy="4572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836137" y="4114800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T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445737" y="4113596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F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3842641" y="3135868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T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4598137" y="3134664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F</a:t>
            </a:r>
            <a:endParaRPr lang="en-US" dirty="0"/>
          </a:p>
        </p:txBody>
      </p:sp>
      <p:sp>
        <p:nvSpPr>
          <p:cNvPr id="41" name="Freeform 40"/>
          <p:cNvSpPr/>
          <p:nvPr/>
        </p:nvSpPr>
        <p:spPr>
          <a:xfrm>
            <a:off x="2667000" y="3501997"/>
            <a:ext cx="1362223" cy="2238642"/>
          </a:xfrm>
          <a:custGeom>
            <a:avLst/>
            <a:gdLst>
              <a:gd name="connsiteX0" fmla="*/ 1791768 w 1791768"/>
              <a:gd name="connsiteY0" fmla="*/ 2253241 h 2513888"/>
              <a:gd name="connsiteX1" fmla="*/ 962826 w 1791768"/>
              <a:gd name="connsiteY1" fmla="*/ 2389974 h 2513888"/>
              <a:gd name="connsiteX2" fmla="*/ 22789 w 1791768"/>
              <a:gd name="connsiteY2" fmla="*/ 1509757 h 2513888"/>
              <a:gd name="connsiteX3" fmla="*/ 826093 w 1791768"/>
              <a:gd name="connsiteY3" fmla="*/ 176613 h 2513888"/>
              <a:gd name="connsiteX4" fmla="*/ 1766131 w 1791768"/>
              <a:gd name="connsiteY4" fmla="*/ 450079 h 2513888"/>
              <a:gd name="connsiteX0" fmla="*/ 1580972 w 1580972"/>
              <a:gd name="connsiteY0" fmla="*/ 2257870 h 2513888"/>
              <a:gd name="connsiteX1" fmla="*/ 752030 w 1580972"/>
              <a:gd name="connsiteY1" fmla="*/ 2394603 h 2513888"/>
              <a:gd name="connsiteX2" fmla="*/ 22789 w 1580972"/>
              <a:gd name="connsiteY2" fmla="*/ 1542160 h 2513888"/>
              <a:gd name="connsiteX3" fmla="*/ 615297 w 1580972"/>
              <a:gd name="connsiteY3" fmla="*/ 181242 h 2513888"/>
              <a:gd name="connsiteX4" fmla="*/ 1555335 w 1580972"/>
              <a:gd name="connsiteY4" fmla="*/ 454708 h 2513888"/>
              <a:gd name="connsiteX0" fmla="*/ 1590823 w 1590823"/>
              <a:gd name="connsiteY0" fmla="*/ 2039951 h 2295969"/>
              <a:gd name="connsiteX1" fmla="*/ 761881 w 1590823"/>
              <a:gd name="connsiteY1" fmla="*/ 2176684 h 2295969"/>
              <a:gd name="connsiteX2" fmla="*/ 32640 w 1590823"/>
              <a:gd name="connsiteY2" fmla="*/ 1324241 h 2295969"/>
              <a:gd name="connsiteX3" fmla="*/ 566040 w 1590823"/>
              <a:gd name="connsiteY3" fmla="*/ 181242 h 2295969"/>
              <a:gd name="connsiteX4" fmla="*/ 1565186 w 1590823"/>
              <a:gd name="connsiteY4" fmla="*/ 236789 h 2295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823" h="2295969">
                <a:moveTo>
                  <a:pt x="1590823" y="2039951"/>
                </a:moveTo>
                <a:cubicBezTo>
                  <a:pt x="1323767" y="2170274"/>
                  <a:pt x="1021578" y="2295969"/>
                  <a:pt x="761881" y="2176684"/>
                </a:cubicBezTo>
                <a:cubicBezTo>
                  <a:pt x="502184" y="2057399"/>
                  <a:pt x="65280" y="1656815"/>
                  <a:pt x="32640" y="1324241"/>
                </a:cubicBezTo>
                <a:cubicBezTo>
                  <a:pt x="0" y="991667"/>
                  <a:pt x="310616" y="362484"/>
                  <a:pt x="566040" y="181242"/>
                </a:cubicBezTo>
                <a:cubicBezTo>
                  <a:pt x="821464" y="0"/>
                  <a:pt x="1240445" y="11749"/>
                  <a:pt x="1565186" y="236789"/>
                </a:cubicBezTo>
              </a:path>
            </a:pathLst>
          </a:cu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1"/>
          <p:cNvSpPr/>
          <p:nvPr/>
        </p:nvSpPr>
        <p:spPr>
          <a:xfrm>
            <a:off x="4467907" y="3191854"/>
            <a:ext cx="1247093" cy="2734654"/>
          </a:xfrm>
          <a:custGeom>
            <a:avLst/>
            <a:gdLst>
              <a:gd name="connsiteX0" fmla="*/ 74064 w 1521151"/>
              <a:gd name="connsiteY0" fmla="*/ 0 h 2771686"/>
              <a:gd name="connsiteX1" fmla="*/ 99701 w 1521151"/>
              <a:gd name="connsiteY1" fmla="*/ 307649 h 2771686"/>
              <a:gd name="connsiteX2" fmla="*/ 672269 w 1521151"/>
              <a:gd name="connsiteY2" fmla="*/ 512748 h 2771686"/>
              <a:gd name="connsiteX3" fmla="*/ 1398662 w 1521151"/>
              <a:gd name="connsiteY3" fmla="*/ 1187866 h 2771686"/>
              <a:gd name="connsiteX4" fmla="*/ 1338841 w 1521151"/>
              <a:gd name="connsiteY4" fmla="*/ 2546647 h 2771686"/>
              <a:gd name="connsiteX5" fmla="*/ 304800 w 1521151"/>
              <a:gd name="connsiteY5" fmla="*/ 2538101 h 2771686"/>
              <a:gd name="connsiteX6" fmla="*/ 150976 w 1521151"/>
              <a:gd name="connsiteY6" fmla="*/ 2734654 h 2771686"/>
              <a:gd name="connsiteX0" fmla="*/ 74064 w 1461806"/>
              <a:gd name="connsiteY0" fmla="*/ 0 h 2734654"/>
              <a:gd name="connsiteX1" fmla="*/ 99701 w 1461806"/>
              <a:gd name="connsiteY1" fmla="*/ 307649 h 2734654"/>
              <a:gd name="connsiteX2" fmla="*/ 672269 w 1461806"/>
              <a:gd name="connsiteY2" fmla="*/ 512748 h 2734654"/>
              <a:gd name="connsiteX3" fmla="*/ 1398662 w 1461806"/>
              <a:gd name="connsiteY3" fmla="*/ 1187866 h 2734654"/>
              <a:gd name="connsiteX4" fmla="*/ 1051133 w 1461806"/>
              <a:gd name="connsiteY4" fmla="*/ 2294546 h 2734654"/>
              <a:gd name="connsiteX5" fmla="*/ 304800 w 1461806"/>
              <a:gd name="connsiteY5" fmla="*/ 2538101 h 2734654"/>
              <a:gd name="connsiteX6" fmla="*/ 150976 w 1461806"/>
              <a:gd name="connsiteY6" fmla="*/ 2734654 h 2734654"/>
              <a:gd name="connsiteX0" fmla="*/ 74064 w 1342877"/>
              <a:gd name="connsiteY0" fmla="*/ 0 h 2734654"/>
              <a:gd name="connsiteX1" fmla="*/ 99701 w 1342877"/>
              <a:gd name="connsiteY1" fmla="*/ 307649 h 2734654"/>
              <a:gd name="connsiteX2" fmla="*/ 672269 w 1342877"/>
              <a:gd name="connsiteY2" fmla="*/ 512748 h 2734654"/>
              <a:gd name="connsiteX3" fmla="*/ 1279733 w 1342877"/>
              <a:gd name="connsiteY3" fmla="*/ 1303946 h 2734654"/>
              <a:gd name="connsiteX4" fmla="*/ 1051133 w 1342877"/>
              <a:gd name="connsiteY4" fmla="*/ 2294546 h 2734654"/>
              <a:gd name="connsiteX5" fmla="*/ 304800 w 1342877"/>
              <a:gd name="connsiteY5" fmla="*/ 2538101 h 2734654"/>
              <a:gd name="connsiteX6" fmla="*/ 150976 w 1342877"/>
              <a:gd name="connsiteY6" fmla="*/ 2734654 h 2734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2877" h="2734654">
                <a:moveTo>
                  <a:pt x="74064" y="0"/>
                </a:moveTo>
                <a:cubicBezTo>
                  <a:pt x="37032" y="111095"/>
                  <a:pt x="0" y="222191"/>
                  <a:pt x="99701" y="307649"/>
                </a:cubicBezTo>
                <a:cubicBezTo>
                  <a:pt x="199402" y="393107"/>
                  <a:pt x="475597" y="346699"/>
                  <a:pt x="672269" y="512748"/>
                </a:cubicBezTo>
                <a:cubicBezTo>
                  <a:pt x="868941" y="678798"/>
                  <a:pt x="1216589" y="1006980"/>
                  <a:pt x="1279733" y="1303946"/>
                </a:cubicBezTo>
                <a:cubicBezTo>
                  <a:pt x="1342877" y="1600912"/>
                  <a:pt x="1213622" y="2088854"/>
                  <a:pt x="1051133" y="2294546"/>
                </a:cubicBezTo>
                <a:cubicBezTo>
                  <a:pt x="888644" y="2500238"/>
                  <a:pt x="454826" y="2464750"/>
                  <a:pt x="304800" y="2538101"/>
                </a:cubicBezTo>
                <a:cubicBezTo>
                  <a:pt x="154774" y="2611452"/>
                  <a:pt x="128899" y="2652045"/>
                  <a:pt x="150976" y="2734654"/>
                </a:cubicBezTo>
              </a:path>
            </a:pathLst>
          </a:cu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3759937" y="5486400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T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4293337" y="5496864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F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7245553" y="2057400"/>
            <a:ext cx="1147482" cy="113665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r>
              <a:rPr lang="en-US" dirty="0"/>
              <a:t>x = 3</a:t>
            </a:r>
          </a:p>
          <a:p>
            <a:r>
              <a:rPr lang="en-US" dirty="0"/>
              <a:t>y = 10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245553" y="3727450"/>
            <a:ext cx="1143000" cy="381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r>
              <a:rPr lang="en-US" dirty="0"/>
              <a:t>if (x &gt; y)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559753" y="4413250"/>
            <a:ext cx="1053743" cy="381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r>
              <a:rPr lang="en-US" dirty="0"/>
              <a:t>x = x - y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689696" y="4413250"/>
            <a:ext cx="1053743" cy="381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r>
              <a:rPr lang="en-US" dirty="0"/>
              <a:t>y = y - x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245553" y="5099050"/>
            <a:ext cx="1143000" cy="381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r>
              <a:rPr lang="en-US" dirty="0"/>
              <a:t>if (x != y)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7791534" y="3200400"/>
            <a:ext cx="0" cy="5270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30" idx="0"/>
          </p:cNvCxnSpPr>
          <p:nvPr/>
        </p:nvCxnSpPr>
        <p:spPr>
          <a:xfrm flipH="1">
            <a:off x="7086625" y="4108450"/>
            <a:ext cx="616128" cy="3048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31" idx="0"/>
          </p:cNvCxnSpPr>
          <p:nvPr/>
        </p:nvCxnSpPr>
        <p:spPr>
          <a:xfrm>
            <a:off x="7918296" y="4108450"/>
            <a:ext cx="298272" cy="3048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0" idx="2"/>
          </p:cNvCxnSpPr>
          <p:nvPr/>
        </p:nvCxnSpPr>
        <p:spPr>
          <a:xfrm>
            <a:off x="7086625" y="4794250"/>
            <a:ext cx="539928" cy="3048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1" idx="2"/>
          </p:cNvCxnSpPr>
          <p:nvPr/>
        </p:nvCxnSpPr>
        <p:spPr>
          <a:xfrm flipH="1">
            <a:off x="7918296" y="4794250"/>
            <a:ext cx="298272" cy="3048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7245553" y="1447800"/>
            <a:ext cx="1143000" cy="381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39" name="Rectangle 38"/>
          <p:cNvSpPr/>
          <p:nvPr/>
        </p:nvSpPr>
        <p:spPr>
          <a:xfrm>
            <a:off x="7245553" y="5943600"/>
            <a:ext cx="1143000" cy="381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dirty="0"/>
              <a:t>end</a:t>
            </a:r>
          </a:p>
        </p:txBody>
      </p:sp>
      <p:cxnSp>
        <p:nvCxnSpPr>
          <p:cNvPr id="40" name="Straight Arrow Connector 39"/>
          <p:cNvCxnSpPr>
            <a:stCxn id="38" idx="2"/>
            <a:endCxn id="28" idx="0"/>
          </p:cNvCxnSpPr>
          <p:nvPr/>
        </p:nvCxnSpPr>
        <p:spPr>
          <a:xfrm>
            <a:off x="7817053" y="1828800"/>
            <a:ext cx="2241" cy="2286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7778953" y="5486400"/>
            <a:ext cx="0" cy="4572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7378392" y="4114800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T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7835592" y="4113596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F</a:t>
            </a:r>
            <a:endParaRPr lang="en-US" dirty="0"/>
          </a:p>
        </p:txBody>
      </p:sp>
      <p:sp>
        <p:nvSpPr>
          <p:cNvPr id="50" name="Freeform 49"/>
          <p:cNvSpPr/>
          <p:nvPr/>
        </p:nvSpPr>
        <p:spPr>
          <a:xfrm>
            <a:off x="6241896" y="3501997"/>
            <a:ext cx="1266439" cy="2238642"/>
          </a:xfrm>
          <a:custGeom>
            <a:avLst/>
            <a:gdLst>
              <a:gd name="connsiteX0" fmla="*/ 1791768 w 1791768"/>
              <a:gd name="connsiteY0" fmla="*/ 2253241 h 2513888"/>
              <a:gd name="connsiteX1" fmla="*/ 962826 w 1791768"/>
              <a:gd name="connsiteY1" fmla="*/ 2389974 h 2513888"/>
              <a:gd name="connsiteX2" fmla="*/ 22789 w 1791768"/>
              <a:gd name="connsiteY2" fmla="*/ 1509757 h 2513888"/>
              <a:gd name="connsiteX3" fmla="*/ 826093 w 1791768"/>
              <a:gd name="connsiteY3" fmla="*/ 176613 h 2513888"/>
              <a:gd name="connsiteX4" fmla="*/ 1766131 w 1791768"/>
              <a:gd name="connsiteY4" fmla="*/ 450079 h 2513888"/>
              <a:gd name="connsiteX0" fmla="*/ 1580972 w 1580972"/>
              <a:gd name="connsiteY0" fmla="*/ 2257870 h 2513888"/>
              <a:gd name="connsiteX1" fmla="*/ 752030 w 1580972"/>
              <a:gd name="connsiteY1" fmla="*/ 2394603 h 2513888"/>
              <a:gd name="connsiteX2" fmla="*/ 22789 w 1580972"/>
              <a:gd name="connsiteY2" fmla="*/ 1542160 h 2513888"/>
              <a:gd name="connsiteX3" fmla="*/ 615297 w 1580972"/>
              <a:gd name="connsiteY3" fmla="*/ 181242 h 2513888"/>
              <a:gd name="connsiteX4" fmla="*/ 1555335 w 1580972"/>
              <a:gd name="connsiteY4" fmla="*/ 454708 h 2513888"/>
              <a:gd name="connsiteX0" fmla="*/ 1590823 w 1590823"/>
              <a:gd name="connsiteY0" fmla="*/ 2039951 h 2295969"/>
              <a:gd name="connsiteX1" fmla="*/ 761881 w 1590823"/>
              <a:gd name="connsiteY1" fmla="*/ 2176684 h 2295969"/>
              <a:gd name="connsiteX2" fmla="*/ 32640 w 1590823"/>
              <a:gd name="connsiteY2" fmla="*/ 1324241 h 2295969"/>
              <a:gd name="connsiteX3" fmla="*/ 566040 w 1590823"/>
              <a:gd name="connsiteY3" fmla="*/ 181242 h 2295969"/>
              <a:gd name="connsiteX4" fmla="*/ 1565186 w 1590823"/>
              <a:gd name="connsiteY4" fmla="*/ 236789 h 2295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823" h="2295969">
                <a:moveTo>
                  <a:pt x="1590823" y="2039951"/>
                </a:moveTo>
                <a:cubicBezTo>
                  <a:pt x="1323767" y="2170274"/>
                  <a:pt x="1021578" y="2295969"/>
                  <a:pt x="761881" y="2176684"/>
                </a:cubicBezTo>
                <a:cubicBezTo>
                  <a:pt x="502184" y="2057399"/>
                  <a:pt x="65280" y="1656815"/>
                  <a:pt x="32640" y="1324241"/>
                </a:cubicBezTo>
                <a:cubicBezTo>
                  <a:pt x="0" y="991667"/>
                  <a:pt x="310616" y="362484"/>
                  <a:pt x="566040" y="181242"/>
                </a:cubicBezTo>
                <a:cubicBezTo>
                  <a:pt x="821464" y="0"/>
                  <a:pt x="1240445" y="11749"/>
                  <a:pt x="1565186" y="236789"/>
                </a:cubicBezTo>
              </a:path>
            </a:pathLst>
          </a:cu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7239049" y="5486400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T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7772449" y="5496864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F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3306222" y="1447800"/>
            <a:ext cx="381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en-US" dirty="0">
                <a:latin typeface="+mn-lt"/>
              </a:rPr>
              <a:t>IR</a:t>
            </a:r>
          </a:p>
        </p:txBody>
      </p:sp>
      <p:sp>
        <p:nvSpPr>
          <p:cNvPr id="55" name="Rectangle 54"/>
          <p:cNvSpPr/>
          <p:nvPr/>
        </p:nvSpPr>
        <p:spPr>
          <a:xfrm>
            <a:off x="5784696" y="1447800"/>
            <a:ext cx="1433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en-US" dirty="0">
                <a:latin typeface="+mn-lt"/>
              </a:rPr>
              <a:t>Optimized IR</a:t>
            </a:r>
          </a:p>
        </p:txBody>
      </p:sp>
      <p:sp>
        <p:nvSpPr>
          <p:cNvPr id="75" name="Rectangle 74"/>
          <p:cNvSpPr/>
          <p:nvPr/>
        </p:nvSpPr>
        <p:spPr>
          <a:xfrm>
            <a:off x="228600" y="1905000"/>
            <a:ext cx="2438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tabLst>
                <a:tab pos="290513" algn="l"/>
                <a:tab pos="1655763" algn="l"/>
                <a:tab pos="1946275" algn="l"/>
              </a:tabLst>
            </a:pPr>
            <a:r>
              <a:rPr lang="en-US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x = 3;</a:t>
            </a:r>
          </a:p>
          <a:p>
            <a:pPr eaLnBrk="0" hangingPunct="0">
              <a:tabLst>
                <a:tab pos="290513" algn="l"/>
                <a:tab pos="1655763" algn="l"/>
                <a:tab pos="1946275" algn="l"/>
              </a:tabLst>
            </a:pPr>
            <a:r>
              <a:rPr lang="en-US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y = x + 7;</a:t>
            </a:r>
          </a:p>
          <a:p>
            <a:pPr eaLnBrk="0" hangingPunct="0">
              <a:tabLst>
                <a:tab pos="290513" algn="l"/>
                <a:tab pos="1655763" algn="l"/>
                <a:tab pos="1946275" algn="l"/>
              </a:tabLst>
            </a:pPr>
            <a:r>
              <a:rPr lang="en-US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(x != y) {</a:t>
            </a:r>
          </a:p>
          <a:p>
            <a:pPr eaLnBrk="0" hangingPunct="0">
              <a:tabLst>
                <a:tab pos="290513" algn="l"/>
                <a:tab pos="1655763" algn="l"/>
                <a:tab pos="1946275" algn="l"/>
              </a:tabLst>
            </a:pPr>
            <a:r>
              <a:rPr lang="en-US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 if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(x &gt; y) {</a:t>
            </a:r>
          </a:p>
          <a:p>
            <a:pPr eaLnBrk="0" hangingPunct="0">
              <a:tabLst>
                <a:tab pos="290513" algn="l"/>
                <a:tab pos="1655763" algn="l"/>
                <a:tab pos="1946275" algn="l"/>
              </a:tabLst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x = x – y;</a:t>
            </a:r>
          </a:p>
          <a:p>
            <a:pPr eaLnBrk="0" hangingPunct="0">
              <a:tabLst>
                <a:tab pos="290513" algn="l"/>
                <a:tab pos="1655763" algn="l"/>
                <a:tab pos="1946275" algn="l"/>
              </a:tabLst>
            </a:pPr>
            <a:r>
              <a:rPr lang="en-US" dirty="0">
                <a:latin typeface="Consolas" pitchFamily="49" charset="0"/>
                <a:cs typeface="Consolas" pitchFamily="49" charset="0"/>
              </a:rPr>
              <a:t>  } </a:t>
            </a:r>
            <a:r>
              <a:rPr lang="en-US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tabLst>
                <a:tab pos="290513" algn="l"/>
                <a:tab pos="1655763" algn="l"/>
                <a:tab pos="1946275" algn="l"/>
              </a:tabLst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y = y – x;</a:t>
            </a:r>
          </a:p>
          <a:p>
            <a:pPr eaLnBrk="0" hangingPunct="0">
              <a:tabLst>
                <a:tab pos="290513" algn="l"/>
                <a:tab pos="1655763" algn="l"/>
                <a:tab pos="1946275" algn="l"/>
              </a:tabLst>
            </a:pPr>
            <a:r>
              <a:rPr lang="en-US" dirty="0">
                <a:latin typeface="Consolas" pitchFamily="49" charset="0"/>
                <a:cs typeface="Consolas" pitchFamily="49" charset="0"/>
              </a:rPr>
              <a:t>  } </a:t>
            </a:r>
          </a:p>
          <a:p>
            <a:pPr eaLnBrk="0" hangingPunct="0">
              <a:tabLst>
                <a:tab pos="290513" algn="l"/>
                <a:tab pos="1655763" algn="l"/>
                <a:tab pos="1946275" algn="l"/>
              </a:tabLst>
            </a:pPr>
            <a:r>
              <a:rPr lang="en-US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6" name="Rectangle 75"/>
          <p:cNvSpPr/>
          <p:nvPr/>
        </p:nvSpPr>
        <p:spPr>
          <a:xfrm>
            <a:off x="258222" y="1447800"/>
            <a:ext cx="13490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en-US" dirty="0">
                <a:latin typeface="+mn-lt"/>
              </a:rPr>
              <a:t>Source code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All Together: GCD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079857" y="2057400"/>
            <a:ext cx="1147482" cy="113665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r>
              <a:rPr lang="en-US" dirty="0"/>
              <a:t>x = 3</a:t>
            </a:r>
          </a:p>
          <a:p>
            <a:r>
              <a:rPr lang="en-US" dirty="0"/>
              <a:t>y = 10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079857" y="3727450"/>
            <a:ext cx="1143000" cy="381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r>
              <a:rPr lang="en-US" dirty="0"/>
              <a:t>if (x &gt; y)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94057" y="4413250"/>
            <a:ext cx="1053743" cy="381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r>
              <a:rPr lang="en-US" dirty="0"/>
              <a:t>x = x - y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524000" y="4413250"/>
            <a:ext cx="1053743" cy="381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r>
              <a:rPr lang="en-US" dirty="0"/>
              <a:t>y = y - x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79857" y="5099050"/>
            <a:ext cx="1143000" cy="381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r>
              <a:rPr lang="en-US" dirty="0"/>
              <a:t>if (x != y)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1625838" y="3200400"/>
            <a:ext cx="0" cy="5270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30" idx="0"/>
          </p:cNvCxnSpPr>
          <p:nvPr/>
        </p:nvCxnSpPr>
        <p:spPr>
          <a:xfrm flipH="1">
            <a:off x="920929" y="4108450"/>
            <a:ext cx="616128" cy="3048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31" idx="0"/>
          </p:cNvCxnSpPr>
          <p:nvPr/>
        </p:nvCxnSpPr>
        <p:spPr>
          <a:xfrm>
            <a:off x="1752600" y="4108450"/>
            <a:ext cx="298272" cy="3048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0" idx="2"/>
          </p:cNvCxnSpPr>
          <p:nvPr/>
        </p:nvCxnSpPr>
        <p:spPr>
          <a:xfrm>
            <a:off x="920929" y="4794250"/>
            <a:ext cx="539928" cy="3048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1" idx="2"/>
          </p:cNvCxnSpPr>
          <p:nvPr/>
        </p:nvCxnSpPr>
        <p:spPr>
          <a:xfrm flipH="1">
            <a:off x="1752600" y="4794250"/>
            <a:ext cx="298272" cy="3048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1079857" y="1447800"/>
            <a:ext cx="1143000" cy="381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079857" y="5943600"/>
            <a:ext cx="1143000" cy="381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dirty="0"/>
              <a:t>end</a:t>
            </a:r>
          </a:p>
        </p:txBody>
      </p:sp>
      <p:cxnSp>
        <p:nvCxnSpPr>
          <p:cNvPr id="40" name="Straight Arrow Connector 39"/>
          <p:cNvCxnSpPr>
            <a:stCxn id="38" idx="2"/>
            <a:endCxn id="28" idx="0"/>
          </p:cNvCxnSpPr>
          <p:nvPr/>
        </p:nvCxnSpPr>
        <p:spPr>
          <a:xfrm>
            <a:off x="1651357" y="1828800"/>
            <a:ext cx="2241" cy="2286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1613257" y="5486400"/>
            <a:ext cx="0" cy="4572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1212696" y="4114800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T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1669896" y="4113596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F</a:t>
            </a:r>
            <a:endParaRPr lang="en-US" dirty="0"/>
          </a:p>
        </p:txBody>
      </p:sp>
      <p:sp>
        <p:nvSpPr>
          <p:cNvPr id="50" name="Freeform 49"/>
          <p:cNvSpPr/>
          <p:nvPr/>
        </p:nvSpPr>
        <p:spPr>
          <a:xfrm>
            <a:off x="76200" y="3501997"/>
            <a:ext cx="1266439" cy="2238642"/>
          </a:xfrm>
          <a:custGeom>
            <a:avLst/>
            <a:gdLst>
              <a:gd name="connsiteX0" fmla="*/ 1791768 w 1791768"/>
              <a:gd name="connsiteY0" fmla="*/ 2253241 h 2513888"/>
              <a:gd name="connsiteX1" fmla="*/ 962826 w 1791768"/>
              <a:gd name="connsiteY1" fmla="*/ 2389974 h 2513888"/>
              <a:gd name="connsiteX2" fmla="*/ 22789 w 1791768"/>
              <a:gd name="connsiteY2" fmla="*/ 1509757 h 2513888"/>
              <a:gd name="connsiteX3" fmla="*/ 826093 w 1791768"/>
              <a:gd name="connsiteY3" fmla="*/ 176613 h 2513888"/>
              <a:gd name="connsiteX4" fmla="*/ 1766131 w 1791768"/>
              <a:gd name="connsiteY4" fmla="*/ 450079 h 2513888"/>
              <a:gd name="connsiteX0" fmla="*/ 1580972 w 1580972"/>
              <a:gd name="connsiteY0" fmla="*/ 2257870 h 2513888"/>
              <a:gd name="connsiteX1" fmla="*/ 752030 w 1580972"/>
              <a:gd name="connsiteY1" fmla="*/ 2394603 h 2513888"/>
              <a:gd name="connsiteX2" fmla="*/ 22789 w 1580972"/>
              <a:gd name="connsiteY2" fmla="*/ 1542160 h 2513888"/>
              <a:gd name="connsiteX3" fmla="*/ 615297 w 1580972"/>
              <a:gd name="connsiteY3" fmla="*/ 181242 h 2513888"/>
              <a:gd name="connsiteX4" fmla="*/ 1555335 w 1580972"/>
              <a:gd name="connsiteY4" fmla="*/ 454708 h 2513888"/>
              <a:gd name="connsiteX0" fmla="*/ 1590823 w 1590823"/>
              <a:gd name="connsiteY0" fmla="*/ 2039951 h 2295969"/>
              <a:gd name="connsiteX1" fmla="*/ 761881 w 1590823"/>
              <a:gd name="connsiteY1" fmla="*/ 2176684 h 2295969"/>
              <a:gd name="connsiteX2" fmla="*/ 32640 w 1590823"/>
              <a:gd name="connsiteY2" fmla="*/ 1324241 h 2295969"/>
              <a:gd name="connsiteX3" fmla="*/ 566040 w 1590823"/>
              <a:gd name="connsiteY3" fmla="*/ 181242 h 2295969"/>
              <a:gd name="connsiteX4" fmla="*/ 1565186 w 1590823"/>
              <a:gd name="connsiteY4" fmla="*/ 236789 h 2295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823" h="2295969">
                <a:moveTo>
                  <a:pt x="1590823" y="2039951"/>
                </a:moveTo>
                <a:cubicBezTo>
                  <a:pt x="1323767" y="2170274"/>
                  <a:pt x="1021578" y="2295969"/>
                  <a:pt x="761881" y="2176684"/>
                </a:cubicBezTo>
                <a:cubicBezTo>
                  <a:pt x="502184" y="2057399"/>
                  <a:pt x="65280" y="1656815"/>
                  <a:pt x="32640" y="1324241"/>
                </a:cubicBezTo>
                <a:cubicBezTo>
                  <a:pt x="0" y="991667"/>
                  <a:pt x="310616" y="362484"/>
                  <a:pt x="566040" y="181242"/>
                </a:cubicBezTo>
                <a:cubicBezTo>
                  <a:pt x="821464" y="0"/>
                  <a:pt x="1240445" y="11749"/>
                  <a:pt x="1565186" y="236789"/>
                </a:cubicBezTo>
              </a:path>
            </a:pathLst>
          </a:cu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1073353" y="5486400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T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1606753" y="5496864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F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2743200" y="1219200"/>
            <a:ext cx="207140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en-US" dirty="0">
                <a:latin typeface="+mn-lt"/>
              </a:rPr>
              <a:t>1. Allocate registers:</a:t>
            </a:r>
          </a:p>
          <a:p>
            <a:pPr marL="342900" indent="-342900"/>
            <a:r>
              <a:rPr lang="en-US" dirty="0">
                <a:latin typeface="Consolas" pitchFamily="49" charset="0"/>
                <a:cs typeface="Consolas" pitchFamily="49" charset="0"/>
              </a:rPr>
              <a:t>x: R0, y: R1</a:t>
            </a:r>
          </a:p>
        </p:txBody>
      </p:sp>
      <p:sp>
        <p:nvSpPr>
          <p:cNvPr id="57" name="Rectangle 56"/>
          <p:cNvSpPr/>
          <p:nvPr/>
        </p:nvSpPr>
        <p:spPr>
          <a:xfrm>
            <a:off x="2743200" y="2305883"/>
            <a:ext cx="2906565" cy="42473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en-US" sz="1500" dirty="0">
                <a:latin typeface="Consolas" pitchFamily="49" charset="0"/>
                <a:cs typeface="Consolas" pitchFamily="49" charset="0"/>
              </a:rPr>
              <a:t>BBL0:	CMOVE(3, R0)</a:t>
            </a:r>
          </a:p>
          <a:p>
            <a:pPr marL="342900" indent="-342900"/>
            <a:r>
              <a:rPr lang="en-US" sz="1500" dirty="0">
                <a:latin typeface="Consolas" pitchFamily="49" charset="0"/>
                <a:cs typeface="Consolas" pitchFamily="49" charset="0"/>
              </a:rPr>
              <a:t>			CMOVE(10, R1)</a:t>
            </a:r>
          </a:p>
          <a:p>
            <a:pPr marL="342900" indent="-342900"/>
            <a:r>
              <a:rPr lang="en-US" sz="1500" dirty="0">
                <a:latin typeface="Consolas" pitchFamily="49" charset="0"/>
                <a:cs typeface="Consolas" pitchFamily="49" charset="0"/>
              </a:rPr>
              <a:t>			BR(BBL1)</a:t>
            </a:r>
          </a:p>
          <a:p>
            <a:pPr marL="342900" indent="-342900"/>
            <a:endParaRPr lang="en-US" sz="1500" dirty="0">
              <a:latin typeface="Consolas" pitchFamily="49" charset="0"/>
              <a:cs typeface="Consolas" pitchFamily="49" charset="0"/>
            </a:endParaRPr>
          </a:p>
          <a:p>
            <a:pPr marL="342900" indent="-342900"/>
            <a:r>
              <a:rPr lang="en-US" sz="1500" dirty="0">
                <a:latin typeface="Consolas" pitchFamily="49" charset="0"/>
                <a:cs typeface="Consolas" pitchFamily="49" charset="0"/>
              </a:rPr>
              <a:t>BBL1:	CMPLT(R1, R0, R2)</a:t>
            </a:r>
          </a:p>
          <a:p>
            <a:pPr marL="342900" indent="-342900"/>
            <a:r>
              <a:rPr lang="en-US" sz="1500" dirty="0">
                <a:latin typeface="Consolas" pitchFamily="49" charset="0"/>
                <a:cs typeface="Consolas" pitchFamily="49" charset="0"/>
              </a:rPr>
              <a:t>			BT(R2, BBL2)</a:t>
            </a:r>
          </a:p>
          <a:p>
            <a:pPr marL="342900" indent="-342900"/>
            <a:r>
              <a:rPr lang="en-US" sz="1500" dirty="0">
                <a:latin typeface="Consolas" pitchFamily="49" charset="0"/>
                <a:cs typeface="Consolas" pitchFamily="49" charset="0"/>
              </a:rPr>
              <a:t>			BR(BBL3)</a:t>
            </a:r>
          </a:p>
          <a:p>
            <a:pPr marL="342900" indent="-342900"/>
            <a:endParaRPr lang="en-US" sz="1500" dirty="0">
              <a:latin typeface="Consolas" pitchFamily="49" charset="0"/>
              <a:cs typeface="Consolas" pitchFamily="49" charset="0"/>
            </a:endParaRPr>
          </a:p>
          <a:p>
            <a:pPr marL="342900" indent="-342900"/>
            <a:r>
              <a:rPr lang="en-US" sz="1500" dirty="0">
                <a:latin typeface="Consolas" pitchFamily="49" charset="0"/>
                <a:cs typeface="Consolas" pitchFamily="49" charset="0"/>
              </a:rPr>
              <a:t>BBL2: 	SUB(R0, R1, R0)</a:t>
            </a:r>
          </a:p>
          <a:p>
            <a:pPr marL="342900" indent="-342900"/>
            <a:r>
              <a:rPr lang="en-US" sz="1500" dirty="0">
                <a:latin typeface="Consolas" pitchFamily="49" charset="0"/>
                <a:cs typeface="Consolas" pitchFamily="49" charset="0"/>
              </a:rPr>
              <a:t>			BR(BBL4)</a:t>
            </a:r>
          </a:p>
          <a:p>
            <a:pPr marL="342900" indent="-342900"/>
            <a:endParaRPr lang="en-US" sz="1500" dirty="0">
              <a:latin typeface="Consolas" pitchFamily="49" charset="0"/>
              <a:cs typeface="Consolas" pitchFamily="49" charset="0"/>
            </a:endParaRPr>
          </a:p>
          <a:p>
            <a:pPr marL="342900" indent="-342900"/>
            <a:r>
              <a:rPr lang="en-US" sz="1500" dirty="0">
                <a:latin typeface="Consolas" pitchFamily="49" charset="0"/>
                <a:cs typeface="Consolas" pitchFamily="49" charset="0"/>
              </a:rPr>
              <a:t>BBL3:	SUB(R1, R0, R1)</a:t>
            </a:r>
          </a:p>
          <a:p>
            <a:pPr marL="342900" indent="-342900"/>
            <a:r>
              <a:rPr lang="en-US" sz="1500" dirty="0">
                <a:latin typeface="Consolas" pitchFamily="49" charset="0"/>
                <a:cs typeface="Consolas" pitchFamily="49" charset="0"/>
              </a:rPr>
              <a:t>			BR(BBL4)</a:t>
            </a:r>
          </a:p>
          <a:p>
            <a:pPr marL="342900" indent="-342900"/>
            <a:endParaRPr lang="en-US" sz="1500" dirty="0">
              <a:latin typeface="Consolas" pitchFamily="49" charset="0"/>
              <a:cs typeface="Consolas" pitchFamily="49" charset="0"/>
            </a:endParaRPr>
          </a:p>
          <a:p>
            <a:pPr marL="342900" indent="-342900"/>
            <a:r>
              <a:rPr lang="en-US" sz="1500" dirty="0">
                <a:latin typeface="Consolas" pitchFamily="49" charset="0"/>
                <a:cs typeface="Consolas" pitchFamily="49" charset="0"/>
              </a:rPr>
              <a:t>BBL4:	CMPEQ(R1, R0, R2)</a:t>
            </a:r>
          </a:p>
          <a:p>
            <a:pPr marL="342900" indent="-342900"/>
            <a:r>
              <a:rPr lang="en-US" sz="1500" dirty="0">
                <a:latin typeface="Consolas" pitchFamily="49" charset="0"/>
                <a:cs typeface="Consolas" pitchFamily="49" charset="0"/>
              </a:rPr>
              <a:t>			BT(R2, end)</a:t>
            </a:r>
          </a:p>
          <a:p>
            <a:pPr marL="342900" indent="-342900"/>
            <a:r>
              <a:rPr lang="en-US" sz="1500" dirty="0">
                <a:latin typeface="Consolas" pitchFamily="49" charset="0"/>
                <a:cs typeface="Consolas" pitchFamily="49" charset="0"/>
              </a:rPr>
              <a:t>			BR(BBL1)</a:t>
            </a:r>
          </a:p>
          <a:p>
            <a:pPr marL="342900" indent="-342900"/>
            <a:r>
              <a:rPr lang="en-US" sz="1500" dirty="0">
                <a:latin typeface="Consolas" pitchFamily="49" charset="0"/>
                <a:cs typeface="Consolas" pitchFamily="49" charset="0"/>
              </a:rPr>
              <a:t>end:</a:t>
            </a:r>
          </a:p>
        </p:txBody>
      </p:sp>
      <p:sp>
        <p:nvSpPr>
          <p:cNvPr id="58" name="Rectangle 57"/>
          <p:cNvSpPr/>
          <p:nvPr/>
        </p:nvSpPr>
        <p:spPr>
          <a:xfrm>
            <a:off x="755496" y="2069068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0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755496" y="3669268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1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374496" y="4038600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2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2286000" y="4038600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3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2209800" y="5117068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4</a:t>
            </a:r>
            <a:endParaRPr lang="en-US" dirty="0"/>
          </a:p>
        </p:txBody>
      </p:sp>
      <p:sp>
        <p:nvSpPr>
          <p:cNvPr id="73" name="Rectangle 72"/>
          <p:cNvSpPr/>
          <p:nvPr/>
        </p:nvSpPr>
        <p:spPr>
          <a:xfrm>
            <a:off x="2743200" y="1924883"/>
            <a:ext cx="28019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en-US" dirty="0">
                <a:latin typeface="+mn-lt"/>
              </a:rPr>
              <a:t>2. Produce each basic block:</a:t>
            </a:r>
          </a:p>
        </p:txBody>
      </p:sp>
      <p:sp>
        <p:nvSpPr>
          <p:cNvPr id="63" name="Rectangle 62"/>
          <p:cNvSpPr/>
          <p:nvPr/>
        </p:nvSpPr>
        <p:spPr>
          <a:xfrm>
            <a:off x="5884814" y="1219200"/>
            <a:ext cx="25621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en-US" dirty="0">
                <a:latin typeface="+mn-lt"/>
              </a:rPr>
              <a:t>3. Lay out BBs, removing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superfluous branches:</a:t>
            </a:r>
          </a:p>
        </p:txBody>
      </p:sp>
      <p:sp>
        <p:nvSpPr>
          <p:cNvPr id="64" name="Rectangle 63"/>
          <p:cNvSpPr/>
          <p:nvPr/>
        </p:nvSpPr>
        <p:spPr>
          <a:xfrm>
            <a:off x="5943600" y="2305883"/>
            <a:ext cx="2906565" cy="24006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en-US" sz="1500" dirty="0">
                <a:latin typeface="Consolas" pitchFamily="49" charset="0"/>
                <a:cs typeface="Consolas" pitchFamily="49" charset="0"/>
              </a:rPr>
              <a:t>BBL0:	CMOVE(3, R0)</a:t>
            </a:r>
          </a:p>
          <a:p>
            <a:pPr marL="342900" indent="-342900"/>
            <a:r>
              <a:rPr lang="en-US" sz="1500" dirty="0">
                <a:latin typeface="Consolas" pitchFamily="49" charset="0"/>
                <a:cs typeface="Consolas" pitchFamily="49" charset="0"/>
              </a:rPr>
              <a:t>			CMOVE(10, R1)</a:t>
            </a:r>
          </a:p>
          <a:p>
            <a:pPr marL="342900" indent="-342900"/>
            <a:r>
              <a:rPr lang="en-US" sz="1500" dirty="0">
                <a:latin typeface="Consolas" pitchFamily="49" charset="0"/>
                <a:cs typeface="Consolas" pitchFamily="49" charset="0"/>
              </a:rPr>
              <a:t>BBL1:	CMPLT(R1, R0, R2)</a:t>
            </a:r>
          </a:p>
          <a:p>
            <a:pPr marL="342900" indent="-342900"/>
            <a:r>
              <a:rPr lang="en-US" sz="1500" dirty="0">
                <a:latin typeface="Consolas" pitchFamily="49" charset="0"/>
                <a:cs typeface="Consolas" pitchFamily="49" charset="0"/>
              </a:rPr>
              <a:t>			BT(R2, BBL2)</a:t>
            </a:r>
          </a:p>
          <a:p>
            <a:pPr marL="342900" indent="-342900"/>
            <a:r>
              <a:rPr lang="en-US" sz="1500" dirty="0">
                <a:latin typeface="Consolas" pitchFamily="49" charset="0"/>
                <a:cs typeface="Consolas" pitchFamily="49" charset="0"/>
              </a:rPr>
              <a:t>BBL3:	SUB(R1, R0, R1)</a:t>
            </a:r>
          </a:p>
          <a:p>
            <a:pPr marL="342900" indent="-342900"/>
            <a:r>
              <a:rPr lang="en-US" sz="1500" dirty="0">
                <a:latin typeface="Consolas" pitchFamily="49" charset="0"/>
                <a:cs typeface="Consolas" pitchFamily="49" charset="0"/>
              </a:rPr>
              <a:t>			BR(BBL4)</a:t>
            </a:r>
          </a:p>
          <a:p>
            <a:pPr marL="342900" indent="-342900"/>
            <a:r>
              <a:rPr lang="en-US" sz="1500" dirty="0">
                <a:latin typeface="Consolas" pitchFamily="49" charset="0"/>
                <a:cs typeface="Consolas" pitchFamily="49" charset="0"/>
              </a:rPr>
              <a:t>BBL2: 	SUB(R0, R1, R0)</a:t>
            </a:r>
          </a:p>
          <a:p>
            <a:pPr marL="342900" indent="-342900"/>
            <a:r>
              <a:rPr lang="en-US" sz="1500" dirty="0">
                <a:latin typeface="Consolas" pitchFamily="49" charset="0"/>
                <a:cs typeface="Consolas" pitchFamily="49" charset="0"/>
              </a:rPr>
              <a:t>BBL4:	CMPEQ(R1, R0, R2)</a:t>
            </a:r>
          </a:p>
          <a:p>
            <a:pPr marL="342900" indent="-342900"/>
            <a:r>
              <a:rPr lang="en-US" sz="1500" dirty="0">
                <a:latin typeface="Consolas" pitchFamily="49" charset="0"/>
                <a:cs typeface="Consolas" pitchFamily="49" charset="0"/>
              </a:rPr>
              <a:t>			BF(R2, BBL1)</a:t>
            </a:r>
          </a:p>
          <a:p>
            <a:pPr marL="342900" indent="-342900"/>
            <a:r>
              <a:rPr lang="en-US" sz="1500" dirty="0">
                <a:latin typeface="Consolas" pitchFamily="49" charset="0"/>
                <a:cs typeface="Consolas" pitchFamily="49" charset="0"/>
              </a:rPr>
              <a:t>end: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7" grpId="0"/>
      <p:bldP spid="73" grpId="0"/>
      <p:bldP spid="63" grpId="0"/>
      <p:bldP spid="6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Summary: Modern Compilers</a:t>
            </a:r>
          </a:p>
        </p:txBody>
      </p:sp>
      <p:cxnSp>
        <p:nvCxnSpPr>
          <p:cNvPr id="9" name="Straight Arrow Connector 8"/>
          <p:cNvCxnSpPr>
            <a:stCxn id="14" idx="2"/>
            <a:endCxn id="15" idx="0"/>
          </p:cNvCxnSpPr>
          <p:nvPr/>
        </p:nvCxnSpPr>
        <p:spPr>
          <a:xfrm>
            <a:off x="4953000" y="2032968"/>
            <a:ext cx="0" cy="34834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14" idx="0"/>
          </p:cNvCxnSpPr>
          <p:nvPr/>
        </p:nvCxnSpPr>
        <p:spPr>
          <a:xfrm>
            <a:off x="4953000" y="1238310"/>
            <a:ext cx="0" cy="3048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144404" y="1143000"/>
            <a:ext cx="1479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+mn-lt"/>
              </a:rPr>
              <a:t>Source code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886200" y="1543110"/>
            <a:ext cx="2133600" cy="489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Lexical analysis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886200" y="2381310"/>
            <a:ext cx="2133600" cy="489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Syntactic analysis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886200" y="3186852"/>
            <a:ext cx="2133600" cy="489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Semantic analysis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886200" y="4003281"/>
            <a:ext cx="2133600" cy="435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Generate IR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886200" y="4743510"/>
            <a:ext cx="2133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Optimize IR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886200" y="5505510"/>
            <a:ext cx="2133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Generate ASM</a:t>
            </a:r>
          </a:p>
        </p:txBody>
      </p:sp>
      <p:cxnSp>
        <p:nvCxnSpPr>
          <p:cNvPr id="25" name="Straight Arrow Connector 24"/>
          <p:cNvCxnSpPr>
            <a:stCxn id="15" idx="2"/>
            <a:endCxn id="16" idx="0"/>
          </p:cNvCxnSpPr>
          <p:nvPr/>
        </p:nvCxnSpPr>
        <p:spPr>
          <a:xfrm>
            <a:off x="4953000" y="2871168"/>
            <a:ext cx="0" cy="31568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6" idx="2"/>
            <a:endCxn id="17" idx="0"/>
          </p:cNvCxnSpPr>
          <p:nvPr/>
        </p:nvCxnSpPr>
        <p:spPr>
          <a:xfrm>
            <a:off x="4953000" y="3676710"/>
            <a:ext cx="0" cy="32657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7" idx="2"/>
            <a:endCxn id="18" idx="0"/>
          </p:cNvCxnSpPr>
          <p:nvPr/>
        </p:nvCxnSpPr>
        <p:spPr>
          <a:xfrm>
            <a:off x="4953000" y="4438710"/>
            <a:ext cx="0" cy="3048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19" idx="0"/>
          </p:cNvCxnSpPr>
          <p:nvPr/>
        </p:nvCxnSpPr>
        <p:spPr>
          <a:xfrm>
            <a:off x="4953000" y="5200710"/>
            <a:ext cx="0" cy="3048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131387" y="1981200"/>
            <a:ext cx="9096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+mn-lt"/>
              </a:rPr>
              <a:t>Tokens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167647" y="2819400"/>
            <a:ext cx="1372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+mn-lt"/>
              </a:rPr>
              <a:t>Syntax tree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4953000" y="5962710"/>
            <a:ext cx="0" cy="3048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167647" y="3638490"/>
            <a:ext cx="29001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+mn-lt"/>
              </a:rPr>
              <a:t>Type-checked syntax tree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150014" y="4400490"/>
            <a:ext cx="4042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+mn-lt"/>
              </a:rPr>
              <a:t>IR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143684" y="5162490"/>
            <a:ext cx="16674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+mn-lt"/>
              </a:rPr>
              <a:t>IR (optimized)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179468" y="5791200"/>
            <a:ext cx="24849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</a:rPr>
              <a:t>High-quality assembly</a:t>
            </a:r>
          </a:p>
          <a:p>
            <a:r>
              <a:rPr lang="en-US" sz="2000" dirty="0">
                <a:latin typeface="+mn-lt"/>
              </a:rPr>
              <a:t>(often &gt; hand-coded!)</a:t>
            </a:r>
          </a:p>
        </p:txBody>
      </p:sp>
      <p:sp>
        <p:nvSpPr>
          <p:cNvPr id="43" name="AutoShape 8"/>
          <p:cNvSpPr>
            <a:spLocks/>
          </p:cNvSpPr>
          <p:nvPr/>
        </p:nvSpPr>
        <p:spPr bwMode="auto">
          <a:xfrm>
            <a:off x="3505200" y="1524000"/>
            <a:ext cx="304800" cy="2971800"/>
          </a:xfrm>
          <a:prstGeom prst="leftBrace">
            <a:avLst>
              <a:gd name="adj1" fmla="val 11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AutoShape 8"/>
          <p:cNvSpPr>
            <a:spLocks/>
          </p:cNvSpPr>
          <p:nvPr/>
        </p:nvSpPr>
        <p:spPr bwMode="auto">
          <a:xfrm>
            <a:off x="3505200" y="4724400"/>
            <a:ext cx="304800" cy="1295400"/>
          </a:xfrm>
          <a:prstGeom prst="leftBrace">
            <a:avLst>
              <a:gd name="adj1" fmla="val 11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96448" y="2362200"/>
            <a:ext cx="341676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>
                <a:latin typeface="+mn-lt"/>
              </a:rPr>
              <a:t>Frontend (analysis)</a:t>
            </a:r>
          </a:p>
          <a:p>
            <a:pPr algn="r"/>
            <a:r>
              <a:rPr lang="en-US" sz="2000" dirty="0">
                <a:latin typeface="+mn-lt"/>
              </a:rPr>
              <a:t>Produces IR if correct program</a:t>
            </a:r>
          </a:p>
          <a:p>
            <a:pPr algn="r"/>
            <a:r>
              <a:rPr lang="en-US" sz="2000" dirty="0">
                <a:latin typeface="+mn-lt"/>
              </a:rPr>
              <a:t>Produces meaningful errors</a:t>
            </a:r>
          </a:p>
          <a:p>
            <a:pPr algn="r"/>
            <a:endParaRPr lang="en-US" sz="2000" dirty="0">
              <a:latin typeface="+mn-lt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93325" y="4775537"/>
            <a:ext cx="31166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latin typeface="+mn-lt"/>
              </a:rPr>
              <a:t>Backend (synthesis)</a:t>
            </a:r>
          </a:p>
          <a:p>
            <a:pPr algn="r"/>
            <a:r>
              <a:rPr lang="en-US" sz="2000" dirty="0">
                <a:latin typeface="+mn-lt"/>
              </a:rPr>
              <a:t>Produces optimized program</a:t>
            </a:r>
          </a:p>
          <a:p>
            <a:pPr algn="r"/>
            <a:endParaRPr lang="en-US" sz="2000" dirty="0">
              <a:latin typeface="+mn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9"/>
          <p:cNvGrpSpPr>
            <a:grpSpLocks/>
          </p:cNvGrpSpPr>
          <p:nvPr/>
        </p:nvGrpSpPr>
        <p:grpSpPr bwMode="auto">
          <a:xfrm>
            <a:off x="6626225" y="3914774"/>
            <a:ext cx="2290763" cy="307975"/>
            <a:chOff x="4247" y="2682"/>
            <a:chExt cx="1443" cy="194"/>
          </a:xfrm>
        </p:grpSpPr>
        <p:sp>
          <p:nvSpPr>
            <p:cNvPr id="12370" name="Text Box 97"/>
            <p:cNvSpPr txBox="1">
              <a:spLocks noChangeArrowheads="1"/>
            </p:cNvSpPr>
            <p:nvPr/>
          </p:nvSpPr>
          <p:spPr bwMode="auto">
            <a:xfrm>
              <a:off x="4247" y="2682"/>
              <a:ext cx="625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1400" b="1" u="sng" dirty="0">
                  <a:latin typeface="+mn-lt"/>
                </a:rPr>
                <a:t>Structure</a:t>
              </a:r>
            </a:p>
          </p:txBody>
        </p:sp>
        <p:sp>
          <p:nvSpPr>
            <p:cNvPr id="12371" name="Text Box 98"/>
            <p:cNvSpPr txBox="1">
              <a:spLocks noChangeArrowheads="1"/>
            </p:cNvSpPr>
            <p:nvPr/>
          </p:nvSpPr>
          <p:spPr bwMode="auto">
            <a:xfrm>
              <a:off x="5071" y="2682"/>
              <a:ext cx="61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1400" b="1" u="sng">
                  <a:latin typeface="+mn-lt"/>
                </a:rPr>
                <a:t>Language</a:t>
              </a:r>
            </a:p>
          </p:txBody>
        </p:sp>
      </p:grpSp>
      <p:grpSp>
        <p:nvGrpSpPr>
          <p:cNvPr id="3" name="Group 90"/>
          <p:cNvGrpSpPr>
            <a:grpSpLocks/>
          </p:cNvGrpSpPr>
          <p:nvPr/>
        </p:nvGrpSpPr>
        <p:grpSpPr bwMode="auto">
          <a:xfrm>
            <a:off x="4143375" y="4337050"/>
            <a:ext cx="4979988" cy="1128713"/>
            <a:chOff x="2581" y="2948"/>
            <a:chExt cx="3137" cy="711"/>
          </a:xfrm>
        </p:grpSpPr>
        <p:grpSp>
          <p:nvGrpSpPr>
            <p:cNvPr id="4" name="Group 54"/>
            <p:cNvGrpSpPr>
              <a:grpSpLocks/>
            </p:cNvGrpSpPr>
            <p:nvPr/>
          </p:nvGrpSpPr>
          <p:grpSpPr bwMode="auto">
            <a:xfrm>
              <a:off x="4162" y="3226"/>
              <a:ext cx="725" cy="160"/>
              <a:chOff x="3888" y="2363"/>
              <a:chExt cx="725" cy="160"/>
            </a:xfrm>
          </p:grpSpPr>
          <p:sp>
            <p:nvSpPr>
              <p:cNvPr id="12366" name="Rectangle 55"/>
              <p:cNvSpPr>
                <a:spLocks noChangeArrowheads="1"/>
              </p:cNvSpPr>
              <p:nvPr/>
            </p:nvSpPr>
            <p:spPr bwMode="auto">
              <a:xfrm>
                <a:off x="3931" y="2371"/>
                <a:ext cx="624" cy="144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367" name="Text Box 56"/>
              <p:cNvSpPr txBox="1">
                <a:spLocks noChangeArrowheads="1"/>
              </p:cNvSpPr>
              <p:nvPr/>
            </p:nvSpPr>
            <p:spPr bwMode="auto">
              <a:xfrm>
                <a:off x="3888" y="2363"/>
                <a:ext cx="725" cy="1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457200" indent="-457200" algn="ctr">
                  <a:lnSpc>
                    <a:spcPct val="70000"/>
                  </a:lnSpc>
                </a:pPr>
                <a:r>
                  <a:rPr lang="en-US" sz="1400" b="1" dirty="0" err="1">
                    <a:latin typeface="+mn-lt"/>
                  </a:rPr>
                  <a:t>SciPy</a:t>
                </a:r>
                <a:endParaRPr lang="en-US" sz="1400" b="1" dirty="0">
                  <a:latin typeface="+mn-lt"/>
                </a:endParaRPr>
              </a:p>
            </p:txBody>
          </p:sp>
        </p:grpSp>
        <p:grpSp>
          <p:nvGrpSpPr>
            <p:cNvPr id="5" name="Group 57"/>
            <p:cNvGrpSpPr>
              <a:grpSpLocks/>
            </p:cNvGrpSpPr>
            <p:nvPr/>
          </p:nvGrpSpPr>
          <p:grpSpPr bwMode="auto">
            <a:xfrm>
              <a:off x="4119" y="3086"/>
              <a:ext cx="1599" cy="194"/>
              <a:chOff x="3845" y="2511"/>
              <a:chExt cx="1599" cy="194"/>
            </a:xfrm>
          </p:grpSpPr>
          <p:sp>
            <p:nvSpPr>
              <p:cNvPr id="12364" name="Line 58"/>
              <p:cNvSpPr>
                <a:spLocks noChangeShapeType="1"/>
              </p:cNvSpPr>
              <p:nvPr/>
            </p:nvSpPr>
            <p:spPr bwMode="auto">
              <a:xfrm>
                <a:off x="3845" y="2606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365" name="Text Box 59"/>
              <p:cNvSpPr txBox="1">
                <a:spLocks noChangeArrowheads="1"/>
              </p:cNvSpPr>
              <p:nvPr/>
            </p:nvSpPr>
            <p:spPr bwMode="auto">
              <a:xfrm>
                <a:off x="4704" y="2511"/>
                <a:ext cx="740" cy="1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 b="1" dirty="0" err="1">
                    <a:latin typeface="+mn-lt"/>
                  </a:rPr>
                  <a:t>Applic</a:t>
                </a:r>
                <a:r>
                  <a:rPr lang="en-US" sz="1400" b="1" dirty="0">
                    <a:latin typeface="+mn-lt"/>
                  </a:rPr>
                  <a:t> Lang</a:t>
                </a:r>
              </a:p>
            </p:txBody>
          </p:sp>
        </p:grpSp>
        <p:grpSp>
          <p:nvGrpSpPr>
            <p:cNvPr id="6" name="Group 89"/>
            <p:cNvGrpSpPr>
              <a:grpSpLocks/>
            </p:cNvGrpSpPr>
            <p:nvPr/>
          </p:nvGrpSpPr>
          <p:grpSpPr bwMode="auto">
            <a:xfrm>
              <a:off x="2581" y="2948"/>
              <a:ext cx="1248" cy="711"/>
              <a:chOff x="2581" y="2948"/>
              <a:chExt cx="1248" cy="711"/>
            </a:xfrm>
          </p:grpSpPr>
          <p:grpSp>
            <p:nvGrpSpPr>
              <p:cNvPr id="7" name="Group 63"/>
              <p:cNvGrpSpPr>
                <a:grpSpLocks/>
              </p:cNvGrpSpPr>
              <p:nvPr/>
            </p:nvGrpSpPr>
            <p:grpSpPr bwMode="auto">
              <a:xfrm>
                <a:off x="2773" y="2948"/>
                <a:ext cx="1056" cy="711"/>
                <a:chOff x="2928" y="1593"/>
                <a:chExt cx="1056" cy="711"/>
              </a:xfrm>
            </p:grpSpPr>
            <p:sp>
              <p:nvSpPr>
                <p:cNvPr id="12358" name="Rectangle 64"/>
                <p:cNvSpPr>
                  <a:spLocks noChangeArrowheads="1"/>
                </p:cNvSpPr>
                <p:nvPr/>
              </p:nvSpPr>
              <p:spPr bwMode="auto">
                <a:xfrm>
                  <a:off x="2928" y="1632"/>
                  <a:ext cx="1056" cy="672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8" name="Group 65"/>
                <p:cNvGrpSpPr>
                  <a:grpSpLocks/>
                </p:cNvGrpSpPr>
                <p:nvPr/>
              </p:nvGrpSpPr>
              <p:grpSpPr bwMode="auto">
                <a:xfrm>
                  <a:off x="3024" y="1781"/>
                  <a:ext cx="319" cy="289"/>
                  <a:chOff x="3024" y="1781"/>
                  <a:chExt cx="319" cy="289"/>
                </a:xfrm>
              </p:grpSpPr>
              <p:sp>
                <p:nvSpPr>
                  <p:cNvPr id="12361" name="Rectangle 66"/>
                  <p:cNvSpPr>
                    <a:spLocks noChangeArrowheads="1"/>
                  </p:cNvSpPr>
                  <p:nvPr/>
                </p:nvSpPr>
                <p:spPr bwMode="auto">
                  <a:xfrm>
                    <a:off x="3077" y="1806"/>
                    <a:ext cx="175" cy="235"/>
                  </a:xfrm>
                  <a:prstGeom prst="rect">
                    <a:avLst/>
                  </a:prstGeom>
                  <a:solidFill>
                    <a:srgbClr val="CCFFCC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362" name="Line 67"/>
                  <p:cNvSpPr>
                    <a:spLocks noChangeShapeType="1"/>
                  </p:cNvSpPr>
                  <p:nvPr/>
                </p:nvSpPr>
                <p:spPr bwMode="auto">
                  <a:xfrm>
                    <a:off x="3252" y="1928"/>
                    <a:ext cx="91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stealth" w="med" len="med"/>
                  </a:ln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363" name="Text Box 6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024" y="1781"/>
                    <a:ext cx="237" cy="28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 sz="800" b="1"/>
                      <a:t>(())()</a:t>
                    </a:r>
                  </a:p>
                  <a:p>
                    <a:pPr algn="l"/>
                    <a:r>
                      <a:rPr lang="en-US" sz="800" b="1"/>
                      <a:t>(()())</a:t>
                    </a:r>
                  </a:p>
                  <a:p>
                    <a:pPr algn="l"/>
                    <a:r>
                      <a:rPr lang="en-US" sz="800" b="1"/>
                      <a:t>(())()</a:t>
                    </a:r>
                  </a:p>
                </p:txBody>
              </p:sp>
            </p:grpSp>
            <p:sp>
              <p:nvSpPr>
                <p:cNvPr id="12360" name="Text Box 69"/>
                <p:cNvSpPr txBox="1">
                  <a:spLocks noChangeArrowheads="1"/>
                </p:cNvSpPr>
                <p:nvPr/>
              </p:nvSpPr>
              <p:spPr bwMode="auto">
                <a:xfrm>
                  <a:off x="3021" y="1593"/>
                  <a:ext cx="897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r"/>
                  <a:r>
                    <a:rPr lang="en-US" sz="1800" b="1" dirty="0">
                      <a:latin typeface="+mn-lt"/>
                    </a:rPr>
                    <a:t>Application</a:t>
                  </a:r>
                </a:p>
              </p:txBody>
            </p:sp>
          </p:grpSp>
          <p:sp>
            <p:nvSpPr>
              <p:cNvPr id="12357" name="Line 86"/>
              <p:cNvSpPr>
                <a:spLocks noChangeShapeType="1"/>
              </p:cNvSpPr>
              <p:nvPr/>
            </p:nvSpPr>
            <p:spPr bwMode="auto">
              <a:xfrm flipH="1" flipV="1">
                <a:off x="2581" y="3478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9" name="Group 101"/>
          <p:cNvGrpSpPr>
            <a:grpSpLocks/>
          </p:cNvGrpSpPr>
          <p:nvPr/>
        </p:nvGrpSpPr>
        <p:grpSpPr bwMode="auto">
          <a:xfrm>
            <a:off x="1331913" y="1704975"/>
            <a:ext cx="7507288" cy="1814513"/>
            <a:chOff x="810" y="1290"/>
            <a:chExt cx="4729" cy="1143"/>
          </a:xfrm>
        </p:grpSpPr>
        <p:sp>
          <p:nvSpPr>
            <p:cNvPr id="12350" name="Rectangle 18"/>
            <p:cNvSpPr>
              <a:spLocks noChangeArrowheads="1"/>
            </p:cNvSpPr>
            <p:nvPr/>
          </p:nvSpPr>
          <p:spPr bwMode="auto">
            <a:xfrm>
              <a:off x="810" y="1290"/>
              <a:ext cx="1584" cy="110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91440" anchor="ctr">
              <a:spAutoFit/>
            </a:bodyPr>
            <a:lstStyle/>
            <a:p>
              <a:endParaRPr lang="en-US"/>
            </a:p>
          </p:txBody>
        </p:sp>
        <p:sp>
          <p:nvSpPr>
            <p:cNvPr id="12351" name="Rectangle 19"/>
            <p:cNvSpPr>
              <a:spLocks noChangeArrowheads="1"/>
            </p:cNvSpPr>
            <p:nvPr/>
          </p:nvSpPr>
          <p:spPr bwMode="auto">
            <a:xfrm>
              <a:off x="1948" y="1293"/>
              <a:ext cx="440" cy="3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tIns="91440">
              <a:spAutoFit/>
            </a:bodyPr>
            <a:lstStyle/>
            <a:p>
              <a:pPr algn="l"/>
              <a:r>
                <a:rPr lang="en-US" sz="3200" b="1" dirty="0">
                  <a:latin typeface="+mn-lt"/>
                </a:rPr>
                <a:t>M</a:t>
              </a:r>
              <a:r>
                <a:rPr lang="en-US" sz="3200" b="1" baseline="-25000" dirty="0">
                  <a:latin typeface="+mn-lt"/>
                </a:rPr>
                <a:t>2</a:t>
              </a:r>
            </a:p>
          </p:txBody>
        </p:sp>
        <p:sp>
          <p:nvSpPr>
            <p:cNvPr id="12352" name="Text Box 24"/>
            <p:cNvSpPr txBox="1">
              <a:spLocks noChangeArrowheads="1"/>
            </p:cNvSpPr>
            <p:nvPr/>
          </p:nvSpPr>
          <p:spPr bwMode="auto">
            <a:xfrm>
              <a:off x="2803" y="2202"/>
              <a:ext cx="27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168275" indent="-168275" algn="l">
                <a:buFontTx/>
                <a:buChar char="•"/>
              </a:pPr>
              <a:r>
                <a:rPr lang="en-US" sz="1800" dirty="0">
                  <a:latin typeface="+mj-lt"/>
                </a:rPr>
                <a:t>Result: a </a:t>
              </a:r>
              <a:r>
                <a:rPr lang="en-US" altLang="en-US" sz="1800" dirty="0">
                  <a:latin typeface="+mj-lt"/>
                </a:rPr>
                <a:t>“</a:t>
              </a:r>
              <a:r>
                <a:rPr lang="en-US" altLang="ja-JP" sz="1800" dirty="0">
                  <a:latin typeface="+mj-lt"/>
                </a:rPr>
                <a:t>virtual” M</a:t>
              </a:r>
              <a:r>
                <a:rPr lang="en-US" altLang="ja-JP" sz="1800" baseline="-25000" dirty="0">
                  <a:latin typeface="+mj-lt"/>
                </a:rPr>
                <a:t>2 </a:t>
              </a:r>
              <a:endParaRPr lang="en-US" sz="1800" baseline="-25000" dirty="0">
                <a:latin typeface="+mj-lt"/>
              </a:endParaRPr>
            </a:p>
          </p:txBody>
        </p:sp>
      </p:grp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/>
              <a:t>Interpretation</a:t>
            </a:r>
          </a:p>
        </p:txBody>
      </p:sp>
      <p:sp>
        <p:nvSpPr>
          <p:cNvPr id="12293" name="Text Box 21"/>
          <p:cNvSpPr txBox="1">
            <a:spLocks noChangeArrowheads="1"/>
          </p:cNvSpPr>
          <p:nvPr/>
        </p:nvSpPr>
        <p:spPr bwMode="auto">
          <a:xfrm>
            <a:off x="4389438" y="1249363"/>
            <a:ext cx="31021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ja-JP" b="1" dirty="0">
                <a:latin typeface="+mj-lt"/>
              </a:rPr>
              <a:t>Model of </a:t>
            </a:r>
            <a:r>
              <a:rPr lang="en-US" altLang="ja-JP" b="1" i="1" dirty="0">
                <a:latin typeface="+mj-lt"/>
              </a:rPr>
              <a:t>Interpretation:</a:t>
            </a:r>
            <a:endParaRPr lang="en-US" b="1" i="1" dirty="0">
              <a:latin typeface="+mj-lt"/>
            </a:endParaRPr>
          </a:p>
        </p:txBody>
      </p:sp>
      <p:grpSp>
        <p:nvGrpSpPr>
          <p:cNvPr id="10" name="Group 25"/>
          <p:cNvGrpSpPr>
            <a:grpSpLocks/>
          </p:cNvGrpSpPr>
          <p:nvPr/>
        </p:nvGrpSpPr>
        <p:grpSpPr bwMode="auto">
          <a:xfrm>
            <a:off x="722313" y="1704975"/>
            <a:ext cx="7883525" cy="1447800"/>
            <a:chOff x="426" y="1290"/>
            <a:chExt cx="4966" cy="912"/>
          </a:xfrm>
        </p:grpSpPr>
        <p:grpSp>
          <p:nvGrpSpPr>
            <p:cNvPr id="11" name="Group 17"/>
            <p:cNvGrpSpPr>
              <a:grpSpLocks/>
            </p:cNvGrpSpPr>
            <p:nvPr/>
          </p:nvGrpSpPr>
          <p:grpSpPr bwMode="auto">
            <a:xfrm>
              <a:off x="426" y="1722"/>
              <a:ext cx="2112" cy="480"/>
              <a:chOff x="1152" y="1392"/>
              <a:chExt cx="2112" cy="480"/>
            </a:xfrm>
          </p:grpSpPr>
          <p:grpSp>
            <p:nvGrpSpPr>
              <p:cNvPr id="12" name="Group 6"/>
              <p:cNvGrpSpPr>
                <a:grpSpLocks/>
              </p:cNvGrpSpPr>
              <p:nvPr/>
            </p:nvGrpSpPr>
            <p:grpSpPr bwMode="auto">
              <a:xfrm>
                <a:off x="2208" y="1392"/>
                <a:ext cx="536" cy="480"/>
                <a:chOff x="2112" y="1152"/>
                <a:chExt cx="536" cy="480"/>
              </a:xfrm>
            </p:grpSpPr>
            <p:sp>
              <p:nvSpPr>
                <p:cNvPr id="12348" name="Rectangle 3"/>
                <p:cNvSpPr>
                  <a:spLocks noChangeArrowheads="1"/>
                </p:cNvSpPr>
                <p:nvPr/>
              </p:nvSpPr>
              <p:spPr bwMode="auto">
                <a:xfrm>
                  <a:off x="2112" y="1152"/>
                  <a:ext cx="528" cy="480"/>
                </a:xfrm>
                <a:prstGeom prst="rect">
                  <a:avLst/>
                </a:prstGeom>
                <a:solidFill>
                  <a:srgbClr val="FFCC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349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2208" y="1192"/>
                  <a:ext cx="440" cy="36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3200" b="1" dirty="0">
                      <a:latin typeface="+mn-lt"/>
                    </a:rPr>
                    <a:t>M</a:t>
                  </a:r>
                  <a:r>
                    <a:rPr lang="en-US" sz="3200" b="1" baseline="-25000" dirty="0">
                      <a:latin typeface="+mn-lt"/>
                    </a:rPr>
                    <a:t>1</a:t>
                  </a:r>
                  <a:endParaRPr lang="en-US" sz="3200" b="1" dirty="0">
                    <a:latin typeface="+mn-lt"/>
                  </a:endParaRPr>
                </a:p>
              </p:txBody>
            </p:sp>
          </p:grpSp>
          <p:sp>
            <p:nvSpPr>
              <p:cNvPr id="12345" name="Line 7"/>
              <p:cNvSpPr>
                <a:spLocks noChangeShapeType="1"/>
              </p:cNvSpPr>
              <p:nvPr/>
            </p:nvSpPr>
            <p:spPr bwMode="auto">
              <a:xfrm>
                <a:off x="1968" y="143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346" name="Line 8"/>
              <p:cNvSpPr>
                <a:spLocks noChangeShapeType="1"/>
              </p:cNvSpPr>
              <p:nvPr/>
            </p:nvSpPr>
            <p:spPr bwMode="auto">
              <a:xfrm>
                <a:off x="1152" y="1794"/>
                <a:ext cx="10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347" name="Line 16"/>
              <p:cNvSpPr>
                <a:spLocks noChangeShapeType="1"/>
              </p:cNvSpPr>
              <p:nvPr/>
            </p:nvSpPr>
            <p:spPr bwMode="auto">
              <a:xfrm>
                <a:off x="2736" y="1652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2343" name="Text Box 22"/>
            <p:cNvSpPr txBox="1">
              <a:spLocks noChangeArrowheads="1"/>
            </p:cNvSpPr>
            <p:nvPr/>
          </p:nvSpPr>
          <p:spPr bwMode="auto">
            <a:xfrm>
              <a:off x="2803" y="1290"/>
              <a:ext cx="2589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168275" indent="-168275" algn="l">
                <a:buFontTx/>
                <a:buChar char="•"/>
              </a:pPr>
              <a:r>
                <a:rPr lang="en-US" sz="1800" dirty="0">
                  <a:latin typeface="+mj-lt"/>
                </a:rPr>
                <a:t>Start with some hard-to-program machine, say M</a:t>
              </a:r>
              <a:r>
                <a:rPr lang="en-US" sz="1800" baseline="-25000" dirty="0">
                  <a:latin typeface="+mj-lt"/>
                </a:rPr>
                <a:t>1</a:t>
              </a:r>
            </a:p>
          </p:txBody>
        </p:sp>
      </p:grpSp>
      <p:grpSp>
        <p:nvGrpSpPr>
          <p:cNvPr id="13" name="Group 26"/>
          <p:cNvGrpSpPr>
            <a:grpSpLocks/>
          </p:cNvGrpSpPr>
          <p:nvPr/>
        </p:nvGrpSpPr>
        <p:grpSpPr bwMode="auto">
          <a:xfrm>
            <a:off x="1362076" y="2117725"/>
            <a:ext cx="7477125" cy="1090613"/>
            <a:chOff x="829" y="1550"/>
            <a:chExt cx="4710" cy="687"/>
          </a:xfrm>
        </p:grpSpPr>
        <p:grpSp>
          <p:nvGrpSpPr>
            <p:cNvPr id="14" name="Group 15"/>
            <p:cNvGrpSpPr>
              <a:grpSpLocks/>
            </p:cNvGrpSpPr>
            <p:nvPr/>
          </p:nvGrpSpPr>
          <p:grpSpPr bwMode="auto">
            <a:xfrm>
              <a:off x="829" y="1550"/>
              <a:ext cx="582" cy="432"/>
              <a:chOff x="1555" y="2496"/>
              <a:chExt cx="582" cy="432"/>
            </a:xfrm>
          </p:grpSpPr>
          <p:sp>
            <p:nvSpPr>
              <p:cNvPr id="12337" name="Rectangle 10"/>
              <p:cNvSpPr>
                <a:spLocks noChangeArrowheads="1"/>
              </p:cNvSpPr>
              <p:nvPr/>
            </p:nvSpPr>
            <p:spPr bwMode="auto">
              <a:xfrm>
                <a:off x="1632" y="2496"/>
                <a:ext cx="336" cy="432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338" name="Text Box 11"/>
              <p:cNvSpPr txBox="1">
                <a:spLocks noChangeArrowheads="1"/>
              </p:cNvSpPr>
              <p:nvPr/>
            </p:nvSpPr>
            <p:spPr bwMode="auto">
              <a:xfrm>
                <a:off x="1555" y="2504"/>
                <a:ext cx="582" cy="1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 b="1" dirty="0">
                    <a:latin typeface="+mn-lt"/>
                  </a:rPr>
                  <a:t>Program</a:t>
                </a:r>
              </a:p>
            </p:txBody>
          </p:sp>
          <p:sp>
            <p:nvSpPr>
              <p:cNvPr id="12339" name="Line 12"/>
              <p:cNvSpPr>
                <a:spLocks noChangeShapeType="1"/>
              </p:cNvSpPr>
              <p:nvPr/>
            </p:nvSpPr>
            <p:spPr bwMode="auto">
              <a:xfrm>
                <a:off x="1732" y="2669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340" name="Line 13"/>
              <p:cNvSpPr>
                <a:spLocks noChangeShapeType="1"/>
              </p:cNvSpPr>
              <p:nvPr/>
            </p:nvSpPr>
            <p:spPr bwMode="auto">
              <a:xfrm>
                <a:off x="1732" y="2760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341" name="Line 14"/>
              <p:cNvSpPr>
                <a:spLocks noChangeShapeType="1"/>
              </p:cNvSpPr>
              <p:nvPr/>
            </p:nvSpPr>
            <p:spPr bwMode="auto">
              <a:xfrm>
                <a:off x="1732" y="283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2336" name="Text Box 23"/>
            <p:cNvSpPr txBox="1">
              <a:spLocks noChangeArrowheads="1"/>
            </p:cNvSpPr>
            <p:nvPr/>
          </p:nvSpPr>
          <p:spPr bwMode="auto">
            <a:xfrm>
              <a:off x="2803" y="1655"/>
              <a:ext cx="2736" cy="5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168275" indent="-168275" algn="l">
                <a:buFontTx/>
                <a:buChar char="•"/>
              </a:pPr>
              <a:r>
                <a:rPr lang="en-US" sz="1800" dirty="0">
                  <a:latin typeface="+mj-lt"/>
                </a:rPr>
                <a:t>Write a single program for M</a:t>
              </a:r>
              <a:r>
                <a:rPr lang="en-US" sz="1800" baseline="-25000" dirty="0">
                  <a:latin typeface="+mj-lt"/>
                </a:rPr>
                <a:t>1 </a:t>
              </a:r>
              <a:r>
                <a:rPr lang="en-US" sz="1800" dirty="0">
                  <a:latin typeface="+mj-lt"/>
                </a:rPr>
                <a:t>that mimics the behavior of some easier machine, M</a:t>
              </a:r>
              <a:r>
                <a:rPr lang="en-US" sz="1800" baseline="-25000" dirty="0">
                  <a:latin typeface="+mj-lt"/>
                </a:rPr>
                <a:t>2 </a:t>
              </a:r>
            </a:p>
          </p:txBody>
        </p:sp>
      </p:grpSp>
      <p:sp>
        <p:nvSpPr>
          <p:cNvPr id="696348" name="Text Box 28"/>
          <p:cNvSpPr txBox="1">
            <a:spLocks noChangeArrowheads="1"/>
          </p:cNvSpPr>
          <p:nvPr/>
        </p:nvSpPr>
        <p:spPr bwMode="auto">
          <a:xfrm>
            <a:off x="534988" y="3681413"/>
            <a:ext cx="314060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ja-JP" b="1" dirty="0">
                <a:latin typeface="+mj-lt"/>
              </a:rPr>
              <a:t>Layers of interpretation:</a:t>
            </a:r>
            <a:endParaRPr lang="en-US" b="1" dirty="0">
              <a:latin typeface="+mj-lt"/>
            </a:endParaRPr>
          </a:p>
        </p:txBody>
      </p:sp>
      <p:sp>
        <p:nvSpPr>
          <p:cNvPr id="696361" name="Text Box 41"/>
          <p:cNvSpPr txBox="1">
            <a:spLocks noChangeArrowheads="1"/>
          </p:cNvSpPr>
          <p:nvPr/>
        </p:nvSpPr>
        <p:spPr bwMode="auto">
          <a:xfrm>
            <a:off x="660400" y="4065588"/>
            <a:ext cx="3414712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68275" indent="-168275" algn="l">
              <a:buFontTx/>
              <a:buChar char="•"/>
            </a:pPr>
            <a:r>
              <a:rPr lang="en-US" sz="1800" dirty="0">
                <a:latin typeface="+mj-lt"/>
              </a:rPr>
              <a:t>Often we use several layers of interpretation to achieve desired behavior, e.g.:</a:t>
            </a:r>
            <a:endParaRPr lang="en-US" sz="1800" baseline="-25000" dirty="0">
              <a:latin typeface="+mj-lt"/>
            </a:endParaRPr>
          </a:p>
        </p:txBody>
      </p:sp>
      <p:grpSp>
        <p:nvGrpSpPr>
          <p:cNvPr id="15" name="Group 60"/>
          <p:cNvGrpSpPr>
            <a:grpSpLocks/>
          </p:cNvGrpSpPr>
          <p:nvPr/>
        </p:nvGrpSpPr>
        <p:grpSpPr bwMode="auto">
          <a:xfrm>
            <a:off x="6797675" y="4313238"/>
            <a:ext cx="838200" cy="292100"/>
            <a:chOff x="4800" y="3324"/>
            <a:chExt cx="528" cy="184"/>
          </a:xfrm>
        </p:grpSpPr>
        <p:sp>
          <p:nvSpPr>
            <p:cNvPr id="12333" name="AutoShape 61"/>
            <p:cNvSpPr>
              <a:spLocks noChangeArrowheads="1"/>
            </p:cNvSpPr>
            <p:nvPr/>
          </p:nvSpPr>
          <p:spPr bwMode="auto">
            <a:xfrm>
              <a:off x="4800" y="3324"/>
              <a:ext cx="528" cy="184"/>
            </a:xfrm>
            <a:prstGeom prst="wave">
              <a:avLst>
                <a:gd name="adj1" fmla="val 13005"/>
                <a:gd name="adj2" fmla="val 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2334" name="Text Box 62"/>
            <p:cNvSpPr txBox="1">
              <a:spLocks noChangeArrowheads="1"/>
            </p:cNvSpPr>
            <p:nvPr/>
          </p:nvSpPr>
          <p:spPr bwMode="auto">
            <a:xfrm>
              <a:off x="4944" y="3340"/>
              <a:ext cx="298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1000" b="1" dirty="0">
                  <a:latin typeface="+mn-lt"/>
                </a:rPr>
                <a:t>Data</a:t>
              </a:r>
            </a:p>
          </p:txBody>
        </p:sp>
      </p:grpSp>
      <p:grpSp>
        <p:nvGrpSpPr>
          <p:cNvPr id="16" name="Group 88"/>
          <p:cNvGrpSpPr>
            <a:grpSpLocks/>
          </p:cNvGrpSpPr>
          <p:nvPr/>
        </p:nvGrpSpPr>
        <p:grpSpPr bwMode="auto">
          <a:xfrm>
            <a:off x="5114926" y="4654553"/>
            <a:ext cx="3608388" cy="833438"/>
            <a:chOff x="3193" y="3148"/>
            <a:chExt cx="2273" cy="525"/>
          </a:xfrm>
        </p:grpSpPr>
        <p:grpSp>
          <p:nvGrpSpPr>
            <p:cNvPr id="17" name="Group 48"/>
            <p:cNvGrpSpPr>
              <a:grpSpLocks/>
            </p:cNvGrpSpPr>
            <p:nvPr/>
          </p:nvGrpSpPr>
          <p:grpSpPr bwMode="auto">
            <a:xfrm>
              <a:off x="4162" y="3522"/>
              <a:ext cx="816" cy="151"/>
              <a:chOff x="3888" y="2678"/>
              <a:chExt cx="816" cy="151"/>
            </a:xfrm>
          </p:grpSpPr>
          <p:sp>
            <p:nvSpPr>
              <p:cNvPr id="12331" name="Rectangle 49"/>
              <p:cNvSpPr>
                <a:spLocks noChangeArrowheads="1"/>
              </p:cNvSpPr>
              <p:nvPr/>
            </p:nvSpPr>
            <p:spPr bwMode="auto">
              <a:xfrm>
                <a:off x="3936" y="2678"/>
                <a:ext cx="624" cy="14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332" name="Text Box 50"/>
              <p:cNvSpPr txBox="1">
                <a:spLocks noChangeArrowheads="1"/>
              </p:cNvSpPr>
              <p:nvPr/>
            </p:nvSpPr>
            <p:spPr bwMode="auto">
              <a:xfrm>
                <a:off x="3888" y="2684"/>
                <a:ext cx="816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457200" indent="-457200" algn="l">
                  <a:lnSpc>
                    <a:spcPct val="70000"/>
                  </a:lnSpc>
                </a:pPr>
                <a:r>
                  <a:rPr lang="en-US" sz="1200" b="1" dirty="0">
                    <a:latin typeface="+mn-lt"/>
                  </a:rPr>
                  <a:t>Python </a:t>
                </a:r>
                <a:r>
                  <a:rPr lang="en-US" sz="1200" b="1" dirty="0" err="1">
                    <a:latin typeface="+mn-lt"/>
                  </a:rPr>
                  <a:t>Interp</a:t>
                </a:r>
                <a:endParaRPr lang="en-US" sz="1200" b="1" dirty="0">
                  <a:latin typeface="+mn-lt"/>
                </a:endParaRPr>
              </a:p>
            </p:txBody>
          </p:sp>
        </p:grpSp>
        <p:grpSp>
          <p:nvGrpSpPr>
            <p:cNvPr id="18" name="Group 51"/>
            <p:cNvGrpSpPr>
              <a:grpSpLocks/>
            </p:cNvGrpSpPr>
            <p:nvPr/>
          </p:nvGrpSpPr>
          <p:grpSpPr bwMode="auto">
            <a:xfrm>
              <a:off x="4114" y="3355"/>
              <a:ext cx="1352" cy="194"/>
              <a:chOff x="3845" y="2511"/>
              <a:chExt cx="1352" cy="194"/>
            </a:xfrm>
          </p:grpSpPr>
          <p:sp>
            <p:nvSpPr>
              <p:cNvPr id="12329" name="Line 52"/>
              <p:cNvSpPr>
                <a:spLocks noChangeShapeType="1"/>
              </p:cNvSpPr>
              <p:nvPr/>
            </p:nvSpPr>
            <p:spPr bwMode="auto">
              <a:xfrm>
                <a:off x="3845" y="2606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330" name="Text Box 53"/>
              <p:cNvSpPr txBox="1">
                <a:spLocks noChangeArrowheads="1"/>
              </p:cNvSpPr>
              <p:nvPr/>
            </p:nvSpPr>
            <p:spPr bwMode="auto">
              <a:xfrm>
                <a:off x="4704" y="2511"/>
                <a:ext cx="493" cy="1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 b="1" dirty="0">
                    <a:latin typeface="+mn-lt"/>
                  </a:rPr>
                  <a:t>Python</a:t>
                </a:r>
              </a:p>
            </p:txBody>
          </p:sp>
        </p:grpSp>
        <p:grpSp>
          <p:nvGrpSpPr>
            <p:cNvPr id="19" name="Group 70"/>
            <p:cNvGrpSpPr>
              <a:grpSpLocks/>
            </p:cNvGrpSpPr>
            <p:nvPr/>
          </p:nvGrpSpPr>
          <p:grpSpPr bwMode="auto">
            <a:xfrm>
              <a:off x="3193" y="3148"/>
              <a:ext cx="599" cy="448"/>
              <a:chOff x="3348" y="1793"/>
              <a:chExt cx="599" cy="448"/>
            </a:xfrm>
          </p:grpSpPr>
          <p:sp>
            <p:nvSpPr>
              <p:cNvPr id="12321" name="Rectangle 71"/>
              <p:cNvSpPr>
                <a:spLocks noChangeArrowheads="1"/>
              </p:cNvSpPr>
              <p:nvPr/>
            </p:nvSpPr>
            <p:spPr bwMode="auto">
              <a:xfrm>
                <a:off x="3348" y="1824"/>
                <a:ext cx="599" cy="417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20" name="Group 72"/>
              <p:cNvGrpSpPr>
                <a:grpSpLocks/>
              </p:cNvGrpSpPr>
              <p:nvPr/>
            </p:nvGrpSpPr>
            <p:grpSpPr bwMode="auto">
              <a:xfrm>
                <a:off x="3361" y="1899"/>
                <a:ext cx="163" cy="192"/>
                <a:chOff x="1536" y="2478"/>
                <a:chExt cx="432" cy="508"/>
              </a:xfrm>
            </p:grpSpPr>
            <p:sp>
              <p:nvSpPr>
                <p:cNvPr id="12324" name="Rectangle 73"/>
                <p:cNvSpPr>
                  <a:spLocks noChangeArrowheads="1"/>
                </p:cNvSpPr>
                <p:nvPr/>
              </p:nvSpPr>
              <p:spPr bwMode="auto">
                <a:xfrm>
                  <a:off x="1632" y="2496"/>
                  <a:ext cx="336" cy="432"/>
                </a:xfrm>
                <a:prstGeom prst="rect">
                  <a:avLst/>
                </a:prstGeom>
                <a:solidFill>
                  <a:srgbClr val="CC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325" name="Text Box 74"/>
                <p:cNvSpPr txBox="1">
                  <a:spLocks noChangeArrowheads="1"/>
                </p:cNvSpPr>
                <p:nvPr/>
              </p:nvSpPr>
              <p:spPr bwMode="auto">
                <a:xfrm>
                  <a:off x="1536" y="2478"/>
                  <a:ext cx="307" cy="50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l"/>
                  <a:endParaRPr lang="en-US" sz="1400" b="1"/>
                </a:p>
              </p:txBody>
            </p:sp>
            <p:sp>
              <p:nvSpPr>
                <p:cNvPr id="12326" name="Line 75"/>
                <p:cNvSpPr>
                  <a:spLocks noChangeShapeType="1"/>
                </p:cNvSpPr>
                <p:nvPr/>
              </p:nvSpPr>
              <p:spPr bwMode="auto">
                <a:xfrm>
                  <a:off x="1732" y="2669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327" name="Line 76"/>
                <p:cNvSpPr>
                  <a:spLocks noChangeShapeType="1"/>
                </p:cNvSpPr>
                <p:nvPr/>
              </p:nvSpPr>
              <p:spPr bwMode="auto">
                <a:xfrm>
                  <a:off x="1732" y="2760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328" name="Line 77"/>
                <p:cNvSpPr>
                  <a:spLocks noChangeShapeType="1"/>
                </p:cNvSpPr>
                <p:nvPr/>
              </p:nvSpPr>
              <p:spPr bwMode="auto">
                <a:xfrm>
                  <a:off x="1732" y="283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2323" name="Text Box 78"/>
              <p:cNvSpPr txBox="1">
                <a:spLocks noChangeArrowheads="1"/>
              </p:cNvSpPr>
              <p:nvPr/>
            </p:nvSpPr>
            <p:spPr bwMode="auto">
              <a:xfrm>
                <a:off x="3507" y="1793"/>
                <a:ext cx="439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200" b="1" dirty="0">
                    <a:latin typeface="+mn-lt"/>
                  </a:rPr>
                  <a:t>Python</a:t>
                </a:r>
              </a:p>
            </p:txBody>
          </p:sp>
        </p:grpSp>
      </p:grpSp>
      <p:grpSp>
        <p:nvGrpSpPr>
          <p:cNvPr id="21" name="Group 87"/>
          <p:cNvGrpSpPr>
            <a:grpSpLocks/>
          </p:cNvGrpSpPr>
          <p:nvPr/>
        </p:nvGrpSpPr>
        <p:grpSpPr bwMode="auto">
          <a:xfrm>
            <a:off x="4905375" y="4914900"/>
            <a:ext cx="4029075" cy="1263650"/>
            <a:chOff x="3061" y="3316"/>
            <a:chExt cx="2538" cy="796"/>
          </a:xfrm>
        </p:grpSpPr>
        <p:grpSp>
          <p:nvGrpSpPr>
            <p:cNvPr id="22" name="Group 42"/>
            <p:cNvGrpSpPr>
              <a:grpSpLocks/>
            </p:cNvGrpSpPr>
            <p:nvPr/>
          </p:nvGrpSpPr>
          <p:grpSpPr bwMode="auto">
            <a:xfrm>
              <a:off x="4205" y="3821"/>
              <a:ext cx="672" cy="291"/>
              <a:chOff x="3936" y="2977"/>
              <a:chExt cx="672" cy="291"/>
            </a:xfrm>
          </p:grpSpPr>
          <p:sp>
            <p:nvSpPr>
              <p:cNvPr id="12316" name="Rectangle 43"/>
              <p:cNvSpPr>
                <a:spLocks noChangeArrowheads="1"/>
              </p:cNvSpPr>
              <p:nvPr/>
            </p:nvSpPr>
            <p:spPr bwMode="auto">
              <a:xfrm>
                <a:off x="3936" y="2977"/>
                <a:ext cx="624" cy="291"/>
              </a:xfrm>
              <a:prstGeom prst="rect">
                <a:avLst/>
              </a:prstGeom>
              <a:solidFill>
                <a:srgbClr val="FF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317" name="Text Box 44"/>
              <p:cNvSpPr txBox="1">
                <a:spLocks noChangeArrowheads="1"/>
              </p:cNvSpPr>
              <p:nvPr/>
            </p:nvSpPr>
            <p:spPr bwMode="auto">
              <a:xfrm>
                <a:off x="3936" y="3087"/>
                <a:ext cx="672" cy="1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457200" indent="-457200" algn="l">
                  <a:lnSpc>
                    <a:spcPct val="40000"/>
                  </a:lnSpc>
                </a:pPr>
                <a:r>
                  <a:rPr lang="en-US" sz="1400" b="1" dirty="0">
                    <a:latin typeface="+mn-lt"/>
                  </a:rPr>
                  <a:t>Hardware</a:t>
                </a:r>
              </a:p>
            </p:txBody>
          </p:sp>
        </p:grpSp>
        <p:grpSp>
          <p:nvGrpSpPr>
            <p:cNvPr id="23" name="Group 45"/>
            <p:cNvGrpSpPr>
              <a:grpSpLocks/>
            </p:cNvGrpSpPr>
            <p:nvPr/>
          </p:nvGrpSpPr>
          <p:grpSpPr bwMode="auto">
            <a:xfrm>
              <a:off x="4109" y="3629"/>
              <a:ext cx="1490" cy="194"/>
              <a:chOff x="3840" y="2785"/>
              <a:chExt cx="1490" cy="194"/>
            </a:xfrm>
          </p:grpSpPr>
          <p:sp>
            <p:nvSpPr>
              <p:cNvPr id="12314" name="Line 46"/>
              <p:cNvSpPr>
                <a:spLocks noChangeShapeType="1"/>
              </p:cNvSpPr>
              <p:nvPr/>
            </p:nvSpPr>
            <p:spPr bwMode="auto">
              <a:xfrm>
                <a:off x="3840" y="2880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315" name="Text Box 47"/>
              <p:cNvSpPr txBox="1">
                <a:spLocks noChangeArrowheads="1"/>
              </p:cNvSpPr>
              <p:nvPr/>
            </p:nvSpPr>
            <p:spPr bwMode="auto">
              <a:xfrm>
                <a:off x="4699" y="2785"/>
                <a:ext cx="631" cy="1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 b="1" dirty="0">
                    <a:latin typeface="+mn-lt"/>
                  </a:rPr>
                  <a:t>x86 </a:t>
                </a:r>
                <a:r>
                  <a:rPr lang="en-US" sz="1400" b="1" dirty="0" err="1">
                    <a:latin typeface="+mn-lt"/>
                  </a:rPr>
                  <a:t>Instrs</a:t>
                </a:r>
                <a:endParaRPr lang="en-US" sz="1400" b="1" dirty="0">
                  <a:latin typeface="+mn-lt"/>
                </a:endParaRPr>
              </a:p>
            </p:txBody>
          </p:sp>
        </p:grpSp>
        <p:grpSp>
          <p:nvGrpSpPr>
            <p:cNvPr id="24" name="Group 79"/>
            <p:cNvGrpSpPr>
              <a:grpSpLocks/>
            </p:cNvGrpSpPr>
            <p:nvPr/>
          </p:nvGrpSpPr>
          <p:grpSpPr bwMode="auto">
            <a:xfrm>
              <a:off x="3061" y="3316"/>
              <a:ext cx="878" cy="194"/>
              <a:chOff x="3216" y="1961"/>
              <a:chExt cx="878" cy="194"/>
            </a:xfrm>
          </p:grpSpPr>
          <p:grpSp>
            <p:nvGrpSpPr>
              <p:cNvPr id="25" name="Group 80"/>
              <p:cNvGrpSpPr>
                <a:grpSpLocks/>
              </p:cNvGrpSpPr>
              <p:nvPr/>
            </p:nvGrpSpPr>
            <p:grpSpPr bwMode="auto">
              <a:xfrm>
                <a:off x="3216" y="1971"/>
                <a:ext cx="878" cy="181"/>
                <a:chOff x="3216" y="1971"/>
                <a:chExt cx="878" cy="181"/>
              </a:xfrm>
            </p:grpSpPr>
            <p:sp>
              <p:nvSpPr>
                <p:cNvPr id="12310" name="Rectangle 81"/>
                <p:cNvSpPr>
                  <a:spLocks noChangeArrowheads="1"/>
                </p:cNvSpPr>
                <p:nvPr/>
              </p:nvSpPr>
              <p:spPr bwMode="auto">
                <a:xfrm>
                  <a:off x="3615" y="1971"/>
                  <a:ext cx="280" cy="181"/>
                </a:xfrm>
                <a:prstGeom prst="rect">
                  <a:avLst/>
                </a:prstGeom>
                <a:solidFill>
                  <a:srgbClr val="FFCC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311" name="Line 82"/>
                <p:cNvSpPr>
                  <a:spLocks noChangeShapeType="1"/>
                </p:cNvSpPr>
                <p:nvPr/>
              </p:nvSpPr>
              <p:spPr bwMode="auto">
                <a:xfrm>
                  <a:off x="3524" y="1986"/>
                  <a:ext cx="9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stealth" w="med" len="med"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312" name="Line 83"/>
                <p:cNvSpPr>
                  <a:spLocks noChangeShapeType="1"/>
                </p:cNvSpPr>
                <p:nvPr/>
              </p:nvSpPr>
              <p:spPr bwMode="auto">
                <a:xfrm>
                  <a:off x="3216" y="2123"/>
                  <a:ext cx="40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stealth" w="med" len="med"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313" name="Line 84"/>
                <p:cNvSpPr>
                  <a:spLocks noChangeShapeType="1"/>
                </p:cNvSpPr>
                <p:nvPr/>
              </p:nvSpPr>
              <p:spPr bwMode="auto">
                <a:xfrm>
                  <a:off x="3895" y="2069"/>
                  <a:ext cx="199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stealth" w="med" len="med"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2309" name="Text Box 85"/>
              <p:cNvSpPr txBox="1">
                <a:spLocks noChangeArrowheads="1"/>
              </p:cNvSpPr>
              <p:nvPr/>
            </p:nvSpPr>
            <p:spPr bwMode="auto">
              <a:xfrm>
                <a:off x="3615" y="1961"/>
                <a:ext cx="304" cy="1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 b="1" dirty="0">
                    <a:latin typeface="+mn-lt"/>
                  </a:rPr>
                  <a:t>x86</a:t>
                </a:r>
              </a:p>
            </p:txBody>
          </p:sp>
        </p:grpSp>
      </p:grpSp>
      <p:sp>
        <p:nvSpPr>
          <p:cNvPr id="696411" name="Text Box 91"/>
          <p:cNvSpPr txBox="1">
            <a:spLocks noChangeArrowheads="1"/>
          </p:cNvSpPr>
          <p:nvPr/>
        </p:nvSpPr>
        <p:spPr bwMode="auto">
          <a:xfrm>
            <a:off x="660400" y="4908550"/>
            <a:ext cx="34147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68275" indent="-168275" algn="l">
              <a:buFontTx/>
              <a:buChar char="•"/>
            </a:pPr>
            <a:r>
              <a:rPr lang="en-US" dirty="0">
                <a:latin typeface="+mj-lt"/>
              </a:rPr>
              <a:t>x</a:t>
            </a:r>
            <a:r>
              <a:rPr lang="en-US" sz="1800" dirty="0">
                <a:latin typeface="+mj-lt"/>
              </a:rPr>
              <a:t>86 </a:t>
            </a:r>
            <a:r>
              <a:rPr lang="en-US" dirty="0">
                <a:latin typeface="+mj-lt"/>
              </a:rPr>
              <a:t>CPU</a:t>
            </a:r>
            <a:r>
              <a:rPr lang="en-US" sz="1800" dirty="0">
                <a:latin typeface="+mj-lt"/>
              </a:rPr>
              <a:t>, running</a:t>
            </a:r>
            <a:endParaRPr lang="en-US" sz="1800" baseline="-25000" dirty="0">
              <a:latin typeface="+mj-lt"/>
            </a:endParaRPr>
          </a:p>
        </p:txBody>
      </p:sp>
      <p:sp>
        <p:nvSpPr>
          <p:cNvPr id="696412" name="Text Box 92"/>
          <p:cNvSpPr txBox="1">
            <a:spLocks noChangeArrowheads="1"/>
          </p:cNvSpPr>
          <p:nvPr/>
        </p:nvSpPr>
        <p:spPr bwMode="auto">
          <a:xfrm>
            <a:off x="974725" y="5202238"/>
            <a:ext cx="34147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68275" indent="-168275" algn="l">
              <a:buFontTx/>
              <a:buChar char="•"/>
            </a:pPr>
            <a:r>
              <a:rPr lang="en-US" sz="1600" dirty="0">
                <a:latin typeface="+mj-lt"/>
              </a:rPr>
              <a:t>Python, running</a:t>
            </a:r>
            <a:endParaRPr lang="en-US" sz="1600" baseline="-25000" dirty="0">
              <a:latin typeface="+mj-lt"/>
            </a:endParaRPr>
          </a:p>
        </p:txBody>
      </p:sp>
      <p:sp>
        <p:nvSpPr>
          <p:cNvPr id="696413" name="Text Box 93"/>
          <p:cNvSpPr txBox="1">
            <a:spLocks noChangeArrowheads="1"/>
          </p:cNvSpPr>
          <p:nvPr/>
        </p:nvSpPr>
        <p:spPr bwMode="auto">
          <a:xfrm>
            <a:off x="1185862" y="5527675"/>
            <a:ext cx="353853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68275" indent="-168275" algn="l">
              <a:buFontTx/>
              <a:buChar char="•"/>
            </a:pPr>
            <a:r>
              <a:rPr lang="en-US" sz="1400" dirty="0" err="1">
                <a:latin typeface="+mj-lt"/>
              </a:rPr>
              <a:t>SciPy</a:t>
            </a:r>
            <a:r>
              <a:rPr lang="en-US" sz="1400" dirty="0">
                <a:latin typeface="+mj-lt"/>
              </a:rPr>
              <a:t> application, performing</a:t>
            </a:r>
            <a:endParaRPr lang="en-US" sz="1400" baseline="-25000" dirty="0">
              <a:latin typeface="+mj-lt"/>
            </a:endParaRPr>
          </a:p>
        </p:txBody>
      </p:sp>
      <p:sp>
        <p:nvSpPr>
          <p:cNvPr id="696414" name="Text Box 94"/>
          <p:cNvSpPr txBox="1">
            <a:spLocks noChangeArrowheads="1"/>
          </p:cNvSpPr>
          <p:nvPr/>
        </p:nvSpPr>
        <p:spPr bwMode="auto">
          <a:xfrm>
            <a:off x="1525588" y="5772150"/>
            <a:ext cx="251301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68275" indent="-168275" algn="l">
              <a:buFontTx/>
              <a:buChar char="•"/>
            </a:pPr>
            <a:r>
              <a:rPr lang="en-US" sz="1200" dirty="0">
                <a:latin typeface="+mj-lt"/>
              </a:rPr>
              <a:t>Numerical </a:t>
            </a:r>
            <a:r>
              <a:rPr lang="en-US" sz="1200" dirty="0" err="1">
                <a:latin typeface="+mj-lt"/>
              </a:rPr>
              <a:t>analysys</a:t>
            </a:r>
            <a:endParaRPr lang="en-US" sz="1200" baseline="-25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48" grpId="0" autoUpdateAnimBg="0"/>
      <p:bldP spid="696361" grpId="0" autoUpdateAnimBg="0"/>
      <p:bldP spid="696411" grpId="0" autoUpdateAnimBg="0"/>
      <p:bldP spid="696412" grpId="0" autoUpdateAnimBg="0"/>
      <p:bldP spid="696413" grpId="0" autoUpdateAnimBg="0"/>
      <p:bldP spid="696414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Compilation</a:t>
            </a:r>
          </a:p>
        </p:txBody>
      </p:sp>
      <p:sp>
        <p:nvSpPr>
          <p:cNvPr id="14338" name="Text Box 8"/>
          <p:cNvSpPr txBox="1">
            <a:spLocks noChangeArrowheads="1"/>
          </p:cNvSpPr>
          <p:nvPr/>
        </p:nvSpPr>
        <p:spPr bwMode="auto">
          <a:xfrm>
            <a:off x="438150" y="1196975"/>
            <a:ext cx="284885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b="1" dirty="0">
                <a:latin typeface="+mj-lt"/>
              </a:rPr>
              <a:t>Model of </a:t>
            </a:r>
            <a:r>
              <a:rPr lang="en-US" b="1" i="1" dirty="0">
                <a:latin typeface="+mj-lt"/>
              </a:rPr>
              <a:t>Compilation:</a:t>
            </a:r>
          </a:p>
        </p:txBody>
      </p:sp>
      <p:grpSp>
        <p:nvGrpSpPr>
          <p:cNvPr id="2" name="Group 40"/>
          <p:cNvGrpSpPr>
            <a:grpSpLocks/>
          </p:cNvGrpSpPr>
          <p:nvPr/>
        </p:nvGrpSpPr>
        <p:grpSpPr bwMode="auto">
          <a:xfrm>
            <a:off x="457200" y="1676400"/>
            <a:ext cx="8420099" cy="1670049"/>
            <a:chOff x="288" y="1056"/>
            <a:chExt cx="5304" cy="1052"/>
          </a:xfrm>
        </p:grpSpPr>
        <p:grpSp>
          <p:nvGrpSpPr>
            <p:cNvPr id="3" name="Group 39"/>
            <p:cNvGrpSpPr>
              <a:grpSpLocks/>
            </p:cNvGrpSpPr>
            <p:nvPr/>
          </p:nvGrpSpPr>
          <p:grpSpPr bwMode="auto">
            <a:xfrm>
              <a:off x="3779" y="1628"/>
              <a:ext cx="1813" cy="480"/>
              <a:chOff x="3779" y="1628"/>
              <a:chExt cx="1813" cy="480"/>
            </a:xfrm>
          </p:grpSpPr>
          <p:grpSp>
            <p:nvGrpSpPr>
              <p:cNvPr id="4" name="Group 11"/>
              <p:cNvGrpSpPr>
                <a:grpSpLocks/>
              </p:cNvGrpSpPr>
              <p:nvPr/>
            </p:nvGrpSpPr>
            <p:grpSpPr bwMode="auto">
              <a:xfrm>
                <a:off x="4835" y="1628"/>
                <a:ext cx="528" cy="480"/>
                <a:chOff x="2112" y="1152"/>
                <a:chExt cx="528" cy="480"/>
              </a:xfrm>
            </p:grpSpPr>
            <p:sp>
              <p:nvSpPr>
                <p:cNvPr id="14369" name="Rectangle 12"/>
                <p:cNvSpPr>
                  <a:spLocks noChangeArrowheads="1"/>
                </p:cNvSpPr>
                <p:nvPr/>
              </p:nvSpPr>
              <p:spPr bwMode="auto">
                <a:xfrm>
                  <a:off x="2112" y="1152"/>
                  <a:ext cx="528" cy="480"/>
                </a:xfrm>
                <a:prstGeom prst="rect">
                  <a:avLst/>
                </a:prstGeom>
                <a:solidFill>
                  <a:srgbClr val="FFCC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4370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2208" y="1192"/>
                  <a:ext cx="419" cy="3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3200" b="1"/>
                    <a:t>M</a:t>
                  </a:r>
                  <a:r>
                    <a:rPr lang="en-US" sz="3200" b="1" baseline="-25000"/>
                    <a:t>1</a:t>
                  </a:r>
                  <a:endParaRPr lang="en-US" sz="3200" b="1"/>
                </a:p>
              </p:txBody>
            </p:sp>
          </p:grpSp>
          <p:sp>
            <p:nvSpPr>
              <p:cNvPr id="14366" name="Line 14"/>
              <p:cNvSpPr>
                <a:spLocks noChangeShapeType="1"/>
              </p:cNvSpPr>
              <p:nvPr/>
            </p:nvSpPr>
            <p:spPr bwMode="auto">
              <a:xfrm>
                <a:off x="4595" y="166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4367" name="Line 15"/>
              <p:cNvSpPr>
                <a:spLocks noChangeShapeType="1"/>
              </p:cNvSpPr>
              <p:nvPr/>
            </p:nvSpPr>
            <p:spPr bwMode="auto">
              <a:xfrm>
                <a:off x="3779" y="2030"/>
                <a:ext cx="10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4368" name="Line 16"/>
              <p:cNvSpPr>
                <a:spLocks noChangeShapeType="1"/>
              </p:cNvSpPr>
              <p:nvPr/>
            </p:nvSpPr>
            <p:spPr bwMode="auto">
              <a:xfrm>
                <a:off x="5363" y="1888"/>
                <a:ext cx="229" cy="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4364" name="Text Box 17"/>
            <p:cNvSpPr txBox="1">
              <a:spLocks noChangeArrowheads="1"/>
            </p:cNvSpPr>
            <p:nvPr/>
          </p:nvSpPr>
          <p:spPr bwMode="auto">
            <a:xfrm>
              <a:off x="288" y="1056"/>
              <a:ext cx="2299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168275" indent="-168275" algn="l">
                <a:buFontTx/>
                <a:buChar char="•"/>
              </a:pPr>
              <a:r>
                <a:rPr lang="en-US" sz="1800" dirty="0">
                  <a:latin typeface="+mj-lt"/>
                </a:rPr>
                <a:t>Given some hard-to-program machine, say M</a:t>
              </a:r>
              <a:r>
                <a:rPr lang="en-US" sz="1800" baseline="-25000" dirty="0">
                  <a:latin typeface="+mj-lt"/>
                </a:rPr>
                <a:t>1</a:t>
              </a:r>
              <a:r>
                <a:rPr lang="en-US" sz="1800" dirty="0">
                  <a:latin typeface="+mj-lt"/>
                </a:rPr>
                <a:t>...</a:t>
              </a:r>
            </a:p>
          </p:txBody>
        </p:sp>
      </p:grpSp>
      <p:grpSp>
        <p:nvGrpSpPr>
          <p:cNvPr id="5" name="Group 41"/>
          <p:cNvGrpSpPr>
            <a:grpSpLocks/>
          </p:cNvGrpSpPr>
          <p:nvPr/>
        </p:nvGrpSpPr>
        <p:grpSpPr bwMode="auto">
          <a:xfrm>
            <a:off x="485776" y="1463675"/>
            <a:ext cx="4751388" cy="2098676"/>
            <a:chOff x="306" y="922"/>
            <a:chExt cx="2993" cy="1322"/>
          </a:xfrm>
        </p:grpSpPr>
        <p:grpSp>
          <p:nvGrpSpPr>
            <p:cNvPr id="6" name="Group 30"/>
            <p:cNvGrpSpPr>
              <a:grpSpLocks/>
            </p:cNvGrpSpPr>
            <p:nvPr/>
          </p:nvGrpSpPr>
          <p:grpSpPr bwMode="auto">
            <a:xfrm>
              <a:off x="2963" y="922"/>
              <a:ext cx="336" cy="446"/>
              <a:chOff x="1632" y="2482"/>
              <a:chExt cx="336" cy="446"/>
            </a:xfrm>
          </p:grpSpPr>
          <p:sp>
            <p:nvSpPr>
              <p:cNvPr id="14358" name="Rectangle 31"/>
              <p:cNvSpPr>
                <a:spLocks noChangeArrowheads="1"/>
              </p:cNvSpPr>
              <p:nvPr/>
            </p:nvSpPr>
            <p:spPr bwMode="auto">
              <a:xfrm>
                <a:off x="1632" y="2496"/>
                <a:ext cx="336" cy="432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4359" name="Text Box 32"/>
              <p:cNvSpPr txBox="1">
                <a:spLocks noChangeArrowheads="1"/>
              </p:cNvSpPr>
              <p:nvPr/>
            </p:nvSpPr>
            <p:spPr bwMode="auto">
              <a:xfrm>
                <a:off x="1632" y="2482"/>
                <a:ext cx="247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 b="1"/>
                  <a:t>P2</a:t>
                </a:r>
              </a:p>
            </p:txBody>
          </p:sp>
          <p:sp>
            <p:nvSpPr>
              <p:cNvPr id="14360" name="Line 33"/>
              <p:cNvSpPr>
                <a:spLocks noChangeShapeType="1"/>
              </p:cNvSpPr>
              <p:nvPr/>
            </p:nvSpPr>
            <p:spPr bwMode="auto">
              <a:xfrm>
                <a:off x="1732" y="2669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4361" name="Line 34"/>
              <p:cNvSpPr>
                <a:spLocks noChangeShapeType="1"/>
              </p:cNvSpPr>
              <p:nvPr/>
            </p:nvSpPr>
            <p:spPr bwMode="auto">
              <a:xfrm>
                <a:off x="1732" y="2760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4362" name="Line 35"/>
              <p:cNvSpPr>
                <a:spLocks noChangeShapeType="1"/>
              </p:cNvSpPr>
              <p:nvPr/>
            </p:nvSpPr>
            <p:spPr bwMode="auto">
              <a:xfrm>
                <a:off x="1732" y="283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4357" name="Text Box 37"/>
            <p:cNvSpPr txBox="1">
              <a:spLocks noChangeArrowheads="1"/>
            </p:cNvSpPr>
            <p:nvPr/>
          </p:nvSpPr>
          <p:spPr bwMode="auto">
            <a:xfrm>
              <a:off x="306" y="1488"/>
              <a:ext cx="2670" cy="7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168275" indent="-168275" algn="l">
                <a:buFontTx/>
                <a:buChar char="•"/>
              </a:pPr>
              <a:r>
                <a:rPr lang="en-US" sz="1800" dirty="0">
                  <a:latin typeface="+mj-lt"/>
                </a:rPr>
                <a:t>Find some easier-to-program language L</a:t>
              </a:r>
              <a:r>
                <a:rPr lang="en-US" sz="1800" baseline="-25000" dirty="0">
                  <a:latin typeface="+mj-lt"/>
                </a:rPr>
                <a:t>2</a:t>
              </a:r>
              <a:r>
                <a:rPr lang="en-US" sz="1800" dirty="0">
                  <a:latin typeface="+mj-lt"/>
                </a:rPr>
                <a:t> (perhaps for a more complicated machine, M</a:t>
              </a:r>
              <a:r>
                <a:rPr lang="en-US" sz="1800" baseline="-25000" dirty="0">
                  <a:latin typeface="+mj-lt"/>
                </a:rPr>
                <a:t>2</a:t>
              </a:r>
              <a:r>
                <a:rPr lang="en-US" sz="1800" dirty="0">
                  <a:latin typeface="+mj-lt"/>
                </a:rPr>
                <a:t>); write programs in that language</a:t>
              </a:r>
            </a:p>
          </p:txBody>
        </p:sp>
      </p:grpSp>
      <p:grpSp>
        <p:nvGrpSpPr>
          <p:cNvPr id="7" name="Group 228"/>
          <p:cNvGrpSpPr>
            <a:grpSpLocks/>
          </p:cNvGrpSpPr>
          <p:nvPr/>
        </p:nvGrpSpPr>
        <p:grpSpPr bwMode="auto">
          <a:xfrm>
            <a:off x="457201" y="2159000"/>
            <a:ext cx="7612062" cy="2346325"/>
            <a:chOff x="288" y="1360"/>
            <a:chExt cx="4795" cy="1478"/>
          </a:xfrm>
        </p:grpSpPr>
        <p:sp>
          <p:nvSpPr>
            <p:cNvPr id="14343" name="Line 36"/>
            <p:cNvSpPr>
              <a:spLocks noChangeShapeType="1"/>
            </p:cNvSpPr>
            <p:nvPr/>
          </p:nvSpPr>
          <p:spPr bwMode="auto">
            <a:xfrm>
              <a:off x="3190" y="1383"/>
              <a:ext cx="144" cy="1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grpSp>
          <p:nvGrpSpPr>
            <p:cNvPr id="8" name="Group 42"/>
            <p:cNvGrpSpPr>
              <a:grpSpLocks/>
            </p:cNvGrpSpPr>
            <p:nvPr/>
          </p:nvGrpSpPr>
          <p:grpSpPr bwMode="auto">
            <a:xfrm>
              <a:off x="288" y="1360"/>
              <a:ext cx="4795" cy="1478"/>
              <a:chOff x="288" y="1360"/>
              <a:chExt cx="4795" cy="1478"/>
            </a:xfrm>
          </p:grpSpPr>
          <p:grpSp>
            <p:nvGrpSpPr>
              <p:cNvPr id="9" name="Group 19"/>
              <p:cNvGrpSpPr>
                <a:grpSpLocks/>
              </p:cNvGrpSpPr>
              <p:nvPr/>
            </p:nvGrpSpPr>
            <p:grpSpPr bwMode="auto">
              <a:xfrm>
                <a:off x="4259" y="1445"/>
                <a:ext cx="336" cy="446"/>
                <a:chOff x="1632" y="2482"/>
                <a:chExt cx="336" cy="446"/>
              </a:xfrm>
            </p:grpSpPr>
            <p:sp>
              <p:nvSpPr>
                <p:cNvPr id="14351" name="Rectangle 20"/>
                <p:cNvSpPr>
                  <a:spLocks noChangeArrowheads="1"/>
                </p:cNvSpPr>
                <p:nvPr/>
              </p:nvSpPr>
              <p:spPr bwMode="auto">
                <a:xfrm>
                  <a:off x="1632" y="2496"/>
                  <a:ext cx="336" cy="432"/>
                </a:xfrm>
                <a:prstGeom prst="rect">
                  <a:avLst/>
                </a:prstGeom>
                <a:solidFill>
                  <a:srgbClr val="CC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4352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632" y="2482"/>
                  <a:ext cx="247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400" b="1"/>
                    <a:t>P1</a:t>
                  </a:r>
                </a:p>
              </p:txBody>
            </p:sp>
            <p:sp>
              <p:nvSpPr>
                <p:cNvPr id="14353" name="Line 22"/>
                <p:cNvSpPr>
                  <a:spLocks noChangeShapeType="1"/>
                </p:cNvSpPr>
                <p:nvPr/>
              </p:nvSpPr>
              <p:spPr bwMode="auto">
                <a:xfrm>
                  <a:off x="1732" y="2669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4354" name="Line 23"/>
                <p:cNvSpPr>
                  <a:spLocks noChangeShapeType="1"/>
                </p:cNvSpPr>
                <p:nvPr/>
              </p:nvSpPr>
              <p:spPr bwMode="auto">
                <a:xfrm>
                  <a:off x="1732" y="2760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4355" name="Line 24"/>
                <p:cNvSpPr>
                  <a:spLocks noChangeShapeType="1"/>
                </p:cNvSpPr>
                <p:nvPr/>
              </p:nvSpPr>
              <p:spPr bwMode="auto">
                <a:xfrm>
                  <a:off x="1732" y="283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4346" name="Line 29"/>
              <p:cNvSpPr>
                <a:spLocks noChangeShapeType="1"/>
              </p:cNvSpPr>
              <p:nvPr/>
            </p:nvSpPr>
            <p:spPr bwMode="auto">
              <a:xfrm>
                <a:off x="3971" y="1591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10" name="Group 28"/>
              <p:cNvGrpSpPr>
                <a:grpSpLocks/>
              </p:cNvGrpSpPr>
              <p:nvPr/>
            </p:nvGrpSpPr>
            <p:grpSpPr bwMode="auto">
              <a:xfrm>
                <a:off x="3299" y="1360"/>
                <a:ext cx="768" cy="462"/>
                <a:chOff x="816" y="2082"/>
                <a:chExt cx="768" cy="462"/>
              </a:xfrm>
            </p:grpSpPr>
            <p:sp>
              <p:nvSpPr>
                <p:cNvPr id="14349" name="Oval 26"/>
                <p:cNvSpPr>
                  <a:spLocks noChangeArrowheads="1"/>
                </p:cNvSpPr>
                <p:nvPr/>
              </p:nvSpPr>
              <p:spPr bwMode="auto">
                <a:xfrm>
                  <a:off x="816" y="2082"/>
                  <a:ext cx="768" cy="462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4350" name="Rectangle 27"/>
                <p:cNvSpPr>
                  <a:spLocks noChangeArrowheads="1"/>
                </p:cNvSpPr>
                <p:nvPr/>
              </p:nvSpPr>
              <p:spPr bwMode="auto">
                <a:xfrm>
                  <a:off x="959" y="2178"/>
                  <a:ext cx="524" cy="2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l">
                    <a:lnSpc>
                      <a:spcPct val="55000"/>
                    </a:lnSpc>
                  </a:pPr>
                  <a:r>
                    <a:rPr lang="en-US" sz="3200" b="1"/>
                    <a:t>C</a:t>
                  </a:r>
                  <a:r>
                    <a:rPr lang="en-US" sz="3200" b="1" baseline="-25000"/>
                    <a:t>2-1</a:t>
                  </a:r>
                </a:p>
              </p:txBody>
            </p:sp>
          </p:grpSp>
          <p:sp>
            <p:nvSpPr>
              <p:cNvPr id="14348" name="Text Box 38"/>
              <p:cNvSpPr txBox="1">
                <a:spLocks noChangeArrowheads="1"/>
              </p:cNvSpPr>
              <p:nvPr/>
            </p:nvSpPr>
            <p:spPr bwMode="auto">
              <a:xfrm>
                <a:off x="288" y="2256"/>
                <a:ext cx="4795" cy="5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168275" indent="-168275" algn="l">
                  <a:buFontTx/>
                  <a:buChar char="•"/>
                </a:pPr>
                <a:r>
                  <a:rPr lang="en-US" sz="1800" dirty="0">
                    <a:latin typeface="+mj-lt"/>
                  </a:rPr>
                  <a:t>Build a translator (compiler) that translates programs from M</a:t>
                </a:r>
                <a:r>
                  <a:rPr lang="en-US" sz="1800" baseline="-25000" dirty="0">
                    <a:latin typeface="+mj-lt"/>
                  </a:rPr>
                  <a:t>2</a:t>
                </a:r>
                <a:r>
                  <a:rPr lang="en-US" altLang="en-US" sz="1800" dirty="0">
                    <a:latin typeface="+mj-lt"/>
                  </a:rPr>
                  <a:t>’</a:t>
                </a:r>
                <a:r>
                  <a:rPr lang="en-US" altLang="ja-JP" sz="1800" dirty="0">
                    <a:latin typeface="+mj-lt"/>
                  </a:rPr>
                  <a:t>s language to M</a:t>
                </a:r>
                <a:r>
                  <a:rPr lang="en-US" altLang="ja-JP" sz="1800" baseline="-25000" dirty="0">
                    <a:latin typeface="+mj-lt"/>
                  </a:rPr>
                  <a:t>1</a:t>
                </a:r>
                <a:r>
                  <a:rPr lang="en-US" altLang="ja-JP" sz="1800" dirty="0">
                    <a:latin typeface="+mj-lt"/>
                  </a:rPr>
                  <a:t>’s language.  May run on M</a:t>
                </a:r>
                <a:r>
                  <a:rPr lang="en-US" altLang="ja-JP" sz="1800" baseline="-25000" dirty="0">
                    <a:latin typeface="+mj-lt"/>
                  </a:rPr>
                  <a:t>1</a:t>
                </a:r>
                <a:r>
                  <a:rPr lang="en-US" altLang="ja-JP" sz="1800" dirty="0">
                    <a:latin typeface="+mj-lt"/>
                  </a:rPr>
                  <a:t>, M</a:t>
                </a:r>
                <a:r>
                  <a:rPr lang="en-US" altLang="ja-JP" sz="1800" baseline="-25000" dirty="0">
                    <a:latin typeface="+mj-lt"/>
                  </a:rPr>
                  <a:t>2</a:t>
                </a:r>
                <a:r>
                  <a:rPr lang="en-US" altLang="ja-JP" sz="1800" dirty="0">
                    <a:latin typeface="+mj-lt"/>
                  </a:rPr>
                  <a:t>, or some other machine.</a:t>
                </a:r>
                <a:endParaRPr lang="en-US" sz="1800" dirty="0">
                  <a:latin typeface="+mj-lt"/>
                </a:endParaRPr>
              </a:p>
            </p:txBody>
          </p:sp>
        </p:grpSp>
      </p:grpSp>
      <p:sp>
        <p:nvSpPr>
          <p:cNvPr id="698595" name="Text Box 227"/>
          <p:cNvSpPr txBox="1">
            <a:spLocks noChangeArrowheads="1"/>
          </p:cNvSpPr>
          <p:nvPr/>
        </p:nvSpPr>
        <p:spPr bwMode="auto">
          <a:xfrm>
            <a:off x="533400" y="4648200"/>
            <a:ext cx="754380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4625" indent="-174625" algn="l"/>
            <a:r>
              <a:rPr lang="en-US" sz="2000" dirty="0">
                <a:latin typeface="+mj-lt"/>
              </a:rPr>
              <a:t>Interpretation and compilation: two ways to execute high-level languages</a:t>
            </a:r>
          </a:p>
          <a:p>
            <a:pPr marL="631825" lvl="1" indent="-174625" algn="l">
              <a:buFontTx/>
              <a:buChar char="•"/>
            </a:pPr>
            <a:r>
              <a:rPr lang="en-US" sz="1800" dirty="0">
                <a:solidFill>
                  <a:srgbClr val="C00000"/>
                </a:solidFill>
                <a:latin typeface="+mj-lt"/>
              </a:rPr>
              <a:t>Both</a:t>
            </a:r>
            <a:r>
              <a:rPr lang="en-US" sz="1800" dirty="0">
                <a:latin typeface="+mj-lt"/>
              </a:rPr>
              <a:t> allow changes in the source program</a:t>
            </a:r>
          </a:p>
          <a:p>
            <a:pPr marL="631825" lvl="1" indent="-174625" algn="l">
              <a:buFontTx/>
              <a:buChar char="•"/>
            </a:pPr>
            <a:r>
              <a:rPr lang="en-US" sz="1800" dirty="0">
                <a:solidFill>
                  <a:srgbClr val="C00000"/>
                </a:solidFill>
                <a:latin typeface="+mj-lt"/>
              </a:rPr>
              <a:t>Both</a:t>
            </a:r>
            <a:r>
              <a:rPr lang="en-US" sz="1800" dirty="0">
                <a:latin typeface="+mj-lt"/>
              </a:rPr>
              <a:t> afford programming applications in platform (e.g., processor) independent languages</a:t>
            </a:r>
          </a:p>
          <a:p>
            <a:pPr marL="631825" lvl="1" indent="-174625" algn="l">
              <a:buFontTx/>
              <a:buChar char="•"/>
            </a:pPr>
            <a:r>
              <a:rPr lang="en-US" sz="1800" dirty="0">
                <a:solidFill>
                  <a:srgbClr val="C00000"/>
                </a:solidFill>
                <a:latin typeface="+mj-lt"/>
              </a:rPr>
              <a:t>Both</a:t>
            </a:r>
            <a:r>
              <a:rPr lang="en-US" sz="1800" dirty="0">
                <a:latin typeface="+mj-lt"/>
              </a:rPr>
              <a:t> are widely used in modern computer systems!</a:t>
            </a:r>
            <a:endParaRPr lang="en-US" sz="1800" i="1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8595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81000" y="3124200"/>
            <a:ext cx="8458200" cy="3810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81000" y="2743200"/>
            <a:ext cx="8458200" cy="3810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81000" y="2133600"/>
            <a:ext cx="8458200" cy="5334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/>
              <a:t>Interpretation vs Compilation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Characteristic differences: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Major choice we’ll see repeatedly: do it at compile time or at run time?</a:t>
            </a:r>
          </a:p>
          <a:p>
            <a:pPr lvl="1"/>
            <a:r>
              <a:rPr lang="en-US" dirty="0"/>
              <a:t>Which is faster?</a:t>
            </a:r>
          </a:p>
          <a:p>
            <a:pPr lvl="1"/>
            <a:r>
              <a:rPr lang="en-US" dirty="0"/>
              <a:t>Which is more general?</a:t>
            </a:r>
          </a:p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1000" y="3505200"/>
            <a:ext cx="8458200" cy="3810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20899" name="Group 3"/>
          <p:cNvGraphicFramePr>
            <a:graphicFrameLocks noGrp="1"/>
          </p:cNvGraphicFramePr>
          <p:nvPr/>
        </p:nvGraphicFramePr>
        <p:xfrm>
          <a:off x="381000" y="1676400"/>
          <a:ext cx="8458200" cy="2191082"/>
        </p:xfrm>
        <a:graphic>
          <a:graphicData uri="http://schemas.openxmlformats.org/drawingml/2006/table">
            <a:tbl>
              <a:tblPr firstRow="1" firstCol="1">
                <a:tableStyleId>{BC89EF96-8CEA-46FF-86C4-4CE0E7609802}</a:tableStyleId>
              </a:tblPr>
              <a:tblGrid>
                <a:gridCol w="3135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10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MS PGothic" pitchFamily="34" charset="-128"/>
                      </a:endParaRPr>
                    </a:p>
                  </a:txBody>
                  <a:tcPr marT="45727" marB="4572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Interpretation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MS PGothic" pitchFamily="34" charset="-128"/>
                      </a:endParaRPr>
                    </a:p>
                  </a:txBody>
                  <a:tcPr marT="45727" marB="4572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Compilation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MS PGothic" pitchFamily="34" charset="-128"/>
                      </a:endParaRPr>
                    </a:p>
                  </a:txBody>
                  <a:tcPr marT="45727" marB="45727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7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How it treats input </a:t>
                      </a:r>
                      <a:r>
                        <a:rPr kumimoji="0" lang="en-US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“</a:t>
                      </a: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x+2</a:t>
                      </a:r>
                      <a:r>
                        <a:rPr kumimoji="0" lang="en-US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”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MS PGothic" pitchFamily="34" charset="-128"/>
                      </a:endParaRPr>
                    </a:p>
                  </a:txBody>
                  <a:tcPr marT="45727" marB="4572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Computes x+2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MS PGothic" pitchFamily="34" charset="-128"/>
                      </a:endParaRPr>
                    </a:p>
                  </a:txBody>
                  <a:tcPr marT="45727" marB="4572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Generates a program that computes x+2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MS PGothic" pitchFamily="34" charset="-128"/>
                      </a:endParaRPr>
                    </a:p>
                  </a:txBody>
                  <a:tcPr marT="45727" marB="45727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When it happens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MS PGothic" pitchFamily="34" charset="-128"/>
                      </a:endParaRPr>
                    </a:p>
                  </a:txBody>
                  <a:tcPr marT="45727" marB="4572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During execution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MS PGothic" pitchFamily="34" charset="-128"/>
                      </a:endParaRPr>
                    </a:p>
                  </a:txBody>
                  <a:tcPr marT="45727" marB="4572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Before execution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MS PGothic" pitchFamily="34" charset="-128"/>
                      </a:endParaRPr>
                    </a:p>
                  </a:txBody>
                  <a:tcPr marT="45727" marB="45727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57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What it complicates/slows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MS PGothic" pitchFamily="34" charset="-128"/>
                      </a:endParaRPr>
                    </a:p>
                  </a:txBody>
                  <a:tcPr marT="45727" marB="4572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Program execution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MS PGothic" pitchFamily="34" charset="-128"/>
                      </a:endParaRPr>
                    </a:p>
                  </a:txBody>
                  <a:tcPr marT="45727" marB="4572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Program development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MS PGothic" pitchFamily="34" charset="-128"/>
                      </a:endParaRPr>
                    </a:p>
                  </a:txBody>
                  <a:tcPr marT="45727" marB="45727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Decisions made at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MS PGothic" pitchFamily="34" charset="-128"/>
                      </a:endParaRPr>
                    </a:p>
                  </a:txBody>
                  <a:tcPr marT="45727" marB="4572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Run time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MS PGothic" pitchFamily="34" charset="-128"/>
                      </a:endParaRPr>
                    </a:p>
                  </a:txBody>
                  <a:tcPr marT="45727" marB="4572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Compile time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MS PGothic" pitchFamily="34" charset="-128"/>
                      </a:endParaRPr>
                    </a:p>
                  </a:txBody>
                  <a:tcPr marT="45727" marB="45727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7" grpId="0" animBg="1"/>
      <p:bldP spid="7" grpId="1" animBg="1"/>
      <p:bldP spid="2" grpId="0" animBg="1"/>
      <p:bldP spid="2" grpId="1" animBg="1"/>
      <p:bldP spid="9" grpId="0" animBg="1"/>
      <p:bldP spid="9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Compilers</a:t>
            </a:r>
          </a:p>
        </p:txBody>
      </p:sp>
      <p:sp>
        <p:nvSpPr>
          <p:cNvPr id="30" name="Content Placeholder 29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/>
              <a:t>Bare minimum for a functional compiler: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Good compilers:</a:t>
            </a:r>
          </a:p>
          <a:p>
            <a:pPr lvl="1"/>
            <a:r>
              <a:rPr lang="en-US" dirty="0"/>
              <a:t>Produce meaningful errors on incorrect programs</a:t>
            </a:r>
          </a:p>
          <a:p>
            <a:pPr lvl="2"/>
            <a:r>
              <a:rPr lang="en-US" dirty="0"/>
              <a:t>Even better: meaningful warnings</a:t>
            </a:r>
          </a:p>
          <a:p>
            <a:pPr lvl="1"/>
            <a:r>
              <a:rPr lang="en-US" dirty="0"/>
              <a:t>Produce fast, optimized code</a:t>
            </a:r>
          </a:p>
          <a:p>
            <a:pPr lvl="1"/>
            <a:endParaRPr lang="en-US" dirty="0"/>
          </a:p>
          <a:p>
            <a:r>
              <a:rPr lang="en-US" dirty="0"/>
              <a:t>This lecture:</a:t>
            </a:r>
          </a:p>
          <a:p>
            <a:pPr lvl="1"/>
            <a:r>
              <a:rPr lang="en-US" dirty="0"/>
              <a:t>Simple techniques to compile a C programs into assembly</a:t>
            </a:r>
          </a:p>
          <a:p>
            <a:pPr lvl="1"/>
            <a:r>
              <a:rPr lang="en-US" dirty="0"/>
              <a:t>Overview of how modern compilers work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886200" y="1752600"/>
            <a:ext cx="1905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Compiler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606797" y="1752600"/>
            <a:ext cx="16687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+mn-lt"/>
              </a:rPr>
              <a:t>Correct input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source program</a:t>
            </a:r>
          </a:p>
          <a:p>
            <a:pPr algn="ctr"/>
            <a:r>
              <a:rPr lang="en-US" dirty="0">
                <a:latin typeface="+mn-lt"/>
              </a:rPr>
              <a:t>(e.g., C)</a:t>
            </a:r>
          </a:p>
        </p:txBody>
      </p:sp>
      <p:cxnSp>
        <p:nvCxnSpPr>
          <p:cNvPr id="34" name="Straight Arrow Connector 33"/>
          <p:cNvCxnSpPr>
            <a:stCxn id="32" idx="3"/>
            <a:endCxn id="31" idx="1"/>
          </p:cNvCxnSpPr>
          <p:nvPr/>
        </p:nvCxnSpPr>
        <p:spPr>
          <a:xfrm flipV="1">
            <a:off x="3275524" y="2209800"/>
            <a:ext cx="610676" cy="44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5791200" y="2209800"/>
            <a:ext cx="635587" cy="12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389917" y="1600200"/>
            <a:ext cx="16110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+mn-lt"/>
              </a:rPr>
              <a:t>Functionally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equivalent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target program</a:t>
            </a:r>
          </a:p>
          <a:p>
            <a:pPr algn="ctr"/>
            <a:r>
              <a:rPr lang="en-US" dirty="0">
                <a:latin typeface="+mn-lt"/>
              </a:rPr>
              <a:t>(e.g.,  ASM)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Simple Compilation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Programs are sequences of statements, so repeatedly call </a:t>
            </a:r>
            <a:r>
              <a:rPr lang="en-US" sz="2000">
                <a:latin typeface="Consolas"/>
                <a:cs typeface="Consolas"/>
              </a:rPr>
              <a:t>compile_statement(</a:t>
            </a:r>
            <a:r>
              <a:rPr lang="en-US" sz="2000" i="1">
                <a:latin typeface="Consolas"/>
                <a:cs typeface="Consolas"/>
              </a:rPr>
              <a:t>statement</a:t>
            </a:r>
            <a:r>
              <a:rPr lang="en-US" sz="2000">
                <a:latin typeface="Consolas"/>
                <a:cs typeface="Consolas"/>
              </a:rPr>
              <a:t>)</a:t>
            </a:r>
            <a:r>
              <a:rPr lang="en-US"/>
              <a:t>:</a:t>
            </a:r>
          </a:p>
          <a:p>
            <a:pPr lvl="1"/>
            <a:r>
              <a:rPr lang="en-US"/>
              <a:t>Unconditional: </a:t>
            </a:r>
            <a:r>
              <a:rPr lang="en-US" i="1">
                <a:solidFill>
                  <a:srgbClr val="FF0000"/>
                </a:solidFill>
                <a:latin typeface="Consolas"/>
                <a:cs typeface="Consolas"/>
              </a:rPr>
              <a:t>expr</a:t>
            </a:r>
            <a:r>
              <a:rPr lang="en-US">
                <a:solidFill>
                  <a:srgbClr val="FF0000"/>
                </a:solidFill>
                <a:latin typeface="Consolas"/>
                <a:cs typeface="Consolas"/>
              </a:rPr>
              <a:t>;</a:t>
            </a:r>
          </a:p>
          <a:p>
            <a:pPr lvl="1"/>
            <a:r>
              <a:rPr lang="en-US">
                <a:solidFill>
                  <a:srgbClr val="000000"/>
                </a:solidFill>
                <a:latin typeface="+mj-lt"/>
                <a:cs typeface="Consolas"/>
              </a:rPr>
              <a:t>Compound: </a:t>
            </a:r>
            <a:r>
              <a:rPr lang="en-US">
                <a:solidFill>
                  <a:srgbClr val="FF0000"/>
                </a:solidFill>
                <a:latin typeface="Consolas"/>
                <a:cs typeface="Consolas"/>
              </a:rPr>
              <a:t>{ </a:t>
            </a:r>
            <a:r>
              <a:rPr lang="en-US" i="1">
                <a:solidFill>
                  <a:srgbClr val="FF0000"/>
                </a:solidFill>
                <a:latin typeface="Consolas"/>
                <a:cs typeface="Consolas"/>
              </a:rPr>
              <a:t>statement</a:t>
            </a:r>
            <a:r>
              <a:rPr lang="en-US" i="1" baseline="-25000">
                <a:solidFill>
                  <a:srgbClr val="FF0000"/>
                </a:solidFill>
                <a:latin typeface="Consolas"/>
                <a:cs typeface="Consolas"/>
              </a:rPr>
              <a:t>1</a:t>
            </a:r>
            <a:r>
              <a:rPr lang="en-US">
                <a:solidFill>
                  <a:srgbClr val="FF0000"/>
                </a:solidFill>
                <a:latin typeface="Consolas"/>
                <a:cs typeface="Consolas"/>
              </a:rPr>
              <a:t>; </a:t>
            </a:r>
            <a:r>
              <a:rPr lang="is-IS" i="1">
                <a:solidFill>
                  <a:srgbClr val="FF0000"/>
                </a:solidFill>
                <a:latin typeface="Consolas"/>
                <a:cs typeface="Consolas"/>
              </a:rPr>
              <a:t>statement</a:t>
            </a:r>
            <a:r>
              <a:rPr lang="is-IS" i="1" baseline="-25000">
                <a:solidFill>
                  <a:srgbClr val="FF0000"/>
                </a:solidFill>
                <a:latin typeface="Consolas"/>
                <a:cs typeface="Consolas"/>
              </a:rPr>
              <a:t>2</a:t>
            </a:r>
            <a:r>
              <a:rPr lang="is-IS">
                <a:solidFill>
                  <a:srgbClr val="FF0000"/>
                </a:solidFill>
                <a:latin typeface="Consolas"/>
                <a:cs typeface="Consolas"/>
              </a:rPr>
              <a:t>; ... }</a:t>
            </a:r>
            <a:endParaRPr lang="en-US">
              <a:latin typeface="Consolas"/>
              <a:cs typeface="Consolas"/>
            </a:endParaRPr>
          </a:p>
          <a:p>
            <a:pPr lvl="1"/>
            <a:r>
              <a:rPr lang="en-US"/>
              <a:t>Conditional: </a:t>
            </a:r>
            <a:r>
              <a:rPr lang="en-US">
                <a:solidFill>
                  <a:srgbClr val="FF0000"/>
                </a:solidFill>
                <a:latin typeface="Consolas"/>
                <a:cs typeface="Consolas"/>
              </a:rPr>
              <a:t>if (</a:t>
            </a:r>
            <a:r>
              <a:rPr lang="en-US" i="1">
                <a:solidFill>
                  <a:srgbClr val="FF0000"/>
                </a:solidFill>
                <a:latin typeface="Consolas"/>
                <a:cs typeface="Consolas"/>
              </a:rPr>
              <a:t>expr</a:t>
            </a:r>
            <a:r>
              <a:rPr lang="en-US">
                <a:solidFill>
                  <a:srgbClr val="FF0000"/>
                </a:solidFill>
                <a:latin typeface="Consolas"/>
                <a:cs typeface="Consolas"/>
              </a:rPr>
              <a:t>) </a:t>
            </a:r>
            <a:r>
              <a:rPr lang="en-US" i="1">
                <a:solidFill>
                  <a:srgbClr val="FF0000"/>
                </a:solidFill>
                <a:latin typeface="Consolas"/>
                <a:cs typeface="Consolas"/>
              </a:rPr>
              <a:t>statement</a:t>
            </a:r>
            <a:r>
              <a:rPr lang="en-US" i="1" baseline="-25000">
                <a:solidFill>
                  <a:srgbClr val="FF0000"/>
                </a:solidFill>
                <a:latin typeface="Consolas"/>
                <a:cs typeface="Consolas"/>
              </a:rPr>
              <a:t>1</a:t>
            </a:r>
            <a:r>
              <a:rPr lang="en-US">
                <a:solidFill>
                  <a:srgbClr val="FF0000"/>
                </a:solidFill>
                <a:latin typeface="Consolas"/>
                <a:cs typeface="Consolas"/>
              </a:rPr>
              <a:t>; else </a:t>
            </a:r>
            <a:r>
              <a:rPr lang="en-US" i="1">
                <a:solidFill>
                  <a:srgbClr val="FF0000"/>
                </a:solidFill>
                <a:latin typeface="Consolas"/>
                <a:cs typeface="Consolas"/>
              </a:rPr>
              <a:t>statement</a:t>
            </a:r>
            <a:r>
              <a:rPr lang="en-US" i="1" baseline="-25000">
                <a:solidFill>
                  <a:srgbClr val="FF0000"/>
                </a:solidFill>
                <a:latin typeface="Consolas"/>
                <a:cs typeface="Consolas"/>
              </a:rPr>
              <a:t>2</a:t>
            </a:r>
            <a:r>
              <a:rPr lang="en-US">
                <a:solidFill>
                  <a:srgbClr val="FF0000"/>
                </a:solidFill>
                <a:latin typeface="Consolas"/>
                <a:cs typeface="Consolas"/>
              </a:rPr>
              <a:t>;</a:t>
            </a:r>
          </a:p>
          <a:p>
            <a:pPr lvl="1"/>
            <a:r>
              <a:rPr lang="en-US"/>
              <a:t>Iteration: </a:t>
            </a:r>
            <a:r>
              <a:rPr lang="en-US">
                <a:solidFill>
                  <a:srgbClr val="FF0000"/>
                </a:solidFill>
                <a:latin typeface="Consolas"/>
                <a:cs typeface="Consolas"/>
              </a:rPr>
              <a:t>while (</a:t>
            </a:r>
            <a:r>
              <a:rPr lang="en-US" i="1">
                <a:solidFill>
                  <a:srgbClr val="FF0000"/>
                </a:solidFill>
                <a:latin typeface="Consolas"/>
                <a:cs typeface="Consolas"/>
              </a:rPr>
              <a:t>expr</a:t>
            </a:r>
            <a:r>
              <a:rPr lang="en-US">
                <a:solidFill>
                  <a:srgbClr val="FF0000"/>
                </a:solidFill>
                <a:latin typeface="Consolas"/>
                <a:cs typeface="Consolas"/>
              </a:rPr>
              <a:t>) </a:t>
            </a:r>
            <a:r>
              <a:rPr lang="en-US" i="1">
                <a:solidFill>
                  <a:srgbClr val="FF0000"/>
                </a:solidFill>
                <a:latin typeface="Consolas"/>
                <a:cs typeface="Consolas"/>
              </a:rPr>
              <a:t>statement</a:t>
            </a:r>
            <a:r>
              <a:rPr lang="en-US">
                <a:solidFill>
                  <a:srgbClr val="FF0000"/>
                </a:solidFill>
                <a:latin typeface="Consolas"/>
                <a:cs typeface="Consolas"/>
              </a:rPr>
              <a:t>;</a:t>
            </a:r>
            <a:br>
              <a:rPr lang="en-US">
                <a:solidFill>
                  <a:srgbClr val="FF0000"/>
                </a:solidFill>
                <a:latin typeface="Consolas"/>
                <a:cs typeface="Consolas"/>
              </a:rPr>
            </a:br>
            <a:endParaRPr lang="en-US">
              <a:solidFill>
                <a:srgbClr val="FF0000"/>
              </a:solidFill>
              <a:latin typeface="Consolas"/>
              <a:cs typeface="Consolas"/>
            </a:endParaRPr>
          </a:p>
          <a:p>
            <a:r>
              <a:rPr lang="en-US">
                <a:solidFill>
                  <a:srgbClr val="000000"/>
                </a:solidFill>
              </a:rPr>
              <a:t>Also need </a:t>
            </a:r>
            <a:r>
              <a:rPr lang="en-US" sz="2000">
                <a:solidFill>
                  <a:srgbClr val="000000"/>
                </a:solidFill>
                <a:latin typeface="Consolas"/>
                <a:cs typeface="Consolas"/>
              </a:rPr>
              <a:t>compile_expr(expr) </a:t>
            </a:r>
            <a:r>
              <a:rPr lang="en-US">
                <a:solidFill>
                  <a:srgbClr val="000000"/>
                </a:solidFill>
              </a:rPr>
              <a:t>to generate code to compute value of expr into a register</a:t>
            </a:r>
          </a:p>
          <a:p>
            <a:pPr lvl="1"/>
            <a:r>
              <a:rPr lang="en-US">
                <a:solidFill>
                  <a:srgbClr val="000000"/>
                </a:solidFill>
              </a:rPr>
              <a:t>Constants: </a:t>
            </a:r>
            <a:r>
              <a:rPr lang="en-US">
                <a:solidFill>
                  <a:srgbClr val="FF0000"/>
                </a:solidFill>
                <a:latin typeface="Consolas"/>
                <a:cs typeface="Consolas"/>
              </a:rPr>
              <a:t>1234</a:t>
            </a:r>
          </a:p>
          <a:p>
            <a:pPr lvl="1"/>
            <a:r>
              <a:rPr lang="en-US">
                <a:solidFill>
                  <a:srgbClr val="000000"/>
                </a:solidFill>
              </a:rPr>
              <a:t>Variables: </a:t>
            </a:r>
            <a:r>
              <a:rPr lang="en-US">
                <a:solidFill>
                  <a:srgbClr val="FF0000"/>
                </a:solidFill>
                <a:latin typeface="Consolas"/>
                <a:cs typeface="Consolas"/>
              </a:rPr>
              <a:t>a</a:t>
            </a:r>
            <a:r>
              <a:rPr lang="en-US">
                <a:solidFill>
                  <a:srgbClr val="000000"/>
                </a:solidFill>
              </a:rPr>
              <a:t>, </a:t>
            </a:r>
            <a:r>
              <a:rPr lang="en-US">
                <a:solidFill>
                  <a:srgbClr val="FF0000"/>
                </a:solidFill>
                <a:latin typeface="Consolas"/>
                <a:cs typeface="Consolas"/>
              </a:rPr>
              <a:t>b[</a:t>
            </a:r>
            <a:r>
              <a:rPr lang="en-US" i="1">
                <a:solidFill>
                  <a:srgbClr val="FF0000"/>
                </a:solidFill>
                <a:latin typeface="Consolas"/>
                <a:cs typeface="Consolas"/>
              </a:rPr>
              <a:t>expr</a:t>
            </a:r>
            <a:r>
              <a:rPr lang="en-US">
                <a:solidFill>
                  <a:srgbClr val="FF0000"/>
                </a:solidFill>
                <a:latin typeface="Consolas"/>
                <a:cs typeface="Consolas"/>
              </a:rPr>
              <a:t>]</a:t>
            </a:r>
          </a:p>
          <a:p>
            <a:pPr lvl="1"/>
            <a:r>
              <a:rPr lang="en-US">
                <a:solidFill>
                  <a:srgbClr val="000000"/>
                </a:solidFill>
                <a:latin typeface="+mj-lt"/>
                <a:cs typeface="Consolas"/>
              </a:rPr>
              <a:t>Assignment:</a:t>
            </a:r>
            <a:r>
              <a:rPr lang="en-US">
                <a:solidFill>
                  <a:srgbClr val="FF0000"/>
                </a:solidFill>
                <a:latin typeface="+mj-lt"/>
                <a:cs typeface="Consolas"/>
              </a:rPr>
              <a:t> </a:t>
            </a:r>
            <a:r>
              <a:rPr lang="en-US">
                <a:solidFill>
                  <a:srgbClr val="FF0000"/>
                </a:solidFill>
                <a:latin typeface="Consolas"/>
                <a:cs typeface="Consolas"/>
              </a:rPr>
              <a:t>a = </a:t>
            </a:r>
            <a:r>
              <a:rPr lang="en-US" i="1">
                <a:solidFill>
                  <a:srgbClr val="FF0000"/>
                </a:solidFill>
                <a:latin typeface="Consolas"/>
                <a:cs typeface="Consolas"/>
              </a:rPr>
              <a:t>expr</a:t>
            </a:r>
            <a:endParaRPr lang="en-US" i="1">
              <a:solidFill>
                <a:srgbClr val="000000"/>
              </a:solidFill>
              <a:latin typeface="Consolas"/>
              <a:cs typeface="Consolas"/>
            </a:endParaRPr>
          </a:p>
          <a:p>
            <a:pPr lvl="1"/>
            <a:r>
              <a:rPr lang="en-US">
                <a:solidFill>
                  <a:srgbClr val="000000"/>
                </a:solidFill>
              </a:rPr>
              <a:t>Operations: </a:t>
            </a:r>
            <a:r>
              <a:rPr lang="en-US" i="1">
                <a:solidFill>
                  <a:srgbClr val="FF0000"/>
                </a:solidFill>
                <a:latin typeface="Consolas"/>
                <a:cs typeface="Consolas"/>
              </a:rPr>
              <a:t>expr</a:t>
            </a:r>
            <a:r>
              <a:rPr lang="en-US" i="1" baseline="-25000">
                <a:solidFill>
                  <a:srgbClr val="FF0000"/>
                </a:solidFill>
                <a:latin typeface="Consolas"/>
                <a:cs typeface="Consolas"/>
              </a:rPr>
              <a:t>1</a:t>
            </a:r>
            <a:r>
              <a:rPr lang="en-US">
                <a:solidFill>
                  <a:srgbClr val="FF0000"/>
                </a:solidFill>
                <a:latin typeface="Consolas"/>
                <a:cs typeface="Consolas"/>
              </a:rPr>
              <a:t> + </a:t>
            </a:r>
            <a:r>
              <a:rPr lang="en-US" i="1">
                <a:solidFill>
                  <a:srgbClr val="FF0000"/>
                </a:solidFill>
                <a:latin typeface="Consolas"/>
                <a:cs typeface="Consolas"/>
              </a:rPr>
              <a:t>expr</a:t>
            </a:r>
            <a:r>
              <a:rPr lang="en-US" i="1" baseline="-25000">
                <a:solidFill>
                  <a:srgbClr val="FF0000"/>
                </a:solidFill>
                <a:latin typeface="Consolas"/>
                <a:cs typeface="Consolas"/>
              </a:rPr>
              <a:t>2</a:t>
            </a:r>
            <a:r>
              <a:rPr lang="en-US">
                <a:solidFill>
                  <a:srgbClr val="000000"/>
                </a:solidFill>
              </a:rPr>
              <a:t>, </a:t>
            </a:r>
            <a:r>
              <a:rPr lang="is-IS">
                <a:solidFill>
                  <a:srgbClr val="000000"/>
                </a:solidFill>
              </a:rPr>
              <a:t>…</a:t>
            </a:r>
          </a:p>
          <a:p>
            <a:pPr lvl="1"/>
            <a:r>
              <a:rPr lang="is-IS">
                <a:solidFill>
                  <a:srgbClr val="000000"/>
                </a:solidFill>
              </a:rPr>
              <a:t>Procedure calls: </a:t>
            </a:r>
            <a:r>
              <a:rPr lang="is-IS" i="1">
                <a:solidFill>
                  <a:srgbClr val="FF0000"/>
                </a:solidFill>
                <a:latin typeface="Consolas"/>
                <a:cs typeface="Consolas"/>
              </a:rPr>
              <a:t>proc</a:t>
            </a:r>
            <a:r>
              <a:rPr lang="is-IS">
                <a:solidFill>
                  <a:srgbClr val="FF0000"/>
                </a:solidFill>
                <a:latin typeface="Consolas"/>
                <a:cs typeface="Consolas"/>
              </a:rPr>
              <a:t>(</a:t>
            </a:r>
            <a:r>
              <a:rPr lang="is-IS" i="1">
                <a:solidFill>
                  <a:srgbClr val="FF0000"/>
                </a:solidFill>
                <a:latin typeface="Consolas"/>
                <a:cs typeface="Consolas"/>
              </a:rPr>
              <a:t>expr</a:t>
            </a:r>
            <a:r>
              <a:rPr lang="is-IS">
                <a:solidFill>
                  <a:srgbClr val="FF0000"/>
                </a:solidFill>
                <a:latin typeface="Consolas"/>
                <a:cs typeface="Consolas"/>
              </a:rPr>
              <a:t>,...)</a:t>
            </a:r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5410200" y="5181600"/>
            <a:ext cx="2895601" cy="1419089"/>
            <a:chOff x="5562600" y="5181600"/>
            <a:chExt cx="2693583" cy="1419089"/>
          </a:xfrm>
        </p:grpSpPr>
        <p:grpSp>
          <p:nvGrpSpPr>
            <p:cNvPr id="4" name="Group 3"/>
            <p:cNvGrpSpPr/>
            <p:nvPr/>
          </p:nvGrpSpPr>
          <p:grpSpPr>
            <a:xfrm flipH="1">
              <a:off x="5562600" y="5562600"/>
              <a:ext cx="629090" cy="1038089"/>
              <a:chOff x="2838890" y="729676"/>
              <a:chExt cx="1234915" cy="1984813"/>
            </a:xfrm>
          </p:grpSpPr>
          <p:cxnSp>
            <p:nvCxnSpPr>
              <p:cNvPr id="5" name="Straight Connector 4"/>
              <p:cNvCxnSpPr/>
              <p:nvPr/>
            </p:nvCxnSpPr>
            <p:spPr>
              <a:xfrm>
                <a:off x="3297572" y="1139747"/>
                <a:ext cx="0" cy="708277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/>
              <p:cNvCxnSpPr/>
              <p:nvPr/>
            </p:nvCxnSpPr>
            <p:spPr>
              <a:xfrm>
                <a:off x="3297572" y="1848025"/>
                <a:ext cx="275479" cy="816486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flipH="1">
                <a:off x="3081124" y="1848025"/>
                <a:ext cx="216447" cy="816486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" name="Group 7"/>
              <p:cNvGrpSpPr/>
              <p:nvPr/>
            </p:nvGrpSpPr>
            <p:grpSpPr>
              <a:xfrm>
                <a:off x="3566095" y="2583125"/>
                <a:ext cx="243081" cy="123489"/>
                <a:chOff x="3566095" y="2583125"/>
                <a:chExt cx="243081" cy="123489"/>
              </a:xfrm>
            </p:grpSpPr>
            <p:cxnSp>
              <p:nvCxnSpPr>
                <p:cNvPr id="22" name="Straight Connector 21"/>
                <p:cNvCxnSpPr/>
                <p:nvPr/>
              </p:nvCxnSpPr>
              <p:spPr>
                <a:xfrm>
                  <a:off x="3566095" y="2691049"/>
                  <a:ext cx="243081" cy="12810"/>
                </a:xfrm>
                <a:prstGeom prst="line">
                  <a:avLst/>
                </a:prstGeom>
                <a:ln w="28575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" name="Freeform 22"/>
                <p:cNvSpPr/>
                <p:nvPr/>
              </p:nvSpPr>
              <p:spPr>
                <a:xfrm>
                  <a:off x="3575805" y="2583125"/>
                  <a:ext cx="225891" cy="123489"/>
                </a:xfrm>
                <a:custGeom>
                  <a:avLst/>
                  <a:gdLst>
                    <a:gd name="connsiteX0" fmla="*/ 336440 w 336440"/>
                    <a:gd name="connsiteY0" fmla="*/ 199750 h 199750"/>
                    <a:gd name="connsiteX1" fmla="*/ 215478 w 336440"/>
                    <a:gd name="connsiteY1" fmla="*/ 3214 h 199750"/>
                    <a:gd name="connsiteX2" fmla="*/ 18914 w 336440"/>
                    <a:gd name="connsiteY2" fmla="*/ 78805 h 199750"/>
                    <a:gd name="connsiteX3" fmla="*/ 18914 w 336440"/>
                    <a:gd name="connsiteY3" fmla="*/ 93923 h 199750"/>
                    <a:gd name="connsiteX0" fmla="*/ 366073 w 366073"/>
                    <a:gd name="connsiteY0" fmla="*/ 195335 h 195335"/>
                    <a:gd name="connsiteX1" fmla="*/ 215478 w 366073"/>
                    <a:gd name="connsiteY1" fmla="*/ 3032 h 195335"/>
                    <a:gd name="connsiteX2" fmla="*/ 18914 w 366073"/>
                    <a:gd name="connsiteY2" fmla="*/ 78623 h 195335"/>
                    <a:gd name="connsiteX3" fmla="*/ 18914 w 366073"/>
                    <a:gd name="connsiteY3" fmla="*/ 93741 h 195335"/>
                    <a:gd name="connsiteX0" fmla="*/ 366073 w 366073"/>
                    <a:gd name="connsiteY0" fmla="*/ 195781 h 195781"/>
                    <a:gd name="connsiteX1" fmla="*/ 215478 w 366073"/>
                    <a:gd name="connsiteY1" fmla="*/ 3478 h 195781"/>
                    <a:gd name="connsiteX2" fmla="*/ 18914 w 366073"/>
                    <a:gd name="connsiteY2" fmla="*/ 79069 h 195781"/>
                    <a:gd name="connsiteX3" fmla="*/ 18914 w 366073"/>
                    <a:gd name="connsiteY3" fmla="*/ 170387 h 195781"/>
                    <a:gd name="connsiteX0" fmla="*/ 347159 w 347159"/>
                    <a:gd name="connsiteY0" fmla="*/ 192400 h 192400"/>
                    <a:gd name="connsiteX1" fmla="*/ 196564 w 347159"/>
                    <a:gd name="connsiteY1" fmla="*/ 97 h 192400"/>
                    <a:gd name="connsiteX2" fmla="*/ 0 w 347159"/>
                    <a:gd name="connsiteY2" fmla="*/ 167006 h 192400"/>
                    <a:gd name="connsiteX0" fmla="*/ 347159 w 347159"/>
                    <a:gd name="connsiteY0" fmla="*/ 200433 h 200433"/>
                    <a:gd name="connsiteX1" fmla="*/ 196564 w 347159"/>
                    <a:gd name="connsiteY1" fmla="*/ 8130 h 200433"/>
                    <a:gd name="connsiteX2" fmla="*/ 69743 w 347159"/>
                    <a:gd name="connsiteY2" fmla="*/ 49512 h 200433"/>
                    <a:gd name="connsiteX3" fmla="*/ 0 w 347159"/>
                    <a:gd name="connsiteY3" fmla="*/ 175039 h 200433"/>
                    <a:gd name="connsiteX0" fmla="*/ 347159 w 347159"/>
                    <a:gd name="connsiteY0" fmla="*/ 174813 h 174813"/>
                    <a:gd name="connsiteX1" fmla="*/ 243131 w 347159"/>
                    <a:gd name="connsiteY1" fmla="*/ 16376 h 174813"/>
                    <a:gd name="connsiteX2" fmla="*/ 69743 w 347159"/>
                    <a:gd name="connsiteY2" fmla="*/ 23892 h 174813"/>
                    <a:gd name="connsiteX3" fmla="*/ 0 w 347159"/>
                    <a:gd name="connsiteY3" fmla="*/ 149419 h 174813"/>
                    <a:gd name="connsiteX0" fmla="*/ 347159 w 347159"/>
                    <a:gd name="connsiteY0" fmla="*/ 189783 h 189783"/>
                    <a:gd name="connsiteX1" fmla="*/ 243131 w 347159"/>
                    <a:gd name="connsiteY1" fmla="*/ 10179 h 189783"/>
                    <a:gd name="connsiteX2" fmla="*/ 69743 w 347159"/>
                    <a:gd name="connsiteY2" fmla="*/ 38862 h 189783"/>
                    <a:gd name="connsiteX3" fmla="*/ 0 w 347159"/>
                    <a:gd name="connsiteY3" fmla="*/ 164389 h 189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7159" h="189783">
                      <a:moveTo>
                        <a:pt x="347159" y="189783"/>
                      </a:moveTo>
                      <a:cubicBezTo>
                        <a:pt x="313138" y="101594"/>
                        <a:pt x="289367" y="35332"/>
                        <a:pt x="243131" y="10179"/>
                      </a:cubicBezTo>
                      <a:cubicBezTo>
                        <a:pt x="196895" y="-14974"/>
                        <a:pt x="102504" y="11044"/>
                        <a:pt x="69743" y="38862"/>
                      </a:cubicBezTo>
                      <a:cubicBezTo>
                        <a:pt x="36982" y="66680"/>
                        <a:pt x="13035" y="148407"/>
                        <a:pt x="0" y="164389"/>
                      </a:cubicBezTo>
                    </a:path>
                  </a:pathLst>
                </a:custGeom>
                <a:ln w="28575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" name="Group 8"/>
              <p:cNvGrpSpPr/>
              <p:nvPr/>
            </p:nvGrpSpPr>
            <p:grpSpPr>
              <a:xfrm>
                <a:off x="2838890" y="2574272"/>
                <a:ext cx="252852" cy="140217"/>
                <a:chOff x="2838890" y="2574272"/>
                <a:chExt cx="252852" cy="140217"/>
              </a:xfrm>
            </p:grpSpPr>
            <p:cxnSp>
              <p:nvCxnSpPr>
                <p:cNvPr id="20" name="Straight Connector 19"/>
                <p:cNvCxnSpPr/>
                <p:nvPr/>
              </p:nvCxnSpPr>
              <p:spPr>
                <a:xfrm flipH="1">
                  <a:off x="2855617" y="2675140"/>
                  <a:ext cx="236125" cy="39349"/>
                </a:xfrm>
                <a:prstGeom prst="line">
                  <a:avLst/>
                </a:prstGeom>
                <a:ln w="28575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Freeform 20"/>
                <p:cNvSpPr/>
                <p:nvPr/>
              </p:nvSpPr>
              <p:spPr>
                <a:xfrm>
                  <a:off x="2838890" y="2574272"/>
                  <a:ext cx="250665" cy="138814"/>
                </a:xfrm>
                <a:custGeom>
                  <a:avLst/>
                  <a:gdLst>
                    <a:gd name="connsiteX0" fmla="*/ 0 w 385233"/>
                    <a:gd name="connsiteY0" fmla="*/ 250388 h 250388"/>
                    <a:gd name="connsiteX1" fmla="*/ 160866 w 385233"/>
                    <a:gd name="connsiteY1" fmla="*/ 621 h 250388"/>
                    <a:gd name="connsiteX2" fmla="*/ 385233 w 385233"/>
                    <a:gd name="connsiteY2" fmla="*/ 174188 h 250388"/>
                    <a:gd name="connsiteX0" fmla="*/ 0 w 385233"/>
                    <a:gd name="connsiteY0" fmla="*/ 208228 h 208228"/>
                    <a:gd name="connsiteX1" fmla="*/ 97366 w 385233"/>
                    <a:gd name="connsiteY1" fmla="*/ 794 h 208228"/>
                    <a:gd name="connsiteX2" fmla="*/ 385233 w 385233"/>
                    <a:gd name="connsiteY2" fmla="*/ 132028 h 208228"/>
                    <a:gd name="connsiteX0" fmla="*/ 0 w 385233"/>
                    <a:gd name="connsiteY0" fmla="*/ 233375 h 233375"/>
                    <a:gd name="connsiteX1" fmla="*/ 97366 w 385233"/>
                    <a:gd name="connsiteY1" fmla="*/ 25941 h 233375"/>
                    <a:gd name="connsiteX2" fmla="*/ 283633 w 385233"/>
                    <a:gd name="connsiteY2" fmla="*/ 17475 h 233375"/>
                    <a:gd name="connsiteX3" fmla="*/ 385233 w 385233"/>
                    <a:gd name="connsiteY3" fmla="*/ 157175 h 233375"/>
                    <a:gd name="connsiteX0" fmla="*/ 0 w 385233"/>
                    <a:gd name="connsiteY0" fmla="*/ 228304 h 228304"/>
                    <a:gd name="connsiteX1" fmla="*/ 67733 w 385233"/>
                    <a:gd name="connsiteY1" fmla="*/ 33570 h 228304"/>
                    <a:gd name="connsiteX2" fmla="*/ 283633 w 385233"/>
                    <a:gd name="connsiteY2" fmla="*/ 12404 h 228304"/>
                    <a:gd name="connsiteX3" fmla="*/ 385233 w 385233"/>
                    <a:gd name="connsiteY3" fmla="*/ 152104 h 228304"/>
                    <a:gd name="connsiteX0" fmla="*/ 0 w 385233"/>
                    <a:gd name="connsiteY0" fmla="*/ 223905 h 223905"/>
                    <a:gd name="connsiteX1" fmla="*/ 86783 w 385233"/>
                    <a:gd name="connsiteY1" fmla="*/ 48221 h 223905"/>
                    <a:gd name="connsiteX2" fmla="*/ 283633 w 385233"/>
                    <a:gd name="connsiteY2" fmla="*/ 8005 h 223905"/>
                    <a:gd name="connsiteX3" fmla="*/ 385233 w 385233"/>
                    <a:gd name="connsiteY3" fmla="*/ 147705 h 223905"/>
                    <a:gd name="connsiteX0" fmla="*/ 0 w 385233"/>
                    <a:gd name="connsiteY0" fmla="*/ 213335 h 213335"/>
                    <a:gd name="connsiteX1" fmla="*/ 86783 w 385233"/>
                    <a:gd name="connsiteY1" fmla="*/ 37651 h 213335"/>
                    <a:gd name="connsiteX2" fmla="*/ 270933 w 385233"/>
                    <a:gd name="connsiteY2" fmla="*/ 10135 h 213335"/>
                    <a:gd name="connsiteX3" fmla="*/ 385233 w 385233"/>
                    <a:gd name="connsiteY3" fmla="*/ 137135 h 213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5233" h="213335">
                      <a:moveTo>
                        <a:pt x="0" y="213335"/>
                      </a:moveTo>
                      <a:cubicBezTo>
                        <a:pt x="48330" y="94801"/>
                        <a:pt x="41628" y="71518"/>
                        <a:pt x="86783" y="37651"/>
                      </a:cubicBezTo>
                      <a:cubicBezTo>
                        <a:pt x="131938" y="3784"/>
                        <a:pt x="222955" y="-11737"/>
                        <a:pt x="270933" y="10135"/>
                      </a:cubicBezTo>
                      <a:cubicBezTo>
                        <a:pt x="318911" y="32007"/>
                        <a:pt x="359128" y="121613"/>
                        <a:pt x="385233" y="137135"/>
                      </a:cubicBezTo>
                    </a:path>
                  </a:pathLst>
                </a:custGeom>
                <a:ln w="28575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0" name="Straight Connector 9"/>
              <p:cNvCxnSpPr/>
              <p:nvPr/>
            </p:nvCxnSpPr>
            <p:spPr>
              <a:xfrm>
                <a:off x="3304411" y="1217359"/>
                <a:ext cx="308739" cy="230441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>
                <a:endCxn id="14" idx="0"/>
              </p:cNvCxnSpPr>
              <p:nvPr/>
            </p:nvCxnSpPr>
            <p:spPr>
              <a:xfrm flipV="1">
                <a:off x="3632200" y="1165022"/>
                <a:ext cx="281405" cy="270078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H="1">
                <a:off x="3095065" y="1228377"/>
                <a:ext cx="192819" cy="311266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3092310" y="1539643"/>
                <a:ext cx="171590" cy="289157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Freeform 13"/>
              <p:cNvSpPr/>
              <p:nvPr/>
            </p:nvSpPr>
            <p:spPr>
              <a:xfrm>
                <a:off x="3913309" y="1047765"/>
                <a:ext cx="160496" cy="129825"/>
              </a:xfrm>
              <a:custGeom>
                <a:avLst/>
                <a:gdLst>
                  <a:gd name="connsiteX0" fmla="*/ 455 w 246658"/>
                  <a:gd name="connsiteY0" fmla="*/ 180206 h 199521"/>
                  <a:gd name="connsiteX1" fmla="*/ 76655 w 246658"/>
                  <a:gd name="connsiteY1" fmla="*/ 15106 h 199521"/>
                  <a:gd name="connsiteX2" fmla="*/ 203655 w 246658"/>
                  <a:gd name="connsiteY2" fmla="*/ 10872 h 199521"/>
                  <a:gd name="connsiteX3" fmla="*/ 245988 w 246658"/>
                  <a:gd name="connsiteY3" fmla="*/ 44739 h 199521"/>
                  <a:gd name="connsiteX4" fmla="*/ 220588 w 246658"/>
                  <a:gd name="connsiteY4" fmla="*/ 150572 h 199521"/>
                  <a:gd name="connsiteX5" fmla="*/ 110521 w 246658"/>
                  <a:gd name="connsiteY5" fmla="*/ 192906 h 199521"/>
                  <a:gd name="connsiteX6" fmla="*/ 455 w 246658"/>
                  <a:gd name="connsiteY6" fmla="*/ 180206 h 199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658" h="199521">
                    <a:moveTo>
                      <a:pt x="455" y="180206"/>
                    </a:moveTo>
                    <a:cubicBezTo>
                      <a:pt x="-5189" y="150573"/>
                      <a:pt x="42788" y="43328"/>
                      <a:pt x="76655" y="15106"/>
                    </a:cubicBezTo>
                    <a:cubicBezTo>
                      <a:pt x="110522" y="-13116"/>
                      <a:pt x="175433" y="5933"/>
                      <a:pt x="203655" y="10872"/>
                    </a:cubicBezTo>
                    <a:cubicBezTo>
                      <a:pt x="231877" y="15811"/>
                      <a:pt x="243166" y="21456"/>
                      <a:pt x="245988" y="44739"/>
                    </a:cubicBezTo>
                    <a:cubicBezTo>
                      <a:pt x="248810" y="68022"/>
                      <a:pt x="243166" y="125877"/>
                      <a:pt x="220588" y="150572"/>
                    </a:cubicBezTo>
                    <a:cubicBezTo>
                      <a:pt x="198010" y="175267"/>
                      <a:pt x="144388" y="187967"/>
                      <a:pt x="110521" y="192906"/>
                    </a:cubicBezTo>
                    <a:cubicBezTo>
                      <a:pt x="76654" y="197845"/>
                      <a:pt x="6099" y="209839"/>
                      <a:pt x="455" y="180206"/>
                    </a:cubicBezTo>
                    <a:close/>
                  </a:path>
                </a:pathLst>
              </a:custGeom>
              <a:noFill/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Freeform 14"/>
              <p:cNvSpPr/>
              <p:nvPr/>
            </p:nvSpPr>
            <p:spPr>
              <a:xfrm rot="18043755">
                <a:off x="3079838" y="1825014"/>
                <a:ext cx="205157" cy="114446"/>
              </a:xfrm>
              <a:custGeom>
                <a:avLst/>
                <a:gdLst>
                  <a:gd name="connsiteX0" fmla="*/ 313899 w 315294"/>
                  <a:gd name="connsiteY0" fmla="*/ 171119 h 175885"/>
                  <a:gd name="connsiteX1" fmla="*/ 233465 w 315294"/>
                  <a:gd name="connsiteY1" fmla="*/ 73753 h 175885"/>
                  <a:gd name="connsiteX2" fmla="*/ 123399 w 315294"/>
                  <a:gd name="connsiteY2" fmla="*/ 14486 h 175885"/>
                  <a:gd name="connsiteX3" fmla="*/ 34499 w 315294"/>
                  <a:gd name="connsiteY3" fmla="*/ 1786 h 175885"/>
                  <a:gd name="connsiteX4" fmla="*/ 632 w 315294"/>
                  <a:gd name="connsiteY4" fmla="*/ 44119 h 175885"/>
                  <a:gd name="connsiteX5" fmla="*/ 59899 w 315294"/>
                  <a:gd name="connsiteY5" fmla="*/ 124553 h 175885"/>
                  <a:gd name="connsiteX6" fmla="*/ 165732 w 315294"/>
                  <a:gd name="connsiteY6" fmla="*/ 158419 h 175885"/>
                  <a:gd name="connsiteX7" fmla="*/ 313899 w 315294"/>
                  <a:gd name="connsiteY7" fmla="*/ 171119 h 17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5294" h="175885">
                    <a:moveTo>
                      <a:pt x="313899" y="171119"/>
                    </a:moveTo>
                    <a:cubicBezTo>
                      <a:pt x="325188" y="157008"/>
                      <a:pt x="265215" y="99858"/>
                      <a:pt x="233465" y="73753"/>
                    </a:cubicBezTo>
                    <a:cubicBezTo>
                      <a:pt x="201715" y="47647"/>
                      <a:pt x="156560" y="26480"/>
                      <a:pt x="123399" y="14486"/>
                    </a:cubicBezTo>
                    <a:cubicBezTo>
                      <a:pt x="90238" y="2491"/>
                      <a:pt x="54960" y="-3153"/>
                      <a:pt x="34499" y="1786"/>
                    </a:cubicBezTo>
                    <a:cubicBezTo>
                      <a:pt x="14038" y="6725"/>
                      <a:pt x="-3601" y="23658"/>
                      <a:pt x="632" y="44119"/>
                    </a:cubicBezTo>
                    <a:cubicBezTo>
                      <a:pt x="4865" y="64580"/>
                      <a:pt x="32382" y="105503"/>
                      <a:pt x="59899" y="124553"/>
                    </a:cubicBezTo>
                    <a:cubicBezTo>
                      <a:pt x="87416" y="143603"/>
                      <a:pt x="127632" y="152775"/>
                      <a:pt x="165732" y="158419"/>
                    </a:cubicBezTo>
                    <a:cubicBezTo>
                      <a:pt x="203832" y="164063"/>
                      <a:pt x="302610" y="185230"/>
                      <a:pt x="313899" y="171119"/>
                    </a:cubicBezTo>
                    <a:close/>
                  </a:path>
                </a:pathLst>
              </a:custGeom>
              <a:noFill/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5"/>
              <p:cNvGrpSpPr/>
              <p:nvPr/>
            </p:nvGrpSpPr>
            <p:grpSpPr>
              <a:xfrm>
                <a:off x="3120797" y="729676"/>
                <a:ext cx="527419" cy="407801"/>
                <a:chOff x="3120797" y="729676"/>
                <a:chExt cx="527419" cy="407801"/>
              </a:xfrm>
            </p:grpSpPr>
            <p:sp>
              <p:nvSpPr>
                <p:cNvPr id="17" name="Oval 16"/>
                <p:cNvSpPr/>
                <p:nvPr/>
              </p:nvSpPr>
              <p:spPr>
                <a:xfrm>
                  <a:off x="3133629" y="732556"/>
                  <a:ext cx="352584" cy="404921"/>
                </a:xfrm>
                <a:prstGeom prst="ellipse">
                  <a:avLst/>
                </a:prstGeom>
                <a:noFill/>
                <a:ln w="28575" cap="rnd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Freeform 17"/>
                <p:cNvSpPr/>
                <p:nvPr/>
              </p:nvSpPr>
              <p:spPr>
                <a:xfrm>
                  <a:off x="3144647" y="751731"/>
                  <a:ext cx="503569" cy="223227"/>
                </a:xfrm>
                <a:custGeom>
                  <a:avLst/>
                  <a:gdLst>
                    <a:gd name="connsiteX0" fmla="*/ 0 w 773907"/>
                    <a:gd name="connsiteY0" fmla="*/ 343065 h 343065"/>
                    <a:gd name="connsiteX1" fmla="*/ 347133 w 773907"/>
                    <a:gd name="connsiteY1" fmla="*/ 122931 h 343065"/>
                    <a:gd name="connsiteX2" fmla="*/ 613833 w 773907"/>
                    <a:gd name="connsiteY2" fmla="*/ 8631 h 343065"/>
                    <a:gd name="connsiteX3" fmla="*/ 757766 w 773907"/>
                    <a:gd name="connsiteY3" fmla="*/ 12865 h 343065"/>
                    <a:gd name="connsiteX4" fmla="*/ 770466 w 773907"/>
                    <a:gd name="connsiteY4" fmla="*/ 50965 h 343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3907" h="343065">
                      <a:moveTo>
                        <a:pt x="0" y="343065"/>
                      </a:moveTo>
                      <a:cubicBezTo>
                        <a:pt x="122414" y="260867"/>
                        <a:pt x="244828" y="178670"/>
                        <a:pt x="347133" y="122931"/>
                      </a:cubicBezTo>
                      <a:cubicBezTo>
                        <a:pt x="449439" y="67192"/>
                        <a:pt x="545394" y="26975"/>
                        <a:pt x="613833" y="8631"/>
                      </a:cubicBezTo>
                      <a:cubicBezTo>
                        <a:pt x="682272" y="-9713"/>
                        <a:pt x="731661" y="5809"/>
                        <a:pt x="757766" y="12865"/>
                      </a:cubicBezTo>
                      <a:cubicBezTo>
                        <a:pt x="783871" y="19921"/>
                        <a:pt x="770466" y="50965"/>
                        <a:pt x="770466" y="50965"/>
                      </a:cubicBezTo>
                    </a:path>
                  </a:pathLst>
                </a:custGeom>
                <a:ln w="28575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Freeform 18"/>
                <p:cNvSpPr/>
                <p:nvPr/>
              </p:nvSpPr>
              <p:spPr>
                <a:xfrm>
                  <a:off x="3120797" y="729676"/>
                  <a:ext cx="308703" cy="223347"/>
                </a:xfrm>
                <a:custGeom>
                  <a:avLst/>
                  <a:gdLst>
                    <a:gd name="connsiteX0" fmla="*/ 9753 w 308703"/>
                    <a:gd name="connsiteY0" fmla="*/ 222824 h 223347"/>
                    <a:gd name="connsiteX1" fmla="*/ 28803 w 308703"/>
                    <a:gd name="connsiteY1" fmla="*/ 108524 h 223347"/>
                    <a:gd name="connsiteX2" fmla="*/ 124053 w 308703"/>
                    <a:gd name="connsiteY2" fmla="*/ 19624 h 223347"/>
                    <a:gd name="connsiteX3" fmla="*/ 225653 w 308703"/>
                    <a:gd name="connsiteY3" fmla="*/ 574 h 223347"/>
                    <a:gd name="connsiteX4" fmla="*/ 282803 w 308703"/>
                    <a:gd name="connsiteY4" fmla="*/ 32324 h 223347"/>
                    <a:gd name="connsiteX5" fmla="*/ 301853 w 308703"/>
                    <a:gd name="connsiteY5" fmla="*/ 57724 h 223347"/>
                    <a:gd name="connsiteX6" fmla="*/ 168503 w 308703"/>
                    <a:gd name="connsiteY6" fmla="*/ 146624 h 223347"/>
                    <a:gd name="connsiteX7" fmla="*/ 9753 w 308703"/>
                    <a:gd name="connsiteY7" fmla="*/ 222824 h 223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8703" h="223347">
                      <a:moveTo>
                        <a:pt x="9753" y="222824"/>
                      </a:moveTo>
                      <a:cubicBezTo>
                        <a:pt x="-13530" y="216474"/>
                        <a:pt x="9753" y="142391"/>
                        <a:pt x="28803" y="108524"/>
                      </a:cubicBezTo>
                      <a:cubicBezTo>
                        <a:pt x="47853" y="74657"/>
                        <a:pt x="91245" y="37616"/>
                        <a:pt x="124053" y="19624"/>
                      </a:cubicBezTo>
                      <a:cubicBezTo>
                        <a:pt x="156861" y="1632"/>
                        <a:pt x="199195" y="-1543"/>
                        <a:pt x="225653" y="574"/>
                      </a:cubicBezTo>
                      <a:cubicBezTo>
                        <a:pt x="252111" y="2691"/>
                        <a:pt x="270103" y="22799"/>
                        <a:pt x="282803" y="32324"/>
                      </a:cubicBezTo>
                      <a:cubicBezTo>
                        <a:pt x="295503" y="41849"/>
                        <a:pt x="320903" y="38674"/>
                        <a:pt x="301853" y="57724"/>
                      </a:cubicBezTo>
                      <a:cubicBezTo>
                        <a:pt x="282803" y="76774"/>
                        <a:pt x="215070" y="116991"/>
                        <a:pt x="168503" y="146624"/>
                      </a:cubicBezTo>
                      <a:cubicBezTo>
                        <a:pt x="121936" y="176257"/>
                        <a:pt x="33036" y="229174"/>
                        <a:pt x="9753" y="222824"/>
                      </a:cubicBezTo>
                      <a:close/>
                    </a:path>
                  </a:pathLst>
                </a:custGeom>
                <a:solidFill>
                  <a:srgbClr val="3366FF"/>
                </a:solidFill>
                <a:ln w="28575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4" name="TextBox 23"/>
            <p:cNvSpPr txBox="1"/>
            <p:nvPr/>
          </p:nvSpPr>
          <p:spPr>
            <a:xfrm>
              <a:off x="6248400" y="5181600"/>
              <a:ext cx="20077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rgbClr val="3366FF"/>
                  </a:solidFill>
                  <a:latin typeface="Comic Sans MS"/>
                  <a:cs typeface="Comic Sans MS"/>
                </a:rPr>
                <a:t>We’ll cover this in the next lecture</a:t>
              </a:r>
              <a:r>
                <a:rPr lang="is-IS" i="1" dirty="0">
                  <a:solidFill>
                    <a:srgbClr val="3366FF"/>
                  </a:solidFill>
                  <a:latin typeface="Comic Sans MS"/>
                  <a:cs typeface="Comic Sans MS"/>
                </a:rPr>
                <a:t>…</a:t>
              </a:r>
              <a:endParaRPr lang="en-US" i="1" dirty="0">
                <a:solidFill>
                  <a:srgbClr val="3366FF"/>
                </a:solidFill>
                <a:latin typeface="Comic Sans MS"/>
                <a:cs typeface="Comic Sans MS"/>
              </a:endParaRPr>
            </a:p>
          </p:txBody>
        </p:sp>
        <p:cxnSp>
          <p:nvCxnSpPr>
            <p:cNvPr id="26" name="Straight Connector 25"/>
            <p:cNvCxnSpPr/>
            <p:nvPr/>
          </p:nvCxnSpPr>
          <p:spPr>
            <a:xfrm flipH="1">
              <a:off x="6096000" y="5410200"/>
              <a:ext cx="228600" cy="152400"/>
            </a:xfrm>
            <a:prstGeom prst="line">
              <a:avLst/>
            </a:prstGeom>
            <a:ln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3896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compile_expr(expr)</a:t>
            </a:r>
            <a:r>
              <a:rPr lang="is-IS">
                <a:solidFill>
                  <a:srgbClr val="000000"/>
                </a:solidFill>
                <a:cs typeface="Consolas"/>
              </a:rPr>
              <a:t> ⇒ Rx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495800" cy="5029200"/>
          </a:xfrm>
        </p:spPr>
        <p:txBody>
          <a:bodyPr/>
          <a:lstStyle/>
          <a:p>
            <a:pPr marL="174625" indent="-169863"/>
            <a:r>
              <a:rPr lang="en-US" sz="2400"/>
              <a:t>Constants: 1234 </a:t>
            </a:r>
            <a:r>
              <a:rPr lang="is-IS" sz="2400">
                <a:solidFill>
                  <a:srgbClr val="000000"/>
                </a:solidFill>
                <a:cs typeface="Consolas"/>
              </a:rPr>
              <a:t>⇒ Rx</a:t>
            </a:r>
            <a:endParaRPr lang="en-US" sz="2400"/>
          </a:p>
          <a:p>
            <a:pPr lvl="1"/>
            <a:r>
              <a:rPr lang="en-US" sz="2000">
                <a:solidFill>
                  <a:srgbClr val="FF0000"/>
                </a:solidFill>
                <a:latin typeface="Consolas"/>
                <a:cs typeface="Consolas"/>
              </a:rPr>
              <a:t>CMOVE(1234,Rx)</a:t>
            </a:r>
          </a:p>
          <a:p>
            <a:pPr lvl="1"/>
            <a:r>
              <a:rPr lang="en-US" sz="2000">
                <a:solidFill>
                  <a:srgbClr val="FF0000"/>
                </a:solidFill>
                <a:latin typeface="Consolas"/>
                <a:cs typeface="Consolas"/>
              </a:rPr>
              <a:t>LD(c1,Rx)</a:t>
            </a:r>
            <a:br>
              <a:rPr lang="en-US" sz="2000">
                <a:solidFill>
                  <a:srgbClr val="FF0000"/>
                </a:solidFill>
                <a:latin typeface="Consolas"/>
                <a:cs typeface="Consolas"/>
              </a:rPr>
            </a:br>
            <a:r>
              <a:rPr lang="is-IS" sz="2000">
                <a:solidFill>
                  <a:srgbClr val="FF0000"/>
                </a:solidFill>
                <a:latin typeface="Consolas"/>
                <a:cs typeface="Consolas"/>
              </a:rPr>
              <a:t>…</a:t>
            </a:r>
            <a:br>
              <a:rPr lang="is-IS" sz="2000">
                <a:solidFill>
                  <a:srgbClr val="FF0000"/>
                </a:solidFill>
                <a:latin typeface="Consolas"/>
                <a:cs typeface="Consolas"/>
              </a:rPr>
            </a:br>
            <a:r>
              <a:rPr lang="is-IS" sz="2000">
                <a:solidFill>
                  <a:srgbClr val="FF0000"/>
                </a:solidFill>
                <a:latin typeface="Consolas"/>
                <a:cs typeface="Consolas"/>
              </a:rPr>
              <a:t>c1: LONG(123456</a:t>
            </a:r>
            <a:r>
              <a:rPr lang="is-IS" sz="2000">
                <a:solidFill>
                  <a:srgbClr val="FF0000"/>
                </a:solidFill>
              </a:rPr>
              <a:t>)</a:t>
            </a:r>
            <a:br>
              <a:rPr lang="is-IS" sz="2000">
                <a:solidFill>
                  <a:srgbClr val="FF0000"/>
                </a:solidFill>
              </a:rPr>
            </a:br>
            <a:endParaRPr lang="is-IS" sz="2000">
              <a:solidFill>
                <a:srgbClr val="FF0000"/>
              </a:solidFill>
            </a:endParaRPr>
          </a:p>
          <a:p>
            <a:pPr marL="174625" indent="-169863"/>
            <a:r>
              <a:rPr lang="is-IS" sz="2400"/>
              <a:t>Variables: a </a:t>
            </a:r>
            <a:r>
              <a:rPr lang="is-IS" sz="2400">
                <a:solidFill>
                  <a:srgbClr val="000000"/>
                </a:solidFill>
                <a:cs typeface="Consolas"/>
              </a:rPr>
              <a:t>⇒ Rx</a:t>
            </a:r>
            <a:endParaRPr lang="is-IS" sz="2400"/>
          </a:p>
          <a:p>
            <a:pPr lvl="1"/>
            <a:r>
              <a:rPr lang="is-IS" sz="2000">
                <a:solidFill>
                  <a:srgbClr val="FF0000"/>
                </a:solidFill>
                <a:latin typeface="Consolas"/>
                <a:cs typeface="Consolas"/>
              </a:rPr>
              <a:t>LD(a,Rx)</a:t>
            </a:r>
            <a:br>
              <a:rPr lang="is-IS" sz="2000">
                <a:solidFill>
                  <a:srgbClr val="FF0000"/>
                </a:solidFill>
                <a:latin typeface="Consolas"/>
                <a:cs typeface="Consolas"/>
              </a:rPr>
            </a:br>
            <a:r>
              <a:rPr lang="is-IS" sz="2000">
                <a:solidFill>
                  <a:srgbClr val="FF0000"/>
                </a:solidFill>
                <a:latin typeface="Consolas"/>
                <a:cs typeface="Consolas"/>
              </a:rPr>
              <a:t>...</a:t>
            </a:r>
            <a:br>
              <a:rPr lang="is-IS" sz="2000">
                <a:solidFill>
                  <a:srgbClr val="FF0000"/>
                </a:solidFill>
                <a:latin typeface="Consolas"/>
                <a:cs typeface="Consolas"/>
              </a:rPr>
            </a:br>
            <a:r>
              <a:rPr lang="en-US" sz="2000">
                <a:solidFill>
                  <a:srgbClr val="FF0000"/>
                </a:solidFill>
                <a:latin typeface="Consolas"/>
                <a:cs typeface="Consolas"/>
              </a:rPr>
              <a:t>a</a:t>
            </a:r>
            <a:r>
              <a:rPr lang="is-IS" sz="2000">
                <a:solidFill>
                  <a:srgbClr val="FF0000"/>
                </a:solidFill>
                <a:latin typeface="Consolas"/>
                <a:cs typeface="Consolas"/>
              </a:rPr>
              <a:t>: LONG(0)</a:t>
            </a:r>
            <a:br>
              <a:rPr lang="is-IS" sz="2000">
                <a:solidFill>
                  <a:srgbClr val="FF0000"/>
                </a:solidFill>
                <a:latin typeface="Consolas"/>
                <a:cs typeface="Consolas"/>
              </a:rPr>
            </a:br>
            <a:endParaRPr lang="is-IS" sz="2000">
              <a:solidFill>
                <a:srgbClr val="FF0000"/>
              </a:solidFill>
              <a:latin typeface="Consolas"/>
              <a:cs typeface="Consolas"/>
            </a:endParaRPr>
          </a:p>
          <a:p>
            <a:pPr marL="174625" indent="-169863"/>
            <a:r>
              <a:rPr lang="is-IS" sz="2400">
                <a:latin typeface="+mj-lt"/>
                <a:cs typeface="Consolas"/>
              </a:rPr>
              <a:t>Assignment: a=expr </a:t>
            </a:r>
            <a:r>
              <a:rPr lang="is-IS" sz="2400">
                <a:solidFill>
                  <a:srgbClr val="000000"/>
                </a:solidFill>
                <a:cs typeface="Consolas"/>
              </a:rPr>
              <a:t>⇒ Rx</a:t>
            </a:r>
            <a:endParaRPr lang="is-IS" sz="2400"/>
          </a:p>
          <a:p>
            <a:pPr lvl="1"/>
            <a:r>
              <a:rPr lang="en-US" sz="2000">
                <a:latin typeface="Consolas"/>
                <a:cs typeface="Consolas"/>
              </a:rPr>
              <a:t>c</a:t>
            </a:r>
            <a:r>
              <a:rPr lang="is-IS" sz="2000">
                <a:latin typeface="Consolas"/>
                <a:cs typeface="Consolas"/>
              </a:rPr>
              <a:t>ompile_expr(</a:t>
            </a:r>
            <a:r>
              <a:rPr lang="is-IS" sz="2000" i="1">
                <a:latin typeface="Consolas"/>
                <a:cs typeface="Consolas"/>
              </a:rPr>
              <a:t>expr</a:t>
            </a:r>
            <a:r>
              <a:rPr lang="is-IS" sz="2000">
                <a:latin typeface="Consolas"/>
                <a:cs typeface="Consolas"/>
              </a:rPr>
              <a:t>)</a:t>
            </a:r>
            <a:r>
              <a:rPr lang="is-IS" sz="2000">
                <a:solidFill>
                  <a:srgbClr val="000000"/>
                </a:solidFill>
                <a:latin typeface="Consolas"/>
                <a:cs typeface="Consolas"/>
              </a:rPr>
              <a:t>⇒Rx</a:t>
            </a:r>
            <a:br>
              <a:rPr lang="is-IS" sz="2000">
                <a:latin typeface="Consolas"/>
                <a:cs typeface="Consolas"/>
              </a:rPr>
            </a:br>
            <a:r>
              <a:rPr lang="is-IS" sz="2000">
                <a:solidFill>
                  <a:srgbClr val="FF0000"/>
                </a:solidFill>
                <a:latin typeface="Consolas"/>
                <a:cs typeface="Consolas"/>
              </a:rPr>
              <a:t>ST(Rx,a)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495800" y="1295400"/>
            <a:ext cx="4191000" cy="4525963"/>
          </a:xfrm>
        </p:spPr>
        <p:txBody>
          <a:bodyPr/>
          <a:lstStyle/>
          <a:p>
            <a:pPr marL="174625" indent="-169863"/>
            <a:r>
              <a:rPr lang="is-IS" sz="2400">
                <a:cs typeface="Consolas"/>
              </a:rPr>
              <a:t>Variables: b[</a:t>
            </a:r>
            <a:r>
              <a:rPr lang="is-IS" sz="2400" i="1">
                <a:cs typeface="Consolas"/>
              </a:rPr>
              <a:t>expr</a:t>
            </a:r>
            <a:r>
              <a:rPr lang="is-IS" sz="2400">
                <a:cs typeface="Consolas"/>
              </a:rPr>
              <a:t>]</a:t>
            </a:r>
            <a:r>
              <a:rPr lang="is-IS" sz="2400">
                <a:solidFill>
                  <a:srgbClr val="000000"/>
                </a:solidFill>
                <a:cs typeface="Consolas"/>
              </a:rPr>
              <a:t> ⇒ Rx</a:t>
            </a:r>
            <a:endParaRPr lang="is-IS" sz="2400">
              <a:cs typeface="Consolas"/>
            </a:endParaRPr>
          </a:p>
          <a:p>
            <a:pPr lvl="1"/>
            <a:r>
              <a:rPr lang="is-IS" sz="2000">
                <a:solidFill>
                  <a:srgbClr val="000000"/>
                </a:solidFill>
                <a:latin typeface="Consolas"/>
                <a:cs typeface="Consolas"/>
              </a:rPr>
              <a:t>compile_expr(</a:t>
            </a:r>
            <a:r>
              <a:rPr lang="is-IS" sz="2000" i="1">
                <a:solidFill>
                  <a:srgbClr val="000000"/>
                </a:solidFill>
                <a:latin typeface="Consolas"/>
                <a:cs typeface="Consolas"/>
              </a:rPr>
              <a:t>expr</a:t>
            </a:r>
            <a:r>
              <a:rPr lang="is-IS" sz="2000">
                <a:solidFill>
                  <a:srgbClr val="000000"/>
                </a:solidFill>
                <a:latin typeface="Consolas"/>
                <a:cs typeface="Consolas"/>
              </a:rPr>
              <a:t>)⇒Rx</a:t>
            </a:r>
            <a:br>
              <a:rPr lang="is-IS" sz="2000">
                <a:solidFill>
                  <a:srgbClr val="000000"/>
                </a:solidFill>
                <a:latin typeface="Consolas"/>
                <a:cs typeface="Consolas"/>
              </a:rPr>
            </a:br>
            <a:r>
              <a:rPr lang="is-IS" sz="2000">
                <a:solidFill>
                  <a:srgbClr val="FF0000"/>
                </a:solidFill>
                <a:latin typeface="Consolas"/>
                <a:cs typeface="Consolas"/>
              </a:rPr>
              <a:t>MULC(Rx,</a:t>
            </a:r>
            <a:r>
              <a:rPr lang="is-IS" sz="2000" i="1">
                <a:solidFill>
                  <a:srgbClr val="FF0000"/>
                </a:solidFill>
                <a:latin typeface="Consolas"/>
                <a:cs typeface="Consolas"/>
              </a:rPr>
              <a:t>bsize</a:t>
            </a:r>
            <a:r>
              <a:rPr lang="is-IS" sz="2000">
                <a:solidFill>
                  <a:srgbClr val="FF0000"/>
                </a:solidFill>
                <a:latin typeface="Consolas"/>
                <a:cs typeface="Consolas"/>
              </a:rPr>
              <a:t>,Rx)</a:t>
            </a:r>
            <a:br>
              <a:rPr lang="en-US" sz="2000">
                <a:solidFill>
                  <a:srgbClr val="FF0000"/>
                </a:solidFill>
                <a:latin typeface="Consolas"/>
                <a:cs typeface="Consolas"/>
              </a:rPr>
            </a:br>
            <a:r>
              <a:rPr lang="en-US" sz="2000">
                <a:solidFill>
                  <a:srgbClr val="FF0000"/>
                </a:solidFill>
                <a:latin typeface="Consolas"/>
                <a:cs typeface="Consolas"/>
              </a:rPr>
              <a:t>LD(Rx,b,Rx)</a:t>
            </a:r>
            <a:br>
              <a:rPr lang="en-US" sz="2000">
                <a:solidFill>
                  <a:srgbClr val="FF0000"/>
                </a:solidFill>
                <a:latin typeface="Consolas"/>
                <a:cs typeface="Consolas"/>
              </a:rPr>
            </a:br>
            <a:r>
              <a:rPr lang="is-IS" sz="2000">
                <a:solidFill>
                  <a:srgbClr val="FF0000"/>
                </a:solidFill>
                <a:latin typeface="Consolas"/>
                <a:cs typeface="Consolas"/>
              </a:rPr>
              <a:t>…</a:t>
            </a:r>
            <a:br>
              <a:rPr lang="is-IS" sz="2000">
                <a:solidFill>
                  <a:srgbClr val="FF0000"/>
                </a:solidFill>
                <a:latin typeface="Consolas"/>
                <a:cs typeface="Consolas"/>
              </a:rPr>
            </a:br>
            <a:r>
              <a:rPr lang="is-IS" sz="2000">
                <a:solidFill>
                  <a:srgbClr val="FF0000"/>
                </a:solidFill>
                <a:latin typeface="Consolas"/>
                <a:cs typeface="Consolas"/>
              </a:rPr>
              <a:t>// reserve array space</a:t>
            </a:r>
            <a:br>
              <a:rPr lang="is-IS" sz="2000">
                <a:solidFill>
                  <a:srgbClr val="FF0000"/>
                </a:solidFill>
                <a:latin typeface="Consolas"/>
                <a:cs typeface="Consolas"/>
              </a:rPr>
            </a:br>
            <a:r>
              <a:rPr lang="is-IS" sz="2000">
                <a:solidFill>
                  <a:srgbClr val="FF0000"/>
                </a:solidFill>
                <a:latin typeface="Consolas"/>
                <a:cs typeface="Consolas"/>
              </a:rPr>
              <a:t>b: . = . + </a:t>
            </a:r>
            <a:r>
              <a:rPr lang="is-IS" sz="2000" i="1">
                <a:solidFill>
                  <a:srgbClr val="FF0000"/>
                </a:solidFill>
                <a:latin typeface="Consolas"/>
                <a:cs typeface="Consolas"/>
              </a:rPr>
              <a:t>bsize</a:t>
            </a:r>
            <a:r>
              <a:rPr lang="is-IS" sz="2000">
                <a:solidFill>
                  <a:srgbClr val="FF0000"/>
                </a:solidFill>
                <a:latin typeface="Consolas"/>
                <a:cs typeface="Consolas"/>
              </a:rPr>
              <a:t>*</a:t>
            </a:r>
            <a:r>
              <a:rPr lang="is-IS" sz="2000" i="1">
                <a:solidFill>
                  <a:srgbClr val="FF0000"/>
                </a:solidFill>
                <a:latin typeface="Consolas"/>
                <a:cs typeface="Consolas"/>
              </a:rPr>
              <a:t>ble</a:t>
            </a:r>
            <a:r>
              <a:rPr lang="is-IS" sz="2000">
                <a:solidFill>
                  <a:srgbClr val="FF0000"/>
                </a:solidFill>
                <a:latin typeface="Consolas"/>
                <a:cs typeface="Consolas"/>
              </a:rPr>
              <a:t>n</a:t>
            </a:r>
            <a:br>
              <a:rPr lang="is-IS" sz="2000">
                <a:solidFill>
                  <a:srgbClr val="FF0000"/>
                </a:solidFill>
                <a:latin typeface="Consolas"/>
                <a:cs typeface="Consolas"/>
              </a:rPr>
            </a:br>
            <a:endParaRPr lang="is-IS" sz="2000">
              <a:solidFill>
                <a:srgbClr val="FF0000"/>
              </a:solidFill>
              <a:latin typeface="Consolas"/>
              <a:cs typeface="Consolas"/>
            </a:endParaRPr>
          </a:p>
          <a:p>
            <a:pPr marL="174625" indent="-169863"/>
            <a:r>
              <a:rPr lang="is-IS" sz="2400">
                <a:latin typeface="+mj-lt"/>
                <a:cs typeface="Consolas"/>
              </a:rPr>
              <a:t>Operations:</a:t>
            </a:r>
            <a:br>
              <a:rPr lang="is-IS" sz="2400">
                <a:latin typeface="+mj-lt"/>
                <a:cs typeface="Consolas"/>
              </a:rPr>
            </a:br>
            <a:r>
              <a:rPr lang="is-IS" sz="2400">
                <a:latin typeface="+mj-lt"/>
                <a:cs typeface="Consolas"/>
              </a:rPr>
              <a:t>  </a:t>
            </a:r>
            <a:r>
              <a:rPr lang="is-IS" sz="2400" i="1">
                <a:latin typeface="+mj-lt"/>
                <a:cs typeface="Consolas"/>
              </a:rPr>
              <a:t>expr</a:t>
            </a:r>
            <a:r>
              <a:rPr lang="is-IS" sz="2400" i="1" baseline="-25000">
                <a:latin typeface="+mj-lt"/>
                <a:cs typeface="Consolas"/>
              </a:rPr>
              <a:t>1</a:t>
            </a:r>
            <a:r>
              <a:rPr lang="is-IS" sz="2400">
                <a:latin typeface="+mj-lt"/>
                <a:cs typeface="Consolas"/>
              </a:rPr>
              <a:t> + </a:t>
            </a:r>
            <a:r>
              <a:rPr lang="is-IS" sz="2400" i="1">
                <a:latin typeface="+mj-lt"/>
                <a:cs typeface="Consolas"/>
              </a:rPr>
              <a:t>expr</a:t>
            </a:r>
            <a:r>
              <a:rPr lang="is-IS" sz="2400" i="1" baseline="-25000">
                <a:latin typeface="+mj-lt"/>
                <a:cs typeface="Consolas"/>
              </a:rPr>
              <a:t>2</a:t>
            </a:r>
            <a:r>
              <a:rPr lang="is-IS" sz="2400">
                <a:latin typeface="+mj-lt"/>
                <a:cs typeface="Consolas"/>
              </a:rPr>
              <a:t> </a:t>
            </a:r>
            <a:r>
              <a:rPr lang="is-IS" sz="2400">
                <a:solidFill>
                  <a:srgbClr val="000000"/>
                </a:solidFill>
                <a:cs typeface="Consolas"/>
              </a:rPr>
              <a:t>⇒ Rx</a:t>
            </a:r>
          </a:p>
          <a:p>
            <a:pPr lvl="1"/>
            <a:r>
              <a:rPr lang="is-IS" sz="2000">
                <a:solidFill>
                  <a:srgbClr val="000000"/>
                </a:solidFill>
                <a:latin typeface="Consolas"/>
                <a:cs typeface="Consolas"/>
              </a:rPr>
              <a:t>compile_expr(</a:t>
            </a:r>
            <a:r>
              <a:rPr lang="is-IS" sz="2000" i="1">
                <a:solidFill>
                  <a:srgbClr val="000000"/>
                </a:solidFill>
                <a:latin typeface="Consolas"/>
                <a:cs typeface="Consolas"/>
              </a:rPr>
              <a:t>expr</a:t>
            </a:r>
            <a:r>
              <a:rPr lang="is-IS" sz="2000" i="1" baseline="-25000">
                <a:solidFill>
                  <a:srgbClr val="000000"/>
                </a:solidFill>
                <a:latin typeface="Consolas"/>
                <a:cs typeface="Consolas"/>
              </a:rPr>
              <a:t>1</a:t>
            </a:r>
            <a:r>
              <a:rPr lang="is-IS" sz="2000">
                <a:solidFill>
                  <a:srgbClr val="000000"/>
                </a:solidFill>
                <a:latin typeface="Consolas"/>
                <a:cs typeface="Consolas"/>
              </a:rPr>
              <a:t>)⇒Rx</a:t>
            </a:r>
            <a:br>
              <a:rPr lang="is-IS" sz="2000">
                <a:solidFill>
                  <a:srgbClr val="000000"/>
                </a:solidFill>
                <a:latin typeface="Consolas"/>
                <a:cs typeface="Consolas"/>
              </a:rPr>
            </a:br>
            <a:r>
              <a:rPr lang="is-IS" sz="2000">
                <a:solidFill>
                  <a:srgbClr val="000000"/>
                </a:solidFill>
                <a:latin typeface="Consolas"/>
                <a:cs typeface="Consolas"/>
              </a:rPr>
              <a:t>compile_expr(</a:t>
            </a:r>
            <a:r>
              <a:rPr lang="is-IS" sz="2000" i="1">
                <a:solidFill>
                  <a:srgbClr val="000000"/>
                </a:solidFill>
                <a:latin typeface="Consolas"/>
                <a:cs typeface="Consolas"/>
              </a:rPr>
              <a:t>expr</a:t>
            </a:r>
            <a:r>
              <a:rPr lang="is-IS" sz="2000" i="1" baseline="-25000">
                <a:solidFill>
                  <a:srgbClr val="000000"/>
                </a:solidFill>
                <a:latin typeface="Consolas"/>
                <a:cs typeface="Consolas"/>
              </a:rPr>
              <a:t>2</a:t>
            </a:r>
            <a:r>
              <a:rPr lang="is-IS" sz="2000">
                <a:solidFill>
                  <a:srgbClr val="000000"/>
                </a:solidFill>
                <a:latin typeface="Consolas"/>
                <a:cs typeface="Consolas"/>
              </a:rPr>
              <a:t>)⇒Ry</a:t>
            </a:r>
            <a:br>
              <a:rPr lang="is-IS" sz="2000">
                <a:solidFill>
                  <a:srgbClr val="000000"/>
                </a:solidFill>
                <a:latin typeface="Consolas"/>
                <a:cs typeface="Consolas"/>
              </a:rPr>
            </a:br>
            <a:r>
              <a:rPr lang="is-IS" sz="2000">
                <a:solidFill>
                  <a:srgbClr val="FF0000"/>
                </a:solidFill>
                <a:latin typeface="Consolas"/>
                <a:cs typeface="Consolas"/>
              </a:rPr>
              <a:t>ADD(Rx,Ry,Rx)</a:t>
            </a:r>
            <a:br>
              <a:rPr lang="is-IS" sz="2000">
                <a:solidFill>
                  <a:srgbClr val="FF0000"/>
                </a:solidFill>
                <a:latin typeface="Consolas"/>
                <a:cs typeface="Consolas"/>
              </a:rPr>
            </a:br>
            <a:endParaRPr lang="is-IS" sz="2400">
              <a:solidFill>
                <a:srgbClr val="FF0000"/>
              </a:solidFill>
              <a:latin typeface="+mj-lt"/>
              <a:cs typeface="Consolas"/>
            </a:endParaRPr>
          </a:p>
          <a:p>
            <a:endParaRPr lang="en-US" sz="2400"/>
          </a:p>
        </p:txBody>
      </p:sp>
      <p:grpSp>
        <p:nvGrpSpPr>
          <p:cNvPr id="9" name="Group 5"/>
          <p:cNvGrpSpPr>
            <a:grpSpLocks/>
          </p:cNvGrpSpPr>
          <p:nvPr/>
        </p:nvGrpSpPr>
        <p:grpSpPr bwMode="auto">
          <a:xfrm>
            <a:off x="3842540" y="2026003"/>
            <a:ext cx="1186660" cy="1707797"/>
            <a:chOff x="3560" y="737"/>
            <a:chExt cx="1956" cy="2815"/>
          </a:xfrm>
        </p:grpSpPr>
        <p:sp>
          <p:nvSpPr>
            <p:cNvPr id="22" name="Line 24"/>
            <p:cNvSpPr>
              <a:spLocks noChangeShapeType="1"/>
            </p:cNvSpPr>
            <p:nvPr/>
          </p:nvSpPr>
          <p:spPr bwMode="auto">
            <a:xfrm>
              <a:off x="4899" y="996"/>
              <a:ext cx="0" cy="352"/>
            </a:xfrm>
            <a:prstGeom prst="line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700"/>
            </a:p>
          </p:txBody>
        </p:sp>
        <p:sp>
          <p:nvSpPr>
            <p:cNvPr id="23" name="Line 25"/>
            <p:cNvSpPr>
              <a:spLocks noChangeShapeType="1"/>
            </p:cNvSpPr>
            <p:nvPr/>
          </p:nvSpPr>
          <p:spPr bwMode="auto">
            <a:xfrm>
              <a:off x="4683" y="996"/>
              <a:ext cx="0" cy="352"/>
            </a:xfrm>
            <a:prstGeom prst="line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700"/>
            </a:p>
          </p:txBody>
        </p:sp>
        <p:sp>
          <p:nvSpPr>
            <p:cNvPr id="24" name="Line 26"/>
            <p:cNvSpPr>
              <a:spLocks noChangeShapeType="1"/>
            </p:cNvSpPr>
            <p:nvPr/>
          </p:nvSpPr>
          <p:spPr bwMode="auto">
            <a:xfrm>
              <a:off x="5115" y="996"/>
              <a:ext cx="0" cy="424"/>
            </a:xfrm>
            <a:prstGeom prst="line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700"/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4440" y="737"/>
              <a:ext cx="877" cy="31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>
                <a:lnSpc>
                  <a:spcPct val="90000"/>
                </a:lnSpc>
              </a:pPr>
              <a:r>
                <a:rPr lang="en-US" sz="700">
                  <a:solidFill>
                    <a:srgbClr val="000000"/>
                  </a:solidFill>
                </a:rPr>
                <a:t>Memory:</a:t>
              </a:r>
            </a:p>
          </p:txBody>
        </p:sp>
        <p:sp>
          <p:nvSpPr>
            <p:cNvPr id="11" name="Line 7"/>
            <p:cNvSpPr>
              <a:spLocks noChangeShapeType="1"/>
            </p:cNvSpPr>
            <p:nvPr/>
          </p:nvSpPr>
          <p:spPr bwMode="auto">
            <a:xfrm>
              <a:off x="4467" y="1284"/>
              <a:ext cx="85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700"/>
            </a:p>
          </p:txBody>
        </p:sp>
        <p:sp>
          <p:nvSpPr>
            <p:cNvPr id="12" name="Line 8"/>
            <p:cNvSpPr>
              <a:spLocks noChangeShapeType="1"/>
            </p:cNvSpPr>
            <p:nvPr/>
          </p:nvSpPr>
          <p:spPr bwMode="auto">
            <a:xfrm>
              <a:off x="4467" y="1716"/>
              <a:ext cx="85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700"/>
            </a:p>
          </p:txBody>
        </p:sp>
        <p:sp>
          <p:nvSpPr>
            <p:cNvPr id="13" name="Line 9"/>
            <p:cNvSpPr>
              <a:spLocks noChangeShapeType="1"/>
            </p:cNvSpPr>
            <p:nvPr/>
          </p:nvSpPr>
          <p:spPr bwMode="auto">
            <a:xfrm>
              <a:off x="4467" y="1860"/>
              <a:ext cx="85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700"/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>
              <a:off x="4467" y="2004"/>
              <a:ext cx="85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700"/>
            </a:p>
          </p:txBody>
        </p: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>
              <a:off x="4467" y="2148"/>
              <a:ext cx="85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700"/>
            </a:p>
          </p:txBody>
        </p:sp>
        <p:sp>
          <p:nvSpPr>
            <p:cNvPr id="16" name="Line 12"/>
            <p:cNvSpPr>
              <a:spLocks noChangeShapeType="1"/>
            </p:cNvSpPr>
            <p:nvPr/>
          </p:nvSpPr>
          <p:spPr bwMode="auto">
            <a:xfrm>
              <a:off x="4467" y="2292"/>
              <a:ext cx="85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700"/>
            </a:p>
          </p:txBody>
        </p:sp>
        <p:sp>
          <p:nvSpPr>
            <p:cNvPr id="17" name="Line 13"/>
            <p:cNvSpPr>
              <a:spLocks noChangeShapeType="1"/>
            </p:cNvSpPr>
            <p:nvPr/>
          </p:nvSpPr>
          <p:spPr bwMode="auto">
            <a:xfrm>
              <a:off x="4467" y="1140"/>
              <a:ext cx="85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700"/>
            </a:p>
          </p:txBody>
        </p:sp>
        <p:sp>
          <p:nvSpPr>
            <p:cNvPr id="18" name="Line 14"/>
            <p:cNvSpPr>
              <a:spLocks noChangeShapeType="1"/>
            </p:cNvSpPr>
            <p:nvPr/>
          </p:nvSpPr>
          <p:spPr bwMode="auto">
            <a:xfrm>
              <a:off x="4463" y="992"/>
              <a:ext cx="856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700"/>
            </a:p>
          </p:txBody>
        </p:sp>
        <p:sp>
          <p:nvSpPr>
            <p:cNvPr id="19" name="Line 15"/>
            <p:cNvSpPr>
              <a:spLocks noChangeShapeType="1"/>
            </p:cNvSpPr>
            <p:nvPr/>
          </p:nvSpPr>
          <p:spPr bwMode="auto">
            <a:xfrm>
              <a:off x="4463" y="992"/>
              <a:ext cx="0" cy="35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700"/>
            </a:p>
          </p:txBody>
        </p:sp>
        <p:sp>
          <p:nvSpPr>
            <p:cNvPr id="20" name="Line 16"/>
            <p:cNvSpPr>
              <a:spLocks noChangeShapeType="1"/>
            </p:cNvSpPr>
            <p:nvPr/>
          </p:nvSpPr>
          <p:spPr bwMode="auto">
            <a:xfrm>
              <a:off x="5327" y="992"/>
              <a:ext cx="0" cy="49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700"/>
            </a:p>
          </p:txBody>
        </p:sp>
        <p:grpSp>
          <p:nvGrpSpPr>
            <p:cNvPr id="21" name="Group 17"/>
            <p:cNvGrpSpPr>
              <a:grpSpLocks/>
            </p:cNvGrpSpPr>
            <p:nvPr/>
          </p:nvGrpSpPr>
          <p:grpSpPr bwMode="auto">
            <a:xfrm>
              <a:off x="4463" y="1357"/>
              <a:ext cx="865" cy="279"/>
              <a:chOff x="3168" y="1685"/>
              <a:chExt cx="865" cy="279"/>
            </a:xfrm>
          </p:grpSpPr>
          <p:grpSp>
            <p:nvGrpSpPr>
              <p:cNvPr id="47" name="Group 18"/>
              <p:cNvGrpSpPr>
                <a:grpSpLocks/>
              </p:cNvGrpSpPr>
              <p:nvPr/>
            </p:nvGrpSpPr>
            <p:grpSpPr bwMode="auto">
              <a:xfrm>
                <a:off x="3168" y="1685"/>
                <a:ext cx="865" cy="135"/>
                <a:chOff x="3168" y="1685"/>
                <a:chExt cx="865" cy="135"/>
              </a:xfrm>
            </p:grpSpPr>
            <p:sp>
              <p:nvSpPr>
                <p:cNvPr id="51" name="Arc 19"/>
                <p:cNvSpPr>
                  <a:spLocks/>
                </p:cNvSpPr>
                <p:nvPr/>
              </p:nvSpPr>
              <p:spPr bwMode="auto">
                <a:xfrm>
                  <a:off x="3168" y="1685"/>
                  <a:ext cx="429" cy="68"/>
                </a:xfrm>
                <a:custGeom>
                  <a:avLst/>
                  <a:gdLst>
                    <a:gd name="T0" fmla="*/ 0 w 21650"/>
                    <a:gd name="T1" fmla="*/ 0 h 21600"/>
                    <a:gd name="T2" fmla="*/ 0 w 21650"/>
                    <a:gd name="T3" fmla="*/ 0 h 21600"/>
                    <a:gd name="T4" fmla="*/ 0 w 2165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50"/>
                    <a:gd name="T10" fmla="*/ 0 h 21600"/>
                    <a:gd name="T11" fmla="*/ 21650 w 2165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50" h="21600" fill="none" extrusionOk="0">
                      <a:moveTo>
                        <a:pt x="0" y="0"/>
                      </a:moveTo>
                      <a:cubicBezTo>
                        <a:pt x="16" y="0"/>
                        <a:pt x="33" y="-1"/>
                        <a:pt x="50" y="-1"/>
                      </a:cubicBezTo>
                      <a:cubicBezTo>
                        <a:pt x="11979" y="-1"/>
                        <a:pt x="21650" y="9670"/>
                        <a:pt x="21650" y="21600"/>
                      </a:cubicBezTo>
                    </a:path>
                    <a:path w="21650" h="21600" stroke="0" extrusionOk="0">
                      <a:moveTo>
                        <a:pt x="0" y="0"/>
                      </a:moveTo>
                      <a:cubicBezTo>
                        <a:pt x="16" y="0"/>
                        <a:pt x="33" y="-1"/>
                        <a:pt x="50" y="-1"/>
                      </a:cubicBezTo>
                      <a:cubicBezTo>
                        <a:pt x="11979" y="-1"/>
                        <a:pt x="21650" y="9670"/>
                        <a:pt x="21650" y="21600"/>
                      </a:cubicBezTo>
                      <a:lnTo>
                        <a:pt x="50" y="21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700"/>
                </a:p>
              </p:txBody>
            </p:sp>
            <p:sp>
              <p:nvSpPr>
                <p:cNvPr id="52" name="Arc 20"/>
                <p:cNvSpPr>
                  <a:spLocks/>
                </p:cNvSpPr>
                <p:nvPr/>
              </p:nvSpPr>
              <p:spPr bwMode="auto">
                <a:xfrm>
                  <a:off x="3605" y="1752"/>
                  <a:ext cx="428" cy="68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21600" y="21599"/>
                      </a:moveTo>
                      <a:cubicBezTo>
                        <a:pt x="9670" y="21599"/>
                        <a:pt x="-1" y="11929"/>
                        <a:pt x="-1" y="-1"/>
                      </a:cubicBezTo>
                    </a:path>
                    <a:path w="21600" h="21600" stroke="0" extrusionOk="0">
                      <a:moveTo>
                        <a:pt x="21600" y="21599"/>
                      </a:moveTo>
                      <a:cubicBezTo>
                        <a:pt x="9670" y="21599"/>
                        <a:pt x="-1" y="11929"/>
                        <a:pt x="-1" y="-1"/>
                      </a:cubicBezTo>
                      <a:lnTo>
                        <a:pt x="21600" y="0"/>
                      </a:lnTo>
                      <a:lnTo>
                        <a:pt x="21600" y="21599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700"/>
                </a:p>
              </p:txBody>
            </p:sp>
          </p:grpSp>
          <p:grpSp>
            <p:nvGrpSpPr>
              <p:cNvPr id="48" name="Group 21"/>
              <p:cNvGrpSpPr>
                <a:grpSpLocks/>
              </p:cNvGrpSpPr>
              <p:nvPr/>
            </p:nvGrpSpPr>
            <p:grpSpPr bwMode="auto">
              <a:xfrm>
                <a:off x="3168" y="1829"/>
                <a:ext cx="865" cy="135"/>
                <a:chOff x="3168" y="1829"/>
                <a:chExt cx="865" cy="135"/>
              </a:xfrm>
            </p:grpSpPr>
            <p:sp>
              <p:nvSpPr>
                <p:cNvPr id="49" name="Arc 22"/>
                <p:cNvSpPr>
                  <a:spLocks/>
                </p:cNvSpPr>
                <p:nvPr/>
              </p:nvSpPr>
              <p:spPr bwMode="auto">
                <a:xfrm>
                  <a:off x="3168" y="1829"/>
                  <a:ext cx="429" cy="68"/>
                </a:xfrm>
                <a:custGeom>
                  <a:avLst/>
                  <a:gdLst>
                    <a:gd name="T0" fmla="*/ 0 w 21650"/>
                    <a:gd name="T1" fmla="*/ 0 h 21600"/>
                    <a:gd name="T2" fmla="*/ 0 w 21650"/>
                    <a:gd name="T3" fmla="*/ 0 h 21600"/>
                    <a:gd name="T4" fmla="*/ 0 w 2165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50"/>
                    <a:gd name="T10" fmla="*/ 0 h 21600"/>
                    <a:gd name="T11" fmla="*/ 21650 w 2165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50" h="21600" fill="none" extrusionOk="0">
                      <a:moveTo>
                        <a:pt x="0" y="0"/>
                      </a:moveTo>
                      <a:cubicBezTo>
                        <a:pt x="16" y="0"/>
                        <a:pt x="33" y="-1"/>
                        <a:pt x="50" y="-1"/>
                      </a:cubicBezTo>
                      <a:cubicBezTo>
                        <a:pt x="11979" y="-1"/>
                        <a:pt x="21650" y="9670"/>
                        <a:pt x="21650" y="21600"/>
                      </a:cubicBezTo>
                    </a:path>
                    <a:path w="21650" h="21600" stroke="0" extrusionOk="0">
                      <a:moveTo>
                        <a:pt x="0" y="0"/>
                      </a:moveTo>
                      <a:cubicBezTo>
                        <a:pt x="16" y="0"/>
                        <a:pt x="33" y="-1"/>
                        <a:pt x="50" y="-1"/>
                      </a:cubicBezTo>
                      <a:cubicBezTo>
                        <a:pt x="11979" y="-1"/>
                        <a:pt x="21650" y="9670"/>
                        <a:pt x="21650" y="21600"/>
                      </a:cubicBezTo>
                      <a:lnTo>
                        <a:pt x="50" y="21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700"/>
                </a:p>
              </p:txBody>
            </p:sp>
            <p:sp>
              <p:nvSpPr>
                <p:cNvPr id="50" name="Arc 23"/>
                <p:cNvSpPr>
                  <a:spLocks/>
                </p:cNvSpPr>
                <p:nvPr/>
              </p:nvSpPr>
              <p:spPr bwMode="auto">
                <a:xfrm>
                  <a:off x="3605" y="1896"/>
                  <a:ext cx="428" cy="68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21600" y="21599"/>
                      </a:moveTo>
                      <a:cubicBezTo>
                        <a:pt x="9670" y="21599"/>
                        <a:pt x="-1" y="11929"/>
                        <a:pt x="-1" y="-1"/>
                      </a:cubicBezTo>
                    </a:path>
                    <a:path w="21600" h="21600" stroke="0" extrusionOk="0">
                      <a:moveTo>
                        <a:pt x="21600" y="21599"/>
                      </a:moveTo>
                      <a:cubicBezTo>
                        <a:pt x="9670" y="21599"/>
                        <a:pt x="-1" y="11929"/>
                        <a:pt x="-1" y="-1"/>
                      </a:cubicBezTo>
                      <a:lnTo>
                        <a:pt x="21600" y="0"/>
                      </a:lnTo>
                      <a:lnTo>
                        <a:pt x="21600" y="21599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700"/>
                </a:p>
              </p:txBody>
            </p:sp>
          </p:grpSp>
        </p:grpSp>
        <p:grpSp>
          <p:nvGrpSpPr>
            <p:cNvPr id="25" name="Group 27"/>
            <p:cNvGrpSpPr>
              <a:grpSpLocks/>
            </p:cNvGrpSpPr>
            <p:nvPr/>
          </p:nvGrpSpPr>
          <p:grpSpPr bwMode="auto">
            <a:xfrm>
              <a:off x="4463" y="1496"/>
              <a:ext cx="864" cy="2056"/>
              <a:chOff x="3168" y="1824"/>
              <a:chExt cx="864" cy="2056"/>
            </a:xfrm>
          </p:grpSpPr>
          <p:sp>
            <p:nvSpPr>
              <p:cNvPr id="44" name="Line 30"/>
              <p:cNvSpPr>
                <a:spLocks noChangeShapeType="1"/>
              </p:cNvSpPr>
              <p:nvPr/>
            </p:nvSpPr>
            <p:spPr bwMode="auto">
              <a:xfrm>
                <a:off x="3604" y="1972"/>
                <a:ext cx="0" cy="1775"/>
              </a:xfrm>
              <a:prstGeom prst="line">
                <a:avLst/>
              </a:prstGeom>
              <a:noFill/>
              <a:ln w="12700">
                <a:solidFill>
                  <a:srgbClr val="D9D9D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700"/>
              </a:p>
            </p:txBody>
          </p:sp>
          <p:sp>
            <p:nvSpPr>
              <p:cNvPr id="45" name="Line 31"/>
              <p:cNvSpPr>
                <a:spLocks noChangeShapeType="1"/>
              </p:cNvSpPr>
              <p:nvPr/>
            </p:nvSpPr>
            <p:spPr bwMode="auto">
              <a:xfrm>
                <a:off x="3388" y="1972"/>
                <a:ext cx="0" cy="1638"/>
              </a:xfrm>
              <a:prstGeom prst="line">
                <a:avLst/>
              </a:prstGeom>
              <a:noFill/>
              <a:ln w="12700">
                <a:solidFill>
                  <a:srgbClr val="D9D9D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700"/>
              </a:p>
            </p:txBody>
          </p:sp>
          <p:sp>
            <p:nvSpPr>
              <p:cNvPr id="46" name="Line 32"/>
              <p:cNvSpPr>
                <a:spLocks noChangeShapeType="1"/>
              </p:cNvSpPr>
              <p:nvPr/>
            </p:nvSpPr>
            <p:spPr bwMode="auto">
              <a:xfrm>
                <a:off x="3820" y="2247"/>
                <a:ext cx="0" cy="1500"/>
              </a:xfrm>
              <a:prstGeom prst="line">
                <a:avLst/>
              </a:prstGeom>
              <a:noFill/>
              <a:ln w="12700">
                <a:solidFill>
                  <a:srgbClr val="D9D9D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700"/>
              </a:p>
            </p:txBody>
          </p:sp>
          <p:sp>
            <p:nvSpPr>
              <p:cNvPr id="42" name="Line 28"/>
              <p:cNvSpPr>
                <a:spLocks noChangeShapeType="1"/>
              </p:cNvSpPr>
              <p:nvPr/>
            </p:nvSpPr>
            <p:spPr bwMode="auto">
              <a:xfrm>
                <a:off x="3168" y="1824"/>
                <a:ext cx="0" cy="1782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700"/>
              </a:p>
            </p:txBody>
          </p:sp>
          <p:sp>
            <p:nvSpPr>
              <p:cNvPr id="43" name="Line 29"/>
              <p:cNvSpPr>
                <a:spLocks noChangeShapeType="1"/>
              </p:cNvSpPr>
              <p:nvPr/>
            </p:nvSpPr>
            <p:spPr bwMode="auto">
              <a:xfrm>
                <a:off x="4032" y="2098"/>
                <a:ext cx="0" cy="1782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700"/>
              </a:p>
            </p:txBody>
          </p:sp>
        </p:grpSp>
        <p:sp>
          <p:nvSpPr>
            <p:cNvPr id="26" name="Line 33"/>
            <p:cNvSpPr>
              <a:spLocks noChangeShapeType="1"/>
            </p:cNvSpPr>
            <p:nvPr/>
          </p:nvSpPr>
          <p:spPr bwMode="auto">
            <a:xfrm>
              <a:off x="4467" y="2436"/>
              <a:ext cx="85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700"/>
            </a:p>
          </p:txBody>
        </p:sp>
        <p:sp>
          <p:nvSpPr>
            <p:cNvPr id="27" name="Line 34"/>
            <p:cNvSpPr>
              <a:spLocks noChangeShapeType="1"/>
            </p:cNvSpPr>
            <p:nvPr/>
          </p:nvSpPr>
          <p:spPr bwMode="auto">
            <a:xfrm>
              <a:off x="4467" y="2580"/>
              <a:ext cx="85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700"/>
            </a:p>
          </p:txBody>
        </p:sp>
        <p:sp>
          <p:nvSpPr>
            <p:cNvPr id="28" name="Line 35"/>
            <p:cNvSpPr>
              <a:spLocks noChangeShapeType="1"/>
            </p:cNvSpPr>
            <p:nvPr/>
          </p:nvSpPr>
          <p:spPr bwMode="auto">
            <a:xfrm>
              <a:off x="4467" y="2724"/>
              <a:ext cx="85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700"/>
            </a:p>
          </p:txBody>
        </p:sp>
        <p:sp>
          <p:nvSpPr>
            <p:cNvPr id="29" name="Line 36"/>
            <p:cNvSpPr>
              <a:spLocks noChangeShapeType="1"/>
            </p:cNvSpPr>
            <p:nvPr/>
          </p:nvSpPr>
          <p:spPr bwMode="auto">
            <a:xfrm>
              <a:off x="4467" y="2868"/>
              <a:ext cx="85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700"/>
            </a:p>
          </p:txBody>
        </p:sp>
        <p:sp>
          <p:nvSpPr>
            <p:cNvPr id="30" name="Line 37"/>
            <p:cNvSpPr>
              <a:spLocks noChangeShapeType="1"/>
            </p:cNvSpPr>
            <p:nvPr/>
          </p:nvSpPr>
          <p:spPr bwMode="auto">
            <a:xfrm>
              <a:off x="4467" y="3012"/>
              <a:ext cx="85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700"/>
            </a:p>
          </p:txBody>
        </p:sp>
        <p:sp>
          <p:nvSpPr>
            <p:cNvPr id="31" name="Rectangle 38"/>
            <p:cNvSpPr>
              <a:spLocks noChangeArrowheads="1"/>
            </p:cNvSpPr>
            <p:nvPr/>
          </p:nvSpPr>
          <p:spPr bwMode="auto">
            <a:xfrm>
              <a:off x="4063" y="1073"/>
              <a:ext cx="428" cy="31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>
                <a:lnSpc>
                  <a:spcPct val="90000"/>
                </a:lnSpc>
              </a:pPr>
              <a:r>
                <a:rPr lang="en-US" sz="700"/>
                <a:t>b:</a:t>
              </a:r>
            </a:p>
          </p:txBody>
        </p:sp>
        <p:grpSp>
          <p:nvGrpSpPr>
            <p:cNvPr id="32" name="Group 39"/>
            <p:cNvGrpSpPr>
              <a:grpSpLocks/>
            </p:cNvGrpSpPr>
            <p:nvPr/>
          </p:nvGrpSpPr>
          <p:grpSpPr bwMode="auto">
            <a:xfrm>
              <a:off x="4222" y="1213"/>
              <a:ext cx="194" cy="1676"/>
              <a:chOff x="2927" y="1541"/>
              <a:chExt cx="194" cy="1676"/>
            </a:xfrm>
          </p:grpSpPr>
          <p:grpSp>
            <p:nvGrpSpPr>
              <p:cNvPr id="36" name="Group 40"/>
              <p:cNvGrpSpPr>
                <a:grpSpLocks/>
              </p:cNvGrpSpPr>
              <p:nvPr/>
            </p:nvGrpSpPr>
            <p:grpSpPr bwMode="auto">
              <a:xfrm>
                <a:off x="2933" y="1541"/>
                <a:ext cx="188" cy="836"/>
                <a:chOff x="2933" y="1541"/>
                <a:chExt cx="188" cy="836"/>
              </a:xfrm>
            </p:grpSpPr>
            <p:sp>
              <p:nvSpPr>
                <p:cNvPr id="40" name="Arc 41"/>
                <p:cNvSpPr>
                  <a:spLocks/>
                </p:cNvSpPr>
                <p:nvPr/>
              </p:nvSpPr>
              <p:spPr bwMode="auto">
                <a:xfrm>
                  <a:off x="3029" y="1541"/>
                  <a:ext cx="92" cy="416"/>
                </a:xfrm>
                <a:custGeom>
                  <a:avLst/>
                  <a:gdLst>
                    <a:gd name="T0" fmla="*/ 0 w 21600"/>
                    <a:gd name="T1" fmla="*/ 0 h 21599"/>
                    <a:gd name="T2" fmla="*/ 0 w 21600"/>
                    <a:gd name="T3" fmla="*/ 0 h 21599"/>
                    <a:gd name="T4" fmla="*/ 0 w 21600"/>
                    <a:gd name="T5" fmla="*/ 0 h 21599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599"/>
                    <a:gd name="T11" fmla="*/ 21600 w 21600"/>
                    <a:gd name="T12" fmla="*/ 21599 h 2159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599" fill="none" extrusionOk="0">
                      <a:moveTo>
                        <a:pt x="-1" y="21598"/>
                      </a:moveTo>
                      <a:cubicBezTo>
                        <a:pt x="-1" y="9761"/>
                        <a:pt x="9528" y="129"/>
                        <a:pt x="21365" y="0"/>
                      </a:cubicBezTo>
                    </a:path>
                    <a:path w="21600" h="21599" stroke="0" extrusionOk="0">
                      <a:moveTo>
                        <a:pt x="-1" y="21598"/>
                      </a:moveTo>
                      <a:cubicBezTo>
                        <a:pt x="-1" y="9761"/>
                        <a:pt x="9528" y="129"/>
                        <a:pt x="21365" y="0"/>
                      </a:cubicBezTo>
                      <a:lnTo>
                        <a:pt x="21600" y="21599"/>
                      </a:lnTo>
                      <a:lnTo>
                        <a:pt x="-1" y="21598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700"/>
                </a:p>
              </p:txBody>
            </p:sp>
            <p:sp>
              <p:nvSpPr>
                <p:cNvPr id="41" name="Arc 42"/>
                <p:cNvSpPr>
                  <a:spLocks/>
                </p:cNvSpPr>
                <p:nvPr/>
              </p:nvSpPr>
              <p:spPr bwMode="auto">
                <a:xfrm rot="10800000">
                  <a:off x="2933" y="1961"/>
                  <a:ext cx="92" cy="416"/>
                </a:xfrm>
                <a:custGeom>
                  <a:avLst/>
                  <a:gdLst>
                    <a:gd name="T0" fmla="*/ 0 w 21600"/>
                    <a:gd name="T1" fmla="*/ 0 h 21599"/>
                    <a:gd name="T2" fmla="*/ 0 w 21600"/>
                    <a:gd name="T3" fmla="*/ 0 h 21599"/>
                    <a:gd name="T4" fmla="*/ 0 w 21600"/>
                    <a:gd name="T5" fmla="*/ 0 h 21599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599"/>
                    <a:gd name="T11" fmla="*/ 21600 w 21600"/>
                    <a:gd name="T12" fmla="*/ 21599 h 2159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599" fill="none" extrusionOk="0">
                      <a:moveTo>
                        <a:pt x="-1" y="21598"/>
                      </a:moveTo>
                      <a:cubicBezTo>
                        <a:pt x="-1" y="9761"/>
                        <a:pt x="9528" y="129"/>
                        <a:pt x="21365" y="0"/>
                      </a:cubicBezTo>
                    </a:path>
                    <a:path w="21600" h="21599" stroke="0" extrusionOk="0">
                      <a:moveTo>
                        <a:pt x="-1" y="21598"/>
                      </a:moveTo>
                      <a:cubicBezTo>
                        <a:pt x="-1" y="9761"/>
                        <a:pt x="9528" y="129"/>
                        <a:pt x="21365" y="0"/>
                      </a:cubicBezTo>
                      <a:lnTo>
                        <a:pt x="21600" y="21599"/>
                      </a:lnTo>
                      <a:lnTo>
                        <a:pt x="-1" y="21598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700"/>
                </a:p>
              </p:txBody>
            </p:sp>
          </p:grpSp>
          <p:grpSp>
            <p:nvGrpSpPr>
              <p:cNvPr id="37" name="Group 43"/>
              <p:cNvGrpSpPr>
                <a:grpSpLocks/>
              </p:cNvGrpSpPr>
              <p:nvPr/>
            </p:nvGrpSpPr>
            <p:grpSpPr bwMode="auto">
              <a:xfrm>
                <a:off x="2927" y="2381"/>
                <a:ext cx="189" cy="836"/>
                <a:chOff x="2927" y="2381"/>
                <a:chExt cx="189" cy="836"/>
              </a:xfrm>
            </p:grpSpPr>
            <p:sp>
              <p:nvSpPr>
                <p:cNvPr id="38" name="Arc 44"/>
                <p:cNvSpPr>
                  <a:spLocks/>
                </p:cNvSpPr>
                <p:nvPr/>
              </p:nvSpPr>
              <p:spPr bwMode="auto">
                <a:xfrm rot="10800000">
                  <a:off x="3023" y="2801"/>
                  <a:ext cx="93" cy="416"/>
                </a:xfrm>
                <a:custGeom>
                  <a:avLst/>
                  <a:gdLst>
                    <a:gd name="T0" fmla="*/ 0 w 21835"/>
                    <a:gd name="T1" fmla="*/ 0 h 21600"/>
                    <a:gd name="T2" fmla="*/ 0 w 21835"/>
                    <a:gd name="T3" fmla="*/ 0 h 21600"/>
                    <a:gd name="T4" fmla="*/ 0 w 21835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835"/>
                    <a:gd name="T10" fmla="*/ 0 h 21600"/>
                    <a:gd name="T11" fmla="*/ 21835 w 21835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835" h="21600" fill="none" extrusionOk="0">
                      <a:moveTo>
                        <a:pt x="0" y="1"/>
                      </a:moveTo>
                      <a:cubicBezTo>
                        <a:pt x="78" y="0"/>
                        <a:pt x="156" y="-1"/>
                        <a:pt x="235" y="-1"/>
                      </a:cubicBezTo>
                      <a:cubicBezTo>
                        <a:pt x="12164" y="-1"/>
                        <a:pt x="21835" y="9670"/>
                        <a:pt x="21835" y="21600"/>
                      </a:cubicBezTo>
                    </a:path>
                    <a:path w="21835" h="21600" stroke="0" extrusionOk="0">
                      <a:moveTo>
                        <a:pt x="0" y="1"/>
                      </a:moveTo>
                      <a:cubicBezTo>
                        <a:pt x="78" y="0"/>
                        <a:pt x="156" y="-1"/>
                        <a:pt x="235" y="-1"/>
                      </a:cubicBezTo>
                      <a:cubicBezTo>
                        <a:pt x="12164" y="-1"/>
                        <a:pt x="21835" y="9670"/>
                        <a:pt x="21835" y="21600"/>
                      </a:cubicBezTo>
                      <a:lnTo>
                        <a:pt x="235" y="21600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700"/>
                </a:p>
              </p:txBody>
            </p:sp>
            <p:sp>
              <p:nvSpPr>
                <p:cNvPr id="39" name="Arc 45"/>
                <p:cNvSpPr>
                  <a:spLocks/>
                </p:cNvSpPr>
                <p:nvPr/>
              </p:nvSpPr>
              <p:spPr bwMode="auto">
                <a:xfrm>
                  <a:off x="2927" y="2381"/>
                  <a:ext cx="93" cy="416"/>
                </a:xfrm>
                <a:custGeom>
                  <a:avLst/>
                  <a:gdLst>
                    <a:gd name="T0" fmla="*/ 0 w 21835"/>
                    <a:gd name="T1" fmla="*/ 0 h 21600"/>
                    <a:gd name="T2" fmla="*/ 0 w 21835"/>
                    <a:gd name="T3" fmla="*/ 0 h 21600"/>
                    <a:gd name="T4" fmla="*/ 0 w 21835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835"/>
                    <a:gd name="T10" fmla="*/ 0 h 21600"/>
                    <a:gd name="T11" fmla="*/ 21835 w 21835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835" h="21600" fill="none" extrusionOk="0">
                      <a:moveTo>
                        <a:pt x="0" y="1"/>
                      </a:moveTo>
                      <a:cubicBezTo>
                        <a:pt x="78" y="0"/>
                        <a:pt x="156" y="-1"/>
                        <a:pt x="235" y="-1"/>
                      </a:cubicBezTo>
                      <a:cubicBezTo>
                        <a:pt x="12164" y="-1"/>
                        <a:pt x="21835" y="9670"/>
                        <a:pt x="21835" y="21600"/>
                      </a:cubicBezTo>
                    </a:path>
                    <a:path w="21835" h="21600" stroke="0" extrusionOk="0">
                      <a:moveTo>
                        <a:pt x="0" y="1"/>
                      </a:moveTo>
                      <a:cubicBezTo>
                        <a:pt x="78" y="0"/>
                        <a:pt x="156" y="-1"/>
                        <a:pt x="235" y="-1"/>
                      </a:cubicBezTo>
                      <a:cubicBezTo>
                        <a:pt x="12164" y="-1"/>
                        <a:pt x="21835" y="9670"/>
                        <a:pt x="21835" y="21600"/>
                      </a:cubicBezTo>
                      <a:lnTo>
                        <a:pt x="235" y="21600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700"/>
                </a:p>
              </p:txBody>
            </p:sp>
          </p:grpSp>
        </p:grpSp>
        <p:sp>
          <p:nvSpPr>
            <p:cNvPr id="33" name="Rectangle 46"/>
            <p:cNvSpPr>
              <a:spLocks noChangeArrowheads="1"/>
            </p:cNvSpPr>
            <p:nvPr/>
          </p:nvSpPr>
          <p:spPr bwMode="auto">
            <a:xfrm>
              <a:off x="3560" y="1867"/>
              <a:ext cx="745" cy="31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>
                <a:lnSpc>
                  <a:spcPct val="90000"/>
                </a:lnSpc>
              </a:pPr>
              <a:r>
                <a:rPr lang="en-US" sz="700"/>
                <a:t>4*expr</a:t>
              </a:r>
            </a:p>
          </p:txBody>
        </p:sp>
        <p:sp useBgFill="1">
          <p:nvSpPr>
            <p:cNvPr id="34" name="Rectangle 47"/>
            <p:cNvSpPr>
              <a:spLocks noChangeArrowheads="1"/>
            </p:cNvSpPr>
            <p:nvPr/>
          </p:nvSpPr>
          <p:spPr bwMode="auto">
            <a:xfrm>
              <a:off x="4479" y="2888"/>
              <a:ext cx="832" cy="120"/>
            </a:xfrm>
            <a:prstGeom prst="rect">
              <a:avLst/>
            </a:prstGeom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700"/>
            </a:p>
          </p:txBody>
        </p:sp>
        <p:sp>
          <p:nvSpPr>
            <p:cNvPr id="35" name="Rectangle 48"/>
            <p:cNvSpPr>
              <a:spLocks noChangeArrowheads="1"/>
            </p:cNvSpPr>
            <p:nvPr/>
          </p:nvSpPr>
          <p:spPr bwMode="auto">
            <a:xfrm>
              <a:off x="4440" y="2806"/>
              <a:ext cx="1076" cy="31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square" lIns="90488" tIns="44450" rIns="90488" bIns="44450">
              <a:spAutoFit/>
            </a:bodyPr>
            <a:lstStyle/>
            <a:p>
              <a:pPr algn="l" eaLnBrk="0" hangingPunct="0">
                <a:lnSpc>
                  <a:spcPct val="90000"/>
                </a:lnSpc>
              </a:pPr>
              <a:r>
                <a:rPr lang="en-US" sz="700" dirty="0" err="1"/>
                <a:t>  b</a:t>
              </a:r>
              <a:r>
                <a:rPr lang="en-US" sz="700" dirty="0"/>
                <a:t>[expr]</a:t>
              </a:r>
            </a:p>
          </p:txBody>
        </p:sp>
        <p:sp>
          <p:nvSpPr>
            <p:cNvPr id="53" name="Rectangle 48"/>
            <p:cNvSpPr>
              <a:spLocks noChangeArrowheads="1"/>
            </p:cNvSpPr>
            <p:nvPr/>
          </p:nvSpPr>
          <p:spPr bwMode="auto">
            <a:xfrm>
              <a:off x="4314" y="1048"/>
              <a:ext cx="1076" cy="31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square" lIns="90488" tIns="44450" rIns="90488" bIns="44450">
              <a:spAutoFit/>
            </a:bodyPr>
            <a:lstStyle/>
            <a:p>
              <a:pPr algn="l" eaLnBrk="0" hangingPunct="0">
                <a:lnSpc>
                  <a:spcPct val="90000"/>
                </a:lnSpc>
              </a:pPr>
              <a:r>
                <a:rPr lang="en-US" sz="700" dirty="0" err="1"/>
                <a:t>      b</a:t>
              </a:r>
              <a:r>
                <a:rPr lang="en-US" sz="700" dirty="0"/>
                <a:t>[0]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53512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bldLvl="2"/>
      <p:bldP spid="8" grpId="0" build="p" bldLvl="2"/>
    </p:bldLst>
  </p:timing>
</p:sld>
</file>

<file path=ppt/theme/theme1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ＭＳ 明朝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00000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000" dirty="0">
            <a:latin typeface="+mj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10126</TotalTime>
  <Words>3770</Words>
  <Application>Microsoft Macintosh PowerPoint</Application>
  <PresentationFormat>On-screen Show (4:3)</PresentationFormat>
  <Paragraphs>839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3" baseType="lpstr">
      <vt:lpstr>Arial</vt:lpstr>
      <vt:lpstr>Bookman Old Style</vt:lpstr>
      <vt:lpstr>Calibri</vt:lpstr>
      <vt:lpstr>Comic Sans MS</vt:lpstr>
      <vt:lpstr>Consolas</vt:lpstr>
      <vt:lpstr>Courier New</vt:lpstr>
      <vt:lpstr>Gill Sans MT</vt:lpstr>
      <vt:lpstr>Tekton Pro</vt:lpstr>
      <vt:lpstr>Trebuchet MS</vt:lpstr>
      <vt:lpstr>Office Theme</vt:lpstr>
      <vt:lpstr>Compilers</vt:lpstr>
      <vt:lpstr>Programming Languages</vt:lpstr>
      <vt:lpstr>High-Level Languages</vt:lpstr>
      <vt:lpstr>Interpretation</vt:lpstr>
      <vt:lpstr>Compilation</vt:lpstr>
      <vt:lpstr>Interpretation vs Compilation</vt:lpstr>
      <vt:lpstr>Compilers</vt:lpstr>
      <vt:lpstr>A Simple Compilation Strategy</vt:lpstr>
      <vt:lpstr>compile_expr(expr) ⇒ Rx</vt:lpstr>
      <vt:lpstr>Compiling Expressions</vt:lpstr>
      <vt:lpstr>compile_statement</vt:lpstr>
      <vt:lpstr>compile_statement: Conditional</vt:lpstr>
      <vt:lpstr>compile_statement: Iteration</vt:lpstr>
      <vt:lpstr>Putting It All Together: Factorial</vt:lpstr>
      <vt:lpstr>Optimization: keep values in regs</vt:lpstr>
      <vt:lpstr>Anatomy of a Modern Compiler</vt:lpstr>
      <vt:lpstr>Frontend Stages</vt:lpstr>
      <vt:lpstr>Frontend Stages</vt:lpstr>
      <vt:lpstr>Frontend Stages</vt:lpstr>
      <vt:lpstr>Intermediate Representation (IR)</vt:lpstr>
      <vt:lpstr>Common IR: Control Flow Graph</vt:lpstr>
      <vt:lpstr>Control Flow Graph for GCD</vt:lpstr>
      <vt:lpstr>IR Optimization</vt:lpstr>
      <vt:lpstr>Example IR Optimizations</vt:lpstr>
      <vt:lpstr>Example IR Optimizations</vt:lpstr>
      <vt:lpstr>Example IR Optimizations</vt:lpstr>
      <vt:lpstr>Example IR Optimizations</vt:lpstr>
      <vt:lpstr>Example IR Optimizations</vt:lpstr>
      <vt:lpstr>Example IR Optimizations</vt:lpstr>
      <vt:lpstr>Code Generation</vt:lpstr>
      <vt:lpstr>Putting It All Together: GCD</vt:lpstr>
      <vt:lpstr>Putting It All Together: GCD</vt:lpstr>
      <vt:lpstr>Summary: Modern Compilers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Chris Terman</dc:creator>
  <cp:lastModifiedBy>Christopher J Terman</cp:lastModifiedBy>
  <cp:revision>372</cp:revision>
  <cp:lastPrinted>2015-10-20T12:05:58Z</cp:lastPrinted>
  <dcterms:created xsi:type="dcterms:W3CDTF">2010-02-03T13:36:01Z</dcterms:created>
  <dcterms:modified xsi:type="dcterms:W3CDTF">2022-12-10T16:01:07Z</dcterms:modified>
</cp:coreProperties>
</file>