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03" r:id="rId2"/>
    <p:sldId id="306" r:id="rId3"/>
    <p:sldId id="278" r:id="rId4"/>
    <p:sldId id="296" r:id="rId5"/>
    <p:sldId id="280" r:id="rId6"/>
    <p:sldId id="301" r:id="rId7"/>
    <p:sldId id="281" r:id="rId8"/>
    <p:sldId id="283" r:id="rId9"/>
    <p:sldId id="284" r:id="rId10"/>
    <p:sldId id="307" r:id="rId11"/>
    <p:sldId id="293" r:id="rId12"/>
    <p:sldId id="285" r:id="rId13"/>
    <p:sldId id="286" r:id="rId14"/>
    <p:sldId id="287" r:id="rId15"/>
    <p:sldId id="295" r:id="rId16"/>
    <p:sldId id="308" r:id="rId17"/>
    <p:sldId id="288" r:id="rId18"/>
    <p:sldId id="294" r:id="rId19"/>
    <p:sldId id="289" r:id="rId20"/>
    <p:sldId id="290" r:id="rId21"/>
    <p:sldId id="302" r:id="rId22"/>
    <p:sldId id="291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/>
    <p:restoredTop sz="94672"/>
  </p:normalViewPr>
  <p:slideViewPr>
    <p:cSldViewPr>
      <p:cViewPr varScale="1">
        <p:scale>
          <a:sx n="134" d="100"/>
          <a:sy n="134" d="100"/>
        </p:scale>
        <p:origin x="1272" y="176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787D15-1908-B142-9928-E5E5BB48BEFE}" type="datetimeFigureOut">
              <a:rPr lang="en-US"/>
              <a:pPr>
                <a:defRPr/>
              </a:pPr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A422EDA-AFF5-074B-B802-F386D51E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C254988-380E-714B-90AE-B9FFABD47B5B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B8F1D-197A-0F49-A507-2EDA1EBA7E0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https://en.wikipedia.org/wiki/DNA#mediaviewer/File:DNA_chemical_structure.svg</a:t>
            </a:r>
          </a:p>
          <a:p>
            <a:r>
              <a:rPr lang="en-US" altLang="x-none"/>
              <a:t>https://en.wikipedia.org/wiki/Rosetta_Stone#mediaviewer/File:RosettaStoneAsPartOfOriginalStele.jpg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DB8D03CB-C4E1-F645-B94A-0BA22BBEA25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CB36FC8-1948-8448-B20E-BC16F1C85CB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66FB536-6DCD-6C45-AA5D-4BF5D0D9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14688A-AEF0-3442-A0F4-E8BA9CFE0CC3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3C0FB29-93C0-E04B-805B-30BB1CD302D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5DF80A8-2099-7240-9DE5-1ACBA961F66F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5EC9648-BB6E-3E44-9064-4E9266DDDF3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3400"/>
            <a:ext cx="502602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54" tIns="45727" rIns="91454" bIns="45727"/>
          <a:lstStyle/>
          <a:p>
            <a:endParaRPr lang="x-none" altLang="x-none">
              <a:latin typeface="Tekton Pro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EE6CE4D5-95B5-0B42-B686-72D18235B92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4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E34335-B832-E242-9D42-E60027FCB3F8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5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https://en.wikipedia.org/wiki/Massachusetts_Institute_of_Technology#mediaviewer/File:MIT_Building_10_and_the_Great_Dome,_Cambridge_MA.jpg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8FE7A5F7-9E32-C143-A4BA-DFCB87A60389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6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A2BEDE9-3B44-CD40-AB7D-FADB9FA46C44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7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5294B8-E04F-9E4A-B50F-A8E27CA626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8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4E49727-A02C-F447-AC86-7BB72BB10A72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9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FCCC5D91-F3BD-DC4F-859E-E722927EF0F7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11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10E34E73-B458-D044-ADD3-357B0D69636E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x-none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1B238F-801C-0C46-A69E-5943458F9C9E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FDEC23B-1657-0D4B-B772-5B0AFBE7D2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651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296D886-5F0B-DF4D-888B-5B5DBDCDB5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5CE0481-09E2-F44A-A164-5AFC04090A5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541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3B0DE967-E80F-F746-A963-7536CB207BE0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A3380F68-64CE-E749-961B-823694633A3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757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D029048-0C95-0F46-8077-1C37351DC5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CD9E09E2-0E8F-1C48-8AE5-F316AFDD5C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0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E8D71E63-5BAD-A04E-A8FA-F6F59E29D277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8BFFC57-9184-A945-B6C4-D00CBD834E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950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D0C9AC9B-4723-D748-864B-488B8406703B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04C2AE-5E6D-6C46-B1E2-1AD6DAC186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18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04D708A0-E907-1646-BDC9-777E0B5C421F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7769A00-4B27-2D4F-A657-713E1C950C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893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1B03002E-09D9-834D-A126-0FCEC01D4BA0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6E851711-02DD-4443-B6AB-15CEAF417ED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1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560B1D7-5236-F943-A6EF-C4B74F46D1F5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22C0127-E4F3-0944-9873-395376589F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11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342F84E-EDD2-8445-8DA0-9A368BD2E449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42D9FF3F-80EA-0346-9514-0A671863260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101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88D2F252-190E-844C-BE01-93DFAAB96B03}" type="datetime1">
              <a:rPr lang="en-US" altLang="x-none"/>
              <a:pPr>
                <a:defRPr/>
              </a:pPr>
              <a:t>12/6/22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latin typeface="Gill Sans MT" charset="0"/>
              </a:defRPr>
            </a:lvl1pPr>
          </a:lstStyle>
          <a:p>
            <a:pPr>
              <a:defRPr/>
            </a:pPr>
            <a:fld id="{5BEED691-5172-D34A-AEAA-668C3108FD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8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9" r:id="rId1"/>
    <p:sldLayoutId id="2147484420" r:id="rId2"/>
    <p:sldLayoutId id="2147484421" r:id="rId3"/>
    <p:sldLayoutId id="2147484422" r:id="rId4"/>
    <p:sldLayoutId id="2147484423" r:id="rId5"/>
    <p:sldLayoutId id="2147484424" r:id="rId6"/>
    <p:sldLayoutId id="2147484425" r:id="rId7"/>
    <p:sldLayoutId id="2147484426" r:id="rId8"/>
    <p:sldLayoutId id="2147484427" r:id="rId9"/>
    <p:sldLayoutId id="2147484428" r:id="rId10"/>
    <p:sldLayoutId id="214748442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  <a:cs typeface="Trebuchet M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2. The Digital Abstraction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5590EB8-E4D2-3637-D871-CA6F3A483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Digital 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9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The </a:t>
            </a:r>
            <a:r>
              <a:rPr lang="en-US" altLang="x-none">
                <a:solidFill>
                  <a:srgbClr val="FF0000"/>
                </a:solidFill>
                <a:latin typeface="Trebuchet MS" charset="0"/>
                <a:cs typeface="Trebuchet MS" charset="0"/>
              </a:rPr>
              <a:t>Digital</a:t>
            </a:r>
            <a:r>
              <a:rPr lang="en-US" altLang="x-none">
                <a:latin typeface="Trebuchet MS" charset="0"/>
                <a:cs typeface="Trebuchet MS" charset="0"/>
              </a:rPr>
              <a:t> Abstraction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617663" y="1381125"/>
            <a:ext cx="5532437" cy="33750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006600"/>
            <a:ext cx="18113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Real World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5753100" y="1295400"/>
            <a:ext cx="24653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ja-JP" i="1"/>
              <a:t>“Ideal”</a:t>
            </a:r>
            <a:br>
              <a:rPr lang="en-US" altLang="ja-JP" i="1"/>
            </a:br>
            <a:r>
              <a:rPr lang="en-US" altLang="ja-JP" i="1"/>
              <a:t>Abstract World</a:t>
            </a:r>
            <a:endParaRPr lang="en-US" altLang="x-none" i="1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200150" y="2606675"/>
            <a:ext cx="1182688" cy="923925"/>
          </a:xfrm>
          <a:custGeom>
            <a:avLst/>
            <a:gdLst>
              <a:gd name="T0" fmla="*/ 2147483647 w 865"/>
              <a:gd name="T1" fmla="*/ 2147483647 h 673"/>
              <a:gd name="T2" fmla="*/ 0 w 865"/>
              <a:gd name="T3" fmla="*/ 2147483647 h 673"/>
              <a:gd name="T4" fmla="*/ 2147483647 w 865"/>
              <a:gd name="T5" fmla="*/ 2147483647 h 673"/>
              <a:gd name="T6" fmla="*/ 2147483647 w 865"/>
              <a:gd name="T7" fmla="*/ 2147483647 h 673"/>
              <a:gd name="T8" fmla="*/ 2147483647 w 865"/>
              <a:gd name="T9" fmla="*/ 0 h 673"/>
              <a:gd name="T10" fmla="*/ 2147483647 w 865"/>
              <a:gd name="T11" fmla="*/ 2147483647 h 673"/>
              <a:gd name="T12" fmla="*/ 2147483647 w 865"/>
              <a:gd name="T13" fmla="*/ 2147483647 h 673"/>
              <a:gd name="T14" fmla="*/ 2147483647 w 865"/>
              <a:gd name="T15" fmla="*/ 2147483647 h 673"/>
              <a:gd name="T16" fmla="*/ 2147483647 w 865"/>
              <a:gd name="T17" fmla="*/ 2147483647 h 673"/>
              <a:gd name="T18" fmla="*/ 2147483647 w 865"/>
              <a:gd name="T19" fmla="*/ 2147483647 h 673"/>
              <a:gd name="T20" fmla="*/ 2147483647 w 865"/>
              <a:gd name="T21" fmla="*/ 2147483647 h 673"/>
              <a:gd name="T22" fmla="*/ 2147483647 w 865"/>
              <a:gd name="T23" fmla="*/ 2147483647 h 673"/>
              <a:gd name="T24" fmla="*/ 0 w 865"/>
              <a:gd name="T25" fmla="*/ 2147483647 h 673"/>
              <a:gd name="T26" fmla="*/ 2147483647 w 865"/>
              <a:gd name="T27" fmla="*/ 2147483647 h 67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65"/>
              <a:gd name="T43" fmla="*/ 0 h 673"/>
              <a:gd name="T44" fmla="*/ 865 w 865"/>
              <a:gd name="T45" fmla="*/ 673 h 67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65" h="673">
                <a:moveTo>
                  <a:pt x="96" y="384"/>
                </a:moveTo>
                <a:lnTo>
                  <a:pt x="0" y="192"/>
                </a:lnTo>
                <a:lnTo>
                  <a:pt x="192" y="96"/>
                </a:lnTo>
                <a:lnTo>
                  <a:pt x="336" y="192"/>
                </a:lnTo>
                <a:lnTo>
                  <a:pt x="480" y="0"/>
                </a:lnTo>
                <a:lnTo>
                  <a:pt x="624" y="96"/>
                </a:lnTo>
                <a:lnTo>
                  <a:pt x="864" y="336"/>
                </a:lnTo>
                <a:lnTo>
                  <a:pt x="624" y="432"/>
                </a:lnTo>
                <a:lnTo>
                  <a:pt x="816" y="624"/>
                </a:lnTo>
                <a:lnTo>
                  <a:pt x="528" y="624"/>
                </a:lnTo>
                <a:lnTo>
                  <a:pt x="384" y="480"/>
                </a:lnTo>
                <a:lnTo>
                  <a:pt x="240" y="672"/>
                </a:lnTo>
                <a:lnTo>
                  <a:pt x="0" y="576"/>
                </a:lnTo>
                <a:lnTo>
                  <a:pt x="96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956050" y="3790950"/>
            <a:ext cx="1446213" cy="1185863"/>
          </a:xfrm>
          <a:custGeom>
            <a:avLst/>
            <a:gdLst>
              <a:gd name="T0" fmla="*/ 2147483647 w 1057"/>
              <a:gd name="T1" fmla="*/ 2147483647 h 865"/>
              <a:gd name="T2" fmla="*/ 2147483647 w 1057"/>
              <a:gd name="T3" fmla="*/ 2147483647 h 865"/>
              <a:gd name="T4" fmla="*/ 2147483647 w 1057"/>
              <a:gd name="T5" fmla="*/ 2147483647 h 865"/>
              <a:gd name="T6" fmla="*/ 2147483647 w 1057"/>
              <a:gd name="T7" fmla="*/ 0 h 865"/>
              <a:gd name="T8" fmla="*/ 2147483647 w 1057"/>
              <a:gd name="T9" fmla="*/ 2147483647 h 865"/>
              <a:gd name="T10" fmla="*/ 2147483647 w 1057"/>
              <a:gd name="T11" fmla="*/ 2147483647 h 865"/>
              <a:gd name="T12" fmla="*/ 2147483647 w 1057"/>
              <a:gd name="T13" fmla="*/ 2147483647 h 865"/>
              <a:gd name="T14" fmla="*/ 2147483647 w 1057"/>
              <a:gd name="T15" fmla="*/ 2147483647 h 865"/>
              <a:gd name="T16" fmla="*/ 2147483647 w 1057"/>
              <a:gd name="T17" fmla="*/ 2147483647 h 865"/>
              <a:gd name="T18" fmla="*/ 2147483647 w 1057"/>
              <a:gd name="T19" fmla="*/ 2147483647 h 865"/>
              <a:gd name="T20" fmla="*/ 0 w 1057"/>
              <a:gd name="T21" fmla="*/ 2147483647 h 865"/>
              <a:gd name="T22" fmla="*/ 2147483647 w 1057"/>
              <a:gd name="T23" fmla="*/ 2147483647 h 865"/>
              <a:gd name="T24" fmla="*/ 2147483647 w 1057"/>
              <a:gd name="T25" fmla="*/ 2147483647 h 86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57"/>
              <a:gd name="T40" fmla="*/ 0 h 865"/>
              <a:gd name="T41" fmla="*/ 1057 w 1057"/>
              <a:gd name="T42" fmla="*/ 865 h 86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57" h="865">
                <a:moveTo>
                  <a:pt x="48" y="384"/>
                </a:moveTo>
                <a:lnTo>
                  <a:pt x="144" y="144"/>
                </a:lnTo>
                <a:lnTo>
                  <a:pt x="480" y="192"/>
                </a:lnTo>
                <a:lnTo>
                  <a:pt x="528" y="0"/>
                </a:lnTo>
                <a:lnTo>
                  <a:pt x="864" y="96"/>
                </a:lnTo>
                <a:lnTo>
                  <a:pt x="864" y="288"/>
                </a:lnTo>
                <a:lnTo>
                  <a:pt x="1056" y="288"/>
                </a:lnTo>
                <a:lnTo>
                  <a:pt x="960" y="624"/>
                </a:lnTo>
                <a:lnTo>
                  <a:pt x="720" y="816"/>
                </a:lnTo>
                <a:lnTo>
                  <a:pt x="528" y="720"/>
                </a:lnTo>
                <a:lnTo>
                  <a:pt x="0" y="864"/>
                </a:lnTo>
                <a:lnTo>
                  <a:pt x="240" y="576"/>
                </a:lnTo>
                <a:lnTo>
                  <a:pt x="48" y="384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190750" y="3138488"/>
            <a:ext cx="1827213" cy="1106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291013" y="1760538"/>
            <a:ext cx="841375" cy="646112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915150" y="3270250"/>
            <a:ext cx="908050" cy="649288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143500" y="2155825"/>
            <a:ext cx="1760538" cy="1301750"/>
          </a:xfrm>
          <a:prstGeom prst="line">
            <a:avLst/>
          </a:prstGeom>
          <a:noFill/>
          <a:ln w="285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625600" y="3773488"/>
            <a:ext cx="1944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Electrons or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Ergs or Gallons</a:t>
            </a: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248400" y="2438400"/>
            <a:ext cx="9223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Bits</a:t>
            </a:r>
            <a:endParaRPr lang="en-US" sz="3600" b="1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709" name="Group 14"/>
          <p:cNvGrpSpPr>
            <a:grpSpLocks/>
          </p:cNvGrpSpPr>
          <p:nvPr/>
        </p:nvGrpSpPr>
        <p:grpSpPr bwMode="auto">
          <a:xfrm>
            <a:off x="2743200" y="3322638"/>
            <a:ext cx="644525" cy="649287"/>
            <a:chOff x="1959" y="2223"/>
            <a:chExt cx="406" cy="409"/>
          </a:xfrm>
        </p:grpSpPr>
        <p:sp useBgFill="1"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1959" y="2223"/>
              <a:ext cx="406" cy="409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091" y="2341"/>
              <a:ext cx="117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9710" name="Group 17"/>
          <p:cNvGrpSpPr>
            <a:grpSpLocks/>
          </p:cNvGrpSpPr>
          <p:nvPr/>
        </p:nvGrpSpPr>
        <p:grpSpPr bwMode="auto">
          <a:xfrm>
            <a:off x="5562600" y="2368550"/>
            <a:ext cx="684213" cy="649288"/>
            <a:chOff x="3504" y="1655"/>
            <a:chExt cx="431" cy="409"/>
          </a:xfrm>
        </p:grpSpPr>
        <p:sp useBgFill="1"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3528" y="1655"/>
              <a:ext cx="407" cy="409"/>
            </a:xfrm>
            <a:prstGeom prst="ellipse">
              <a:avLst/>
            </a:prstGeom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504" y="1753"/>
              <a:ext cx="425" cy="2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+mj-lt"/>
                  <a:ea typeface="ＭＳ Ｐゴシック" charset="0"/>
                  <a:cs typeface="ＭＳ Ｐゴシック" charset="0"/>
                </a:rPr>
                <a:t>0/1</a:t>
              </a:r>
              <a:endParaRPr lang="en-US" sz="2800" b="1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5800" y="5287963"/>
            <a:ext cx="7848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Keep in mind that the world is not digital, we would simply like to engineer it to behave that way. Furthermore, we must use </a:t>
            </a:r>
            <a:r>
              <a:rPr lang="en-US" b="0" dirty="0">
                <a:solidFill>
                  <a:srgbClr val="C80000"/>
                </a:solidFill>
                <a:latin typeface="+mj-lt"/>
              </a:rPr>
              <a:t>real physical phenomena</a:t>
            </a:r>
            <a:r>
              <a:rPr lang="en-US" b="0" dirty="0">
                <a:latin typeface="+mj-lt"/>
              </a:rPr>
              <a:t> to implement digital designs!</a:t>
            </a:r>
            <a:endParaRPr lang="en-US" sz="2400" b="0" dirty="0">
              <a:latin typeface="+mj-lt"/>
            </a:endParaRPr>
          </a:p>
        </p:txBody>
      </p:sp>
      <p:grpSp>
        <p:nvGrpSpPr>
          <p:cNvPr id="29712" name="Group 21"/>
          <p:cNvGrpSpPr>
            <a:grpSpLocks/>
          </p:cNvGrpSpPr>
          <p:nvPr/>
        </p:nvGrpSpPr>
        <p:grpSpPr bwMode="auto">
          <a:xfrm>
            <a:off x="3438525" y="3244850"/>
            <a:ext cx="690563" cy="465138"/>
            <a:chOff x="2166" y="2207"/>
            <a:chExt cx="435" cy="293"/>
          </a:xfrm>
        </p:grpSpPr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166" y="2207"/>
              <a:ext cx="4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>
                  <a:latin typeface="+mj-lt"/>
                </a:rPr>
                <a:t>Noise</a:t>
              </a:r>
              <a:endParaRPr lang="en-US" sz="2400">
                <a:latin typeface="+mj-lt"/>
              </a:endParaRP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2200275" y="2420938"/>
            <a:ext cx="1951038" cy="1089025"/>
          </a:xfrm>
          <a:prstGeom prst="irregularSeal2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>
                <a:latin typeface="+mj-lt"/>
                <a:ea typeface="ＭＳ Ｐゴシック" charset="0"/>
                <a:cs typeface="ＭＳ Ｐゴシック" charset="0"/>
              </a:rPr>
              <a:t>Manufacturing</a:t>
            </a:r>
            <a:br>
              <a:rPr lang="en-US" sz="140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Variations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Using Voltages </a:t>
            </a:r>
            <a:r>
              <a:rPr lang="en-US" altLang="en-US" dirty="0">
                <a:latin typeface="Trebuchet MS" charset="0"/>
                <a:cs typeface="Trebuchet MS" charset="0"/>
              </a:rPr>
              <a:t>“</a:t>
            </a:r>
            <a:r>
              <a:rPr lang="en-US" altLang="x-none" dirty="0">
                <a:latin typeface="Trebuchet MS" charset="0"/>
                <a:cs typeface="Trebuchet MS" charset="0"/>
              </a:rPr>
              <a:t>Digitally</a:t>
            </a:r>
            <a:r>
              <a:rPr lang="en-US" altLang="en-US" dirty="0">
                <a:latin typeface="Trebuchet MS" charset="0"/>
                <a:cs typeface="Trebuchet MS" charset="0"/>
              </a:rPr>
              <a:t>”</a:t>
            </a:r>
            <a:endParaRPr lang="en-US" altLang="x-none" dirty="0">
              <a:latin typeface="Trebuchet MS" charset="0"/>
              <a:cs typeface="Trebuchet MS" charset="0"/>
            </a:endParaRPr>
          </a:p>
        </p:txBody>
      </p:sp>
      <p:sp>
        <p:nvSpPr>
          <p:cNvPr id="31746" name="TextBox 2"/>
          <p:cNvSpPr txBox="1">
            <a:spLocks noChangeArrowheads="1"/>
          </p:cNvSpPr>
          <p:nvPr/>
        </p:nvSpPr>
        <p:spPr bwMode="auto">
          <a:xfrm>
            <a:off x="457200" y="990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Key idea: encode only one bit of information: 2 values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endParaRPr lang="en-US" altLang="x-none" sz="2000"/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Use the same uniform representation convention for </a:t>
            </a:r>
            <a:r>
              <a:rPr lang="en-US" altLang="x-none" sz="2000" i="1"/>
              <a:t>every</a:t>
            </a:r>
            <a:r>
              <a:rPr lang="en-US" altLang="x-none" sz="2000"/>
              <a:t> component and wire in our digital system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7200" y="2438400"/>
            <a:ext cx="7848600" cy="1924050"/>
            <a:chOff x="457200" y="2438400"/>
            <a:chExt cx="7848600" cy="1924050"/>
          </a:xfrm>
        </p:grpSpPr>
        <p:sp>
          <p:nvSpPr>
            <p:cNvPr id="31796" name="TextBox 3"/>
            <p:cNvSpPr txBox="1">
              <a:spLocks noChangeArrowheads="1"/>
            </p:cNvSpPr>
            <p:nvPr/>
          </p:nvSpPr>
          <p:spPr bwMode="auto">
            <a:xfrm>
              <a:off x="457200" y="2438400"/>
              <a:ext cx="16748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#1: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3867150"/>
              <a:ext cx="563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98" name="TextBox 7"/>
            <p:cNvSpPr txBox="1">
              <a:spLocks noChangeArrowheads="1"/>
            </p:cNvSpPr>
            <p:nvPr/>
          </p:nvSpPr>
          <p:spPr bwMode="auto">
            <a:xfrm>
              <a:off x="7523163" y="3638550"/>
              <a:ext cx="7826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572000" y="3257550"/>
              <a:ext cx="0" cy="78105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800" name="TextBox 10"/>
            <p:cNvSpPr txBox="1">
              <a:spLocks noChangeArrowheads="1"/>
            </p:cNvSpPr>
            <p:nvPr/>
          </p:nvSpPr>
          <p:spPr bwMode="auto">
            <a:xfrm>
              <a:off x="4267200" y="3962400"/>
              <a:ext cx="606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TH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1676400" y="2895600"/>
            <a:ext cx="2806700" cy="914400"/>
            <a:chOff x="1752600" y="2895600"/>
            <a:chExt cx="2807350" cy="914400"/>
          </a:xfrm>
        </p:grpSpPr>
        <p:sp>
          <p:nvSpPr>
            <p:cNvPr id="14" name="Right Brace 13"/>
            <p:cNvSpPr/>
            <p:nvPr/>
          </p:nvSpPr>
          <p:spPr>
            <a:xfrm rot="16200000">
              <a:off x="30419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5" name="TextBox 14"/>
            <p:cNvSpPr txBox="1">
              <a:spLocks noChangeArrowheads="1"/>
            </p:cNvSpPr>
            <p:nvPr/>
          </p:nvSpPr>
          <p:spPr bwMode="auto">
            <a:xfrm>
              <a:off x="20663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&lt;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660900" y="2895600"/>
            <a:ext cx="2806700" cy="914400"/>
            <a:chOff x="4572000" y="2895600"/>
            <a:chExt cx="2807350" cy="914400"/>
          </a:xfrm>
        </p:grpSpPr>
        <p:sp>
          <p:nvSpPr>
            <p:cNvPr id="16" name="Right Brace 15"/>
            <p:cNvSpPr/>
            <p:nvPr/>
          </p:nvSpPr>
          <p:spPr>
            <a:xfrm rot="16200000">
              <a:off x="5861375" y="2292025"/>
              <a:ext cx="228600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3" name="TextBox 16"/>
            <p:cNvSpPr txBox="1">
              <a:spLocks noChangeArrowheads="1"/>
            </p:cNvSpPr>
            <p:nvPr/>
          </p:nvSpPr>
          <p:spPr bwMode="auto">
            <a:xfrm>
              <a:off x="4885739" y="2895600"/>
              <a:ext cx="21748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TH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04800" y="2930525"/>
            <a:ext cx="10302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600" b="1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2000" y="4992688"/>
            <a:ext cx="2514600" cy="874712"/>
            <a:chOff x="148400" y="2782669"/>
            <a:chExt cx="4411550" cy="874931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3041946" y="2139596"/>
              <a:ext cx="228657" cy="280735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91" name="TextBox 41"/>
            <p:cNvSpPr txBox="1">
              <a:spLocks noChangeArrowheads="1"/>
            </p:cNvSpPr>
            <p:nvPr/>
          </p:nvSpPr>
          <p:spPr bwMode="auto">
            <a:xfrm>
              <a:off x="148400" y="2782669"/>
              <a:ext cx="44115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≤ V</a:t>
              </a:r>
              <a:r>
                <a:rPr lang="en-US" altLang="x-none" sz="1800" baseline="-25000"/>
                <a:t>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0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91200" y="4992688"/>
            <a:ext cx="2328863" cy="874712"/>
            <a:chOff x="1752599" y="2782669"/>
            <a:chExt cx="4085136" cy="874931"/>
          </a:xfrm>
        </p:grpSpPr>
        <p:sp>
          <p:nvSpPr>
            <p:cNvPr id="45" name="Right Brace 44"/>
            <p:cNvSpPr/>
            <p:nvPr/>
          </p:nvSpPr>
          <p:spPr>
            <a:xfrm rot="16200000">
              <a:off x="3041752" y="2139789"/>
              <a:ext cx="228657" cy="2806964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9" name="TextBox 45"/>
            <p:cNvSpPr txBox="1">
              <a:spLocks noChangeArrowheads="1"/>
            </p:cNvSpPr>
            <p:nvPr/>
          </p:nvSpPr>
          <p:spPr bwMode="auto">
            <a:xfrm>
              <a:off x="2044658" y="2782669"/>
              <a:ext cx="379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V ≥ V</a:t>
              </a:r>
              <a:r>
                <a:rPr lang="en-US" altLang="x-none" sz="1800" baseline="-25000"/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interpreted as </a:t>
              </a:r>
              <a:r>
                <a:rPr lang="en-US" altLang="en-US" sz="1800"/>
                <a:t>“</a:t>
              </a:r>
              <a:r>
                <a:rPr lang="en-US" altLang="x-none" sz="1800"/>
                <a:t>1</a:t>
              </a:r>
              <a:r>
                <a:rPr lang="en-US" altLang="en-US" sz="1800"/>
                <a:t>”</a:t>
              </a:r>
              <a:endParaRPr lang="en-US" altLang="x-none" sz="1800" baseline="-25000"/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57200" y="4267200"/>
            <a:ext cx="7869238" cy="2381250"/>
            <a:chOff x="457200" y="4267200"/>
            <a:chExt cx="7868810" cy="2381310"/>
          </a:xfrm>
        </p:grpSpPr>
        <p:sp>
          <p:nvSpPr>
            <p:cNvPr id="31781" name="TextBox 35"/>
            <p:cNvSpPr txBox="1">
              <a:spLocks noChangeArrowheads="1"/>
            </p:cNvSpPr>
            <p:nvPr/>
          </p:nvSpPr>
          <p:spPr bwMode="auto">
            <a:xfrm>
              <a:off x="3124200" y="6248400"/>
              <a:ext cx="4668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L</a:t>
              </a:r>
            </a:p>
          </p:txBody>
        </p:sp>
        <p:sp>
          <p:nvSpPr>
            <p:cNvPr id="31782" name="TextBox 37"/>
            <p:cNvSpPr txBox="1">
              <a:spLocks noChangeArrowheads="1"/>
            </p:cNvSpPr>
            <p:nvPr/>
          </p:nvSpPr>
          <p:spPr bwMode="auto">
            <a:xfrm>
              <a:off x="5476739" y="6248400"/>
              <a:ext cx="5010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</a:t>
              </a:r>
              <a:r>
                <a:rPr lang="en-US" altLang="x-none" sz="2000" baseline="-25000"/>
                <a:t>H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3352643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05190" y="5334027"/>
              <a:ext cx="0" cy="99062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5" name="TextBox 4"/>
            <p:cNvSpPr txBox="1">
              <a:spLocks noChangeArrowheads="1"/>
            </p:cNvSpPr>
            <p:nvPr/>
          </p:nvSpPr>
          <p:spPr bwMode="auto">
            <a:xfrm>
              <a:off x="457200" y="4267200"/>
              <a:ext cx="16747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Attempt #2: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1752530" y="5943642"/>
              <a:ext cx="56384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787" name="TextBox 47"/>
            <p:cNvSpPr txBox="1">
              <a:spLocks noChangeArrowheads="1"/>
            </p:cNvSpPr>
            <p:nvPr/>
          </p:nvSpPr>
          <p:spPr bwMode="auto">
            <a:xfrm>
              <a:off x="7543800" y="5715000"/>
              <a:ext cx="7822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volts</a:t>
              </a:r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276600" y="4992688"/>
            <a:ext cx="2514600" cy="874712"/>
            <a:chOff x="3276600" y="4992471"/>
            <a:chExt cx="2514600" cy="874931"/>
          </a:xfrm>
        </p:grpSpPr>
        <p:sp>
          <p:nvSpPr>
            <p:cNvPr id="51" name="Right Brace 50"/>
            <p:cNvSpPr/>
            <p:nvPr/>
          </p:nvSpPr>
          <p:spPr>
            <a:xfrm rot="16200000">
              <a:off x="4419571" y="4648173"/>
              <a:ext cx="228657" cy="2209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780" name="TextBox 51"/>
            <p:cNvSpPr txBox="1">
              <a:spLocks noChangeArrowheads="1"/>
            </p:cNvSpPr>
            <p:nvPr/>
          </p:nvSpPr>
          <p:spPr bwMode="auto">
            <a:xfrm>
              <a:off x="3276600" y="4992471"/>
              <a:ext cx="2514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&lt; V &lt; 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“</a:t>
              </a:r>
              <a:r>
                <a:rPr lang="en-US" altLang="x-none" sz="1800">
                  <a:solidFill>
                    <a:srgbClr val="FF0000"/>
                  </a:solidFill>
                </a:rPr>
                <a:t>Forbidden to ask</a:t>
              </a:r>
              <a:r>
                <a:rPr lang="en-US" altLang="en-US" sz="1800">
                  <a:solidFill>
                    <a:srgbClr val="FF0000"/>
                  </a:solidFill>
                </a:rPr>
                <a:t>”</a:t>
              </a:r>
              <a:endParaRPr lang="en-US" altLang="x-none" sz="1800" baseline="-25000">
                <a:solidFill>
                  <a:srgbClr val="FF0000"/>
                </a:solidFill>
              </a:endParaRPr>
            </a:p>
          </p:txBody>
        </p:sp>
      </p:grp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1913" y="5537200"/>
            <a:ext cx="14620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6000" b="1">
                <a:solidFill>
                  <a:srgbClr val="008000"/>
                </a:solidFill>
              </a:rPr>
              <a:t>✓?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CD2E18-615F-C84E-B3E9-2366AC681386}"/>
              </a:ext>
            </a:extLst>
          </p:cNvPr>
          <p:cNvGrpSpPr/>
          <p:nvPr/>
        </p:nvGrpSpPr>
        <p:grpSpPr>
          <a:xfrm>
            <a:off x="4487278" y="2006600"/>
            <a:ext cx="2782684" cy="1261610"/>
            <a:chOff x="4487278" y="2006600"/>
            <a:chExt cx="2782684" cy="1261610"/>
          </a:xfrm>
        </p:grpSpPr>
        <p:sp>
          <p:nvSpPr>
            <p:cNvPr id="31757" name="TextBox 26"/>
            <p:cNvSpPr txBox="1">
              <a:spLocks noChangeArrowheads="1"/>
            </p:cNvSpPr>
            <p:nvPr/>
          </p:nvSpPr>
          <p:spPr bwMode="auto">
            <a:xfrm>
              <a:off x="5171408" y="2006600"/>
              <a:ext cx="2098554" cy="58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Hard to distinguish </a:t>
              </a:r>
              <a:br>
                <a:rPr lang="en-US" altLang="x-none" sz="1600" i="1" dirty="0">
                  <a:latin typeface="Comic Sans MS" charset="0"/>
                </a:rPr>
              </a:br>
              <a:r>
                <a:rPr lang="en-US" altLang="x-none" sz="1600" dirty="0"/>
                <a:t>V</a:t>
              </a:r>
              <a:r>
                <a:rPr lang="en-US" altLang="x-none" sz="1600" baseline="-25000" dirty="0"/>
                <a:t>TH</a:t>
              </a:r>
              <a:r>
                <a:rPr lang="en-US" altLang="x-none" sz="1600" dirty="0"/>
                <a:t>-</a:t>
              </a:r>
              <a:r>
                <a:rPr lang="en-US" altLang="x-none" sz="1600" dirty="0" err="1"/>
                <a:t>ε</a:t>
              </a:r>
              <a:r>
                <a:rPr lang="en-US" altLang="x-none" sz="1600" dirty="0"/>
                <a:t> </a:t>
              </a:r>
              <a:r>
                <a:rPr lang="en-US" altLang="x-none" sz="1600" i="1" dirty="0">
                  <a:latin typeface="Comic Sans MS" charset="0"/>
                </a:rPr>
                <a:t>from  </a:t>
              </a:r>
              <a:r>
                <a:rPr lang="en-US" altLang="x-none" sz="1600" dirty="0" err="1"/>
                <a:t>V</a:t>
              </a:r>
              <a:r>
                <a:rPr lang="en-US" altLang="x-none" sz="1600" baseline="-25000" dirty="0" err="1"/>
                <a:t>TH</a:t>
              </a:r>
              <a:r>
                <a:rPr lang="en-US" altLang="x-none" sz="1600" dirty="0" err="1"/>
                <a:t>+ε</a:t>
              </a:r>
              <a:endParaRPr lang="en-US" altLang="x-none" sz="1600" i="1" dirty="0">
                <a:latin typeface="Comic Sans M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7629" y="2188657"/>
              <a:ext cx="228600" cy="2286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4EC605-231B-AC42-98E4-524C5D77040A}"/>
                </a:ext>
              </a:extLst>
            </p:cNvPr>
            <p:cNvGrpSpPr/>
            <p:nvPr/>
          </p:nvGrpSpPr>
          <p:grpSpPr>
            <a:xfrm flipH="1">
              <a:off x="4487278" y="2414510"/>
              <a:ext cx="664312" cy="853700"/>
              <a:chOff x="1736382" y="708079"/>
              <a:chExt cx="904076" cy="1161817"/>
            </a:xfrm>
          </p:grpSpPr>
          <p:sp>
            <p:nvSpPr>
              <p:cNvPr id="76" name="Freeform 33">
                <a:extLst>
                  <a:ext uri="{FF2B5EF4-FFF2-40B4-BE49-F238E27FC236}">
                    <a16:creationId xmlns:a16="http://schemas.microsoft.com/office/drawing/2014/main" id="{69A4FA1D-88F3-C745-AAA8-7AC35446A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814" y="1208429"/>
                <a:ext cx="203018" cy="661467"/>
              </a:xfrm>
              <a:custGeom>
                <a:avLst/>
                <a:gdLst>
                  <a:gd name="T0" fmla="*/ 223 w 235"/>
                  <a:gd name="T1" fmla="*/ 15 h 973"/>
                  <a:gd name="T2" fmla="*/ 163 w 235"/>
                  <a:gd name="T3" fmla="*/ 0 h 973"/>
                  <a:gd name="T4" fmla="*/ 127 w 235"/>
                  <a:gd name="T5" fmla="*/ 15 h 973"/>
                  <a:gd name="T6" fmla="*/ 112 w 235"/>
                  <a:gd name="T7" fmla="*/ 66 h 973"/>
                  <a:gd name="T8" fmla="*/ 127 w 235"/>
                  <a:gd name="T9" fmla="*/ 344 h 973"/>
                  <a:gd name="T10" fmla="*/ 127 w 235"/>
                  <a:gd name="T11" fmla="*/ 410 h 973"/>
                  <a:gd name="T12" fmla="*/ 107 w 235"/>
                  <a:gd name="T13" fmla="*/ 532 h 973"/>
                  <a:gd name="T14" fmla="*/ 102 w 235"/>
                  <a:gd name="T15" fmla="*/ 674 h 973"/>
                  <a:gd name="T16" fmla="*/ 112 w 235"/>
                  <a:gd name="T17" fmla="*/ 745 h 973"/>
                  <a:gd name="T18" fmla="*/ 102 w 235"/>
                  <a:gd name="T19" fmla="*/ 785 h 973"/>
                  <a:gd name="T20" fmla="*/ 31 w 235"/>
                  <a:gd name="T21" fmla="*/ 846 h 973"/>
                  <a:gd name="T22" fmla="*/ 0 w 235"/>
                  <a:gd name="T23" fmla="*/ 922 h 973"/>
                  <a:gd name="T24" fmla="*/ 6 w 235"/>
                  <a:gd name="T25" fmla="*/ 947 h 973"/>
                  <a:gd name="T26" fmla="*/ 61 w 235"/>
                  <a:gd name="T27" fmla="*/ 973 h 973"/>
                  <a:gd name="T28" fmla="*/ 76 w 235"/>
                  <a:gd name="T29" fmla="*/ 962 h 973"/>
                  <a:gd name="T30" fmla="*/ 82 w 235"/>
                  <a:gd name="T31" fmla="*/ 917 h 973"/>
                  <a:gd name="T32" fmla="*/ 97 w 235"/>
                  <a:gd name="T33" fmla="*/ 851 h 973"/>
                  <a:gd name="T34" fmla="*/ 122 w 235"/>
                  <a:gd name="T35" fmla="*/ 821 h 973"/>
                  <a:gd name="T36" fmla="*/ 152 w 235"/>
                  <a:gd name="T37" fmla="*/ 801 h 973"/>
                  <a:gd name="T38" fmla="*/ 178 w 235"/>
                  <a:gd name="T39" fmla="*/ 775 h 973"/>
                  <a:gd name="T40" fmla="*/ 183 w 235"/>
                  <a:gd name="T41" fmla="*/ 755 h 973"/>
                  <a:gd name="T42" fmla="*/ 168 w 235"/>
                  <a:gd name="T43" fmla="*/ 730 h 973"/>
                  <a:gd name="T44" fmla="*/ 152 w 235"/>
                  <a:gd name="T45" fmla="*/ 715 h 973"/>
                  <a:gd name="T46" fmla="*/ 142 w 235"/>
                  <a:gd name="T47" fmla="*/ 653 h 973"/>
                  <a:gd name="T48" fmla="*/ 152 w 235"/>
                  <a:gd name="T49" fmla="*/ 526 h 973"/>
                  <a:gd name="T50" fmla="*/ 188 w 235"/>
                  <a:gd name="T51" fmla="*/ 380 h 973"/>
                  <a:gd name="T52" fmla="*/ 223 w 235"/>
                  <a:gd name="T53" fmla="*/ 263 h 973"/>
                  <a:gd name="T54" fmla="*/ 235 w 235"/>
                  <a:gd name="T55" fmla="*/ 122 h 973"/>
                  <a:gd name="T56" fmla="*/ 223 w 235"/>
                  <a:gd name="T57" fmla="*/ 15 h 97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235"/>
                  <a:gd name="T88" fmla="*/ 0 h 973"/>
                  <a:gd name="T89" fmla="*/ 235 w 235"/>
                  <a:gd name="T90" fmla="*/ 973 h 973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235" h="973">
                    <a:moveTo>
                      <a:pt x="223" y="15"/>
                    </a:moveTo>
                    <a:lnTo>
                      <a:pt x="163" y="0"/>
                    </a:lnTo>
                    <a:lnTo>
                      <a:pt x="127" y="15"/>
                    </a:lnTo>
                    <a:lnTo>
                      <a:pt x="112" y="66"/>
                    </a:lnTo>
                    <a:lnTo>
                      <a:pt x="127" y="344"/>
                    </a:lnTo>
                    <a:lnTo>
                      <a:pt x="127" y="410"/>
                    </a:lnTo>
                    <a:lnTo>
                      <a:pt x="107" y="532"/>
                    </a:lnTo>
                    <a:lnTo>
                      <a:pt x="102" y="674"/>
                    </a:lnTo>
                    <a:lnTo>
                      <a:pt x="112" y="745"/>
                    </a:lnTo>
                    <a:lnTo>
                      <a:pt x="102" y="785"/>
                    </a:lnTo>
                    <a:lnTo>
                      <a:pt x="31" y="846"/>
                    </a:lnTo>
                    <a:lnTo>
                      <a:pt x="0" y="922"/>
                    </a:lnTo>
                    <a:lnTo>
                      <a:pt x="6" y="947"/>
                    </a:lnTo>
                    <a:lnTo>
                      <a:pt x="61" y="973"/>
                    </a:lnTo>
                    <a:lnTo>
                      <a:pt x="76" y="962"/>
                    </a:lnTo>
                    <a:lnTo>
                      <a:pt x="82" y="917"/>
                    </a:lnTo>
                    <a:lnTo>
                      <a:pt x="97" y="851"/>
                    </a:lnTo>
                    <a:lnTo>
                      <a:pt x="122" y="821"/>
                    </a:lnTo>
                    <a:lnTo>
                      <a:pt x="152" y="801"/>
                    </a:lnTo>
                    <a:lnTo>
                      <a:pt x="178" y="775"/>
                    </a:lnTo>
                    <a:lnTo>
                      <a:pt x="183" y="755"/>
                    </a:lnTo>
                    <a:lnTo>
                      <a:pt x="168" y="730"/>
                    </a:lnTo>
                    <a:lnTo>
                      <a:pt x="152" y="715"/>
                    </a:lnTo>
                    <a:lnTo>
                      <a:pt x="142" y="653"/>
                    </a:lnTo>
                    <a:lnTo>
                      <a:pt x="152" y="526"/>
                    </a:lnTo>
                    <a:lnTo>
                      <a:pt x="188" y="380"/>
                    </a:lnTo>
                    <a:lnTo>
                      <a:pt x="223" y="263"/>
                    </a:lnTo>
                    <a:lnTo>
                      <a:pt x="235" y="122"/>
                    </a:lnTo>
                    <a:lnTo>
                      <a:pt x="223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4">
                <a:extLst>
                  <a:ext uri="{FF2B5EF4-FFF2-40B4-BE49-F238E27FC236}">
                    <a16:creationId xmlns:a16="http://schemas.microsoft.com/office/drawing/2014/main" id="{E8557217-168F-3345-A159-101B66D5C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7110" y="1208429"/>
                <a:ext cx="331739" cy="558134"/>
              </a:xfrm>
              <a:custGeom>
                <a:avLst/>
                <a:gdLst>
                  <a:gd name="T0" fmla="*/ 126 w 384"/>
                  <a:gd name="T1" fmla="*/ 122 h 821"/>
                  <a:gd name="T2" fmla="*/ 116 w 384"/>
                  <a:gd name="T3" fmla="*/ 40 h 821"/>
                  <a:gd name="T4" fmla="*/ 71 w 384"/>
                  <a:gd name="T5" fmla="*/ 0 h 821"/>
                  <a:gd name="T6" fmla="*/ 5 w 384"/>
                  <a:gd name="T7" fmla="*/ 5 h 821"/>
                  <a:gd name="T8" fmla="*/ 0 w 384"/>
                  <a:gd name="T9" fmla="*/ 40 h 821"/>
                  <a:gd name="T10" fmla="*/ 5 w 384"/>
                  <a:gd name="T11" fmla="*/ 117 h 821"/>
                  <a:gd name="T12" fmla="*/ 40 w 384"/>
                  <a:gd name="T13" fmla="*/ 233 h 821"/>
                  <a:gd name="T14" fmla="*/ 66 w 384"/>
                  <a:gd name="T15" fmla="*/ 319 h 821"/>
                  <a:gd name="T16" fmla="*/ 96 w 384"/>
                  <a:gd name="T17" fmla="*/ 435 h 821"/>
                  <a:gd name="T18" fmla="*/ 106 w 384"/>
                  <a:gd name="T19" fmla="*/ 536 h 821"/>
                  <a:gd name="T20" fmla="*/ 106 w 384"/>
                  <a:gd name="T21" fmla="*/ 617 h 821"/>
                  <a:gd name="T22" fmla="*/ 91 w 384"/>
                  <a:gd name="T23" fmla="*/ 679 h 821"/>
                  <a:gd name="T24" fmla="*/ 76 w 384"/>
                  <a:gd name="T25" fmla="*/ 699 h 821"/>
                  <a:gd name="T26" fmla="*/ 76 w 384"/>
                  <a:gd name="T27" fmla="*/ 719 h 821"/>
                  <a:gd name="T28" fmla="*/ 96 w 384"/>
                  <a:gd name="T29" fmla="*/ 750 h 821"/>
                  <a:gd name="T30" fmla="*/ 131 w 384"/>
                  <a:gd name="T31" fmla="*/ 760 h 821"/>
                  <a:gd name="T32" fmla="*/ 187 w 384"/>
                  <a:gd name="T33" fmla="*/ 760 h 821"/>
                  <a:gd name="T34" fmla="*/ 288 w 384"/>
                  <a:gd name="T35" fmla="*/ 785 h 821"/>
                  <a:gd name="T36" fmla="*/ 318 w 384"/>
                  <a:gd name="T37" fmla="*/ 821 h 821"/>
                  <a:gd name="T38" fmla="*/ 364 w 384"/>
                  <a:gd name="T39" fmla="*/ 800 h 821"/>
                  <a:gd name="T40" fmla="*/ 384 w 384"/>
                  <a:gd name="T41" fmla="*/ 750 h 821"/>
                  <a:gd name="T42" fmla="*/ 364 w 384"/>
                  <a:gd name="T43" fmla="*/ 730 h 821"/>
                  <a:gd name="T44" fmla="*/ 278 w 384"/>
                  <a:gd name="T45" fmla="*/ 719 h 821"/>
                  <a:gd name="T46" fmla="*/ 182 w 384"/>
                  <a:gd name="T47" fmla="*/ 719 h 821"/>
                  <a:gd name="T48" fmla="*/ 141 w 384"/>
                  <a:gd name="T49" fmla="*/ 714 h 821"/>
                  <a:gd name="T50" fmla="*/ 131 w 384"/>
                  <a:gd name="T51" fmla="*/ 684 h 821"/>
                  <a:gd name="T52" fmla="*/ 141 w 384"/>
                  <a:gd name="T53" fmla="*/ 627 h 821"/>
                  <a:gd name="T54" fmla="*/ 147 w 384"/>
                  <a:gd name="T55" fmla="*/ 531 h 821"/>
                  <a:gd name="T56" fmla="*/ 136 w 384"/>
                  <a:gd name="T57" fmla="*/ 425 h 821"/>
                  <a:gd name="T58" fmla="*/ 121 w 384"/>
                  <a:gd name="T59" fmla="*/ 284 h 821"/>
                  <a:gd name="T60" fmla="*/ 126 w 384"/>
                  <a:gd name="T61" fmla="*/ 162 h 821"/>
                  <a:gd name="T62" fmla="*/ 126 w 384"/>
                  <a:gd name="T63" fmla="*/ 122 h 82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84"/>
                  <a:gd name="T97" fmla="*/ 0 h 821"/>
                  <a:gd name="T98" fmla="*/ 384 w 384"/>
                  <a:gd name="T99" fmla="*/ 821 h 82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84" h="821">
                    <a:moveTo>
                      <a:pt x="126" y="122"/>
                    </a:moveTo>
                    <a:lnTo>
                      <a:pt x="116" y="40"/>
                    </a:lnTo>
                    <a:lnTo>
                      <a:pt x="71" y="0"/>
                    </a:lnTo>
                    <a:lnTo>
                      <a:pt x="5" y="5"/>
                    </a:lnTo>
                    <a:lnTo>
                      <a:pt x="0" y="40"/>
                    </a:lnTo>
                    <a:lnTo>
                      <a:pt x="5" y="117"/>
                    </a:lnTo>
                    <a:lnTo>
                      <a:pt x="40" y="233"/>
                    </a:lnTo>
                    <a:lnTo>
                      <a:pt x="66" y="319"/>
                    </a:lnTo>
                    <a:lnTo>
                      <a:pt x="96" y="435"/>
                    </a:lnTo>
                    <a:lnTo>
                      <a:pt x="106" y="536"/>
                    </a:lnTo>
                    <a:lnTo>
                      <a:pt x="106" y="617"/>
                    </a:lnTo>
                    <a:lnTo>
                      <a:pt x="91" y="679"/>
                    </a:lnTo>
                    <a:lnTo>
                      <a:pt x="76" y="699"/>
                    </a:lnTo>
                    <a:lnTo>
                      <a:pt x="76" y="719"/>
                    </a:lnTo>
                    <a:lnTo>
                      <a:pt x="96" y="750"/>
                    </a:lnTo>
                    <a:lnTo>
                      <a:pt x="131" y="760"/>
                    </a:lnTo>
                    <a:lnTo>
                      <a:pt x="187" y="760"/>
                    </a:lnTo>
                    <a:lnTo>
                      <a:pt x="288" y="785"/>
                    </a:lnTo>
                    <a:lnTo>
                      <a:pt x="318" y="821"/>
                    </a:lnTo>
                    <a:lnTo>
                      <a:pt x="364" y="800"/>
                    </a:lnTo>
                    <a:lnTo>
                      <a:pt x="384" y="750"/>
                    </a:lnTo>
                    <a:lnTo>
                      <a:pt x="364" y="730"/>
                    </a:lnTo>
                    <a:lnTo>
                      <a:pt x="278" y="719"/>
                    </a:lnTo>
                    <a:lnTo>
                      <a:pt x="182" y="719"/>
                    </a:lnTo>
                    <a:lnTo>
                      <a:pt x="141" y="714"/>
                    </a:lnTo>
                    <a:lnTo>
                      <a:pt x="131" y="684"/>
                    </a:lnTo>
                    <a:lnTo>
                      <a:pt x="141" y="627"/>
                    </a:lnTo>
                    <a:lnTo>
                      <a:pt x="147" y="531"/>
                    </a:lnTo>
                    <a:lnTo>
                      <a:pt x="136" y="425"/>
                    </a:lnTo>
                    <a:lnTo>
                      <a:pt x="121" y="284"/>
                    </a:lnTo>
                    <a:lnTo>
                      <a:pt x="126" y="162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5">
                <a:extLst>
                  <a:ext uri="{FF2B5EF4-FFF2-40B4-BE49-F238E27FC236}">
                    <a16:creationId xmlns:a16="http://schemas.microsoft.com/office/drawing/2014/main" id="{CACCA4DB-5FCA-8947-A2FC-199E27F6726A}"/>
                  </a:ext>
                </a:extLst>
              </p:cNvPr>
              <p:cNvSpPr>
                <a:spLocks/>
              </p:cNvSpPr>
              <p:nvPr/>
            </p:nvSpPr>
            <p:spPr bwMode="auto">
              <a:xfrm rot="4735965">
                <a:off x="2325722" y="672070"/>
                <a:ext cx="278727" cy="350745"/>
              </a:xfrm>
              <a:custGeom>
                <a:avLst/>
                <a:gdLst>
                  <a:gd name="T0" fmla="*/ 268 w 410"/>
                  <a:gd name="T1" fmla="*/ 117 h 406"/>
                  <a:gd name="T2" fmla="*/ 217 w 410"/>
                  <a:gd name="T3" fmla="*/ 41 h 406"/>
                  <a:gd name="T4" fmla="*/ 166 w 410"/>
                  <a:gd name="T5" fmla="*/ 0 h 406"/>
                  <a:gd name="T6" fmla="*/ 106 w 410"/>
                  <a:gd name="T7" fmla="*/ 0 h 406"/>
                  <a:gd name="T8" fmla="*/ 40 w 410"/>
                  <a:gd name="T9" fmla="*/ 26 h 406"/>
                  <a:gd name="T10" fmla="*/ 10 w 410"/>
                  <a:gd name="T11" fmla="*/ 71 h 406"/>
                  <a:gd name="T12" fmla="*/ 0 w 410"/>
                  <a:gd name="T13" fmla="*/ 132 h 406"/>
                  <a:gd name="T14" fmla="*/ 10 w 410"/>
                  <a:gd name="T15" fmla="*/ 213 h 406"/>
                  <a:gd name="T16" fmla="*/ 50 w 410"/>
                  <a:gd name="T17" fmla="*/ 304 h 406"/>
                  <a:gd name="T18" fmla="*/ 121 w 410"/>
                  <a:gd name="T19" fmla="*/ 365 h 406"/>
                  <a:gd name="T20" fmla="*/ 176 w 410"/>
                  <a:gd name="T21" fmla="*/ 395 h 406"/>
                  <a:gd name="T22" fmla="*/ 232 w 410"/>
                  <a:gd name="T23" fmla="*/ 406 h 406"/>
                  <a:gd name="T24" fmla="*/ 278 w 410"/>
                  <a:gd name="T25" fmla="*/ 390 h 406"/>
                  <a:gd name="T26" fmla="*/ 303 w 410"/>
                  <a:gd name="T27" fmla="*/ 365 h 406"/>
                  <a:gd name="T28" fmla="*/ 319 w 410"/>
                  <a:gd name="T29" fmla="*/ 304 h 406"/>
                  <a:gd name="T30" fmla="*/ 314 w 410"/>
                  <a:gd name="T31" fmla="*/ 233 h 406"/>
                  <a:gd name="T32" fmla="*/ 298 w 410"/>
                  <a:gd name="T33" fmla="*/ 173 h 406"/>
                  <a:gd name="T34" fmla="*/ 399 w 410"/>
                  <a:gd name="T35" fmla="*/ 117 h 406"/>
                  <a:gd name="T36" fmla="*/ 410 w 410"/>
                  <a:gd name="T37" fmla="*/ 92 h 406"/>
                  <a:gd name="T38" fmla="*/ 399 w 410"/>
                  <a:gd name="T39" fmla="*/ 81 h 406"/>
                  <a:gd name="T40" fmla="*/ 288 w 410"/>
                  <a:gd name="T41" fmla="*/ 147 h 406"/>
                  <a:gd name="T42" fmla="*/ 268 w 410"/>
                  <a:gd name="T43" fmla="*/ 117 h 4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10"/>
                  <a:gd name="T67" fmla="*/ 0 h 406"/>
                  <a:gd name="T68" fmla="*/ 410 w 410"/>
                  <a:gd name="T69" fmla="*/ 406 h 4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10" h="406">
                    <a:moveTo>
                      <a:pt x="268" y="117"/>
                    </a:moveTo>
                    <a:lnTo>
                      <a:pt x="217" y="41"/>
                    </a:lnTo>
                    <a:lnTo>
                      <a:pt x="166" y="0"/>
                    </a:lnTo>
                    <a:lnTo>
                      <a:pt x="106" y="0"/>
                    </a:lnTo>
                    <a:lnTo>
                      <a:pt x="40" y="26"/>
                    </a:lnTo>
                    <a:lnTo>
                      <a:pt x="10" y="71"/>
                    </a:lnTo>
                    <a:lnTo>
                      <a:pt x="0" y="132"/>
                    </a:lnTo>
                    <a:lnTo>
                      <a:pt x="10" y="213"/>
                    </a:lnTo>
                    <a:lnTo>
                      <a:pt x="50" y="304"/>
                    </a:lnTo>
                    <a:lnTo>
                      <a:pt x="121" y="365"/>
                    </a:lnTo>
                    <a:lnTo>
                      <a:pt x="176" y="395"/>
                    </a:lnTo>
                    <a:lnTo>
                      <a:pt x="232" y="406"/>
                    </a:lnTo>
                    <a:lnTo>
                      <a:pt x="278" y="390"/>
                    </a:lnTo>
                    <a:lnTo>
                      <a:pt x="303" y="365"/>
                    </a:lnTo>
                    <a:lnTo>
                      <a:pt x="319" y="304"/>
                    </a:lnTo>
                    <a:lnTo>
                      <a:pt x="314" y="233"/>
                    </a:lnTo>
                    <a:lnTo>
                      <a:pt x="298" y="173"/>
                    </a:lnTo>
                    <a:lnTo>
                      <a:pt x="399" y="117"/>
                    </a:lnTo>
                    <a:lnTo>
                      <a:pt x="410" y="92"/>
                    </a:lnTo>
                    <a:lnTo>
                      <a:pt x="399" y="81"/>
                    </a:lnTo>
                    <a:lnTo>
                      <a:pt x="288" y="147"/>
                    </a:lnTo>
                    <a:lnTo>
                      <a:pt x="268" y="1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6">
                <a:extLst>
                  <a:ext uri="{FF2B5EF4-FFF2-40B4-BE49-F238E27FC236}">
                    <a16:creationId xmlns:a16="http://schemas.microsoft.com/office/drawing/2014/main" id="{7DB26655-5CEB-1147-96EC-8D5B1CFCDDD3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>
                <a:off x="1860397" y="710851"/>
                <a:ext cx="223662" cy="471692"/>
              </a:xfrm>
              <a:custGeom>
                <a:avLst/>
                <a:gdLst>
                  <a:gd name="T0" fmla="*/ 329 w 329"/>
                  <a:gd name="T1" fmla="*/ 15 h 546"/>
                  <a:gd name="T2" fmla="*/ 293 w 329"/>
                  <a:gd name="T3" fmla="*/ 0 h 546"/>
                  <a:gd name="T4" fmla="*/ 217 w 329"/>
                  <a:gd name="T5" fmla="*/ 5 h 546"/>
                  <a:gd name="T6" fmla="*/ 151 w 329"/>
                  <a:gd name="T7" fmla="*/ 56 h 546"/>
                  <a:gd name="T8" fmla="*/ 55 w 329"/>
                  <a:gd name="T9" fmla="*/ 162 h 546"/>
                  <a:gd name="T10" fmla="*/ 5 w 329"/>
                  <a:gd name="T11" fmla="*/ 248 h 546"/>
                  <a:gd name="T12" fmla="*/ 0 w 329"/>
                  <a:gd name="T13" fmla="*/ 278 h 546"/>
                  <a:gd name="T14" fmla="*/ 25 w 329"/>
                  <a:gd name="T15" fmla="*/ 334 h 546"/>
                  <a:gd name="T16" fmla="*/ 80 w 329"/>
                  <a:gd name="T17" fmla="*/ 359 h 546"/>
                  <a:gd name="T18" fmla="*/ 151 w 329"/>
                  <a:gd name="T19" fmla="*/ 389 h 546"/>
                  <a:gd name="T20" fmla="*/ 207 w 329"/>
                  <a:gd name="T21" fmla="*/ 404 h 546"/>
                  <a:gd name="T22" fmla="*/ 232 w 329"/>
                  <a:gd name="T23" fmla="*/ 430 h 546"/>
                  <a:gd name="T24" fmla="*/ 217 w 329"/>
                  <a:gd name="T25" fmla="*/ 465 h 546"/>
                  <a:gd name="T26" fmla="*/ 177 w 329"/>
                  <a:gd name="T27" fmla="*/ 506 h 546"/>
                  <a:gd name="T28" fmla="*/ 126 w 329"/>
                  <a:gd name="T29" fmla="*/ 511 h 546"/>
                  <a:gd name="T30" fmla="*/ 91 w 329"/>
                  <a:gd name="T31" fmla="*/ 495 h 546"/>
                  <a:gd name="T32" fmla="*/ 70 w 329"/>
                  <a:gd name="T33" fmla="*/ 511 h 546"/>
                  <a:gd name="T34" fmla="*/ 75 w 329"/>
                  <a:gd name="T35" fmla="*/ 531 h 546"/>
                  <a:gd name="T36" fmla="*/ 116 w 329"/>
                  <a:gd name="T37" fmla="*/ 546 h 546"/>
                  <a:gd name="T38" fmla="*/ 177 w 329"/>
                  <a:gd name="T39" fmla="*/ 546 h 546"/>
                  <a:gd name="T40" fmla="*/ 232 w 329"/>
                  <a:gd name="T41" fmla="*/ 531 h 546"/>
                  <a:gd name="T42" fmla="*/ 263 w 329"/>
                  <a:gd name="T43" fmla="*/ 511 h 546"/>
                  <a:gd name="T44" fmla="*/ 283 w 329"/>
                  <a:gd name="T45" fmla="*/ 475 h 546"/>
                  <a:gd name="T46" fmla="*/ 293 w 329"/>
                  <a:gd name="T47" fmla="*/ 435 h 546"/>
                  <a:gd name="T48" fmla="*/ 268 w 329"/>
                  <a:gd name="T49" fmla="*/ 399 h 546"/>
                  <a:gd name="T50" fmla="*/ 207 w 329"/>
                  <a:gd name="T51" fmla="*/ 374 h 546"/>
                  <a:gd name="T52" fmla="*/ 136 w 329"/>
                  <a:gd name="T53" fmla="*/ 354 h 546"/>
                  <a:gd name="T54" fmla="*/ 75 w 329"/>
                  <a:gd name="T55" fmla="*/ 319 h 546"/>
                  <a:gd name="T56" fmla="*/ 60 w 329"/>
                  <a:gd name="T57" fmla="*/ 288 h 546"/>
                  <a:gd name="T58" fmla="*/ 70 w 329"/>
                  <a:gd name="T59" fmla="*/ 233 h 546"/>
                  <a:gd name="T60" fmla="*/ 116 w 329"/>
                  <a:gd name="T61" fmla="*/ 162 h 546"/>
                  <a:gd name="T62" fmla="*/ 172 w 329"/>
                  <a:gd name="T63" fmla="*/ 121 h 546"/>
                  <a:gd name="T64" fmla="*/ 258 w 329"/>
                  <a:gd name="T65" fmla="*/ 91 h 546"/>
                  <a:gd name="T66" fmla="*/ 329 w 329"/>
                  <a:gd name="T67" fmla="*/ 76 h 546"/>
                  <a:gd name="T68" fmla="*/ 329 w 329"/>
                  <a:gd name="T69" fmla="*/ 35 h 546"/>
                  <a:gd name="T70" fmla="*/ 329 w 329"/>
                  <a:gd name="T71" fmla="*/ 15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7">
                <a:extLst>
                  <a:ext uri="{FF2B5EF4-FFF2-40B4-BE49-F238E27FC236}">
                    <a16:creationId xmlns:a16="http://schemas.microsoft.com/office/drawing/2014/main" id="{99E46D0B-FBB9-A941-80CE-E29C74F183C3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>
                <a:off x="1996781" y="801135"/>
                <a:ext cx="210065" cy="581408"/>
              </a:xfrm>
              <a:custGeom>
                <a:avLst/>
                <a:gdLst>
                  <a:gd name="T0" fmla="*/ 269 w 309"/>
                  <a:gd name="T1" fmla="*/ 212 h 673"/>
                  <a:gd name="T2" fmla="*/ 238 w 309"/>
                  <a:gd name="T3" fmla="*/ 86 h 673"/>
                  <a:gd name="T4" fmla="*/ 203 w 309"/>
                  <a:gd name="T5" fmla="*/ 25 h 673"/>
                  <a:gd name="T6" fmla="*/ 126 w 309"/>
                  <a:gd name="T7" fmla="*/ 0 h 673"/>
                  <a:gd name="T8" fmla="*/ 50 w 309"/>
                  <a:gd name="T9" fmla="*/ 10 h 673"/>
                  <a:gd name="T10" fmla="*/ 15 w 309"/>
                  <a:gd name="T11" fmla="*/ 76 h 673"/>
                  <a:gd name="T12" fmla="*/ 20 w 309"/>
                  <a:gd name="T13" fmla="*/ 157 h 673"/>
                  <a:gd name="T14" fmla="*/ 40 w 309"/>
                  <a:gd name="T15" fmla="*/ 288 h 673"/>
                  <a:gd name="T16" fmla="*/ 40 w 309"/>
                  <a:gd name="T17" fmla="*/ 404 h 673"/>
                  <a:gd name="T18" fmla="*/ 15 w 309"/>
                  <a:gd name="T19" fmla="*/ 505 h 673"/>
                  <a:gd name="T20" fmla="*/ 0 w 309"/>
                  <a:gd name="T21" fmla="*/ 561 h 673"/>
                  <a:gd name="T22" fmla="*/ 10 w 309"/>
                  <a:gd name="T23" fmla="*/ 612 h 673"/>
                  <a:gd name="T24" fmla="*/ 45 w 309"/>
                  <a:gd name="T25" fmla="*/ 638 h 673"/>
                  <a:gd name="T26" fmla="*/ 91 w 309"/>
                  <a:gd name="T27" fmla="*/ 663 h 673"/>
                  <a:gd name="T28" fmla="*/ 136 w 309"/>
                  <a:gd name="T29" fmla="*/ 673 h 673"/>
                  <a:gd name="T30" fmla="*/ 193 w 309"/>
                  <a:gd name="T31" fmla="*/ 673 h 673"/>
                  <a:gd name="T32" fmla="*/ 259 w 309"/>
                  <a:gd name="T33" fmla="*/ 622 h 673"/>
                  <a:gd name="T34" fmla="*/ 309 w 309"/>
                  <a:gd name="T35" fmla="*/ 515 h 673"/>
                  <a:gd name="T36" fmla="*/ 304 w 309"/>
                  <a:gd name="T37" fmla="*/ 419 h 673"/>
                  <a:gd name="T38" fmla="*/ 274 w 309"/>
                  <a:gd name="T39" fmla="*/ 308 h 673"/>
                  <a:gd name="T40" fmla="*/ 269 w 309"/>
                  <a:gd name="T41" fmla="*/ 212 h 6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09"/>
                  <a:gd name="T64" fmla="*/ 0 h 673"/>
                  <a:gd name="T65" fmla="*/ 309 w 309"/>
                  <a:gd name="T66" fmla="*/ 673 h 67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09" h="673">
                    <a:moveTo>
                      <a:pt x="269" y="212"/>
                    </a:moveTo>
                    <a:lnTo>
                      <a:pt x="238" y="86"/>
                    </a:lnTo>
                    <a:lnTo>
                      <a:pt x="203" y="25"/>
                    </a:lnTo>
                    <a:lnTo>
                      <a:pt x="126" y="0"/>
                    </a:lnTo>
                    <a:lnTo>
                      <a:pt x="50" y="10"/>
                    </a:lnTo>
                    <a:lnTo>
                      <a:pt x="15" y="76"/>
                    </a:lnTo>
                    <a:lnTo>
                      <a:pt x="20" y="157"/>
                    </a:lnTo>
                    <a:lnTo>
                      <a:pt x="40" y="288"/>
                    </a:lnTo>
                    <a:lnTo>
                      <a:pt x="40" y="404"/>
                    </a:lnTo>
                    <a:lnTo>
                      <a:pt x="15" y="505"/>
                    </a:lnTo>
                    <a:lnTo>
                      <a:pt x="0" y="561"/>
                    </a:lnTo>
                    <a:lnTo>
                      <a:pt x="10" y="612"/>
                    </a:lnTo>
                    <a:lnTo>
                      <a:pt x="45" y="638"/>
                    </a:lnTo>
                    <a:lnTo>
                      <a:pt x="91" y="663"/>
                    </a:lnTo>
                    <a:lnTo>
                      <a:pt x="136" y="673"/>
                    </a:lnTo>
                    <a:lnTo>
                      <a:pt x="193" y="673"/>
                    </a:lnTo>
                    <a:lnTo>
                      <a:pt x="259" y="622"/>
                    </a:lnTo>
                    <a:lnTo>
                      <a:pt x="309" y="515"/>
                    </a:lnTo>
                    <a:lnTo>
                      <a:pt x="304" y="419"/>
                    </a:lnTo>
                    <a:lnTo>
                      <a:pt x="274" y="308"/>
                    </a:lnTo>
                    <a:lnTo>
                      <a:pt x="269" y="21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8">
                <a:extLst>
                  <a:ext uri="{FF2B5EF4-FFF2-40B4-BE49-F238E27FC236}">
                    <a16:creationId xmlns:a16="http://schemas.microsoft.com/office/drawing/2014/main" id="{8DAB5CB7-EFAA-F14F-9FB8-90246CB52D87}"/>
                  </a:ext>
                </a:extLst>
              </p:cNvPr>
              <p:cNvSpPr>
                <a:spLocks/>
              </p:cNvSpPr>
              <p:nvPr/>
            </p:nvSpPr>
            <p:spPr bwMode="auto">
              <a:xfrm rot="2787687" flipH="1">
                <a:off x="2130799" y="958986"/>
                <a:ext cx="223662" cy="471692"/>
              </a:xfrm>
              <a:custGeom>
                <a:avLst/>
                <a:gdLst>
                  <a:gd name="T0" fmla="*/ 329 w 329"/>
                  <a:gd name="T1" fmla="*/ 15 h 546"/>
                  <a:gd name="T2" fmla="*/ 293 w 329"/>
                  <a:gd name="T3" fmla="*/ 0 h 546"/>
                  <a:gd name="T4" fmla="*/ 217 w 329"/>
                  <a:gd name="T5" fmla="*/ 5 h 546"/>
                  <a:gd name="T6" fmla="*/ 151 w 329"/>
                  <a:gd name="T7" fmla="*/ 56 h 546"/>
                  <a:gd name="T8" fmla="*/ 55 w 329"/>
                  <a:gd name="T9" fmla="*/ 162 h 546"/>
                  <a:gd name="T10" fmla="*/ 5 w 329"/>
                  <a:gd name="T11" fmla="*/ 248 h 546"/>
                  <a:gd name="T12" fmla="*/ 0 w 329"/>
                  <a:gd name="T13" fmla="*/ 278 h 546"/>
                  <a:gd name="T14" fmla="*/ 25 w 329"/>
                  <a:gd name="T15" fmla="*/ 334 h 546"/>
                  <a:gd name="T16" fmla="*/ 80 w 329"/>
                  <a:gd name="T17" fmla="*/ 359 h 546"/>
                  <a:gd name="T18" fmla="*/ 151 w 329"/>
                  <a:gd name="T19" fmla="*/ 389 h 546"/>
                  <a:gd name="T20" fmla="*/ 207 w 329"/>
                  <a:gd name="T21" fmla="*/ 404 h 546"/>
                  <a:gd name="T22" fmla="*/ 232 w 329"/>
                  <a:gd name="T23" fmla="*/ 430 h 546"/>
                  <a:gd name="T24" fmla="*/ 217 w 329"/>
                  <a:gd name="T25" fmla="*/ 465 h 546"/>
                  <a:gd name="T26" fmla="*/ 177 w 329"/>
                  <a:gd name="T27" fmla="*/ 506 h 546"/>
                  <a:gd name="T28" fmla="*/ 126 w 329"/>
                  <a:gd name="T29" fmla="*/ 511 h 546"/>
                  <a:gd name="T30" fmla="*/ 91 w 329"/>
                  <a:gd name="T31" fmla="*/ 495 h 546"/>
                  <a:gd name="T32" fmla="*/ 70 w 329"/>
                  <a:gd name="T33" fmla="*/ 511 h 546"/>
                  <a:gd name="T34" fmla="*/ 75 w 329"/>
                  <a:gd name="T35" fmla="*/ 531 h 546"/>
                  <a:gd name="T36" fmla="*/ 116 w 329"/>
                  <a:gd name="T37" fmla="*/ 546 h 546"/>
                  <a:gd name="T38" fmla="*/ 177 w 329"/>
                  <a:gd name="T39" fmla="*/ 546 h 546"/>
                  <a:gd name="T40" fmla="*/ 232 w 329"/>
                  <a:gd name="T41" fmla="*/ 531 h 546"/>
                  <a:gd name="T42" fmla="*/ 263 w 329"/>
                  <a:gd name="T43" fmla="*/ 511 h 546"/>
                  <a:gd name="T44" fmla="*/ 283 w 329"/>
                  <a:gd name="T45" fmla="*/ 475 h 546"/>
                  <a:gd name="T46" fmla="*/ 293 w 329"/>
                  <a:gd name="T47" fmla="*/ 435 h 546"/>
                  <a:gd name="T48" fmla="*/ 268 w 329"/>
                  <a:gd name="T49" fmla="*/ 399 h 546"/>
                  <a:gd name="T50" fmla="*/ 207 w 329"/>
                  <a:gd name="T51" fmla="*/ 374 h 546"/>
                  <a:gd name="T52" fmla="*/ 136 w 329"/>
                  <a:gd name="T53" fmla="*/ 354 h 546"/>
                  <a:gd name="T54" fmla="*/ 75 w 329"/>
                  <a:gd name="T55" fmla="*/ 319 h 546"/>
                  <a:gd name="T56" fmla="*/ 60 w 329"/>
                  <a:gd name="T57" fmla="*/ 288 h 546"/>
                  <a:gd name="T58" fmla="*/ 70 w 329"/>
                  <a:gd name="T59" fmla="*/ 233 h 546"/>
                  <a:gd name="T60" fmla="*/ 116 w 329"/>
                  <a:gd name="T61" fmla="*/ 162 h 546"/>
                  <a:gd name="T62" fmla="*/ 172 w 329"/>
                  <a:gd name="T63" fmla="*/ 121 h 546"/>
                  <a:gd name="T64" fmla="*/ 258 w 329"/>
                  <a:gd name="T65" fmla="*/ 91 h 546"/>
                  <a:gd name="T66" fmla="*/ 329 w 329"/>
                  <a:gd name="T67" fmla="*/ 76 h 546"/>
                  <a:gd name="T68" fmla="*/ 329 w 329"/>
                  <a:gd name="T69" fmla="*/ 35 h 546"/>
                  <a:gd name="T70" fmla="*/ 329 w 329"/>
                  <a:gd name="T71" fmla="*/ 15 h 54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29"/>
                  <a:gd name="T109" fmla="*/ 0 h 546"/>
                  <a:gd name="T110" fmla="*/ 329 w 329"/>
                  <a:gd name="T111" fmla="*/ 546 h 54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Digital Processing Element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814388" y="1790700"/>
            <a:ext cx="1674812" cy="2476500"/>
            <a:chOff x="161" y="960"/>
            <a:chExt cx="1055" cy="1584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161" y="1543"/>
              <a:ext cx="869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Static</a:t>
              </a:r>
            </a:p>
            <a:p>
              <a:pPr algn="ctr" eaLnBrk="1" hangingPunct="1">
                <a:defRPr/>
              </a:pPr>
              <a:r>
                <a:rPr lang="en-US" b="0">
                  <a:solidFill>
                    <a:srgbClr val="CC0000"/>
                  </a:solidFill>
                  <a:latin typeface="+mj-lt"/>
                </a:rPr>
                <a:t>discipline</a:t>
              </a:r>
              <a:endParaRPr lang="en-US" sz="2400" b="0">
                <a:latin typeface="+mj-lt"/>
              </a:endParaRPr>
            </a:p>
          </p:txBody>
        </p:sp>
        <p:sp>
          <p:nvSpPr>
            <p:cNvPr id="5" name="AutoShape 6"/>
            <p:cNvSpPr>
              <a:spLocks/>
            </p:cNvSpPr>
            <p:nvPr/>
          </p:nvSpPr>
          <p:spPr bwMode="auto">
            <a:xfrm>
              <a:off x="1024" y="96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659188" y="4694238"/>
            <a:ext cx="2209800" cy="1828800"/>
          </a:xfrm>
          <a:prstGeom prst="rect">
            <a:avLst/>
          </a:prstGeom>
          <a:solidFill>
            <a:srgbClr val="FF99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32225" y="4689475"/>
            <a:ext cx="1863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Output a </a:t>
            </a:r>
            <a:r>
              <a:rPr lang="en-US" altLang="en-US" sz="1200"/>
              <a:t>“</a:t>
            </a:r>
            <a:r>
              <a:rPr lang="en-US" altLang="ja-JP" sz="1200"/>
              <a:t>1” if at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least 2 out of 3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my inputs are a </a:t>
            </a:r>
            <a:r>
              <a:rPr lang="en-US" altLang="ja-JP" sz="1200"/>
              <a:t>“1”.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200"/>
              <a:t>Otherwise, output </a:t>
            </a:r>
            <a:r>
              <a:rPr lang="en-US" altLang="ja-JP" sz="1200"/>
              <a:t>“0”.</a:t>
            </a:r>
            <a:endParaRPr lang="en-US" altLang="x-none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784600" y="5695950"/>
            <a:ext cx="195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I will generate a valid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output in no more than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2 minutes after </a:t>
            </a:r>
          </a:p>
          <a:p>
            <a:pPr algn="ctr" eaLnBrk="1" hangingPunct="1">
              <a:defRPr/>
            </a:pPr>
            <a:r>
              <a:rPr lang="en-US" sz="1200" b="0">
                <a:latin typeface="+mj-lt"/>
              </a:rPr>
              <a:t>seeing valid inputs</a:t>
            </a:r>
            <a:endParaRPr lang="en-US" sz="2400" b="0">
              <a:latin typeface="+mj-lt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2663825" y="4921250"/>
            <a:ext cx="995363" cy="1068388"/>
            <a:chOff x="1869" y="3071"/>
            <a:chExt cx="627" cy="673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920" y="326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920" y="349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920" y="374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83" y="3071"/>
              <a:ext cx="4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A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70" y="3311"/>
              <a:ext cx="49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B</a:t>
              </a:r>
              <a:endParaRPr lang="en-US" sz="2400" b="0">
                <a:latin typeface="+mj-lt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69" y="3570"/>
              <a:ext cx="49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input C</a:t>
              </a:r>
              <a:endParaRPr lang="en-US" sz="2400" b="0">
                <a:latin typeface="+mj-lt"/>
              </a:endParaRP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5868988" y="5332413"/>
            <a:ext cx="914400" cy="276225"/>
            <a:chOff x="3888" y="3330"/>
            <a:chExt cx="576" cy="174"/>
          </a:xfrm>
        </p:grpSpPr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3888" y="35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96" y="3330"/>
              <a:ext cx="5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output Y</a:t>
              </a:r>
            </a:p>
          </p:txBody>
        </p:sp>
      </p:grpSp>
      <p:sp>
        <p:nvSpPr>
          <p:cNvPr id="20" name="Rectangle 24"/>
          <p:cNvSpPr txBox="1">
            <a:spLocks noChangeArrowheads="1"/>
          </p:cNvSpPr>
          <p:nvPr/>
        </p:nvSpPr>
        <p:spPr>
          <a:xfrm>
            <a:off x="685800" y="1028700"/>
            <a:ext cx="7924800" cy="4191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u="sng" dirty="0">
                <a:latin typeface="+mj-lt"/>
                <a:ea typeface="ＭＳ Ｐゴシック" charset="0"/>
                <a:cs typeface="ＭＳ Ｐゴシック" charset="0"/>
              </a:rPr>
              <a:t>combinational device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a circuit element that has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082800" y="1619250"/>
            <a:ext cx="70612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one or more digital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 inputs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2082800" y="1981200"/>
            <a:ext cx="706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one or more digital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outputs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2082800" y="2362200"/>
            <a:ext cx="706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>
                <a:latin typeface="+mj-lt"/>
                <a:ea typeface="ＭＳ Ｐゴシック" charset="0"/>
                <a:cs typeface="ＭＳ Ｐゴシック" charset="0"/>
              </a:rPr>
              <a:t>functional specification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that details the value of each output for every possible combination of valid input values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022475" y="3238500"/>
            <a:ext cx="70612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8" tIns="44450" rIns="90488" bIns="44450"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timing specification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consisting (at minimum) of an upper bound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on the required time for the device to compute the specified output values from an arbitrary set of stable, valid input values</a:t>
            </a:r>
            <a:br>
              <a:rPr lang="en-US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Combinational Digital System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1534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x-none"/>
              <a:t>A set of interconnected elements is a combinational device if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each circuit element is combinational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every input is connected to exactly one output or to some vast supply of constant 0</a:t>
            </a:r>
            <a:r>
              <a:rPr lang="en-US" altLang="ja-JP" sz="2400"/>
              <a:t>’s and 1’s</a:t>
            </a:r>
          </a:p>
          <a:p>
            <a:pPr lvl="1">
              <a:lnSpc>
                <a:spcPct val="90000"/>
              </a:lnSpc>
            </a:pPr>
            <a:r>
              <a:rPr lang="en-US" altLang="x-none" sz="2400"/>
              <a:t>the circuit contains no directed cycl</a:t>
            </a:r>
            <a:r>
              <a:rPr lang="en-US" altLang="x-none"/>
              <a:t>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F2245-B5AF-8241-8AB0-EED1F14A1F73}"/>
              </a:ext>
            </a:extLst>
          </p:cNvPr>
          <p:cNvGrpSpPr/>
          <p:nvPr/>
        </p:nvGrpSpPr>
        <p:grpSpPr>
          <a:xfrm>
            <a:off x="2911796" y="4032346"/>
            <a:ext cx="3226694" cy="2300027"/>
            <a:chOff x="2911796" y="4032346"/>
            <a:chExt cx="3226694" cy="2300027"/>
          </a:xfrm>
        </p:grpSpPr>
        <p:sp>
          <p:nvSpPr>
            <p:cNvPr id="35845" name="TextBox 1"/>
            <p:cNvSpPr txBox="1">
              <a:spLocks noChangeArrowheads="1"/>
            </p:cNvSpPr>
            <p:nvPr/>
          </p:nvSpPr>
          <p:spPr bwMode="auto">
            <a:xfrm>
              <a:off x="3860163" y="4123055"/>
              <a:ext cx="2278327" cy="400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Why is this true?</a:t>
              </a:r>
            </a:p>
          </p:txBody>
        </p:sp>
        <p:grpSp>
          <p:nvGrpSpPr>
            <p:cNvPr id="26" name="Group 76">
              <a:extLst>
                <a:ext uri="{FF2B5EF4-FFF2-40B4-BE49-F238E27FC236}">
                  <a16:creationId xmlns:a16="http://schemas.microsoft.com/office/drawing/2014/main" id="{0F866D94-2153-D143-A244-DAF4FFB5F7F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1796" y="4032346"/>
              <a:ext cx="881479" cy="2300027"/>
              <a:chOff x="2928" y="3026"/>
              <a:chExt cx="738" cy="1851"/>
            </a:xfrm>
          </p:grpSpPr>
          <p:sp>
            <p:nvSpPr>
              <p:cNvPr id="27" name="Freeform 77">
                <a:extLst>
                  <a:ext uri="{FF2B5EF4-FFF2-40B4-BE49-F238E27FC236}">
                    <a16:creationId xmlns:a16="http://schemas.microsoft.com/office/drawing/2014/main" id="{02D53904-77D1-2344-AEB4-936C02E66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3099"/>
                <a:ext cx="433" cy="423"/>
              </a:xfrm>
              <a:custGeom>
                <a:avLst/>
                <a:gdLst>
                  <a:gd name="T0" fmla="*/ 1 w 866"/>
                  <a:gd name="T1" fmla="*/ 1 h 846"/>
                  <a:gd name="T2" fmla="*/ 1 w 866"/>
                  <a:gd name="T3" fmla="*/ 1 h 846"/>
                  <a:gd name="T4" fmla="*/ 1 w 866"/>
                  <a:gd name="T5" fmla="*/ 1 h 846"/>
                  <a:gd name="T6" fmla="*/ 1 w 866"/>
                  <a:gd name="T7" fmla="*/ 1 h 846"/>
                  <a:gd name="T8" fmla="*/ 1 w 866"/>
                  <a:gd name="T9" fmla="*/ 1 h 846"/>
                  <a:gd name="T10" fmla="*/ 1 w 866"/>
                  <a:gd name="T11" fmla="*/ 0 h 846"/>
                  <a:gd name="T12" fmla="*/ 1 w 866"/>
                  <a:gd name="T13" fmla="*/ 1 h 846"/>
                  <a:gd name="T14" fmla="*/ 1 w 866"/>
                  <a:gd name="T15" fmla="*/ 1 h 846"/>
                  <a:gd name="T16" fmla="*/ 1 w 866"/>
                  <a:gd name="T17" fmla="*/ 1 h 846"/>
                  <a:gd name="T18" fmla="*/ 1 w 866"/>
                  <a:gd name="T19" fmla="*/ 1 h 846"/>
                  <a:gd name="T20" fmla="*/ 1 w 866"/>
                  <a:gd name="T21" fmla="*/ 1 h 846"/>
                  <a:gd name="T22" fmla="*/ 1 w 866"/>
                  <a:gd name="T23" fmla="*/ 1 h 846"/>
                  <a:gd name="T24" fmla="*/ 1 w 866"/>
                  <a:gd name="T25" fmla="*/ 1 h 846"/>
                  <a:gd name="T26" fmla="*/ 1 w 866"/>
                  <a:gd name="T27" fmla="*/ 1 h 846"/>
                  <a:gd name="T28" fmla="*/ 1 w 866"/>
                  <a:gd name="T29" fmla="*/ 1 h 846"/>
                  <a:gd name="T30" fmla="*/ 1 w 866"/>
                  <a:gd name="T31" fmla="*/ 1 h 846"/>
                  <a:gd name="T32" fmla="*/ 1 w 866"/>
                  <a:gd name="T33" fmla="*/ 1 h 846"/>
                  <a:gd name="T34" fmla="*/ 1 w 866"/>
                  <a:gd name="T35" fmla="*/ 1 h 846"/>
                  <a:gd name="T36" fmla="*/ 1 w 866"/>
                  <a:gd name="T37" fmla="*/ 1 h 846"/>
                  <a:gd name="T38" fmla="*/ 1 w 866"/>
                  <a:gd name="T39" fmla="*/ 1 h 846"/>
                  <a:gd name="T40" fmla="*/ 0 w 866"/>
                  <a:gd name="T41" fmla="*/ 1 h 846"/>
                  <a:gd name="T42" fmla="*/ 1 w 866"/>
                  <a:gd name="T43" fmla="*/ 1 h 846"/>
                  <a:gd name="T44" fmla="*/ 1 w 866"/>
                  <a:gd name="T45" fmla="*/ 1 h 846"/>
                  <a:gd name="T46" fmla="*/ 1 w 866"/>
                  <a:gd name="T47" fmla="*/ 1 h 84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66"/>
                  <a:gd name="T73" fmla="*/ 0 h 846"/>
                  <a:gd name="T74" fmla="*/ 866 w 866"/>
                  <a:gd name="T75" fmla="*/ 846 h 84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66" h="846">
                    <a:moveTo>
                      <a:pt x="264" y="357"/>
                    </a:moveTo>
                    <a:lnTo>
                      <a:pt x="340" y="244"/>
                    </a:lnTo>
                    <a:lnTo>
                      <a:pt x="424" y="160"/>
                    </a:lnTo>
                    <a:lnTo>
                      <a:pt x="509" y="56"/>
                    </a:lnTo>
                    <a:lnTo>
                      <a:pt x="613" y="9"/>
                    </a:lnTo>
                    <a:lnTo>
                      <a:pt x="697" y="0"/>
                    </a:lnTo>
                    <a:lnTo>
                      <a:pt x="782" y="27"/>
                    </a:lnTo>
                    <a:lnTo>
                      <a:pt x="829" y="93"/>
                    </a:lnTo>
                    <a:lnTo>
                      <a:pt x="866" y="216"/>
                    </a:lnTo>
                    <a:lnTo>
                      <a:pt x="857" y="347"/>
                    </a:lnTo>
                    <a:lnTo>
                      <a:pt x="820" y="460"/>
                    </a:lnTo>
                    <a:lnTo>
                      <a:pt x="726" y="592"/>
                    </a:lnTo>
                    <a:lnTo>
                      <a:pt x="622" y="686"/>
                    </a:lnTo>
                    <a:lnTo>
                      <a:pt x="509" y="770"/>
                    </a:lnTo>
                    <a:lnTo>
                      <a:pt x="387" y="827"/>
                    </a:lnTo>
                    <a:lnTo>
                      <a:pt x="283" y="846"/>
                    </a:lnTo>
                    <a:lnTo>
                      <a:pt x="236" y="819"/>
                    </a:lnTo>
                    <a:lnTo>
                      <a:pt x="198" y="706"/>
                    </a:lnTo>
                    <a:lnTo>
                      <a:pt x="207" y="555"/>
                    </a:lnTo>
                    <a:lnTo>
                      <a:pt x="28" y="563"/>
                    </a:lnTo>
                    <a:lnTo>
                      <a:pt x="0" y="536"/>
                    </a:lnTo>
                    <a:lnTo>
                      <a:pt x="28" y="479"/>
                    </a:lnTo>
                    <a:lnTo>
                      <a:pt x="217" y="470"/>
                    </a:lnTo>
                    <a:lnTo>
                      <a:pt x="264" y="3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78">
                <a:extLst>
                  <a:ext uri="{FF2B5EF4-FFF2-40B4-BE49-F238E27FC236}">
                    <a16:creationId xmlns:a16="http://schemas.microsoft.com/office/drawing/2014/main" id="{F5D524CF-7F01-E84D-BDAE-753287AA6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3" y="3545"/>
                <a:ext cx="300" cy="622"/>
              </a:xfrm>
              <a:custGeom>
                <a:avLst/>
                <a:gdLst>
                  <a:gd name="T0" fmla="*/ 0 w 601"/>
                  <a:gd name="T1" fmla="*/ 1 h 1244"/>
                  <a:gd name="T2" fmla="*/ 0 w 601"/>
                  <a:gd name="T3" fmla="*/ 1 h 1244"/>
                  <a:gd name="T4" fmla="*/ 0 w 601"/>
                  <a:gd name="T5" fmla="*/ 0 h 1244"/>
                  <a:gd name="T6" fmla="*/ 0 w 601"/>
                  <a:gd name="T7" fmla="*/ 1 h 1244"/>
                  <a:gd name="T8" fmla="*/ 0 w 601"/>
                  <a:gd name="T9" fmla="*/ 1 h 1244"/>
                  <a:gd name="T10" fmla="*/ 0 w 601"/>
                  <a:gd name="T11" fmla="*/ 1 h 1244"/>
                  <a:gd name="T12" fmla="*/ 0 w 601"/>
                  <a:gd name="T13" fmla="*/ 1 h 1244"/>
                  <a:gd name="T14" fmla="*/ 0 w 601"/>
                  <a:gd name="T15" fmla="*/ 1 h 1244"/>
                  <a:gd name="T16" fmla="*/ 0 w 601"/>
                  <a:gd name="T17" fmla="*/ 1 h 1244"/>
                  <a:gd name="T18" fmla="*/ 0 w 601"/>
                  <a:gd name="T19" fmla="*/ 1 h 1244"/>
                  <a:gd name="T20" fmla="*/ 0 w 601"/>
                  <a:gd name="T21" fmla="*/ 1 h 1244"/>
                  <a:gd name="T22" fmla="*/ 0 w 601"/>
                  <a:gd name="T23" fmla="*/ 1 h 1244"/>
                  <a:gd name="T24" fmla="*/ 0 w 601"/>
                  <a:gd name="T25" fmla="*/ 1 h 1244"/>
                  <a:gd name="T26" fmla="*/ 0 w 601"/>
                  <a:gd name="T27" fmla="*/ 1 h 1244"/>
                  <a:gd name="T28" fmla="*/ 0 w 601"/>
                  <a:gd name="T29" fmla="*/ 1 h 1244"/>
                  <a:gd name="T30" fmla="*/ 0 w 601"/>
                  <a:gd name="T31" fmla="*/ 1 h 1244"/>
                  <a:gd name="T32" fmla="*/ 0 w 601"/>
                  <a:gd name="T33" fmla="*/ 1 h 1244"/>
                  <a:gd name="T34" fmla="*/ 0 w 601"/>
                  <a:gd name="T35" fmla="*/ 1 h 1244"/>
                  <a:gd name="T36" fmla="*/ 0 w 601"/>
                  <a:gd name="T37" fmla="*/ 1 h 1244"/>
                  <a:gd name="T38" fmla="*/ 0 w 601"/>
                  <a:gd name="T39" fmla="*/ 1 h 1244"/>
                  <a:gd name="T40" fmla="*/ 0 w 601"/>
                  <a:gd name="T41" fmla="*/ 1 h 1244"/>
                  <a:gd name="T42" fmla="*/ 0 w 601"/>
                  <a:gd name="T43" fmla="*/ 1 h 1244"/>
                  <a:gd name="T44" fmla="*/ 0 w 601"/>
                  <a:gd name="T45" fmla="*/ 1 h 1244"/>
                  <a:gd name="T46" fmla="*/ 0 w 601"/>
                  <a:gd name="T47" fmla="*/ 1 h 1244"/>
                  <a:gd name="T48" fmla="*/ 0 w 601"/>
                  <a:gd name="T49" fmla="*/ 1 h 1244"/>
                  <a:gd name="T50" fmla="*/ 0 w 601"/>
                  <a:gd name="T51" fmla="*/ 1 h 1244"/>
                  <a:gd name="T52" fmla="*/ 0 w 601"/>
                  <a:gd name="T53" fmla="*/ 1 h 1244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601"/>
                  <a:gd name="T82" fmla="*/ 0 h 1244"/>
                  <a:gd name="T83" fmla="*/ 601 w 601"/>
                  <a:gd name="T84" fmla="*/ 1244 h 1244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601" h="1244">
                    <a:moveTo>
                      <a:pt x="169" y="105"/>
                    </a:moveTo>
                    <a:lnTo>
                      <a:pt x="253" y="29"/>
                    </a:lnTo>
                    <a:lnTo>
                      <a:pt x="384" y="0"/>
                    </a:lnTo>
                    <a:lnTo>
                      <a:pt x="497" y="20"/>
                    </a:lnTo>
                    <a:lnTo>
                      <a:pt x="581" y="96"/>
                    </a:lnTo>
                    <a:lnTo>
                      <a:pt x="601" y="152"/>
                    </a:lnTo>
                    <a:lnTo>
                      <a:pt x="601" y="226"/>
                    </a:lnTo>
                    <a:lnTo>
                      <a:pt x="563" y="293"/>
                    </a:lnTo>
                    <a:lnTo>
                      <a:pt x="497" y="406"/>
                    </a:lnTo>
                    <a:lnTo>
                      <a:pt x="470" y="538"/>
                    </a:lnTo>
                    <a:lnTo>
                      <a:pt x="460" y="650"/>
                    </a:lnTo>
                    <a:lnTo>
                      <a:pt x="488" y="772"/>
                    </a:lnTo>
                    <a:lnTo>
                      <a:pt x="563" y="885"/>
                    </a:lnTo>
                    <a:lnTo>
                      <a:pt x="591" y="999"/>
                    </a:lnTo>
                    <a:lnTo>
                      <a:pt x="581" y="1102"/>
                    </a:lnTo>
                    <a:lnTo>
                      <a:pt x="526" y="1187"/>
                    </a:lnTo>
                    <a:lnTo>
                      <a:pt x="450" y="1234"/>
                    </a:lnTo>
                    <a:lnTo>
                      <a:pt x="357" y="1244"/>
                    </a:lnTo>
                    <a:lnTo>
                      <a:pt x="244" y="1244"/>
                    </a:lnTo>
                    <a:lnTo>
                      <a:pt x="160" y="1196"/>
                    </a:lnTo>
                    <a:lnTo>
                      <a:pt x="74" y="1055"/>
                    </a:lnTo>
                    <a:lnTo>
                      <a:pt x="19" y="932"/>
                    </a:lnTo>
                    <a:lnTo>
                      <a:pt x="0" y="745"/>
                    </a:lnTo>
                    <a:lnTo>
                      <a:pt x="19" y="575"/>
                    </a:lnTo>
                    <a:lnTo>
                      <a:pt x="56" y="396"/>
                    </a:lnTo>
                    <a:lnTo>
                      <a:pt x="113" y="217"/>
                    </a:lnTo>
                    <a:lnTo>
                      <a:pt x="169" y="1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79">
                <a:extLst>
                  <a:ext uri="{FF2B5EF4-FFF2-40B4-BE49-F238E27FC236}">
                    <a16:creationId xmlns:a16="http://schemas.microsoft.com/office/drawing/2014/main" id="{E3653A12-AF03-2B4E-889A-93B5D4477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3" y="3565"/>
                <a:ext cx="333" cy="560"/>
              </a:xfrm>
              <a:custGeom>
                <a:avLst/>
                <a:gdLst>
                  <a:gd name="T0" fmla="*/ 0 w 668"/>
                  <a:gd name="T1" fmla="*/ 1 h 1119"/>
                  <a:gd name="T2" fmla="*/ 0 w 668"/>
                  <a:gd name="T3" fmla="*/ 1 h 1119"/>
                  <a:gd name="T4" fmla="*/ 0 w 668"/>
                  <a:gd name="T5" fmla="*/ 0 h 1119"/>
                  <a:gd name="T6" fmla="*/ 0 w 668"/>
                  <a:gd name="T7" fmla="*/ 1 h 1119"/>
                  <a:gd name="T8" fmla="*/ 0 w 668"/>
                  <a:gd name="T9" fmla="*/ 1 h 1119"/>
                  <a:gd name="T10" fmla="*/ 0 w 668"/>
                  <a:gd name="T11" fmla="*/ 1 h 1119"/>
                  <a:gd name="T12" fmla="*/ 0 w 668"/>
                  <a:gd name="T13" fmla="*/ 1 h 1119"/>
                  <a:gd name="T14" fmla="*/ 0 w 668"/>
                  <a:gd name="T15" fmla="*/ 1 h 1119"/>
                  <a:gd name="T16" fmla="*/ 0 w 668"/>
                  <a:gd name="T17" fmla="*/ 1 h 1119"/>
                  <a:gd name="T18" fmla="*/ 0 w 668"/>
                  <a:gd name="T19" fmla="*/ 1 h 1119"/>
                  <a:gd name="T20" fmla="*/ 0 w 668"/>
                  <a:gd name="T21" fmla="*/ 1 h 1119"/>
                  <a:gd name="T22" fmla="*/ 0 w 668"/>
                  <a:gd name="T23" fmla="*/ 1 h 1119"/>
                  <a:gd name="T24" fmla="*/ 0 w 668"/>
                  <a:gd name="T25" fmla="*/ 1 h 1119"/>
                  <a:gd name="T26" fmla="*/ 0 w 668"/>
                  <a:gd name="T27" fmla="*/ 1 h 1119"/>
                  <a:gd name="T28" fmla="*/ 0 w 668"/>
                  <a:gd name="T29" fmla="*/ 1 h 1119"/>
                  <a:gd name="T30" fmla="*/ 0 w 668"/>
                  <a:gd name="T31" fmla="*/ 1 h 1119"/>
                  <a:gd name="T32" fmla="*/ 0 w 668"/>
                  <a:gd name="T33" fmla="*/ 1 h 1119"/>
                  <a:gd name="T34" fmla="*/ 0 w 668"/>
                  <a:gd name="T35" fmla="*/ 1 h 1119"/>
                  <a:gd name="T36" fmla="*/ 0 w 668"/>
                  <a:gd name="T37" fmla="*/ 1 h 1119"/>
                  <a:gd name="T38" fmla="*/ 0 w 668"/>
                  <a:gd name="T39" fmla="*/ 1 h 1119"/>
                  <a:gd name="T40" fmla="*/ 0 w 668"/>
                  <a:gd name="T41" fmla="*/ 1 h 1119"/>
                  <a:gd name="T42" fmla="*/ 0 w 668"/>
                  <a:gd name="T43" fmla="*/ 1 h 1119"/>
                  <a:gd name="T44" fmla="*/ 0 w 668"/>
                  <a:gd name="T45" fmla="*/ 1 h 1119"/>
                  <a:gd name="T46" fmla="*/ 0 w 668"/>
                  <a:gd name="T47" fmla="*/ 1 h 1119"/>
                  <a:gd name="T48" fmla="*/ 0 w 668"/>
                  <a:gd name="T49" fmla="*/ 1 h 1119"/>
                  <a:gd name="T50" fmla="*/ 0 w 668"/>
                  <a:gd name="T51" fmla="*/ 1 h 1119"/>
                  <a:gd name="T52" fmla="*/ 0 w 668"/>
                  <a:gd name="T53" fmla="*/ 1 h 1119"/>
                  <a:gd name="T54" fmla="*/ 0 w 668"/>
                  <a:gd name="T55" fmla="*/ 1 h 1119"/>
                  <a:gd name="T56" fmla="*/ 0 w 668"/>
                  <a:gd name="T57" fmla="*/ 1 h 1119"/>
                  <a:gd name="T58" fmla="*/ 0 w 668"/>
                  <a:gd name="T59" fmla="*/ 1 h 1119"/>
                  <a:gd name="T60" fmla="*/ 0 w 668"/>
                  <a:gd name="T61" fmla="*/ 1 h 1119"/>
                  <a:gd name="T62" fmla="*/ 0 w 668"/>
                  <a:gd name="T63" fmla="*/ 1 h 1119"/>
                  <a:gd name="T64" fmla="*/ 0 w 668"/>
                  <a:gd name="T65" fmla="*/ 1 h 1119"/>
                  <a:gd name="T66" fmla="*/ 0 w 668"/>
                  <a:gd name="T67" fmla="*/ 1 h 1119"/>
                  <a:gd name="T68" fmla="*/ 0 w 668"/>
                  <a:gd name="T69" fmla="*/ 1 h 1119"/>
                  <a:gd name="T70" fmla="*/ 0 w 668"/>
                  <a:gd name="T71" fmla="*/ 1 h 1119"/>
                  <a:gd name="T72" fmla="*/ 0 w 668"/>
                  <a:gd name="T73" fmla="*/ 1 h 1119"/>
                  <a:gd name="T74" fmla="*/ 0 w 668"/>
                  <a:gd name="T75" fmla="*/ 1 h 1119"/>
                  <a:gd name="T76" fmla="*/ 0 w 668"/>
                  <a:gd name="T77" fmla="*/ 1 h 111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668"/>
                  <a:gd name="T118" fmla="*/ 0 h 1119"/>
                  <a:gd name="T119" fmla="*/ 668 w 668"/>
                  <a:gd name="T120" fmla="*/ 1119 h 1119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668" h="1119">
                    <a:moveTo>
                      <a:pt x="0" y="55"/>
                    </a:moveTo>
                    <a:lnTo>
                      <a:pt x="9" y="8"/>
                    </a:lnTo>
                    <a:lnTo>
                      <a:pt x="112" y="0"/>
                    </a:lnTo>
                    <a:lnTo>
                      <a:pt x="168" y="47"/>
                    </a:lnTo>
                    <a:lnTo>
                      <a:pt x="254" y="168"/>
                    </a:lnTo>
                    <a:lnTo>
                      <a:pt x="366" y="328"/>
                    </a:lnTo>
                    <a:lnTo>
                      <a:pt x="469" y="441"/>
                    </a:lnTo>
                    <a:lnTo>
                      <a:pt x="658" y="647"/>
                    </a:lnTo>
                    <a:lnTo>
                      <a:pt x="668" y="694"/>
                    </a:lnTo>
                    <a:lnTo>
                      <a:pt x="629" y="723"/>
                    </a:lnTo>
                    <a:lnTo>
                      <a:pt x="535" y="760"/>
                    </a:lnTo>
                    <a:lnTo>
                      <a:pt x="404" y="790"/>
                    </a:lnTo>
                    <a:lnTo>
                      <a:pt x="244" y="799"/>
                    </a:lnTo>
                    <a:lnTo>
                      <a:pt x="188" y="807"/>
                    </a:lnTo>
                    <a:lnTo>
                      <a:pt x="168" y="846"/>
                    </a:lnTo>
                    <a:lnTo>
                      <a:pt x="206" y="911"/>
                    </a:lnTo>
                    <a:lnTo>
                      <a:pt x="338" y="1024"/>
                    </a:lnTo>
                    <a:lnTo>
                      <a:pt x="432" y="1053"/>
                    </a:lnTo>
                    <a:lnTo>
                      <a:pt x="451" y="1090"/>
                    </a:lnTo>
                    <a:lnTo>
                      <a:pt x="412" y="1119"/>
                    </a:lnTo>
                    <a:lnTo>
                      <a:pt x="328" y="1119"/>
                    </a:lnTo>
                    <a:lnTo>
                      <a:pt x="215" y="1053"/>
                    </a:lnTo>
                    <a:lnTo>
                      <a:pt x="122" y="959"/>
                    </a:lnTo>
                    <a:lnTo>
                      <a:pt x="65" y="874"/>
                    </a:lnTo>
                    <a:lnTo>
                      <a:pt x="65" y="807"/>
                    </a:lnTo>
                    <a:lnTo>
                      <a:pt x="102" y="760"/>
                    </a:lnTo>
                    <a:lnTo>
                      <a:pt x="159" y="743"/>
                    </a:lnTo>
                    <a:lnTo>
                      <a:pt x="244" y="733"/>
                    </a:lnTo>
                    <a:lnTo>
                      <a:pt x="338" y="733"/>
                    </a:lnTo>
                    <a:lnTo>
                      <a:pt x="451" y="714"/>
                    </a:lnTo>
                    <a:lnTo>
                      <a:pt x="508" y="694"/>
                    </a:lnTo>
                    <a:lnTo>
                      <a:pt x="535" y="667"/>
                    </a:lnTo>
                    <a:lnTo>
                      <a:pt x="526" y="639"/>
                    </a:lnTo>
                    <a:lnTo>
                      <a:pt x="442" y="563"/>
                    </a:lnTo>
                    <a:lnTo>
                      <a:pt x="309" y="431"/>
                    </a:lnTo>
                    <a:lnTo>
                      <a:pt x="188" y="319"/>
                    </a:lnTo>
                    <a:lnTo>
                      <a:pt x="55" y="197"/>
                    </a:lnTo>
                    <a:lnTo>
                      <a:pt x="9" y="111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0">
                <a:extLst>
                  <a:ext uri="{FF2B5EF4-FFF2-40B4-BE49-F238E27FC236}">
                    <a16:creationId xmlns:a16="http://schemas.microsoft.com/office/drawing/2014/main" id="{884C0FE9-E981-7D42-BE58-A17B45AA7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6" y="4034"/>
                <a:ext cx="362" cy="843"/>
              </a:xfrm>
              <a:custGeom>
                <a:avLst/>
                <a:gdLst>
                  <a:gd name="T0" fmla="*/ 1 w 724"/>
                  <a:gd name="T1" fmla="*/ 0 h 1686"/>
                  <a:gd name="T2" fmla="*/ 1 w 724"/>
                  <a:gd name="T3" fmla="*/ 1 h 1686"/>
                  <a:gd name="T4" fmla="*/ 1 w 724"/>
                  <a:gd name="T5" fmla="*/ 1 h 1686"/>
                  <a:gd name="T6" fmla="*/ 1 w 724"/>
                  <a:gd name="T7" fmla="*/ 1 h 1686"/>
                  <a:gd name="T8" fmla="*/ 1 w 724"/>
                  <a:gd name="T9" fmla="*/ 1 h 1686"/>
                  <a:gd name="T10" fmla="*/ 1 w 724"/>
                  <a:gd name="T11" fmla="*/ 1 h 1686"/>
                  <a:gd name="T12" fmla="*/ 1 w 724"/>
                  <a:gd name="T13" fmla="*/ 1 h 1686"/>
                  <a:gd name="T14" fmla="*/ 1 w 724"/>
                  <a:gd name="T15" fmla="*/ 1 h 1686"/>
                  <a:gd name="T16" fmla="*/ 1 w 724"/>
                  <a:gd name="T17" fmla="*/ 1 h 1686"/>
                  <a:gd name="T18" fmla="*/ 1 w 724"/>
                  <a:gd name="T19" fmla="*/ 1 h 1686"/>
                  <a:gd name="T20" fmla="*/ 1 w 724"/>
                  <a:gd name="T21" fmla="*/ 1 h 1686"/>
                  <a:gd name="T22" fmla="*/ 1 w 724"/>
                  <a:gd name="T23" fmla="*/ 1 h 1686"/>
                  <a:gd name="T24" fmla="*/ 1 w 724"/>
                  <a:gd name="T25" fmla="*/ 1 h 1686"/>
                  <a:gd name="T26" fmla="*/ 1 w 724"/>
                  <a:gd name="T27" fmla="*/ 1 h 1686"/>
                  <a:gd name="T28" fmla="*/ 1 w 724"/>
                  <a:gd name="T29" fmla="*/ 1 h 1686"/>
                  <a:gd name="T30" fmla="*/ 1 w 724"/>
                  <a:gd name="T31" fmla="*/ 1 h 1686"/>
                  <a:gd name="T32" fmla="*/ 1 w 724"/>
                  <a:gd name="T33" fmla="*/ 1 h 1686"/>
                  <a:gd name="T34" fmla="*/ 1 w 724"/>
                  <a:gd name="T35" fmla="*/ 1 h 1686"/>
                  <a:gd name="T36" fmla="*/ 1 w 724"/>
                  <a:gd name="T37" fmla="*/ 1 h 1686"/>
                  <a:gd name="T38" fmla="*/ 1 w 724"/>
                  <a:gd name="T39" fmla="*/ 1 h 1686"/>
                  <a:gd name="T40" fmla="*/ 0 w 724"/>
                  <a:gd name="T41" fmla="*/ 1 h 1686"/>
                  <a:gd name="T42" fmla="*/ 1 w 724"/>
                  <a:gd name="T43" fmla="*/ 1 h 1686"/>
                  <a:gd name="T44" fmla="*/ 1 w 724"/>
                  <a:gd name="T45" fmla="*/ 1 h 1686"/>
                  <a:gd name="T46" fmla="*/ 1 w 724"/>
                  <a:gd name="T47" fmla="*/ 1 h 1686"/>
                  <a:gd name="T48" fmla="*/ 1 w 724"/>
                  <a:gd name="T49" fmla="*/ 1 h 1686"/>
                  <a:gd name="T50" fmla="*/ 1 w 724"/>
                  <a:gd name="T51" fmla="*/ 1 h 1686"/>
                  <a:gd name="T52" fmla="*/ 1 w 724"/>
                  <a:gd name="T53" fmla="*/ 1 h 1686"/>
                  <a:gd name="T54" fmla="*/ 1 w 724"/>
                  <a:gd name="T55" fmla="*/ 1 h 1686"/>
                  <a:gd name="T56" fmla="*/ 1 w 724"/>
                  <a:gd name="T57" fmla="*/ 1 h 1686"/>
                  <a:gd name="T58" fmla="*/ 1 w 724"/>
                  <a:gd name="T59" fmla="*/ 1 h 1686"/>
                  <a:gd name="T60" fmla="*/ 1 w 724"/>
                  <a:gd name="T61" fmla="*/ 1 h 1686"/>
                  <a:gd name="T62" fmla="*/ 1 w 724"/>
                  <a:gd name="T63" fmla="*/ 1 h 1686"/>
                  <a:gd name="T64" fmla="*/ 1 w 724"/>
                  <a:gd name="T65" fmla="*/ 1 h 1686"/>
                  <a:gd name="T66" fmla="*/ 1 w 724"/>
                  <a:gd name="T67" fmla="*/ 1 h 1686"/>
                  <a:gd name="T68" fmla="*/ 1 w 724"/>
                  <a:gd name="T69" fmla="*/ 1 h 1686"/>
                  <a:gd name="T70" fmla="*/ 1 w 724"/>
                  <a:gd name="T71" fmla="*/ 0 h 168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24"/>
                  <a:gd name="T109" fmla="*/ 0 h 1686"/>
                  <a:gd name="T110" fmla="*/ 724 w 724"/>
                  <a:gd name="T111" fmla="*/ 1686 h 168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24" h="1686">
                    <a:moveTo>
                      <a:pt x="358" y="0"/>
                    </a:moveTo>
                    <a:lnTo>
                      <a:pt x="461" y="20"/>
                    </a:lnTo>
                    <a:lnTo>
                      <a:pt x="508" y="95"/>
                    </a:lnTo>
                    <a:lnTo>
                      <a:pt x="498" y="273"/>
                    </a:lnTo>
                    <a:lnTo>
                      <a:pt x="480" y="462"/>
                    </a:lnTo>
                    <a:lnTo>
                      <a:pt x="480" y="659"/>
                    </a:lnTo>
                    <a:lnTo>
                      <a:pt x="574" y="895"/>
                    </a:lnTo>
                    <a:lnTo>
                      <a:pt x="648" y="1065"/>
                    </a:lnTo>
                    <a:lnTo>
                      <a:pt x="687" y="1234"/>
                    </a:lnTo>
                    <a:lnTo>
                      <a:pt x="677" y="1384"/>
                    </a:lnTo>
                    <a:lnTo>
                      <a:pt x="677" y="1441"/>
                    </a:lnTo>
                    <a:lnTo>
                      <a:pt x="715" y="1497"/>
                    </a:lnTo>
                    <a:lnTo>
                      <a:pt x="724" y="1554"/>
                    </a:lnTo>
                    <a:lnTo>
                      <a:pt x="697" y="1581"/>
                    </a:lnTo>
                    <a:lnTo>
                      <a:pt x="621" y="1564"/>
                    </a:lnTo>
                    <a:lnTo>
                      <a:pt x="480" y="1544"/>
                    </a:lnTo>
                    <a:lnTo>
                      <a:pt x="311" y="1581"/>
                    </a:lnTo>
                    <a:lnTo>
                      <a:pt x="198" y="1648"/>
                    </a:lnTo>
                    <a:lnTo>
                      <a:pt x="141" y="1686"/>
                    </a:lnTo>
                    <a:lnTo>
                      <a:pt x="84" y="1686"/>
                    </a:lnTo>
                    <a:lnTo>
                      <a:pt x="0" y="1564"/>
                    </a:lnTo>
                    <a:lnTo>
                      <a:pt x="10" y="1544"/>
                    </a:lnTo>
                    <a:lnTo>
                      <a:pt x="180" y="1488"/>
                    </a:lnTo>
                    <a:lnTo>
                      <a:pt x="377" y="1460"/>
                    </a:lnTo>
                    <a:lnTo>
                      <a:pt x="517" y="1451"/>
                    </a:lnTo>
                    <a:lnTo>
                      <a:pt x="601" y="1451"/>
                    </a:lnTo>
                    <a:lnTo>
                      <a:pt x="621" y="1394"/>
                    </a:lnTo>
                    <a:lnTo>
                      <a:pt x="593" y="1234"/>
                    </a:lnTo>
                    <a:lnTo>
                      <a:pt x="527" y="1065"/>
                    </a:lnTo>
                    <a:lnTo>
                      <a:pt x="424" y="848"/>
                    </a:lnTo>
                    <a:lnTo>
                      <a:pt x="338" y="659"/>
                    </a:lnTo>
                    <a:lnTo>
                      <a:pt x="301" y="490"/>
                    </a:lnTo>
                    <a:lnTo>
                      <a:pt x="291" y="302"/>
                    </a:lnTo>
                    <a:lnTo>
                      <a:pt x="291" y="123"/>
                    </a:lnTo>
                    <a:lnTo>
                      <a:pt x="330" y="49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6DCD27F4-B956-1C4E-89E0-E727857CC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8" y="4058"/>
                <a:ext cx="300" cy="701"/>
              </a:xfrm>
              <a:custGeom>
                <a:avLst/>
                <a:gdLst>
                  <a:gd name="T0" fmla="*/ 0 w 601"/>
                  <a:gd name="T1" fmla="*/ 0 h 1402"/>
                  <a:gd name="T2" fmla="*/ 0 w 601"/>
                  <a:gd name="T3" fmla="*/ 0 h 1402"/>
                  <a:gd name="T4" fmla="*/ 0 w 601"/>
                  <a:gd name="T5" fmla="*/ 1 h 1402"/>
                  <a:gd name="T6" fmla="*/ 0 w 601"/>
                  <a:gd name="T7" fmla="*/ 1 h 1402"/>
                  <a:gd name="T8" fmla="*/ 0 w 601"/>
                  <a:gd name="T9" fmla="*/ 1 h 1402"/>
                  <a:gd name="T10" fmla="*/ 0 w 601"/>
                  <a:gd name="T11" fmla="*/ 1 h 1402"/>
                  <a:gd name="T12" fmla="*/ 0 w 601"/>
                  <a:gd name="T13" fmla="*/ 1 h 1402"/>
                  <a:gd name="T14" fmla="*/ 0 w 601"/>
                  <a:gd name="T15" fmla="*/ 1 h 1402"/>
                  <a:gd name="T16" fmla="*/ 0 w 601"/>
                  <a:gd name="T17" fmla="*/ 1 h 1402"/>
                  <a:gd name="T18" fmla="*/ 0 w 601"/>
                  <a:gd name="T19" fmla="*/ 1 h 1402"/>
                  <a:gd name="T20" fmla="*/ 0 w 601"/>
                  <a:gd name="T21" fmla="*/ 1 h 1402"/>
                  <a:gd name="T22" fmla="*/ 0 w 601"/>
                  <a:gd name="T23" fmla="*/ 1 h 1402"/>
                  <a:gd name="T24" fmla="*/ 0 w 601"/>
                  <a:gd name="T25" fmla="*/ 1 h 1402"/>
                  <a:gd name="T26" fmla="*/ 0 w 601"/>
                  <a:gd name="T27" fmla="*/ 1 h 1402"/>
                  <a:gd name="T28" fmla="*/ 0 w 601"/>
                  <a:gd name="T29" fmla="*/ 1 h 1402"/>
                  <a:gd name="T30" fmla="*/ 0 w 601"/>
                  <a:gd name="T31" fmla="*/ 1 h 1402"/>
                  <a:gd name="T32" fmla="*/ 0 w 601"/>
                  <a:gd name="T33" fmla="*/ 1 h 1402"/>
                  <a:gd name="T34" fmla="*/ 0 w 601"/>
                  <a:gd name="T35" fmla="*/ 1 h 1402"/>
                  <a:gd name="T36" fmla="*/ 0 w 601"/>
                  <a:gd name="T37" fmla="*/ 1 h 1402"/>
                  <a:gd name="T38" fmla="*/ 0 w 601"/>
                  <a:gd name="T39" fmla="*/ 1 h 1402"/>
                  <a:gd name="T40" fmla="*/ 0 w 601"/>
                  <a:gd name="T41" fmla="*/ 1 h 1402"/>
                  <a:gd name="T42" fmla="*/ 0 w 601"/>
                  <a:gd name="T43" fmla="*/ 1 h 1402"/>
                  <a:gd name="T44" fmla="*/ 0 w 601"/>
                  <a:gd name="T45" fmla="*/ 1 h 1402"/>
                  <a:gd name="T46" fmla="*/ 0 w 601"/>
                  <a:gd name="T47" fmla="*/ 1 h 1402"/>
                  <a:gd name="T48" fmla="*/ 0 w 601"/>
                  <a:gd name="T49" fmla="*/ 1 h 1402"/>
                  <a:gd name="T50" fmla="*/ 0 w 601"/>
                  <a:gd name="T51" fmla="*/ 1 h 1402"/>
                  <a:gd name="T52" fmla="*/ 0 w 601"/>
                  <a:gd name="T53" fmla="*/ 1 h 1402"/>
                  <a:gd name="T54" fmla="*/ 0 w 601"/>
                  <a:gd name="T55" fmla="*/ 1 h 1402"/>
                  <a:gd name="T56" fmla="*/ 0 w 601"/>
                  <a:gd name="T57" fmla="*/ 0 h 1402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601"/>
                  <a:gd name="T88" fmla="*/ 0 h 1402"/>
                  <a:gd name="T89" fmla="*/ 601 w 601"/>
                  <a:gd name="T90" fmla="*/ 1402 h 1402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601" h="1402">
                    <a:moveTo>
                      <a:pt x="451" y="0"/>
                    </a:moveTo>
                    <a:lnTo>
                      <a:pt x="535" y="0"/>
                    </a:lnTo>
                    <a:lnTo>
                      <a:pt x="564" y="56"/>
                    </a:lnTo>
                    <a:lnTo>
                      <a:pt x="582" y="179"/>
                    </a:lnTo>
                    <a:lnTo>
                      <a:pt x="564" y="310"/>
                    </a:lnTo>
                    <a:lnTo>
                      <a:pt x="517" y="573"/>
                    </a:lnTo>
                    <a:lnTo>
                      <a:pt x="525" y="686"/>
                    </a:lnTo>
                    <a:lnTo>
                      <a:pt x="582" y="912"/>
                    </a:lnTo>
                    <a:lnTo>
                      <a:pt x="601" y="1072"/>
                    </a:lnTo>
                    <a:lnTo>
                      <a:pt x="601" y="1195"/>
                    </a:lnTo>
                    <a:lnTo>
                      <a:pt x="574" y="1222"/>
                    </a:lnTo>
                    <a:lnTo>
                      <a:pt x="488" y="1242"/>
                    </a:lnTo>
                    <a:lnTo>
                      <a:pt x="375" y="1269"/>
                    </a:lnTo>
                    <a:lnTo>
                      <a:pt x="264" y="1326"/>
                    </a:lnTo>
                    <a:lnTo>
                      <a:pt x="151" y="1402"/>
                    </a:lnTo>
                    <a:lnTo>
                      <a:pt x="104" y="1402"/>
                    </a:lnTo>
                    <a:lnTo>
                      <a:pt x="0" y="1318"/>
                    </a:lnTo>
                    <a:lnTo>
                      <a:pt x="10" y="1279"/>
                    </a:lnTo>
                    <a:lnTo>
                      <a:pt x="141" y="1222"/>
                    </a:lnTo>
                    <a:lnTo>
                      <a:pt x="367" y="1166"/>
                    </a:lnTo>
                    <a:lnTo>
                      <a:pt x="471" y="1129"/>
                    </a:lnTo>
                    <a:lnTo>
                      <a:pt x="488" y="1091"/>
                    </a:lnTo>
                    <a:lnTo>
                      <a:pt x="488" y="932"/>
                    </a:lnTo>
                    <a:lnTo>
                      <a:pt x="451" y="725"/>
                    </a:lnTo>
                    <a:lnTo>
                      <a:pt x="432" y="592"/>
                    </a:lnTo>
                    <a:lnTo>
                      <a:pt x="414" y="386"/>
                    </a:lnTo>
                    <a:lnTo>
                      <a:pt x="404" y="159"/>
                    </a:lnTo>
                    <a:lnTo>
                      <a:pt x="414" y="5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2">
                <a:extLst>
                  <a:ext uri="{FF2B5EF4-FFF2-40B4-BE49-F238E27FC236}">
                    <a16:creationId xmlns:a16="http://schemas.microsoft.com/office/drawing/2014/main" id="{563143BA-39C9-9741-A3B0-DEA13FBEB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3026"/>
                <a:ext cx="494" cy="625"/>
              </a:xfrm>
              <a:custGeom>
                <a:avLst/>
                <a:gdLst>
                  <a:gd name="T0" fmla="*/ 1 w 987"/>
                  <a:gd name="T1" fmla="*/ 0 h 1251"/>
                  <a:gd name="T2" fmla="*/ 1 w 987"/>
                  <a:gd name="T3" fmla="*/ 0 h 1251"/>
                  <a:gd name="T4" fmla="*/ 1 w 987"/>
                  <a:gd name="T5" fmla="*/ 0 h 1251"/>
                  <a:gd name="T6" fmla="*/ 1 w 987"/>
                  <a:gd name="T7" fmla="*/ 0 h 1251"/>
                  <a:gd name="T8" fmla="*/ 1 w 987"/>
                  <a:gd name="T9" fmla="*/ 0 h 1251"/>
                  <a:gd name="T10" fmla="*/ 1 w 987"/>
                  <a:gd name="T11" fmla="*/ 0 h 1251"/>
                  <a:gd name="T12" fmla="*/ 1 w 987"/>
                  <a:gd name="T13" fmla="*/ 0 h 1251"/>
                  <a:gd name="T14" fmla="*/ 1 w 987"/>
                  <a:gd name="T15" fmla="*/ 0 h 1251"/>
                  <a:gd name="T16" fmla="*/ 1 w 987"/>
                  <a:gd name="T17" fmla="*/ 0 h 1251"/>
                  <a:gd name="T18" fmla="*/ 1 w 987"/>
                  <a:gd name="T19" fmla="*/ 0 h 1251"/>
                  <a:gd name="T20" fmla="*/ 1 w 987"/>
                  <a:gd name="T21" fmla="*/ 0 h 1251"/>
                  <a:gd name="T22" fmla="*/ 1 w 987"/>
                  <a:gd name="T23" fmla="*/ 0 h 1251"/>
                  <a:gd name="T24" fmla="*/ 1 w 987"/>
                  <a:gd name="T25" fmla="*/ 0 h 1251"/>
                  <a:gd name="T26" fmla="*/ 1 w 987"/>
                  <a:gd name="T27" fmla="*/ 0 h 1251"/>
                  <a:gd name="T28" fmla="*/ 1 w 987"/>
                  <a:gd name="T29" fmla="*/ 0 h 1251"/>
                  <a:gd name="T30" fmla="*/ 1 w 987"/>
                  <a:gd name="T31" fmla="*/ 0 h 1251"/>
                  <a:gd name="T32" fmla="*/ 1 w 987"/>
                  <a:gd name="T33" fmla="*/ 0 h 1251"/>
                  <a:gd name="T34" fmla="*/ 1 w 987"/>
                  <a:gd name="T35" fmla="*/ 0 h 1251"/>
                  <a:gd name="T36" fmla="*/ 1 w 987"/>
                  <a:gd name="T37" fmla="*/ 0 h 1251"/>
                  <a:gd name="T38" fmla="*/ 1 w 987"/>
                  <a:gd name="T39" fmla="*/ 0 h 1251"/>
                  <a:gd name="T40" fmla="*/ 1 w 987"/>
                  <a:gd name="T41" fmla="*/ 0 h 1251"/>
                  <a:gd name="T42" fmla="*/ 1 w 987"/>
                  <a:gd name="T43" fmla="*/ 0 h 1251"/>
                  <a:gd name="T44" fmla="*/ 1 w 987"/>
                  <a:gd name="T45" fmla="*/ 0 h 1251"/>
                  <a:gd name="T46" fmla="*/ 1 w 987"/>
                  <a:gd name="T47" fmla="*/ 0 h 1251"/>
                  <a:gd name="T48" fmla="*/ 1 w 987"/>
                  <a:gd name="T49" fmla="*/ 0 h 1251"/>
                  <a:gd name="T50" fmla="*/ 1 w 987"/>
                  <a:gd name="T51" fmla="*/ 0 h 1251"/>
                  <a:gd name="T52" fmla="*/ 1 w 987"/>
                  <a:gd name="T53" fmla="*/ 0 h 1251"/>
                  <a:gd name="T54" fmla="*/ 0 w 987"/>
                  <a:gd name="T55" fmla="*/ 0 h 1251"/>
                  <a:gd name="T56" fmla="*/ 1 w 987"/>
                  <a:gd name="T57" fmla="*/ 0 h 1251"/>
                  <a:gd name="T58" fmla="*/ 1 w 987"/>
                  <a:gd name="T59" fmla="*/ 0 h 1251"/>
                  <a:gd name="T60" fmla="*/ 1 w 987"/>
                  <a:gd name="T61" fmla="*/ 0 h 1251"/>
                  <a:gd name="T62" fmla="*/ 1 w 987"/>
                  <a:gd name="T63" fmla="*/ 0 h 1251"/>
                  <a:gd name="T64" fmla="*/ 1 w 987"/>
                  <a:gd name="T65" fmla="*/ 0 h 1251"/>
                  <a:gd name="T66" fmla="*/ 1 w 987"/>
                  <a:gd name="T67" fmla="*/ 0 h 1251"/>
                  <a:gd name="T68" fmla="*/ 1 w 987"/>
                  <a:gd name="T69" fmla="*/ 0 h 125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87"/>
                  <a:gd name="T106" fmla="*/ 0 h 1251"/>
                  <a:gd name="T107" fmla="*/ 987 w 987"/>
                  <a:gd name="T108" fmla="*/ 1251 h 125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87" h="1251">
                    <a:moveTo>
                      <a:pt x="525" y="1251"/>
                    </a:moveTo>
                    <a:lnTo>
                      <a:pt x="572" y="1194"/>
                    </a:lnTo>
                    <a:lnTo>
                      <a:pt x="554" y="1110"/>
                    </a:lnTo>
                    <a:lnTo>
                      <a:pt x="517" y="997"/>
                    </a:lnTo>
                    <a:lnTo>
                      <a:pt x="375" y="864"/>
                    </a:lnTo>
                    <a:lnTo>
                      <a:pt x="234" y="743"/>
                    </a:lnTo>
                    <a:lnTo>
                      <a:pt x="168" y="611"/>
                    </a:lnTo>
                    <a:lnTo>
                      <a:pt x="141" y="404"/>
                    </a:lnTo>
                    <a:lnTo>
                      <a:pt x="301" y="348"/>
                    </a:lnTo>
                    <a:lnTo>
                      <a:pt x="554" y="320"/>
                    </a:lnTo>
                    <a:lnTo>
                      <a:pt x="658" y="330"/>
                    </a:lnTo>
                    <a:lnTo>
                      <a:pt x="685" y="357"/>
                    </a:lnTo>
                    <a:lnTo>
                      <a:pt x="732" y="310"/>
                    </a:lnTo>
                    <a:lnTo>
                      <a:pt x="714" y="264"/>
                    </a:lnTo>
                    <a:lnTo>
                      <a:pt x="742" y="180"/>
                    </a:lnTo>
                    <a:lnTo>
                      <a:pt x="818" y="104"/>
                    </a:lnTo>
                    <a:lnTo>
                      <a:pt x="874" y="84"/>
                    </a:lnTo>
                    <a:lnTo>
                      <a:pt x="948" y="131"/>
                    </a:lnTo>
                    <a:lnTo>
                      <a:pt x="987" y="84"/>
                    </a:lnTo>
                    <a:lnTo>
                      <a:pt x="921" y="0"/>
                    </a:lnTo>
                    <a:lnTo>
                      <a:pt x="835" y="0"/>
                    </a:lnTo>
                    <a:lnTo>
                      <a:pt x="732" y="47"/>
                    </a:lnTo>
                    <a:lnTo>
                      <a:pt x="667" y="170"/>
                    </a:lnTo>
                    <a:lnTo>
                      <a:pt x="582" y="226"/>
                    </a:lnTo>
                    <a:lnTo>
                      <a:pt x="451" y="244"/>
                    </a:lnTo>
                    <a:lnTo>
                      <a:pt x="215" y="273"/>
                    </a:lnTo>
                    <a:lnTo>
                      <a:pt x="27" y="330"/>
                    </a:lnTo>
                    <a:lnTo>
                      <a:pt x="0" y="377"/>
                    </a:lnTo>
                    <a:lnTo>
                      <a:pt x="18" y="527"/>
                    </a:lnTo>
                    <a:lnTo>
                      <a:pt x="84" y="734"/>
                    </a:lnTo>
                    <a:lnTo>
                      <a:pt x="178" y="903"/>
                    </a:lnTo>
                    <a:lnTo>
                      <a:pt x="271" y="1053"/>
                    </a:lnTo>
                    <a:lnTo>
                      <a:pt x="357" y="1157"/>
                    </a:lnTo>
                    <a:lnTo>
                      <a:pt x="441" y="1231"/>
                    </a:lnTo>
                    <a:lnTo>
                      <a:pt x="525" y="12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52600" y="1981200"/>
            <a:ext cx="6019800" cy="28956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Is This a Combinational Device?</a:t>
            </a:r>
          </a:p>
        </p:txBody>
      </p:sp>
      <p:sp>
        <p:nvSpPr>
          <p:cNvPr id="37891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A, B and C are combinational devices.  Is the following circuit a combinational device?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22098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35052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514600"/>
            <a:ext cx="10668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4000" dirty="0">
                <a:solidFill>
                  <a:schemeClr val="tx1"/>
                </a:solidFill>
                <a:latin typeface="+mj-lt"/>
              </a:rPr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66800" y="24384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0668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343400"/>
            <a:ext cx="3048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38100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33800" y="2743200"/>
            <a:ext cx="0" cy="1066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2743200"/>
            <a:ext cx="2971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8800" y="33528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38800" y="3352800"/>
            <a:ext cx="0" cy="6858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5" idx="3"/>
          </p:cNvCxnSpPr>
          <p:nvPr/>
        </p:nvCxnSpPr>
        <p:spPr>
          <a:xfrm flipH="1">
            <a:off x="5181600" y="4038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0" y="3048000"/>
            <a:ext cx="1143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24063" y="5105400"/>
            <a:ext cx="5595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5425" indent="-225425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inputs?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Does it have digital outputs?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functional description?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000"/>
              <a:t>Can you derive a t</a:t>
            </a:r>
            <a:r>
              <a:rPr lang="en-US" altLang="x-none" sz="2000" baseline="-25000"/>
              <a:t>PD</a:t>
            </a:r>
            <a:r>
              <a:rPr lang="en-US" altLang="x-none" sz="2000"/>
              <a:t>?</a:t>
            </a:r>
          </a:p>
        </p:txBody>
      </p:sp>
      <p:sp>
        <p:nvSpPr>
          <p:cNvPr id="37906" name="TextBox 1"/>
          <p:cNvSpPr txBox="1">
            <a:spLocks noChangeArrowheads="1"/>
          </p:cNvSpPr>
          <p:nvPr/>
        </p:nvSpPr>
        <p:spPr bwMode="auto">
          <a:xfrm>
            <a:off x="685800" y="2209800"/>
            <a:ext cx="344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P</a:t>
            </a:r>
          </a:p>
        </p:txBody>
      </p:sp>
      <p:sp>
        <p:nvSpPr>
          <p:cNvPr id="37907" name="TextBox 20"/>
          <p:cNvSpPr txBox="1">
            <a:spLocks noChangeArrowheads="1"/>
          </p:cNvSpPr>
          <p:nvPr/>
        </p:nvSpPr>
        <p:spPr bwMode="auto">
          <a:xfrm>
            <a:off x="685800" y="2819400"/>
            <a:ext cx="390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Q</a:t>
            </a:r>
          </a:p>
        </p:txBody>
      </p:sp>
      <p:sp>
        <p:nvSpPr>
          <p:cNvPr id="37908" name="TextBox 22"/>
          <p:cNvSpPr txBox="1">
            <a:spLocks noChangeArrowheads="1"/>
          </p:cNvSpPr>
          <p:nvPr/>
        </p:nvSpPr>
        <p:spPr bwMode="auto">
          <a:xfrm>
            <a:off x="685800" y="411480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R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8458200" y="2819400"/>
            <a:ext cx="35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Dealing With Noise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Will This System 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57600" y="2328863"/>
            <a:ext cx="19812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638800" y="1795463"/>
            <a:ext cx="2286000" cy="106680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Combinational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device</a:t>
            </a:r>
          </a:p>
        </p:txBody>
      </p:sp>
      <p:sp>
        <p:nvSpPr>
          <p:cNvPr id="39941" name="TextBox 2"/>
          <p:cNvSpPr txBox="1">
            <a:spLocks noChangeArrowheads="1"/>
          </p:cNvSpPr>
          <p:nvPr/>
        </p:nvSpPr>
        <p:spPr bwMode="auto">
          <a:xfrm>
            <a:off x="533400" y="30988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Upstream device transmits a signal at V</a:t>
            </a:r>
            <a:r>
              <a:rPr lang="en-US" altLang="x-none" sz="2000" baseline="-25000"/>
              <a:t>L</a:t>
            </a:r>
            <a:r>
              <a:rPr lang="en-US" altLang="x-none" sz="2000"/>
              <a:t>-ε, a valid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.  Noise on the connecting wire causes the downstream device to receive V</a:t>
            </a:r>
            <a:r>
              <a:rPr lang="en-US" altLang="x-none" sz="2000" baseline="-25000"/>
              <a:t>L</a:t>
            </a:r>
            <a:r>
              <a:rPr lang="en-US" altLang="x-none" sz="2000"/>
              <a:t>+ε, a signal in the forbidden zone.</a:t>
            </a:r>
          </a:p>
        </p:txBody>
      </p:sp>
      <p:grpSp>
        <p:nvGrpSpPr>
          <p:cNvPr id="27654" name="Group 61"/>
          <p:cNvGrpSpPr>
            <a:grpSpLocks/>
          </p:cNvGrpSpPr>
          <p:nvPr/>
        </p:nvGrpSpPr>
        <p:grpSpPr bwMode="auto">
          <a:xfrm>
            <a:off x="4232275" y="1701800"/>
            <a:ext cx="725488" cy="779463"/>
            <a:chOff x="2155" y="2009"/>
            <a:chExt cx="457" cy="491"/>
          </a:xfrm>
        </p:grpSpPr>
        <p:sp>
          <p:nvSpPr>
            <p:cNvPr id="39971" name="AutoShape 62"/>
            <p:cNvSpPr>
              <a:spLocks noChangeArrowheads="1"/>
            </p:cNvSpPr>
            <p:nvPr/>
          </p:nvSpPr>
          <p:spPr bwMode="auto">
            <a:xfrm flipH="1">
              <a:off x="2240" y="2223"/>
              <a:ext cx="288" cy="277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>
                <a:latin typeface="Arial" charset="0"/>
              </a:endParaRPr>
            </a:p>
          </p:txBody>
        </p:sp>
        <p:sp>
          <p:nvSpPr>
            <p:cNvPr id="12" name="Text Box 63"/>
            <p:cNvSpPr txBox="1">
              <a:spLocks noChangeArrowheads="1"/>
            </p:cNvSpPr>
            <p:nvPr/>
          </p:nvSpPr>
          <p:spPr bwMode="auto">
            <a:xfrm>
              <a:off x="2155" y="2009"/>
              <a:ext cx="45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Noise</a:t>
              </a:r>
              <a:endParaRPr lang="en-US" sz="2800" b="0" dirty="0">
                <a:latin typeface="+mj-lt"/>
              </a:endParaRPr>
            </a:p>
          </p:txBody>
        </p:sp>
      </p:grp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2057400" y="1244600"/>
            <a:ext cx="2058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solidFill>
                  <a:srgbClr val="FF0000"/>
                </a:solidFill>
              </a:rPr>
              <a:t>Valid </a:t>
            </a:r>
            <a:r>
              <a:rPr lang="en-US" altLang="en-US" sz="2000">
                <a:solidFill>
                  <a:srgbClr val="FF0000"/>
                </a:solidFill>
              </a:rPr>
              <a:t>“</a:t>
            </a:r>
            <a:r>
              <a:rPr lang="en-US" altLang="x-none" sz="2000">
                <a:solidFill>
                  <a:srgbClr val="FF0000"/>
                </a:solidFill>
              </a:rPr>
              <a:t>0</a:t>
            </a:r>
            <a:r>
              <a:rPr lang="en-US" altLang="en-US" sz="2000">
                <a:solidFill>
                  <a:srgbClr val="FF0000"/>
                </a:solidFill>
              </a:rPr>
              <a:t>”</a:t>
            </a:r>
            <a:r>
              <a:rPr lang="en-US" altLang="x-none" sz="2000">
                <a:solidFill>
                  <a:srgbClr val="FF0000"/>
                </a:solidFill>
              </a:rPr>
              <a:t>: V</a:t>
            </a:r>
            <a:r>
              <a:rPr lang="en-US" altLang="x-none" sz="2000" baseline="-25000">
                <a:solidFill>
                  <a:srgbClr val="FF0000"/>
                </a:solidFill>
              </a:rPr>
              <a:t>L</a:t>
            </a:r>
            <a:r>
              <a:rPr lang="en-US" altLang="x-none" sz="2000">
                <a:solidFill>
                  <a:srgbClr val="FF0000"/>
                </a:solidFill>
              </a:rPr>
              <a:t>-ε</a:t>
            </a:r>
          </a:p>
        </p:txBody>
      </p:sp>
      <p:sp>
        <p:nvSpPr>
          <p:cNvPr id="13" name="Freeform 12"/>
          <p:cNvSpPr/>
          <p:nvPr/>
        </p:nvSpPr>
        <p:spPr>
          <a:xfrm>
            <a:off x="3725863" y="1666875"/>
            <a:ext cx="392112" cy="592138"/>
          </a:xfrm>
          <a:custGeom>
            <a:avLst/>
            <a:gdLst>
              <a:gd name="connsiteX0" fmla="*/ 208887 w 391144"/>
              <a:gd name="connsiteY0" fmla="*/ 0 h 593260"/>
              <a:gd name="connsiteX1" fmla="*/ 384351 w 391144"/>
              <a:gd name="connsiteY1" fmla="*/ 242318 h 593260"/>
              <a:gd name="connsiteX2" fmla="*/ 0 w 391144"/>
              <a:gd name="connsiteY2" fmla="*/ 593260 h 59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4" h="593260">
                <a:moveTo>
                  <a:pt x="208887" y="0"/>
                </a:moveTo>
                <a:cubicBezTo>
                  <a:pt x="314026" y="71720"/>
                  <a:pt x="419166" y="143441"/>
                  <a:pt x="384351" y="242318"/>
                </a:cubicBezTo>
                <a:cubicBezTo>
                  <a:pt x="349537" y="341195"/>
                  <a:pt x="0" y="593260"/>
                  <a:pt x="0" y="593260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81600" y="1255713"/>
            <a:ext cx="2903538" cy="963612"/>
            <a:chOff x="5181600" y="1255713"/>
            <a:chExt cx="2903538" cy="963612"/>
          </a:xfrm>
        </p:grpSpPr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5181600" y="1255713"/>
              <a:ext cx="2903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>
                  <a:solidFill>
                    <a:srgbClr val="FF0000"/>
                  </a:solidFill>
                </a:rPr>
                <a:t>V</a:t>
              </a:r>
              <a:r>
                <a:rPr lang="en-US" altLang="x-none" sz="1800" baseline="-25000">
                  <a:solidFill>
                    <a:srgbClr val="FF0000"/>
                  </a:solidFill>
                </a:rPr>
                <a:t>L</a:t>
              </a:r>
              <a:r>
                <a:rPr lang="en-US" altLang="x-none" sz="1800">
                  <a:solidFill>
                    <a:srgbClr val="FF0000"/>
                  </a:solidFill>
                </a:rPr>
                <a:t>+ε: not a valid signal</a:t>
              </a:r>
              <a:endParaRPr lang="en-US" altLang="x-none" sz="1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H="1">
              <a:off x="5181600" y="1625600"/>
              <a:ext cx="390525" cy="593725"/>
            </a:xfrm>
            <a:custGeom>
              <a:avLst/>
              <a:gdLst>
                <a:gd name="connsiteX0" fmla="*/ 208887 w 391144"/>
                <a:gd name="connsiteY0" fmla="*/ 0 h 593260"/>
                <a:gd name="connsiteX1" fmla="*/ 384351 w 391144"/>
                <a:gd name="connsiteY1" fmla="*/ 242318 h 593260"/>
                <a:gd name="connsiteX2" fmla="*/ 0 w 391144"/>
                <a:gd name="connsiteY2" fmla="*/ 593260 h 59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144" h="593260">
                  <a:moveTo>
                    <a:pt x="208887" y="0"/>
                  </a:moveTo>
                  <a:cubicBezTo>
                    <a:pt x="314026" y="71720"/>
                    <a:pt x="419166" y="143441"/>
                    <a:pt x="384351" y="242318"/>
                  </a:cubicBezTo>
                  <a:cubicBezTo>
                    <a:pt x="349537" y="341195"/>
                    <a:pt x="0" y="593260"/>
                    <a:pt x="0" y="593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EFC535-2FB6-2C47-AD8D-C649E4C51824}"/>
              </a:ext>
            </a:extLst>
          </p:cNvPr>
          <p:cNvGrpSpPr/>
          <p:nvPr/>
        </p:nvGrpSpPr>
        <p:grpSpPr>
          <a:xfrm>
            <a:off x="1589314" y="4266597"/>
            <a:ext cx="6183086" cy="2316765"/>
            <a:chOff x="1589314" y="4266597"/>
            <a:chExt cx="6183086" cy="2316765"/>
          </a:xfrm>
        </p:grpSpPr>
        <p:sp>
          <p:nvSpPr>
            <p:cNvPr id="39947" name="TextBox 16"/>
            <p:cNvSpPr txBox="1">
              <a:spLocks noChangeArrowheads="1"/>
            </p:cNvSpPr>
            <p:nvPr/>
          </p:nvSpPr>
          <p:spPr bwMode="auto">
            <a:xfrm>
              <a:off x="2895600" y="4419566"/>
              <a:ext cx="4876800" cy="1323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i="1" dirty="0">
                  <a:latin typeface="Comic Sans MS" charset="0"/>
                </a:rPr>
                <a:t>Hmm.  Looks like the output voltage needs to be adjusted so that a signal will still be valid when it reaches an input even if there</a:t>
              </a:r>
              <a:r>
                <a:rPr lang="en-US" altLang="en-US" sz="2000" i="1" dirty="0">
                  <a:latin typeface="Comic Sans MS" charset="0"/>
                </a:rPr>
                <a:t>’</a:t>
              </a:r>
              <a:r>
                <a:rPr lang="en-US" altLang="x-none" sz="2000" i="1" dirty="0">
                  <a:latin typeface="Comic Sans MS" charset="0"/>
                </a:rPr>
                <a:t>s noise.</a:t>
              </a: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 flipV="1">
              <a:off x="2438400" y="4648200"/>
              <a:ext cx="3810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 descr="j0078625">
              <a:extLst>
                <a:ext uri="{FF2B5EF4-FFF2-40B4-BE49-F238E27FC236}">
                  <a16:creationId xmlns:a16="http://schemas.microsoft.com/office/drawing/2014/main" id="{97E5AF82-35B2-2346-AF35-FD4695B664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9314" y="4266597"/>
              <a:ext cx="762000" cy="231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Where Does Noise Come From?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2000">
                <a:latin typeface="Bookman Old Style" charset="0"/>
                <a:cs typeface="Bookman Old Style" charset="0"/>
              </a:rPr>
              <a:t>Parasitic resistance, inductance, capacitance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IR drop, L(dI/dt) drop, LC ringing from current steps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000">
                <a:latin typeface="Bookman Old Style" charset="0"/>
                <a:cs typeface="Bookman Old Style" charset="0"/>
              </a:rPr>
              <a:t>Imprecision of component values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Manufacturing variations, allowable tolerances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Environmental effects</a:t>
            </a:r>
          </a:p>
          <a:p>
            <a:pPr lvl="1"/>
            <a:r>
              <a:rPr lang="en-US" altLang="x-none" sz="1800">
                <a:latin typeface="Bookman Old Style" charset="0"/>
                <a:cs typeface="Bookman Old Style" charset="0"/>
              </a:rPr>
              <a:t>External EM fields, temperature variations, etc.</a:t>
            </a:r>
            <a:br>
              <a:rPr lang="en-US" altLang="x-none" sz="1800">
                <a:latin typeface="Bookman Old Style" charset="0"/>
                <a:cs typeface="Bookman Old Style" charset="0"/>
              </a:rPr>
            </a:br>
            <a:endParaRPr lang="en-US" altLang="x-none" sz="1800">
              <a:latin typeface="Bookman Old Style" charset="0"/>
              <a:cs typeface="Bookman Old Style" charset="0"/>
            </a:endParaRPr>
          </a:p>
          <a:p>
            <a:r>
              <a:rPr lang="en-US" altLang="x-none" sz="2200">
                <a:latin typeface="Bookman Old Style" charset="0"/>
                <a:cs typeface="Bookman Old Style" charset="0"/>
              </a:rPr>
              <a:t>…</a:t>
            </a:r>
          </a:p>
        </p:txBody>
      </p:sp>
      <p:grpSp>
        <p:nvGrpSpPr>
          <p:cNvPr id="166" name="Group 165"/>
          <p:cNvGrpSpPr>
            <a:grpSpLocks/>
          </p:cNvGrpSpPr>
          <p:nvPr/>
        </p:nvGrpSpPr>
        <p:grpSpPr bwMode="auto">
          <a:xfrm>
            <a:off x="617538" y="1981200"/>
            <a:ext cx="7688262" cy="2201863"/>
            <a:chOff x="312738" y="2057400"/>
            <a:chExt cx="7688262" cy="2202021"/>
          </a:xfrm>
        </p:grpSpPr>
        <p:sp>
          <p:nvSpPr>
            <p:cNvPr id="8" name="Line 2"/>
            <p:cNvSpPr>
              <a:spLocks noChangeShapeType="1"/>
            </p:cNvSpPr>
            <p:nvPr/>
          </p:nvSpPr>
          <p:spPr bwMode="auto">
            <a:xfrm>
              <a:off x="1585913" y="3065535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31940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611563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0274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444500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860925" y="26019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527843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695950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111875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6529388" y="26019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1940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11563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0274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444500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860925" y="3127452"/>
              <a:ext cx="477838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527843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5695950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111875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6529388" y="3127452"/>
              <a:ext cx="476250" cy="130184"/>
            </a:xfrm>
            <a:custGeom>
              <a:avLst/>
              <a:gdLst>
                <a:gd name="T0" fmla="*/ 0 w 624"/>
                <a:gd name="T1" fmla="*/ 2147483647 h 201"/>
                <a:gd name="T2" fmla="*/ 2147483647 w 624"/>
                <a:gd name="T3" fmla="*/ 2147483647 h 201"/>
                <a:gd name="T4" fmla="*/ 2147483647 w 624"/>
                <a:gd name="T5" fmla="*/ 0 h 201"/>
                <a:gd name="T6" fmla="*/ 2147483647 w 624"/>
                <a:gd name="T7" fmla="*/ 2147483647 h 201"/>
                <a:gd name="T8" fmla="*/ 2147483647 w 624"/>
                <a:gd name="T9" fmla="*/ 0 h 201"/>
                <a:gd name="T10" fmla="*/ 2147483647 w 624"/>
                <a:gd name="T11" fmla="*/ 2147483647 h 201"/>
                <a:gd name="T12" fmla="*/ 2147483647 w 624"/>
                <a:gd name="T13" fmla="*/ 0 h 201"/>
                <a:gd name="T14" fmla="*/ 2147483647 w 624"/>
                <a:gd name="T15" fmla="*/ 2147483647 h 201"/>
                <a:gd name="T16" fmla="*/ 2147483647 w 624"/>
                <a:gd name="T17" fmla="*/ 0 h 201"/>
                <a:gd name="T18" fmla="*/ 2147483647 w 624"/>
                <a:gd name="T19" fmla="*/ 2147483647 h 201"/>
                <a:gd name="T20" fmla="*/ 2147483647 w 624"/>
                <a:gd name="T21" fmla="*/ 2147483647 h 201"/>
                <a:gd name="T22" fmla="*/ 2147483647 w 624"/>
                <a:gd name="T23" fmla="*/ 2147483647 h 201"/>
                <a:gd name="T24" fmla="*/ 2147483647 w 624"/>
                <a:gd name="T25" fmla="*/ 2147483647 h 2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24"/>
                <a:gd name="T40" fmla="*/ 0 h 201"/>
                <a:gd name="T41" fmla="*/ 624 w 624"/>
                <a:gd name="T42" fmla="*/ 201 h 2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24" h="201">
                  <a:moveTo>
                    <a:pt x="0" y="96"/>
                  </a:moveTo>
                  <a:lnTo>
                    <a:pt x="96" y="96"/>
                  </a:lnTo>
                  <a:lnTo>
                    <a:pt x="144" y="0"/>
                  </a:lnTo>
                  <a:lnTo>
                    <a:pt x="192" y="192"/>
                  </a:lnTo>
                  <a:lnTo>
                    <a:pt x="240" y="0"/>
                  </a:lnTo>
                  <a:lnTo>
                    <a:pt x="288" y="192"/>
                  </a:lnTo>
                  <a:lnTo>
                    <a:pt x="336" y="0"/>
                  </a:lnTo>
                  <a:lnTo>
                    <a:pt x="384" y="192"/>
                  </a:lnTo>
                  <a:lnTo>
                    <a:pt x="432" y="0"/>
                  </a:lnTo>
                  <a:cubicBezTo>
                    <a:pt x="448" y="64"/>
                    <a:pt x="458" y="130"/>
                    <a:pt x="480" y="192"/>
                  </a:cubicBezTo>
                  <a:cubicBezTo>
                    <a:pt x="483" y="201"/>
                    <a:pt x="495" y="176"/>
                    <a:pt x="495" y="166"/>
                  </a:cubicBezTo>
                  <a:lnTo>
                    <a:pt x="528" y="96"/>
                  </a:lnTo>
                  <a:lnTo>
                    <a:pt x="624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07" name="Group 22"/>
            <p:cNvGrpSpPr>
              <a:grpSpLocks/>
            </p:cNvGrpSpPr>
            <p:nvPr/>
          </p:nvGrpSpPr>
          <p:grpSpPr bwMode="auto">
            <a:xfrm>
              <a:off x="3457046" y="2660930"/>
              <a:ext cx="387122" cy="547182"/>
              <a:chOff x="672" y="1191"/>
              <a:chExt cx="312" cy="441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" name="Line 35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36"/>
            <p:cNvGrpSpPr>
              <a:grpSpLocks/>
            </p:cNvGrpSpPr>
            <p:nvPr/>
          </p:nvGrpSpPr>
          <p:grpSpPr bwMode="auto">
            <a:xfrm>
              <a:off x="3878910" y="2662170"/>
              <a:ext cx="387122" cy="547183"/>
              <a:chOff x="672" y="1191"/>
              <a:chExt cx="312" cy="441"/>
            </a:xfrm>
          </p:grpSpPr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>
                <a:off x="669" y="139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>
                <a:off x="669" y="1442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>
                <a:off x="720" y="144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>
                <a:off x="720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>
                <a:off x="816" y="15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816" y="1529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4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Oval 48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50"/>
            <p:cNvGrpSpPr>
              <a:grpSpLocks/>
            </p:cNvGrpSpPr>
            <p:nvPr/>
          </p:nvGrpSpPr>
          <p:grpSpPr bwMode="auto">
            <a:xfrm>
              <a:off x="4300774" y="2663411"/>
              <a:ext cx="387122" cy="547182"/>
              <a:chOff x="672" y="1191"/>
              <a:chExt cx="312" cy="441"/>
            </a:xfrm>
          </p:grpSpPr>
          <p:sp>
            <p:nvSpPr>
              <p:cNvPr id="56" name="Line 51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2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3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5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5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57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58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59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0" name="Group 64"/>
            <p:cNvGrpSpPr>
              <a:grpSpLocks/>
            </p:cNvGrpSpPr>
            <p:nvPr/>
          </p:nvGrpSpPr>
          <p:grpSpPr bwMode="auto">
            <a:xfrm>
              <a:off x="4722638" y="2664652"/>
              <a:ext cx="387122" cy="547183"/>
              <a:chOff x="672" y="1191"/>
              <a:chExt cx="312" cy="441"/>
            </a:xfrm>
          </p:grpSpPr>
          <p:sp>
            <p:nvSpPr>
              <p:cNvPr id="70" name="Line 65"/>
              <p:cNvSpPr>
                <a:spLocks noChangeShapeType="1"/>
              </p:cNvSpPr>
              <p:nvPr/>
            </p:nvSpPr>
            <p:spPr bwMode="auto">
              <a:xfrm>
                <a:off x="817" y="1188"/>
                <a:ext cx="0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Line 66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67"/>
              <p:cNvSpPr>
                <a:spLocks noChangeShapeType="1"/>
              </p:cNvSpPr>
              <p:nvPr/>
            </p:nvSpPr>
            <p:spPr bwMode="auto">
              <a:xfrm>
                <a:off x="721" y="129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68"/>
              <p:cNvSpPr>
                <a:spLocks noChangeShapeType="1"/>
              </p:cNvSpPr>
              <p:nvPr/>
            </p:nvSpPr>
            <p:spPr bwMode="auto">
              <a:xfrm>
                <a:off x="672" y="139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69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70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71"/>
              <p:cNvSpPr>
                <a:spLocks noChangeShapeType="1"/>
              </p:cNvSpPr>
              <p:nvPr/>
            </p:nvSpPr>
            <p:spPr bwMode="auto">
              <a:xfrm>
                <a:off x="817" y="129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>
                <a:off x="913" y="1294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Oval 76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>
                <a:off x="913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1" name="Group 78"/>
            <p:cNvGrpSpPr>
              <a:grpSpLocks/>
            </p:cNvGrpSpPr>
            <p:nvPr/>
          </p:nvGrpSpPr>
          <p:grpSpPr bwMode="auto">
            <a:xfrm>
              <a:off x="5144501" y="2665893"/>
              <a:ext cx="387122" cy="547182"/>
              <a:chOff x="672" y="1191"/>
              <a:chExt cx="312" cy="441"/>
            </a:xfrm>
          </p:grpSpPr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Line 83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Line 84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Oval 90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1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Line 91"/>
              <p:cNvSpPr>
                <a:spLocks noChangeShapeType="1"/>
              </p:cNvSpPr>
              <p:nvPr/>
            </p:nvSpPr>
            <p:spPr bwMode="auto">
              <a:xfrm>
                <a:off x="912" y="1363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2" name="Group 92"/>
            <p:cNvGrpSpPr>
              <a:grpSpLocks/>
            </p:cNvGrpSpPr>
            <p:nvPr/>
          </p:nvGrpSpPr>
          <p:grpSpPr bwMode="auto">
            <a:xfrm>
              <a:off x="5566365" y="2667133"/>
              <a:ext cx="387122" cy="547183"/>
              <a:chOff x="672" y="1191"/>
              <a:chExt cx="312" cy="441"/>
            </a:xfrm>
          </p:grpSpPr>
          <p:sp>
            <p:nvSpPr>
              <p:cNvPr id="98" name="Line 93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94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95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2" name="Line 97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720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>
                <a:off x="816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816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8" name="Line 103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9" name="Oval 104"/>
              <p:cNvSpPr>
                <a:spLocks noChangeArrowheads="1"/>
              </p:cNvSpPr>
              <p:nvPr/>
            </p:nvSpPr>
            <p:spPr bwMode="auto">
              <a:xfrm>
                <a:off x="839" y="1348"/>
                <a:ext cx="145" cy="13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0" name="Line 105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3" name="Group 106"/>
            <p:cNvGrpSpPr>
              <a:grpSpLocks/>
            </p:cNvGrpSpPr>
            <p:nvPr/>
          </p:nvGrpSpPr>
          <p:grpSpPr bwMode="auto">
            <a:xfrm>
              <a:off x="5988229" y="2668374"/>
              <a:ext cx="387122" cy="547182"/>
              <a:chOff x="672" y="1191"/>
              <a:chExt cx="312" cy="441"/>
            </a:xfrm>
          </p:grpSpPr>
          <p:sp>
            <p:nvSpPr>
              <p:cNvPr id="112" name="Line 107"/>
              <p:cNvSpPr>
                <a:spLocks noChangeShapeType="1"/>
              </p:cNvSpPr>
              <p:nvPr/>
            </p:nvSpPr>
            <p:spPr bwMode="auto">
              <a:xfrm>
                <a:off x="816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3" name="Line 108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4" name="Line 109"/>
              <p:cNvSpPr>
                <a:spLocks noChangeShapeType="1"/>
              </p:cNvSpPr>
              <p:nvPr/>
            </p:nvSpPr>
            <p:spPr bwMode="auto">
              <a:xfrm>
                <a:off x="720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5" name="Line 110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6" name="Line 111"/>
              <p:cNvSpPr>
                <a:spLocks noChangeShapeType="1"/>
              </p:cNvSpPr>
              <p:nvPr/>
            </p:nvSpPr>
            <p:spPr bwMode="auto">
              <a:xfrm>
                <a:off x="672" y="143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>
                <a:off x="720" y="143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" name="Line 113"/>
              <p:cNvSpPr>
                <a:spLocks noChangeShapeType="1"/>
              </p:cNvSpPr>
              <p:nvPr/>
            </p:nvSpPr>
            <p:spPr bwMode="auto">
              <a:xfrm>
                <a:off x="816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9" name="Line 114"/>
              <p:cNvSpPr>
                <a:spLocks noChangeShapeType="1"/>
              </p:cNvSpPr>
              <p:nvPr/>
            </p:nvSpPr>
            <p:spPr bwMode="auto">
              <a:xfrm>
                <a:off x="720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0" name="Line 115"/>
              <p:cNvSpPr>
                <a:spLocks noChangeShapeType="1"/>
              </p:cNvSpPr>
              <p:nvPr/>
            </p:nvSpPr>
            <p:spPr bwMode="auto">
              <a:xfrm>
                <a:off x="816" y="153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1" name="Line 116"/>
              <p:cNvSpPr>
                <a:spLocks noChangeShapeType="1"/>
              </p:cNvSpPr>
              <p:nvPr/>
            </p:nvSpPr>
            <p:spPr bwMode="auto">
              <a:xfrm>
                <a:off x="816" y="1525"/>
                <a:ext cx="0" cy="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2" name="Line 117"/>
              <p:cNvSpPr>
                <a:spLocks noChangeShapeType="1"/>
              </p:cNvSpPr>
              <p:nvPr/>
            </p:nvSpPr>
            <p:spPr bwMode="auto">
              <a:xfrm>
                <a:off x="912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3" name="Oval 118"/>
              <p:cNvSpPr>
                <a:spLocks noChangeArrowheads="1"/>
              </p:cNvSpPr>
              <p:nvPr/>
            </p:nvSpPr>
            <p:spPr bwMode="auto">
              <a:xfrm>
                <a:off x="839" y="1347"/>
                <a:ext cx="145" cy="13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4" name="Line 119"/>
              <p:cNvSpPr>
                <a:spLocks noChangeShapeType="1"/>
              </p:cNvSpPr>
              <p:nvPr/>
            </p:nvSpPr>
            <p:spPr bwMode="auto">
              <a:xfrm>
                <a:off x="912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4" name="Group 120"/>
            <p:cNvGrpSpPr>
              <a:grpSpLocks/>
            </p:cNvGrpSpPr>
            <p:nvPr/>
          </p:nvGrpSpPr>
          <p:grpSpPr bwMode="auto">
            <a:xfrm>
              <a:off x="6410093" y="2669615"/>
              <a:ext cx="387122" cy="547183"/>
              <a:chOff x="672" y="1191"/>
              <a:chExt cx="312" cy="441"/>
            </a:xfrm>
          </p:grpSpPr>
          <p:sp>
            <p:nvSpPr>
              <p:cNvPr id="126" name="Line 121"/>
              <p:cNvSpPr>
                <a:spLocks noChangeShapeType="1"/>
              </p:cNvSpPr>
              <p:nvPr/>
            </p:nvSpPr>
            <p:spPr bwMode="auto">
              <a:xfrm>
                <a:off x="817" y="1191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" name="Line 122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8" name="Line 123"/>
              <p:cNvSpPr>
                <a:spLocks noChangeShapeType="1"/>
              </p:cNvSpPr>
              <p:nvPr/>
            </p:nvSpPr>
            <p:spPr bwMode="auto">
              <a:xfrm>
                <a:off x="721" y="129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9" name="Line 124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" name="Line 125"/>
              <p:cNvSpPr>
                <a:spLocks noChangeShapeType="1"/>
              </p:cNvSpPr>
              <p:nvPr/>
            </p:nvSpPr>
            <p:spPr bwMode="auto">
              <a:xfrm>
                <a:off x="672" y="144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>
                <a:off x="721" y="14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817" y="12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3" name="Line 128"/>
              <p:cNvSpPr>
                <a:spLocks noChangeShapeType="1"/>
              </p:cNvSpPr>
              <p:nvPr/>
            </p:nvSpPr>
            <p:spPr bwMode="auto">
              <a:xfrm>
                <a:off x="721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4" name="Line 129"/>
              <p:cNvSpPr>
                <a:spLocks noChangeShapeType="1"/>
              </p:cNvSpPr>
              <p:nvPr/>
            </p:nvSpPr>
            <p:spPr bwMode="auto">
              <a:xfrm>
                <a:off x="817" y="15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5" name="Line 130"/>
              <p:cNvSpPr>
                <a:spLocks noChangeShapeType="1"/>
              </p:cNvSpPr>
              <p:nvPr/>
            </p:nvSpPr>
            <p:spPr bwMode="auto">
              <a:xfrm>
                <a:off x="817" y="1527"/>
                <a:ext cx="0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913" y="1296"/>
                <a:ext cx="0" cy="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7" name="Oval 132"/>
              <p:cNvSpPr>
                <a:spLocks noChangeArrowheads="1"/>
              </p:cNvSpPr>
              <p:nvPr/>
            </p:nvSpPr>
            <p:spPr bwMode="auto">
              <a:xfrm>
                <a:off x="840" y="1348"/>
                <a:ext cx="147" cy="1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8" name="Line 133"/>
              <p:cNvSpPr>
                <a:spLocks noChangeShapeType="1"/>
              </p:cNvSpPr>
              <p:nvPr/>
            </p:nvSpPr>
            <p:spPr bwMode="auto">
              <a:xfrm>
                <a:off x="913" y="1364"/>
                <a:ext cx="0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60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9" name="Rectangle 134"/>
            <p:cNvSpPr>
              <a:spLocks noChangeArrowheads="1"/>
            </p:cNvSpPr>
            <p:nvPr/>
          </p:nvSpPr>
          <p:spPr bwMode="auto">
            <a:xfrm>
              <a:off x="3133725" y="2363810"/>
              <a:ext cx="3990975" cy="11922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0" name="Rectangle 135"/>
            <p:cNvSpPr>
              <a:spLocks noChangeArrowheads="1"/>
            </p:cNvSpPr>
            <p:nvPr/>
          </p:nvSpPr>
          <p:spPr bwMode="auto">
            <a:xfrm>
              <a:off x="3074988" y="31274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1" name="Rectangle 136"/>
            <p:cNvSpPr>
              <a:spLocks noChangeArrowheads="1"/>
            </p:cNvSpPr>
            <p:nvPr/>
          </p:nvSpPr>
          <p:spPr bwMode="auto">
            <a:xfrm>
              <a:off x="3074988" y="2601952"/>
              <a:ext cx="119062" cy="1301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2" name="Arc 137"/>
            <p:cNvSpPr>
              <a:spLocks/>
            </p:cNvSpPr>
            <p:nvPr/>
          </p:nvSpPr>
          <p:spPr bwMode="auto">
            <a:xfrm>
              <a:off x="2182813" y="2601952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3" name="Arc 138"/>
            <p:cNvSpPr>
              <a:spLocks/>
            </p:cNvSpPr>
            <p:nvPr/>
          </p:nvSpPr>
          <p:spPr bwMode="auto">
            <a:xfrm>
              <a:off x="2301875" y="2603539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4" name="Arc 139"/>
            <p:cNvSpPr>
              <a:spLocks/>
            </p:cNvSpPr>
            <p:nvPr/>
          </p:nvSpPr>
          <p:spPr bwMode="auto">
            <a:xfrm>
              <a:off x="2420938" y="2605127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5" name="Arc 140"/>
            <p:cNvSpPr>
              <a:spLocks/>
            </p:cNvSpPr>
            <p:nvPr/>
          </p:nvSpPr>
          <p:spPr bwMode="auto">
            <a:xfrm>
              <a:off x="2540000" y="2606714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6" name="Line 141"/>
            <p:cNvSpPr>
              <a:spLocks noChangeShapeType="1"/>
            </p:cNvSpPr>
            <p:nvPr/>
          </p:nvSpPr>
          <p:spPr bwMode="auto">
            <a:xfrm flipH="1">
              <a:off x="2659063" y="2678158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 flipH="1" flipV="1">
              <a:off x="1585913" y="2660693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8" name="Arc 143"/>
            <p:cNvSpPr>
              <a:spLocks/>
            </p:cNvSpPr>
            <p:nvPr/>
          </p:nvSpPr>
          <p:spPr bwMode="auto">
            <a:xfrm>
              <a:off x="2182813" y="3122689"/>
              <a:ext cx="119062" cy="71442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9" name="Arc 144"/>
            <p:cNvSpPr>
              <a:spLocks/>
            </p:cNvSpPr>
            <p:nvPr/>
          </p:nvSpPr>
          <p:spPr bwMode="auto">
            <a:xfrm>
              <a:off x="2301875" y="3124277"/>
              <a:ext cx="119063" cy="71443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0" name="Arc 145"/>
            <p:cNvSpPr>
              <a:spLocks/>
            </p:cNvSpPr>
            <p:nvPr/>
          </p:nvSpPr>
          <p:spPr bwMode="auto">
            <a:xfrm>
              <a:off x="2420938" y="3124277"/>
              <a:ext cx="119062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1" name="Arc 146"/>
            <p:cNvSpPr>
              <a:spLocks/>
            </p:cNvSpPr>
            <p:nvPr/>
          </p:nvSpPr>
          <p:spPr bwMode="auto">
            <a:xfrm>
              <a:off x="2540000" y="3125865"/>
              <a:ext cx="119063" cy="73030"/>
            </a:xfrm>
            <a:custGeom>
              <a:avLst/>
              <a:gdLst>
                <a:gd name="T0" fmla="*/ 0 w 43015"/>
                <a:gd name="T1" fmla="*/ 2147483647 h 21600"/>
                <a:gd name="T2" fmla="*/ 2147483647 w 43015"/>
                <a:gd name="T3" fmla="*/ 2147483647 h 21600"/>
                <a:gd name="T4" fmla="*/ 2147483647 w 43015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43015"/>
                <a:gd name="T10" fmla="*/ 0 h 21600"/>
                <a:gd name="T11" fmla="*/ 43015 w 430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015" h="21600" fill="none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</a:path>
                <a:path w="43015" h="21600" stroke="0" extrusionOk="0">
                  <a:moveTo>
                    <a:pt x="-1" y="18779"/>
                  </a:moveTo>
                  <a:cubicBezTo>
                    <a:pt x="1415" y="8033"/>
                    <a:pt x="10575" y="-1"/>
                    <a:pt x="21415" y="0"/>
                  </a:cubicBezTo>
                  <a:cubicBezTo>
                    <a:pt x="33344" y="0"/>
                    <a:pt x="43015" y="9670"/>
                    <a:pt x="43015" y="21600"/>
                  </a:cubicBezTo>
                  <a:lnTo>
                    <a:pt x="21415" y="21600"/>
                  </a:lnTo>
                  <a:lnTo>
                    <a:pt x="-1" y="187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2" name="Line 147"/>
            <p:cNvSpPr>
              <a:spLocks noChangeShapeType="1"/>
            </p:cNvSpPr>
            <p:nvPr/>
          </p:nvSpPr>
          <p:spPr bwMode="auto">
            <a:xfrm flipH="1">
              <a:off x="2659063" y="3198895"/>
              <a:ext cx="415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3" name="Line 148"/>
            <p:cNvSpPr>
              <a:spLocks noChangeShapeType="1"/>
            </p:cNvSpPr>
            <p:nvPr/>
          </p:nvSpPr>
          <p:spPr bwMode="auto">
            <a:xfrm flipH="1" flipV="1">
              <a:off x="1585913" y="3195720"/>
              <a:ext cx="593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4" name="Oval 149"/>
            <p:cNvSpPr>
              <a:spLocks noChangeArrowheads="1"/>
            </p:cNvSpPr>
            <p:nvPr/>
          </p:nvSpPr>
          <p:spPr bwMode="auto">
            <a:xfrm>
              <a:off x="1436688" y="2784527"/>
              <a:ext cx="298450" cy="29847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5" name="Text Box 150"/>
            <p:cNvSpPr txBox="1">
              <a:spLocks noChangeArrowheads="1"/>
            </p:cNvSpPr>
            <p:nvPr/>
          </p:nvSpPr>
          <p:spPr bwMode="auto">
            <a:xfrm>
              <a:off x="1457325" y="2748013"/>
              <a:ext cx="268288" cy="261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+</a:t>
              </a:r>
            </a:p>
          </p:txBody>
        </p:sp>
        <p:sp>
          <p:nvSpPr>
            <p:cNvPr id="156" name="Text Box 151"/>
            <p:cNvSpPr txBox="1">
              <a:spLocks noChangeArrowheads="1"/>
            </p:cNvSpPr>
            <p:nvPr/>
          </p:nvSpPr>
          <p:spPr bwMode="auto">
            <a:xfrm>
              <a:off x="1465263" y="2921062"/>
              <a:ext cx="241300" cy="261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100" b="0">
                  <a:latin typeface="+mj-lt"/>
                </a:rPr>
                <a:t>-</a:t>
              </a:r>
            </a:p>
          </p:txBody>
        </p:sp>
        <p:sp>
          <p:nvSpPr>
            <p:cNvPr id="157" name="Line 152"/>
            <p:cNvSpPr>
              <a:spLocks noChangeShapeType="1"/>
            </p:cNvSpPr>
            <p:nvPr/>
          </p:nvSpPr>
          <p:spPr bwMode="auto">
            <a:xfrm>
              <a:off x="1585913" y="2667044"/>
              <a:ext cx="0" cy="13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8" name="Text Box 153"/>
            <p:cNvSpPr txBox="1">
              <a:spLocks noChangeArrowheads="1"/>
            </p:cNvSpPr>
            <p:nvPr/>
          </p:nvSpPr>
          <p:spPr bwMode="auto">
            <a:xfrm>
              <a:off x="4295775" y="2057400"/>
              <a:ext cx="1493838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 dirty="0">
                  <a:latin typeface="+mj-lt"/>
                </a:rPr>
                <a:t>Integrated circuit</a:t>
              </a:r>
            </a:p>
          </p:txBody>
        </p:sp>
        <p:sp>
          <p:nvSpPr>
            <p:cNvPr id="42035" name="Text Box 154"/>
            <p:cNvSpPr txBox="1">
              <a:spLocks noChangeArrowheads="1"/>
            </p:cNvSpPr>
            <p:nvPr/>
          </p:nvSpPr>
          <p:spPr bwMode="auto">
            <a:xfrm>
              <a:off x="2819400" y="3675179"/>
              <a:ext cx="2695575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</a:t>
              </a:r>
              <a:r>
                <a:rPr lang="en-US" altLang="ja-JP" sz="1600"/>
                <a:t>’s and C’s from Aluminum wiring layers</a:t>
              </a:r>
              <a:endParaRPr lang="en-US" altLang="x-none" sz="1600"/>
            </a:p>
          </p:txBody>
        </p:sp>
        <p:sp>
          <p:nvSpPr>
            <p:cNvPr id="160" name="Text Box 155"/>
            <p:cNvSpPr txBox="1">
              <a:spLocks noChangeArrowheads="1"/>
            </p:cNvSpPr>
            <p:nvPr/>
          </p:nvSpPr>
          <p:spPr bwMode="auto">
            <a:xfrm>
              <a:off x="5441950" y="3675179"/>
              <a:ext cx="2559050" cy="584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600" b="0" dirty="0">
                  <a:latin typeface="+mj-lt"/>
                </a:rPr>
                <a:t>Current loads from on-chip devices</a:t>
              </a:r>
            </a:p>
          </p:txBody>
        </p:sp>
        <p:sp>
          <p:nvSpPr>
            <p:cNvPr id="161" name="Line 156"/>
            <p:cNvSpPr>
              <a:spLocks noChangeShapeType="1"/>
            </p:cNvSpPr>
            <p:nvPr/>
          </p:nvSpPr>
          <p:spPr bwMode="auto">
            <a:xfrm flipH="1" flipV="1">
              <a:off x="3844925" y="3216358"/>
              <a:ext cx="182563" cy="45882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2" name="Line 157"/>
            <p:cNvSpPr>
              <a:spLocks noChangeShapeType="1"/>
            </p:cNvSpPr>
            <p:nvPr/>
          </p:nvSpPr>
          <p:spPr bwMode="auto">
            <a:xfrm flipH="1" flipV="1">
              <a:off x="3938588" y="2978216"/>
              <a:ext cx="119062" cy="6969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3" name="Line 158"/>
            <p:cNvSpPr>
              <a:spLocks noChangeShapeType="1"/>
            </p:cNvSpPr>
            <p:nvPr/>
          </p:nvSpPr>
          <p:spPr bwMode="auto">
            <a:xfrm flipH="1" flipV="1">
              <a:off x="5940425" y="3022669"/>
              <a:ext cx="333375" cy="6874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4" name="Line 160"/>
            <p:cNvSpPr>
              <a:spLocks noChangeShapeType="1"/>
            </p:cNvSpPr>
            <p:nvPr/>
          </p:nvSpPr>
          <p:spPr bwMode="auto">
            <a:xfrm flipV="1">
              <a:off x="2179638" y="3257636"/>
              <a:ext cx="241300" cy="41754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5" name="Text Box 162"/>
            <p:cNvSpPr txBox="1">
              <a:spLocks noChangeArrowheads="1"/>
            </p:cNvSpPr>
            <p:nvPr/>
          </p:nvSpPr>
          <p:spPr bwMode="auto">
            <a:xfrm>
              <a:off x="989013" y="2133605"/>
              <a:ext cx="1196975" cy="276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b="0">
                  <a:latin typeface="+mj-lt"/>
                </a:rPr>
                <a:t>Power supply</a:t>
              </a:r>
            </a:p>
          </p:txBody>
        </p:sp>
        <p:sp>
          <p:nvSpPr>
            <p:cNvPr id="42042" name="Text Box 159"/>
            <p:cNvSpPr txBox="1">
              <a:spLocks noChangeArrowheads="1"/>
            </p:cNvSpPr>
            <p:nvPr/>
          </p:nvSpPr>
          <p:spPr bwMode="auto">
            <a:xfrm>
              <a:off x="312738" y="3595798"/>
              <a:ext cx="2959100" cy="366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/>
                <a:t>L</a:t>
              </a:r>
              <a:r>
                <a:rPr lang="en-US" altLang="ja-JP" sz="1800"/>
                <a:t>’s from chip leads</a:t>
              </a:r>
              <a:endParaRPr lang="en-US" altLang="x-none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Needed: Noise Margins!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01688" y="5464175"/>
            <a:ext cx="75390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7938" indent="-793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A combinational device accepts marginal inputs and provides unquestionable outputs (to leave room for noise).</a:t>
            </a:r>
            <a:endParaRPr lang="en-US" sz="2400" b="0" dirty="0">
              <a:latin typeface="+mj-lt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27125" y="3948113"/>
            <a:ext cx="6692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812088" y="3825875"/>
            <a:ext cx="7223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volts</a:t>
            </a:r>
          </a:p>
        </p:txBody>
      </p:sp>
      <p:grpSp>
        <p:nvGrpSpPr>
          <p:cNvPr id="30725" name="Group 30724"/>
          <p:cNvGrpSpPr>
            <a:grpSpLocks/>
          </p:cNvGrpSpPr>
          <p:nvPr/>
        </p:nvGrpSpPr>
        <p:grpSpPr bwMode="auto">
          <a:xfrm>
            <a:off x="2651125" y="3478213"/>
            <a:ext cx="3686175" cy="1460500"/>
            <a:chOff x="2651125" y="3478213"/>
            <a:chExt cx="3686175" cy="1460500"/>
          </a:xfrm>
        </p:grpSpPr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309938" y="3478213"/>
              <a:ext cx="2403475" cy="466725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24" descr="Light downward diagonal"/>
            <p:cNvSpPr>
              <a:spLocks noChangeArrowheads="1"/>
            </p:cNvSpPr>
            <p:nvPr/>
          </p:nvSpPr>
          <p:spPr bwMode="auto">
            <a:xfrm>
              <a:off x="2687638" y="3478213"/>
              <a:ext cx="609600" cy="466725"/>
            </a:xfrm>
            <a:prstGeom prst="rect">
              <a:avLst/>
            </a:prstGeom>
            <a:pattFill prst="ltDnDiag">
              <a:fgClr>
                <a:srgbClr val="CC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25" descr="Light downward diagonal"/>
            <p:cNvSpPr>
              <a:spLocks noChangeArrowheads="1"/>
            </p:cNvSpPr>
            <p:nvPr/>
          </p:nvSpPr>
          <p:spPr bwMode="auto">
            <a:xfrm>
              <a:off x="5724525" y="3478213"/>
              <a:ext cx="612775" cy="466725"/>
            </a:xfrm>
            <a:prstGeom prst="rect">
              <a:avLst/>
            </a:prstGeom>
            <a:pattFill prst="ltDnDiag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3613150" y="4600575"/>
              <a:ext cx="19653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b="0">
                  <a:solidFill>
                    <a:srgbClr val="CC0000"/>
                  </a:solidFill>
                  <a:latin typeface="+mj-lt"/>
                </a:rPr>
                <a:t>NOISE MARGINS</a:t>
              </a:r>
              <a:endParaRPr lang="en-US" sz="1600" b="0">
                <a:latin typeface="+mj-lt"/>
              </a:endParaRPr>
            </a:p>
          </p:txBody>
        </p:sp>
        <p:sp>
          <p:nvSpPr>
            <p:cNvPr id="36" name="Arc 41"/>
            <p:cNvSpPr>
              <a:spLocks/>
            </p:cNvSpPr>
            <p:nvPr/>
          </p:nvSpPr>
          <p:spPr bwMode="auto">
            <a:xfrm>
              <a:off x="2651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rc 42"/>
            <p:cNvSpPr>
              <a:spLocks/>
            </p:cNvSpPr>
            <p:nvPr/>
          </p:nvSpPr>
          <p:spPr bwMode="auto">
            <a:xfrm>
              <a:off x="5699125" y="4357688"/>
              <a:ext cx="635000" cy="114300"/>
            </a:xfrm>
            <a:custGeom>
              <a:avLst/>
              <a:gdLst>
                <a:gd name="T0" fmla="*/ 0 w 43200"/>
                <a:gd name="T1" fmla="*/ 0 h 22492"/>
                <a:gd name="T2" fmla="*/ 0 w 43200"/>
                <a:gd name="T3" fmla="*/ 0 h 22492"/>
                <a:gd name="T4" fmla="*/ 0 w 43200"/>
                <a:gd name="T5" fmla="*/ 0 h 2249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92"/>
                <a:gd name="T11" fmla="*/ 43200 w 43200"/>
                <a:gd name="T12" fmla="*/ 22492 h 224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92" fill="none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</a:path>
                <a:path w="43200" h="22492" stroke="0" extrusionOk="0">
                  <a:moveTo>
                    <a:pt x="43200" y="892"/>
                  </a:moveTo>
                  <a:cubicBezTo>
                    <a:pt x="43200" y="12821"/>
                    <a:pt x="33529" y="22492"/>
                    <a:pt x="21600" y="22492"/>
                  </a:cubicBezTo>
                  <a:cubicBezTo>
                    <a:pt x="9670" y="22492"/>
                    <a:pt x="0" y="12821"/>
                    <a:pt x="0" y="892"/>
                  </a:cubicBezTo>
                  <a:cubicBezTo>
                    <a:pt x="-1" y="594"/>
                    <a:pt x="6" y="297"/>
                    <a:pt x="18" y="0"/>
                  </a:cubicBezTo>
                  <a:lnTo>
                    <a:pt x="21600" y="892"/>
                  </a:lnTo>
                  <a:lnTo>
                    <a:pt x="43200" y="89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 flipH="1" flipV="1">
              <a:off x="3000375" y="4568825"/>
              <a:ext cx="612775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44"/>
            <p:cNvSpPr>
              <a:spLocks noChangeShapeType="1"/>
            </p:cNvSpPr>
            <p:nvPr/>
          </p:nvSpPr>
          <p:spPr bwMode="auto">
            <a:xfrm flipV="1">
              <a:off x="5589588" y="4568825"/>
              <a:ext cx="431800" cy="21590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609975" y="3560763"/>
              <a:ext cx="1760538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Forbidden Zone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6" name="Group 30725"/>
          <p:cNvGrpSpPr>
            <a:grpSpLocks/>
          </p:cNvGrpSpPr>
          <p:nvPr/>
        </p:nvGrpSpPr>
        <p:grpSpPr bwMode="auto">
          <a:xfrm>
            <a:off x="1208088" y="2879725"/>
            <a:ext cx="6534150" cy="1460500"/>
            <a:chOff x="1208088" y="2879725"/>
            <a:chExt cx="6534150" cy="1460500"/>
          </a:xfrm>
        </p:grpSpPr>
        <p:sp>
          <p:nvSpPr>
            <p:cNvPr id="25" name="Arc 30"/>
            <p:cNvSpPr>
              <a:spLocks/>
            </p:cNvSpPr>
            <p:nvPr/>
          </p:nvSpPr>
          <p:spPr bwMode="auto">
            <a:xfrm>
              <a:off x="6734175" y="3306763"/>
              <a:ext cx="1008063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035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5719763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3055938" y="3997325"/>
              <a:ext cx="50323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472113" y="3997325"/>
              <a:ext cx="531812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21" name="Arc 26"/>
            <p:cNvSpPr>
              <a:spLocks/>
            </p:cNvSpPr>
            <p:nvPr/>
          </p:nvSpPr>
          <p:spPr bwMode="auto">
            <a:xfrm>
              <a:off x="2212975" y="3306763"/>
              <a:ext cx="1004888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Arc 27"/>
            <p:cNvSpPr>
              <a:spLocks/>
            </p:cNvSpPr>
            <p:nvPr/>
          </p:nvSpPr>
          <p:spPr bwMode="auto">
            <a:xfrm>
              <a:off x="1208088" y="3306763"/>
              <a:ext cx="1004887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1"/>
            <p:cNvSpPr>
              <a:spLocks/>
            </p:cNvSpPr>
            <p:nvPr/>
          </p:nvSpPr>
          <p:spPr bwMode="auto">
            <a:xfrm>
              <a:off x="5729288" y="3306763"/>
              <a:ext cx="1006475" cy="8255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708275" y="2879725"/>
              <a:ext cx="3644900" cy="315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INPUT REPRESENTATIONS</a:t>
              </a:r>
              <a:endParaRPr lang="en-US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82825" y="3090863"/>
              <a:ext cx="404813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6194425" y="3090863"/>
              <a:ext cx="300038" cy="1635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0720" name="Group 30719"/>
          <p:cNvGrpSpPr>
            <a:grpSpLocks/>
          </p:cNvGrpSpPr>
          <p:nvPr/>
        </p:nvGrpSpPr>
        <p:grpSpPr bwMode="auto">
          <a:xfrm>
            <a:off x="1284288" y="3482975"/>
            <a:ext cx="6457950" cy="1851025"/>
            <a:chOff x="1284288" y="3482975"/>
            <a:chExt cx="6457950" cy="1851026"/>
          </a:xfrm>
        </p:grpSpPr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268128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6345238" y="3606800"/>
              <a:ext cx="0" cy="4238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043" name="Rectangle 16"/>
            <p:cNvSpPr>
              <a:spLocks noChangeArrowheads="1"/>
            </p:cNvSpPr>
            <p:nvPr/>
          </p:nvSpPr>
          <p:spPr bwMode="auto">
            <a:xfrm>
              <a:off x="1577975" y="3482975"/>
              <a:ext cx="681038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“0”</a:t>
              </a:r>
              <a:endParaRPr lang="en-US" altLang="x-none" sz="1800"/>
            </a:p>
          </p:txBody>
        </p:sp>
        <p:sp>
          <p:nvSpPr>
            <p:cNvPr id="44044" name="Rectangle 17"/>
            <p:cNvSpPr>
              <a:spLocks noChangeArrowheads="1"/>
            </p:cNvSpPr>
            <p:nvPr/>
          </p:nvSpPr>
          <p:spPr bwMode="auto">
            <a:xfrm>
              <a:off x="6723063" y="3482975"/>
              <a:ext cx="681037" cy="536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Valid</a:t>
              </a:r>
            </a:p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“1”</a:t>
              </a:r>
              <a:endParaRPr lang="en-US" altLang="x-none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430463" y="3997325"/>
              <a:ext cx="573087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6097588" y="3997325"/>
              <a:ext cx="6032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23" name="Arc 28"/>
            <p:cNvSpPr>
              <a:spLocks/>
            </p:cNvSpPr>
            <p:nvPr/>
          </p:nvSpPr>
          <p:spPr bwMode="auto">
            <a:xfrm>
              <a:off x="1978025" y="4398963"/>
              <a:ext cx="696913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rc 29"/>
            <p:cNvSpPr>
              <a:spLocks/>
            </p:cNvSpPr>
            <p:nvPr/>
          </p:nvSpPr>
          <p:spPr bwMode="auto">
            <a:xfrm>
              <a:off x="1284288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2"/>
            <p:cNvSpPr>
              <a:spLocks/>
            </p:cNvSpPr>
            <p:nvPr/>
          </p:nvSpPr>
          <p:spPr bwMode="auto">
            <a:xfrm>
              <a:off x="7046913" y="4398963"/>
              <a:ext cx="695325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33"/>
            <p:cNvSpPr>
              <a:spLocks/>
            </p:cNvSpPr>
            <p:nvPr/>
          </p:nvSpPr>
          <p:spPr bwMode="auto">
            <a:xfrm>
              <a:off x="6353175" y="4398963"/>
              <a:ext cx="693738" cy="809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671763" y="5018089"/>
              <a:ext cx="3875087" cy="315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VALID OUTPUT REPRESENTATIONS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2049463" y="4568826"/>
              <a:ext cx="950912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34125" y="4568826"/>
              <a:ext cx="706438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990600"/>
            <a:ext cx="79248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Proposed fix: separate specifications for inputs and outputs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output: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OL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OH</a:t>
            </a:r>
            <a:endParaRPr lang="en-US" altLang="x-none" sz="200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digital input: </a:t>
            </a:r>
            <a:r>
              <a:rPr lang="en-US" altLang="en-US" sz="2000"/>
              <a:t>“</a:t>
            </a:r>
            <a:r>
              <a:rPr lang="en-US" altLang="x-none" sz="2000"/>
              <a:t>0</a:t>
            </a:r>
            <a:r>
              <a:rPr lang="en-US" altLang="en-US" sz="2000"/>
              <a:t>”</a:t>
            </a:r>
            <a:r>
              <a:rPr lang="en-US" altLang="x-none" sz="2000"/>
              <a:t> ≤ V</a:t>
            </a:r>
            <a:r>
              <a:rPr lang="en-US" altLang="x-none" sz="2000" baseline="-25000"/>
              <a:t>IL</a:t>
            </a:r>
            <a:r>
              <a:rPr lang="en-US" altLang="x-none" sz="2000"/>
              <a:t>, </a:t>
            </a:r>
            <a:r>
              <a:rPr lang="en-US" altLang="en-US" sz="2000"/>
              <a:t>“</a:t>
            </a:r>
            <a:r>
              <a:rPr lang="en-US" altLang="x-none" sz="2000"/>
              <a:t>1</a:t>
            </a:r>
            <a:r>
              <a:rPr lang="en-US" altLang="en-US" sz="2000"/>
              <a:t>”</a:t>
            </a:r>
            <a:r>
              <a:rPr lang="en-US" altLang="x-none" sz="2000"/>
              <a:t> ≥ V</a:t>
            </a:r>
            <a:r>
              <a:rPr lang="en-US" altLang="x-none" sz="2000" baseline="-25000"/>
              <a:t>IH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x-none" sz="2000"/>
              <a:t>V</a:t>
            </a:r>
            <a:r>
              <a:rPr lang="en-US" altLang="x-none" sz="2000" baseline="-25000"/>
              <a:t>OL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IL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IH </a:t>
            </a:r>
            <a:r>
              <a:rPr lang="en-US" altLang="x-none" sz="2000"/>
              <a:t>&lt;</a:t>
            </a:r>
            <a:r>
              <a:rPr lang="en-US" altLang="x-none" sz="2000" baseline="-25000"/>
              <a:t> </a:t>
            </a:r>
            <a:r>
              <a:rPr lang="en-US" altLang="x-none" sz="2000"/>
              <a:t>V</a:t>
            </a:r>
            <a:r>
              <a:rPr lang="en-US" altLang="x-none" sz="2000" baseline="-25000"/>
              <a:t>OH</a:t>
            </a:r>
            <a:endParaRPr lang="en-US" altLang="x-non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FD44E-DE9F-8E47-9B8A-8715FDEB6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Trouble with Analog Signaling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168A07-A038-4848-9B3A-8D265003C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9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A Buffer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5978525" y="1187450"/>
            <a:ext cx="265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6210300" y="1028700"/>
            <a:ext cx="333375" cy="320675"/>
            <a:chOff x="2239" y="1199"/>
            <a:chExt cx="150" cy="15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2247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2239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2239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5436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48325" y="10318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7897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734300" y="1187450"/>
            <a:ext cx="263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8" name="Group 12"/>
          <p:cNvGrpSpPr>
            <a:grpSpLocks/>
          </p:cNvGrpSpPr>
          <p:nvPr/>
        </p:nvGrpSpPr>
        <p:grpSpPr bwMode="auto">
          <a:xfrm>
            <a:off x="7981950" y="1028700"/>
            <a:ext cx="320675" cy="320675"/>
            <a:chOff x="3295" y="1199"/>
            <a:chExt cx="150" cy="152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303" y="1199"/>
              <a:ext cx="1" cy="1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3295" y="1271"/>
              <a:ext cx="150" cy="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 flipV="1">
              <a:off x="3295" y="1203"/>
              <a:ext cx="150" cy="7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8296275" y="1187450"/>
            <a:ext cx="298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402513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542338" y="1031875"/>
            <a:ext cx="3730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1</a:t>
            </a:r>
            <a:endParaRPr lang="en-US" sz="2400" u="sng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679450" y="990600"/>
            <a:ext cx="4768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simple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57200" y="4876800"/>
            <a:ext cx="8305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Static Discipline requires that the VTC avoid the shaded regions (aka </a:t>
            </a:r>
            <a:r>
              <a:rPr lang="en-US" altLang="ja-JP" sz="2000"/>
              <a:t>“</a:t>
            </a:r>
            <a:r>
              <a:rPr lang="en-US" altLang="ja-JP" sz="2000" i="1"/>
              <a:t>forbidden zones</a:t>
            </a:r>
            <a:r>
              <a:rPr lang="en-US" altLang="ja-JP" sz="2000"/>
              <a:t>”), which correspond to </a:t>
            </a:r>
            <a:r>
              <a:rPr lang="en-US" altLang="ja-JP" sz="2000" i="1"/>
              <a:t>valid</a:t>
            </a:r>
            <a:r>
              <a:rPr lang="en-US" altLang="ja-JP" sz="2000"/>
              <a:t> inputs but </a:t>
            </a:r>
            <a:r>
              <a:rPr lang="en-US" altLang="ja-JP" sz="2000" i="1"/>
              <a:t>invalid</a:t>
            </a:r>
            <a:r>
              <a:rPr lang="en-US" altLang="ja-JP" sz="2000"/>
              <a:t> outputs.  </a:t>
            </a:r>
            <a:endParaRPr lang="en-US" altLang="x-none" sz="2000"/>
          </a:p>
        </p:txBody>
      </p:sp>
      <p:sp>
        <p:nvSpPr>
          <p:cNvPr id="21" name="Text Box 114"/>
          <p:cNvSpPr txBox="1">
            <a:spLocks noChangeArrowheads="1"/>
          </p:cNvSpPr>
          <p:nvPr/>
        </p:nvSpPr>
        <p:spPr bwMode="auto">
          <a:xfrm>
            <a:off x="4038600" y="1676400"/>
            <a:ext cx="502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CC0000"/>
                </a:solidFill>
                <a:latin typeface="+mj-lt"/>
              </a:rPr>
              <a:t>Voltage Transfer Characteristic (VTC):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Plot of </a:t>
            </a:r>
            <a:r>
              <a:rPr lang="en-US" b="0" dirty="0" err="1">
                <a:latin typeface="+mj-lt"/>
              </a:rPr>
              <a:t>V</a:t>
            </a:r>
            <a:r>
              <a:rPr lang="en-US" b="0" baseline="-25000" dirty="0" err="1">
                <a:latin typeface="+mj-lt"/>
              </a:rPr>
              <a:t>out</a:t>
            </a:r>
            <a:r>
              <a:rPr lang="en-US" b="0" dirty="0">
                <a:latin typeface="+mj-lt"/>
              </a:rPr>
              <a:t> vs. V</a:t>
            </a:r>
            <a:r>
              <a:rPr lang="en-US" b="0" baseline="-25000" dirty="0">
                <a:latin typeface="+mj-lt"/>
              </a:rPr>
              <a:t>in</a:t>
            </a:r>
            <a:r>
              <a:rPr lang="en-US" b="0" dirty="0">
                <a:latin typeface="+mj-lt"/>
              </a:rPr>
              <a:t> where each measurement is taken after any transients have died out.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762000" y="20589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138"/>
          <p:cNvGrpSpPr>
            <a:grpSpLocks/>
          </p:cNvGrpSpPr>
          <p:nvPr/>
        </p:nvGrpSpPr>
        <p:grpSpPr bwMode="auto">
          <a:xfrm>
            <a:off x="806450" y="22463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776288" y="16240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554038" y="4373563"/>
            <a:ext cx="3255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152400" y="1447800"/>
            <a:ext cx="6397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3810000" y="41592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30" name="Group 134"/>
          <p:cNvGrpSpPr>
            <a:grpSpLocks/>
          </p:cNvGrpSpPr>
          <p:nvPr/>
        </p:nvGrpSpPr>
        <p:grpSpPr bwMode="auto">
          <a:xfrm>
            <a:off x="152400" y="186531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Oval 116"/>
          <p:cNvSpPr>
            <a:spLocks noChangeArrowheads="1"/>
          </p:cNvSpPr>
          <p:nvPr/>
        </p:nvSpPr>
        <p:spPr bwMode="auto">
          <a:xfrm flipV="1">
            <a:off x="998538" y="4146550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8" name="Oval 118"/>
          <p:cNvSpPr>
            <a:spLocks noChangeArrowheads="1"/>
          </p:cNvSpPr>
          <p:nvPr/>
        </p:nvSpPr>
        <p:spPr bwMode="auto">
          <a:xfrm flipV="1">
            <a:off x="1214438" y="4124325"/>
            <a:ext cx="74612" cy="7461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9" name="Group 133"/>
          <p:cNvGrpSpPr>
            <a:grpSpLocks/>
          </p:cNvGrpSpPr>
          <p:nvPr/>
        </p:nvGrpSpPr>
        <p:grpSpPr bwMode="auto">
          <a:xfrm>
            <a:off x="1417638" y="2016125"/>
            <a:ext cx="1979612" cy="2143125"/>
            <a:chOff x="1133" y="1530"/>
            <a:chExt cx="1247" cy="1350"/>
          </a:xfrm>
        </p:grpSpPr>
        <p:sp>
          <p:nvSpPr>
            <p:cNvPr id="50" name="Oval 119"/>
            <p:cNvSpPr>
              <a:spLocks noChangeArrowheads="1"/>
            </p:cNvSpPr>
            <p:nvPr/>
          </p:nvSpPr>
          <p:spPr bwMode="auto">
            <a:xfrm flipV="1">
              <a:off x="1133" y="2833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Oval 120"/>
            <p:cNvSpPr>
              <a:spLocks noChangeArrowheads="1"/>
            </p:cNvSpPr>
            <p:nvPr/>
          </p:nvSpPr>
          <p:spPr bwMode="auto">
            <a:xfrm flipV="1">
              <a:off x="1277" y="27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121"/>
            <p:cNvSpPr>
              <a:spLocks noChangeArrowheads="1"/>
            </p:cNvSpPr>
            <p:nvPr/>
          </p:nvSpPr>
          <p:spPr bwMode="auto">
            <a:xfrm flipV="1">
              <a:off x="1397" y="2702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122"/>
            <p:cNvSpPr>
              <a:spLocks noChangeArrowheads="1"/>
            </p:cNvSpPr>
            <p:nvPr/>
          </p:nvSpPr>
          <p:spPr bwMode="auto">
            <a:xfrm flipV="1">
              <a:off x="1516" y="237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Oval 123"/>
            <p:cNvSpPr>
              <a:spLocks noChangeArrowheads="1"/>
            </p:cNvSpPr>
            <p:nvPr/>
          </p:nvSpPr>
          <p:spPr bwMode="auto">
            <a:xfrm flipV="1">
              <a:off x="1628" y="1631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Oval 124"/>
            <p:cNvSpPr>
              <a:spLocks noChangeArrowheads="1"/>
            </p:cNvSpPr>
            <p:nvPr/>
          </p:nvSpPr>
          <p:spPr bwMode="auto">
            <a:xfrm flipV="1">
              <a:off x="1813" y="1556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" name="Oval 125"/>
            <p:cNvSpPr>
              <a:spLocks noChangeArrowheads="1"/>
            </p:cNvSpPr>
            <p:nvPr/>
          </p:nvSpPr>
          <p:spPr bwMode="auto">
            <a:xfrm flipV="1">
              <a:off x="1949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Oval 126"/>
            <p:cNvSpPr>
              <a:spLocks noChangeArrowheads="1"/>
            </p:cNvSpPr>
            <p:nvPr/>
          </p:nvSpPr>
          <p:spPr bwMode="auto">
            <a:xfrm flipV="1">
              <a:off x="2085" y="1539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Oval 127"/>
            <p:cNvSpPr>
              <a:spLocks noChangeArrowheads="1"/>
            </p:cNvSpPr>
            <p:nvPr/>
          </p:nvSpPr>
          <p:spPr bwMode="auto">
            <a:xfrm flipV="1">
              <a:off x="2197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9" name="Oval 128"/>
            <p:cNvSpPr>
              <a:spLocks noChangeArrowheads="1"/>
            </p:cNvSpPr>
            <p:nvPr/>
          </p:nvSpPr>
          <p:spPr bwMode="auto">
            <a:xfrm flipV="1">
              <a:off x="2333" y="1530"/>
              <a:ext cx="47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0" name="Group 136"/>
          <p:cNvGrpSpPr>
            <a:grpSpLocks/>
          </p:cNvGrpSpPr>
          <p:nvPr/>
        </p:nvGrpSpPr>
        <p:grpSpPr bwMode="auto">
          <a:xfrm>
            <a:off x="4953000" y="3200400"/>
            <a:ext cx="3952875" cy="1524000"/>
            <a:chOff x="3309" y="2544"/>
            <a:chExt cx="2263" cy="756"/>
          </a:xfrm>
        </p:grpSpPr>
        <p:sp>
          <p:nvSpPr>
            <p:cNvPr id="61" name="Rectangle 131"/>
            <p:cNvSpPr>
              <a:spLocks noChangeArrowheads="1"/>
            </p:cNvSpPr>
            <p:nvPr/>
          </p:nvSpPr>
          <p:spPr bwMode="auto">
            <a:xfrm>
              <a:off x="3309" y="2544"/>
              <a:ext cx="2211" cy="61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latin typeface="Bookman Old Style" charset="0"/>
              </a:endParaRPr>
            </a:p>
          </p:txBody>
        </p:sp>
        <p:sp>
          <p:nvSpPr>
            <p:cNvPr id="46107" name="Text Box 132"/>
            <p:cNvSpPr txBox="1">
              <a:spLocks noChangeArrowheads="1"/>
            </p:cNvSpPr>
            <p:nvPr/>
          </p:nvSpPr>
          <p:spPr bwMode="auto">
            <a:xfrm>
              <a:off x="3309" y="2544"/>
              <a:ext cx="226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588" indent="-1588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i="1"/>
                <a:t>Note: VTC does not tell you anything about how fast a device is  —   it measures static behavior not dynamic behavior</a:t>
              </a:r>
              <a:endParaRPr lang="en-US" altLang="x-none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Voltage Transfer Characteristic</a:t>
            </a:r>
          </a:p>
        </p:txBody>
      </p:sp>
      <p:sp>
        <p:nvSpPr>
          <p:cNvPr id="22" name="Freeform 113"/>
          <p:cNvSpPr>
            <a:spLocks/>
          </p:cNvSpPr>
          <p:nvPr/>
        </p:nvSpPr>
        <p:spPr bwMode="auto">
          <a:xfrm>
            <a:off x="3151188" y="1601788"/>
            <a:ext cx="2743200" cy="2138362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28" h="1347">
                <a:moveTo>
                  <a:pt x="0" y="1346"/>
                </a:moveTo>
                <a:cubicBezTo>
                  <a:pt x="75" y="1338"/>
                  <a:pt x="318" y="1347"/>
                  <a:pt x="448" y="1299"/>
                </a:cubicBezTo>
                <a:cubicBezTo>
                  <a:pt x="578" y="1251"/>
                  <a:pt x="708" y="1234"/>
                  <a:pt x="781" y="1055"/>
                </a:cubicBezTo>
                <a:cubicBezTo>
                  <a:pt x="854" y="876"/>
                  <a:pt x="840" y="392"/>
                  <a:pt x="886" y="222"/>
                </a:cubicBezTo>
                <a:cubicBezTo>
                  <a:pt x="932" y="52"/>
                  <a:pt x="964" y="70"/>
                  <a:pt x="1057" y="35"/>
                </a:cubicBezTo>
                <a:cubicBezTo>
                  <a:pt x="1150" y="0"/>
                  <a:pt x="1334" y="16"/>
                  <a:pt x="1446" y="11"/>
                </a:cubicBezTo>
                <a:cubicBezTo>
                  <a:pt x="1558" y="6"/>
                  <a:pt x="1669" y="4"/>
                  <a:pt x="1728" y="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7107" name="Group 138"/>
          <p:cNvGrpSpPr>
            <a:grpSpLocks/>
          </p:cNvGrpSpPr>
          <p:nvPr/>
        </p:nvGrpSpPr>
        <p:grpSpPr bwMode="auto">
          <a:xfrm>
            <a:off x="3195638" y="1789113"/>
            <a:ext cx="2622550" cy="1587500"/>
            <a:chOff x="748" y="1559"/>
            <a:chExt cx="1652" cy="1000"/>
          </a:xfrm>
        </p:grpSpPr>
        <p:sp>
          <p:nvSpPr>
            <p:cNvPr id="24" name="Rectangle 111" descr="Wide upward diagonal"/>
            <p:cNvSpPr>
              <a:spLocks noChangeArrowheads="1"/>
            </p:cNvSpPr>
            <p:nvPr/>
          </p:nvSpPr>
          <p:spPr bwMode="auto">
            <a:xfrm>
              <a:off x="1776" y="1559"/>
              <a:ext cx="624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110" descr="Wide upward diagonal"/>
            <p:cNvSpPr>
              <a:spLocks noChangeArrowheads="1"/>
            </p:cNvSpPr>
            <p:nvPr/>
          </p:nvSpPr>
          <p:spPr bwMode="auto">
            <a:xfrm>
              <a:off x="748" y="1559"/>
              <a:ext cx="548" cy="1000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Line 88"/>
          <p:cNvSpPr>
            <a:spLocks noChangeShapeType="1"/>
          </p:cNvSpPr>
          <p:nvPr/>
        </p:nvSpPr>
        <p:spPr bwMode="auto">
          <a:xfrm flipV="1">
            <a:off x="3167063" y="1166813"/>
            <a:ext cx="0" cy="298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89"/>
          <p:cNvSpPr>
            <a:spLocks noChangeShapeType="1"/>
          </p:cNvSpPr>
          <p:nvPr/>
        </p:nvSpPr>
        <p:spPr bwMode="auto">
          <a:xfrm>
            <a:off x="2944813" y="3916363"/>
            <a:ext cx="3254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2541588" y="990600"/>
            <a:ext cx="641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out</a:t>
            </a:r>
            <a:endParaRPr lang="en-US" sz="2000" baseline="-25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91"/>
          <p:cNvSpPr>
            <a:spLocks noChangeArrowheads="1"/>
          </p:cNvSpPr>
          <p:nvPr/>
        </p:nvSpPr>
        <p:spPr bwMode="auto">
          <a:xfrm>
            <a:off x="6199188" y="3702050"/>
            <a:ext cx="5270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grpSp>
        <p:nvGrpSpPr>
          <p:cNvPr id="47112" name="Group 134"/>
          <p:cNvGrpSpPr>
            <a:grpSpLocks/>
          </p:cNvGrpSpPr>
          <p:nvPr/>
        </p:nvGrpSpPr>
        <p:grpSpPr bwMode="auto">
          <a:xfrm>
            <a:off x="2546350" y="1401763"/>
            <a:ext cx="3657600" cy="2941637"/>
            <a:chOff x="336" y="1435"/>
            <a:chExt cx="2304" cy="1853"/>
          </a:xfrm>
        </p:grpSpPr>
        <p:sp>
          <p:nvSpPr>
            <p:cNvPr id="32" name="Rectangle 85"/>
            <p:cNvSpPr>
              <a:spLocks noChangeArrowheads="1"/>
            </p:cNvSpPr>
            <p:nvPr/>
          </p:nvSpPr>
          <p:spPr bwMode="auto">
            <a:xfrm>
              <a:off x="336" y="2544"/>
              <a:ext cx="3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OL</a:t>
              </a:r>
            </a:p>
          </p:txBody>
        </p:sp>
        <p:sp>
          <p:nvSpPr>
            <p:cNvPr id="34" name="Rectangle 87"/>
            <p:cNvSpPr>
              <a:spLocks noChangeArrowheads="1"/>
            </p:cNvSpPr>
            <p:nvPr/>
          </p:nvSpPr>
          <p:spPr bwMode="auto">
            <a:xfrm>
              <a:off x="336" y="1536"/>
              <a:ext cx="38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OH</a:t>
              </a:r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637" y="2679"/>
              <a:ext cx="2003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685" y="1671"/>
              <a:ext cx="1955" cy="0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99"/>
            <p:cNvSpPr>
              <a:spLocks noChangeArrowheads="1"/>
            </p:cNvSpPr>
            <p:nvPr/>
          </p:nvSpPr>
          <p:spPr bwMode="auto">
            <a:xfrm>
              <a:off x="1200" y="3072"/>
              <a:ext cx="3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IL</a:t>
              </a:r>
            </a:p>
          </p:txBody>
        </p:sp>
        <p:sp>
          <p:nvSpPr>
            <p:cNvPr id="43" name="Rectangle 100"/>
            <p:cNvSpPr>
              <a:spLocks noChangeArrowheads="1"/>
            </p:cNvSpPr>
            <p:nvPr/>
          </p:nvSpPr>
          <p:spPr bwMode="auto">
            <a:xfrm>
              <a:off x="1665" y="3072"/>
              <a:ext cx="335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IH</a:t>
              </a:r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>
              <a:off x="129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>
              <a:off x="1776" y="1435"/>
              <a:ext cx="0" cy="1624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3" name="Text Box 139"/>
          <p:cNvSpPr txBox="1">
            <a:spLocks noChangeArrowheads="1"/>
          </p:cNvSpPr>
          <p:nvPr/>
        </p:nvSpPr>
        <p:spPr bwMode="auto">
          <a:xfrm>
            <a:off x="457200" y="520065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86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342900" indent="-342900" eaLnBrk="1" hangingPunct="1">
              <a:defRPr/>
            </a:pPr>
            <a:r>
              <a:rPr lang="en-US" sz="2400" b="0" dirty="0">
                <a:latin typeface="+mj-lt"/>
              </a:rPr>
              <a:t>2)	Note that the center white region is taller than it is wide (V</a:t>
            </a:r>
            <a:r>
              <a:rPr lang="en-US" sz="2400" b="0" baseline="-25000" dirty="0">
                <a:latin typeface="+mj-lt"/>
              </a:rPr>
              <a:t>OH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OL</a:t>
            </a:r>
            <a:r>
              <a:rPr lang="en-US" sz="2400" b="0" dirty="0">
                <a:latin typeface="+mj-lt"/>
              </a:rPr>
              <a:t> &gt; V</a:t>
            </a:r>
            <a:r>
              <a:rPr lang="en-US" sz="2400" b="0" baseline="-25000" dirty="0">
                <a:latin typeface="+mj-lt"/>
              </a:rPr>
              <a:t>IH</a:t>
            </a:r>
            <a:r>
              <a:rPr lang="en-US" sz="2400" b="0" dirty="0">
                <a:latin typeface="+mj-lt"/>
              </a:rPr>
              <a:t>-V</a:t>
            </a:r>
            <a:r>
              <a:rPr lang="en-US" sz="2400" b="0" baseline="-25000" dirty="0">
                <a:latin typeface="+mj-lt"/>
              </a:rPr>
              <a:t>IL</a:t>
            </a:r>
            <a:r>
              <a:rPr lang="en-US" sz="2400" b="0" dirty="0">
                <a:latin typeface="+mj-lt"/>
              </a:rPr>
              <a:t>). Net result: combinational devices must have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GAIN &gt; 1</a:t>
            </a:r>
            <a:r>
              <a:rPr lang="en-US" sz="2400" b="0" dirty="0">
                <a:latin typeface="+mj-lt"/>
              </a:rPr>
              <a:t> and be </a:t>
            </a:r>
            <a:r>
              <a:rPr lang="en-US" sz="2400" b="0" dirty="0">
                <a:solidFill>
                  <a:srgbClr val="CC0000"/>
                </a:solidFill>
                <a:latin typeface="+mj-lt"/>
              </a:rPr>
              <a:t>NONLINEAR</a:t>
            </a:r>
            <a:r>
              <a:rPr lang="en-US" sz="2400" b="0" dirty="0">
                <a:latin typeface="+mj-lt"/>
              </a:rPr>
              <a:t>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45720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1) Note the VTC can do anything when V</a:t>
            </a:r>
            <a:r>
              <a:rPr lang="en-US" altLang="x-none" baseline="-25000"/>
              <a:t>IL</a:t>
            </a:r>
            <a:r>
              <a:rPr lang="en-US" altLang="x-none"/>
              <a:t> &lt; V</a:t>
            </a:r>
            <a:r>
              <a:rPr lang="en-US" altLang="x-none" baseline="-25000"/>
              <a:t>IN</a:t>
            </a:r>
            <a:r>
              <a:rPr lang="en-US" altLang="x-none"/>
              <a:t> &lt; V</a:t>
            </a:r>
            <a:r>
              <a:rPr lang="en-US" altLang="x-none" baseline="-25000"/>
              <a:t>IH</a:t>
            </a:r>
            <a:r>
              <a:rPr lang="en-US" altLang="x-none"/>
              <a:t>.</a:t>
            </a:r>
          </a:p>
        </p:txBody>
      </p:sp>
      <p:sp>
        <p:nvSpPr>
          <p:cNvPr id="64" name="Freeform 113"/>
          <p:cNvSpPr>
            <a:spLocks/>
          </p:cNvSpPr>
          <p:nvPr/>
        </p:nvSpPr>
        <p:spPr bwMode="auto">
          <a:xfrm>
            <a:off x="3151188" y="1592263"/>
            <a:ext cx="2743200" cy="2143125"/>
          </a:xfrm>
          <a:custGeom>
            <a:avLst/>
            <a:gdLst>
              <a:gd name="T0" fmla="*/ 0 w 1728"/>
              <a:gd name="T1" fmla="*/ 2147483647 h 1347"/>
              <a:gd name="T2" fmla="*/ 2147483647 w 1728"/>
              <a:gd name="T3" fmla="*/ 2147483647 h 1347"/>
              <a:gd name="T4" fmla="*/ 2147483647 w 1728"/>
              <a:gd name="T5" fmla="*/ 2147483647 h 1347"/>
              <a:gd name="T6" fmla="*/ 2147483647 w 1728"/>
              <a:gd name="T7" fmla="*/ 2147483647 h 1347"/>
              <a:gd name="T8" fmla="*/ 2147483647 w 1728"/>
              <a:gd name="T9" fmla="*/ 2147483647 h 1347"/>
              <a:gd name="T10" fmla="*/ 2147483647 w 1728"/>
              <a:gd name="T11" fmla="*/ 2147483647 h 1347"/>
              <a:gd name="T12" fmla="*/ 2147483647 w 1728"/>
              <a:gd name="T13" fmla="*/ 2147483647 h 13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28"/>
              <a:gd name="T22" fmla="*/ 0 h 1347"/>
              <a:gd name="T23" fmla="*/ 1728 w 1728"/>
              <a:gd name="T24" fmla="*/ 1347 h 1347"/>
              <a:gd name="connsiteX0" fmla="*/ 0 w 10000"/>
              <a:gd name="connsiteY0" fmla="*/ 9978 h 9978"/>
              <a:gd name="connsiteX1" fmla="*/ 2593 w 10000"/>
              <a:gd name="connsiteY1" fmla="*/ 9629 h 9978"/>
              <a:gd name="connsiteX2" fmla="*/ 4558 w 10000"/>
              <a:gd name="connsiteY2" fmla="*/ 7576 h 9978"/>
              <a:gd name="connsiteX3" fmla="*/ 5127 w 10000"/>
              <a:gd name="connsiteY3" fmla="*/ 1633 h 9978"/>
              <a:gd name="connsiteX4" fmla="*/ 6117 w 10000"/>
              <a:gd name="connsiteY4" fmla="*/ 245 h 9978"/>
              <a:gd name="connsiteX5" fmla="*/ 8368 w 10000"/>
              <a:gd name="connsiteY5" fmla="*/ 67 h 9978"/>
              <a:gd name="connsiteX6" fmla="*/ 10000 w 10000"/>
              <a:gd name="connsiteY6" fmla="*/ 0 h 997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127 w 10000"/>
              <a:gd name="connsiteY4" fmla="*/ 1637 h 10000"/>
              <a:gd name="connsiteX5" fmla="*/ 6117 w 10000"/>
              <a:gd name="connsiteY5" fmla="*/ 246 h 10000"/>
              <a:gd name="connsiteX6" fmla="*/ 8368 w 10000"/>
              <a:gd name="connsiteY6" fmla="*/ 67 h 10000"/>
              <a:gd name="connsiteX7" fmla="*/ 10000 w 10000"/>
              <a:gd name="connsiteY7" fmla="*/ 0 h 10000"/>
              <a:gd name="connsiteX0" fmla="*/ 0 w 10000"/>
              <a:gd name="connsiteY0" fmla="*/ 10128 h 10128"/>
              <a:gd name="connsiteX1" fmla="*/ 2593 w 10000"/>
              <a:gd name="connsiteY1" fmla="*/ 9778 h 10128"/>
              <a:gd name="connsiteX2" fmla="*/ 4558 w 10000"/>
              <a:gd name="connsiteY2" fmla="*/ 7721 h 10128"/>
              <a:gd name="connsiteX3" fmla="*/ 4710 w 10000"/>
              <a:gd name="connsiteY3" fmla="*/ 904 h 10128"/>
              <a:gd name="connsiteX4" fmla="*/ 5541 w 10000"/>
              <a:gd name="connsiteY4" fmla="*/ 4668 h 10128"/>
              <a:gd name="connsiteX5" fmla="*/ 6117 w 10000"/>
              <a:gd name="connsiteY5" fmla="*/ 374 h 10128"/>
              <a:gd name="connsiteX6" fmla="*/ 8368 w 10000"/>
              <a:gd name="connsiteY6" fmla="*/ 195 h 10128"/>
              <a:gd name="connsiteX7" fmla="*/ 10000 w 10000"/>
              <a:gd name="connsiteY7" fmla="*/ 128 h 10128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541 w 10000"/>
              <a:gd name="connsiteY4" fmla="*/ 4540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4558 w 10000"/>
              <a:gd name="connsiteY2" fmla="*/ 7593 h 10000"/>
              <a:gd name="connsiteX3" fmla="*/ 4710 w 10000"/>
              <a:gd name="connsiteY3" fmla="*/ 776 h 10000"/>
              <a:gd name="connsiteX4" fmla="*/ 5466 w 10000"/>
              <a:gd name="connsiteY4" fmla="*/ 8121 h 10000"/>
              <a:gd name="connsiteX5" fmla="*/ 5764 w 10000"/>
              <a:gd name="connsiteY5" fmla="*/ 2421 h 10000"/>
              <a:gd name="connsiteX6" fmla="*/ 6117 w 10000"/>
              <a:gd name="connsiteY6" fmla="*/ 246 h 10000"/>
              <a:gd name="connsiteX7" fmla="*/ 8368 w 10000"/>
              <a:gd name="connsiteY7" fmla="*/ 67 h 10000"/>
              <a:gd name="connsiteX8" fmla="*/ 10000 w 10000"/>
              <a:gd name="connsiteY8" fmla="*/ 0 h 10000"/>
              <a:gd name="connsiteX0" fmla="*/ 0 w 10000"/>
              <a:gd name="connsiteY0" fmla="*/ 10345 h 10345"/>
              <a:gd name="connsiteX1" fmla="*/ 2593 w 10000"/>
              <a:gd name="connsiteY1" fmla="*/ 9995 h 10345"/>
              <a:gd name="connsiteX2" fmla="*/ 4558 w 10000"/>
              <a:gd name="connsiteY2" fmla="*/ 7938 h 10345"/>
              <a:gd name="connsiteX3" fmla="*/ 4710 w 10000"/>
              <a:gd name="connsiteY3" fmla="*/ 1121 h 10345"/>
              <a:gd name="connsiteX4" fmla="*/ 5466 w 10000"/>
              <a:gd name="connsiteY4" fmla="*/ 8466 h 10345"/>
              <a:gd name="connsiteX5" fmla="*/ 5764 w 10000"/>
              <a:gd name="connsiteY5" fmla="*/ 2766 h 10345"/>
              <a:gd name="connsiteX6" fmla="*/ 6291 w 10000"/>
              <a:gd name="connsiteY6" fmla="*/ 7847 h 10345"/>
              <a:gd name="connsiteX7" fmla="*/ 6117 w 10000"/>
              <a:gd name="connsiteY7" fmla="*/ 591 h 10345"/>
              <a:gd name="connsiteX8" fmla="*/ 8368 w 10000"/>
              <a:gd name="connsiteY8" fmla="*/ 412 h 10345"/>
              <a:gd name="connsiteX9" fmla="*/ 10000 w 10000"/>
              <a:gd name="connsiteY9" fmla="*/ 345 h 10345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710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4558 w 10000"/>
              <a:gd name="connsiteY2" fmla="*/ 7751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898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5466 w 10000"/>
              <a:gd name="connsiteY4" fmla="*/ 8279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764 w 10000"/>
              <a:gd name="connsiteY5" fmla="*/ 2579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6291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58 h 10158"/>
              <a:gd name="connsiteX1" fmla="*/ 2593 w 10000"/>
              <a:gd name="connsiteY1" fmla="*/ 9808 h 10158"/>
              <a:gd name="connsiteX2" fmla="*/ 3956 w 10000"/>
              <a:gd name="connsiteY2" fmla="*/ 7993 h 10158"/>
              <a:gd name="connsiteX3" fmla="*/ 4371 w 10000"/>
              <a:gd name="connsiteY3" fmla="*/ 934 h 10158"/>
              <a:gd name="connsiteX4" fmla="*/ 4977 w 10000"/>
              <a:gd name="connsiteY4" fmla="*/ 8521 h 10158"/>
              <a:gd name="connsiteX5" fmla="*/ 5312 w 10000"/>
              <a:gd name="connsiteY5" fmla="*/ 2531 h 10158"/>
              <a:gd name="connsiteX6" fmla="*/ 5839 w 10000"/>
              <a:gd name="connsiteY6" fmla="*/ 7660 h 10158"/>
              <a:gd name="connsiteX7" fmla="*/ 6418 w 10000"/>
              <a:gd name="connsiteY7" fmla="*/ 694 h 10158"/>
              <a:gd name="connsiteX8" fmla="*/ 8368 w 10000"/>
              <a:gd name="connsiteY8" fmla="*/ 225 h 10158"/>
              <a:gd name="connsiteX9" fmla="*/ 10000 w 10000"/>
              <a:gd name="connsiteY9" fmla="*/ 158 h 10158"/>
              <a:gd name="connsiteX0" fmla="*/ 0 w 10000"/>
              <a:gd name="connsiteY0" fmla="*/ 10130 h 10130"/>
              <a:gd name="connsiteX1" fmla="*/ 2593 w 10000"/>
              <a:gd name="connsiteY1" fmla="*/ 9780 h 10130"/>
              <a:gd name="connsiteX2" fmla="*/ 3956 w 10000"/>
              <a:gd name="connsiteY2" fmla="*/ 7965 h 10130"/>
              <a:gd name="connsiteX3" fmla="*/ 4371 w 10000"/>
              <a:gd name="connsiteY3" fmla="*/ 906 h 10130"/>
              <a:gd name="connsiteX4" fmla="*/ 4977 w 10000"/>
              <a:gd name="connsiteY4" fmla="*/ 8493 h 10130"/>
              <a:gd name="connsiteX5" fmla="*/ 5312 w 10000"/>
              <a:gd name="connsiteY5" fmla="*/ 2503 h 10130"/>
              <a:gd name="connsiteX6" fmla="*/ 5839 w 10000"/>
              <a:gd name="connsiteY6" fmla="*/ 7632 h 10130"/>
              <a:gd name="connsiteX7" fmla="*/ 6117 w 10000"/>
              <a:gd name="connsiteY7" fmla="*/ 714 h 10130"/>
              <a:gd name="connsiteX8" fmla="*/ 8368 w 10000"/>
              <a:gd name="connsiteY8" fmla="*/ 197 h 10130"/>
              <a:gd name="connsiteX9" fmla="*/ 10000 w 10000"/>
              <a:gd name="connsiteY9" fmla="*/ 130 h 10130"/>
              <a:gd name="connsiteX0" fmla="*/ 0 w 10000"/>
              <a:gd name="connsiteY0" fmla="*/ 10000 h 10000"/>
              <a:gd name="connsiteX1" fmla="*/ 2593 w 10000"/>
              <a:gd name="connsiteY1" fmla="*/ 9650 h 10000"/>
              <a:gd name="connsiteX2" fmla="*/ 3956 w 10000"/>
              <a:gd name="connsiteY2" fmla="*/ 7835 h 10000"/>
              <a:gd name="connsiteX3" fmla="*/ 4371 w 10000"/>
              <a:gd name="connsiteY3" fmla="*/ 776 h 10000"/>
              <a:gd name="connsiteX4" fmla="*/ 4977 w 10000"/>
              <a:gd name="connsiteY4" fmla="*/ 8363 h 10000"/>
              <a:gd name="connsiteX5" fmla="*/ 5312 w 10000"/>
              <a:gd name="connsiteY5" fmla="*/ 2373 h 10000"/>
              <a:gd name="connsiteX6" fmla="*/ 5839 w 10000"/>
              <a:gd name="connsiteY6" fmla="*/ 7502 h 10000"/>
              <a:gd name="connsiteX7" fmla="*/ 6117 w 10000"/>
              <a:gd name="connsiteY7" fmla="*/ 584 h 10000"/>
              <a:gd name="connsiteX8" fmla="*/ 8368 w 10000"/>
              <a:gd name="connsiteY8" fmla="*/ 67 h 10000"/>
              <a:gd name="connsiteX9" fmla="*/ 10000 w 10000"/>
              <a:gd name="connsiteY9" fmla="*/ 0 h 10000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956 w 10000"/>
              <a:gd name="connsiteY2" fmla="*/ 7964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371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977 w 10000"/>
              <a:gd name="connsiteY4" fmla="*/ 8492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5312 w 10000"/>
              <a:gd name="connsiteY5" fmla="*/ 2502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29 h 10129"/>
              <a:gd name="connsiteX1" fmla="*/ 2593 w 10000"/>
              <a:gd name="connsiteY1" fmla="*/ 9779 h 10129"/>
              <a:gd name="connsiteX2" fmla="*/ 3693 w 10000"/>
              <a:gd name="connsiteY2" fmla="*/ 8206 h 10129"/>
              <a:gd name="connsiteX3" fmla="*/ 4032 w 10000"/>
              <a:gd name="connsiteY3" fmla="*/ 905 h 10129"/>
              <a:gd name="connsiteX4" fmla="*/ 4525 w 10000"/>
              <a:gd name="connsiteY4" fmla="*/ 8637 h 10129"/>
              <a:gd name="connsiteX5" fmla="*/ 4898 w 10000"/>
              <a:gd name="connsiteY5" fmla="*/ 2405 h 10129"/>
              <a:gd name="connsiteX6" fmla="*/ 5839 w 10000"/>
              <a:gd name="connsiteY6" fmla="*/ 7631 h 10129"/>
              <a:gd name="connsiteX7" fmla="*/ 6117 w 10000"/>
              <a:gd name="connsiteY7" fmla="*/ 713 h 10129"/>
              <a:gd name="connsiteX8" fmla="*/ 8368 w 10000"/>
              <a:gd name="connsiteY8" fmla="*/ 196 h 10129"/>
              <a:gd name="connsiteX9" fmla="*/ 10000 w 10000"/>
              <a:gd name="connsiteY9" fmla="*/ 129 h 10129"/>
              <a:gd name="connsiteX0" fmla="*/ 0 w 10000"/>
              <a:gd name="connsiteY0" fmla="*/ 10142 h 10142"/>
              <a:gd name="connsiteX1" fmla="*/ 2593 w 10000"/>
              <a:gd name="connsiteY1" fmla="*/ 9792 h 10142"/>
              <a:gd name="connsiteX2" fmla="*/ 3693 w 10000"/>
              <a:gd name="connsiteY2" fmla="*/ 8219 h 10142"/>
              <a:gd name="connsiteX3" fmla="*/ 4032 w 10000"/>
              <a:gd name="connsiteY3" fmla="*/ 918 h 10142"/>
              <a:gd name="connsiteX4" fmla="*/ 4525 w 10000"/>
              <a:gd name="connsiteY4" fmla="*/ 8650 h 10142"/>
              <a:gd name="connsiteX5" fmla="*/ 4898 w 10000"/>
              <a:gd name="connsiteY5" fmla="*/ 2418 h 10142"/>
              <a:gd name="connsiteX6" fmla="*/ 5425 w 10000"/>
              <a:gd name="connsiteY6" fmla="*/ 7838 h 10142"/>
              <a:gd name="connsiteX7" fmla="*/ 6117 w 10000"/>
              <a:gd name="connsiteY7" fmla="*/ 726 h 10142"/>
              <a:gd name="connsiteX8" fmla="*/ 8368 w 10000"/>
              <a:gd name="connsiteY8" fmla="*/ 209 h 10142"/>
              <a:gd name="connsiteX9" fmla="*/ 10000 w 10000"/>
              <a:gd name="connsiteY9" fmla="*/ 142 h 10142"/>
              <a:gd name="connsiteX0" fmla="*/ 0 w 10000"/>
              <a:gd name="connsiteY0" fmla="*/ 10042 h 10042"/>
              <a:gd name="connsiteX1" fmla="*/ 2593 w 10000"/>
              <a:gd name="connsiteY1" fmla="*/ 9692 h 10042"/>
              <a:gd name="connsiteX2" fmla="*/ 3693 w 10000"/>
              <a:gd name="connsiteY2" fmla="*/ 8119 h 10042"/>
              <a:gd name="connsiteX3" fmla="*/ 4032 w 10000"/>
              <a:gd name="connsiteY3" fmla="*/ 818 h 10042"/>
              <a:gd name="connsiteX4" fmla="*/ 4525 w 10000"/>
              <a:gd name="connsiteY4" fmla="*/ 8550 h 10042"/>
              <a:gd name="connsiteX5" fmla="*/ 4898 w 10000"/>
              <a:gd name="connsiteY5" fmla="*/ 2318 h 10042"/>
              <a:gd name="connsiteX6" fmla="*/ 5425 w 10000"/>
              <a:gd name="connsiteY6" fmla="*/ 7738 h 10042"/>
              <a:gd name="connsiteX7" fmla="*/ 5816 w 10000"/>
              <a:gd name="connsiteY7" fmla="*/ 820 h 10042"/>
              <a:gd name="connsiteX8" fmla="*/ 8368 w 10000"/>
              <a:gd name="connsiteY8" fmla="*/ 109 h 10042"/>
              <a:gd name="connsiteX9" fmla="*/ 10000 w 10000"/>
              <a:gd name="connsiteY9" fmla="*/ 42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42">
                <a:moveTo>
                  <a:pt x="0" y="10042"/>
                </a:moveTo>
                <a:cubicBezTo>
                  <a:pt x="434" y="9982"/>
                  <a:pt x="1978" y="10012"/>
                  <a:pt x="2593" y="9692"/>
                </a:cubicBezTo>
                <a:cubicBezTo>
                  <a:pt x="3208" y="9372"/>
                  <a:pt x="3453" y="9598"/>
                  <a:pt x="3693" y="8119"/>
                </a:cubicBezTo>
                <a:cubicBezTo>
                  <a:pt x="3933" y="6640"/>
                  <a:pt x="3937" y="1811"/>
                  <a:pt x="4032" y="818"/>
                </a:cubicBezTo>
                <a:cubicBezTo>
                  <a:pt x="4127" y="-175"/>
                  <a:pt x="4381" y="8300"/>
                  <a:pt x="4525" y="8550"/>
                </a:cubicBezTo>
                <a:cubicBezTo>
                  <a:pt x="4669" y="8800"/>
                  <a:pt x="4805" y="2921"/>
                  <a:pt x="4898" y="2318"/>
                </a:cubicBezTo>
                <a:cubicBezTo>
                  <a:pt x="4991" y="1715"/>
                  <a:pt x="5366" y="8100"/>
                  <a:pt x="5425" y="7738"/>
                </a:cubicBezTo>
                <a:cubicBezTo>
                  <a:pt x="5484" y="7376"/>
                  <a:pt x="5326" y="2091"/>
                  <a:pt x="5816" y="820"/>
                </a:cubicBezTo>
                <a:cubicBezTo>
                  <a:pt x="6306" y="-451"/>
                  <a:pt x="7720" y="146"/>
                  <a:pt x="8368" y="109"/>
                </a:cubicBezTo>
                <a:cubicBezTo>
                  <a:pt x="9016" y="72"/>
                  <a:pt x="9659" y="57"/>
                  <a:pt x="10000" y="42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Can This Be a Combinational Inverter?</a:t>
            </a:r>
          </a:p>
        </p:txBody>
      </p:sp>
      <p:grpSp>
        <p:nvGrpSpPr>
          <p:cNvPr id="8" name="Group 1160"/>
          <p:cNvGrpSpPr>
            <a:grpSpLocks/>
          </p:cNvGrpSpPr>
          <p:nvPr/>
        </p:nvGrpSpPr>
        <p:grpSpPr bwMode="auto">
          <a:xfrm>
            <a:off x="957263" y="3252788"/>
            <a:ext cx="2714625" cy="1630362"/>
            <a:chOff x="603" y="1878"/>
            <a:chExt cx="1710" cy="1033"/>
          </a:xfrm>
        </p:grpSpPr>
        <p:sp>
          <p:nvSpPr>
            <p:cNvPr id="9" name="Rectangle 1158" descr="Wide upward diagonal"/>
            <p:cNvSpPr>
              <a:spLocks noChangeArrowheads="1"/>
            </p:cNvSpPr>
            <p:nvPr/>
          </p:nvSpPr>
          <p:spPr bwMode="auto">
            <a:xfrm>
              <a:off x="1634" y="1878"/>
              <a:ext cx="679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Rectangle 1159" descr="Wide upward diagonal"/>
            <p:cNvSpPr>
              <a:spLocks noChangeArrowheads="1"/>
            </p:cNvSpPr>
            <p:nvPr/>
          </p:nvSpPr>
          <p:spPr bwMode="auto">
            <a:xfrm>
              <a:off x="603" y="1878"/>
              <a:ext cx="344" cy="1033"/>
            </a:xfrm>
            <a:prstGeom prst="rect">
              <a:avLst/>
            </a:prstGeom>
            <a:pattFill prst="wdUpDiag">
              <a:fgClr>
                <a:srgbClr val="FF99CC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1" name="Group 1153"/>
          <p:cNvGrpSpPr>
            <a:grpSpLocks/>
          </p:cNvGrpSpPr>
          <p:nvPr/>
        </p:nvGrpSpPr>
        <p:grpSpPr bwMode="auto">
          <a:xfrm>
            <a:off x="557213" y="1897063"/>
            <a:ext cx="3938587" cy="3665537"/>
            <a:chOff x="351" y="1195"/>
            <a:chExt cx="2481" cy="2309"/>
          </a:xfrm>
        </p:grpSpPr>
        <p:sp>
          <p:nvSpPr>
            <p:cNvPr id="12" name="Rectangle 1028"/>
            <p:cNvSpPr>
              <a:spLocks noChangeArrowheads="1"/>
            </p:cNvSpPr>
            <p:nvPr/>
          </p:nvSpPr>
          <p:spPr bwMode="auto">
            <a:xfrm>
              <a:off x="437" y="1195"/>
              <a:ext cx="34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29"/>
            <p:cNvSpPr>
              <a:spLocks noChangeArrowheads="1"/>
            </p:cNvSpPr>
            <p:nvPr/>
          </p:nvSpPr>
          <p:spPr bwMode="auto">
            <a:xfrm>
              <a:off x="2489" y="3161"/>
              <a:ext cx="343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1600" baseline="-2500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Rectangle 1030"/>
            <p:cNvSpPr>
              <a:spLocks noChangeArrowheads="1"/>
            </p:cNvSpPr>
            <p:nvPr/>
          </p:nvSpPr>
          <p:spPr bwMode="auto">
            <a:xfrm>
              <a:off x="865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1031"/>
            <p:cNvSpPr>
              <a:spLocks noChangeShapeType="1"/>
            </p:cNvSpPr>
            <p:nvPr/>
          </p:nvSpPr>
          <p:spPr bwMode="auto">
            <a:xfrm flipV="1">
              <a:off x="608" y="1366"/>
              <a:ext cx="0" cy="18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032"/>
            <p:cNvSpPr>
              <a:spLocks noChangeShapeType="1"/>
            </p:cNvSpPr>
            <p:nvPr/>
          </p:nvSpPr>
          <p:spPr bwMode="auto">
            <a:xfrm>
              <a:off x="608" y="3247"/>
              <a:ext cx="18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033"/>
            <p:cNvSpPr>
              <a:spLocks noChangeShapeType="1"/>
            </p:cNvSpPr>
            <p:nvPr/>
          </p:nvSpPr>
          <p:spPr bwMode="auto">
            <a:xfrm flipV="1">
              <a:off x="949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034"/>
            <p:cNvSpPr>
              <a:spLocks noChangeShapeType="1"/>
            </p:cNvSpPr>
            <p:nvPr/>
          </p:nvSpPr>
          <p:spPr bwMode="auto">
            <a:xfrm flipV="1">
              <a:off x="1292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035"/>
            <p:cNvSpPr>
              <a:spLocks noChangeShapeType="1"/>
            </p:cNvSpPr>
            <p:nvPr/>
          </p:nvSpPr>
          <p:spPr bwMode="auto">
            <a:xfrm flipV="1">
              <a:off x="1634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1036"/>
            <p:cNvSpPr>
              <a:spLocks noChangeShapeType="1"/>
            </p:cNvSpPr>
            <p:nvPr/>
          </p:nvSpPr>
          <p:spPr bwMode="auto">
            <a:xfrm flipV="1">
              <a:off x="1975" y="1537"/>
              <a:ext cx="2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1037"/>
            <p:cNvSpPr>
              <a:spLocks noChangeShapeType="1"/>
            </p:cNvSpPr>
            <p:nvPr/>
          </p:nvSpPr>
          <p:spPr bwMode="auto">
            <a:xfrm flipV="1">
              <a:off x="2318" y="1537"/>
              <a:ext cx="0" cy="17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1039"/>
            <p:cNvSpPr>
              <a:spLocks noChangeShapeType="1"/>
            </p:cNvSpPr>
            <p:nvPr/>
          </p:nvSpPr>
          <p:spPr bwMode="auto">
            <a:xfrm>
              <a:off x="608" y="2563"/>
              <a:ext cx="1710" cy="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1041"/>
            <p:cNvSpPr>
              <a:spLocks noChangeShapeType="1"/>
            </p:cNvSpPr>
            <p:nvPr/>
          </p:nvSpPr>
          <p:spPr bwMode="auto">
            <a:xfrm>
              <a:off x="608" y="1878"/>
              <a:ext cx="1710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1042"/>
            <p:cNvSpPr>
              <a:spLocks noChangeShapeType="1"/>
            </p:cNvSpPr>
            <p:nvPr/>
          </p:nvSpPr>
          <p:spPr bwMode="auto">
            <a:xfrm>
              <a:off x="608" y="1537"/>
              <a:ext cx="171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1043"/>
            <p:cNvSpPr>
              <a:spLocks noChangeArrowheads="1"/>
            </p:cNvSpPr>
            <p:nvPr/>
          </p:nvSpPr>
          <p:spPr bwMode="auto">
            <a:xfrm>
              <a:off x="1206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548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1891" y="3333"/>
              <a:ext cx="170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0" name="Rectangle 1046"/>
            <p:cNvSpPr>
              <a:spLocks noChangeArrowheads="1"/>
            </p:cNvSpPr>
            <p:nvPr/>
          </p:nvSpPr>
          <p:spPr bwMode="auto">
            <a:xfrm>
              <a:off x="223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1" name="Rectangle 1047"/>
            <p:cNvSpPr>
              <a:spLocks noChangeArrowheads="1"/>
            </p:cNvSpPr>
            <p:nvPr/>
          </p:nvSpPr>
          <p:spPr bwMode="auto">
            <a:xfrm>
              <a:off x="522" y="333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2" name="Rectangle 1048"/>
            <p:cNvSpPr>
              <a:spLocks noChangeArrowheads="1"/>
            </p:cNvSpPr>
            <p:nvPr/>
          </p:nvSpPr>
          <p:spPr bwMode="auto">
            <a:xfrm>
              <a:off x="351" y="3161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33" name="Rectangle 1049"/>
            <p:cNvSpPr>
              <a:spLocks noChangeArrowheads="1"/>
            </p:cNvSpPr>
            <p:nvPr/>
          </p:nvSpPr>
          <p:spPr bwMode="auto">
            <a:xfrm>
              <a:off x="351" y="2819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34" name="Rectangle 1050"/>
            <p:cNvSpPr>
              <a:spLocks noChangeArrowheads="1"/>
            </p:cNvSpPr>
            <p:nvPr/>
          </p:nvSpPr>
          <p:spPr bwMode="auto">
            <a:xfrm>
              <a:off x="351" y="2478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35" name="Rectangle 1051"/>
            <p:cNvSpPr>
              <a:spLocks noChangeArrowheads="1"/>
            </p:cNvSpPr>
            <p:nvPr/>
          </p:nvSpPr>
          <p:spPr bwMode="auto">
            <a:xfrm>
              <a:off x="351" y="213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36" name="Rectangle 1052"/>
            <p:cNvSpPr>
              <a:spLocks noChangeArrowheads="1"/>
            </p:cNvSpPr>
            <p:nvPr/>
          </p:nvSpPr>
          <p:spPr bwMode="auto">
            <a:xfrm>
              <a:off x="351" y="1793"/>
              <a:ext cx="172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37" name="Rectangle 1053"/>
            <p:cNvSpPr>
              <a:spLocks noChangeArrowheads="1"/>
            </p:cNvSpPr>
            <p:nvPr/>
          </p:nvSpPr>
          <p:spPr bwMode="auto">
            <a:xfrm>
              <a:off x="351" y="1450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600">
                  <a:latin typeface="+mj-lt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38" name="Freeform 1054"/>
            <p:cNvSpPr>
              <a:spLocks/>
            </p:cNvSpPr>
            <p:nvPr/>
          </p:nvSpPr>
          <p:spPr bwMode="auto">
            <a:xfrm>
              <a:off x="608" y="1537"/>
              <a:ext cx="1710" cy="1539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0" y="0"/>
                  </a:moveTo>
                  <a:lnTo>
                    <a:pt x="3999" y="4443"/>
                  </a:lnTo>
                  <a:lnTo>
                    <a:pt x="9997" y="17771"/>
                  </a:lnTo>
                  <a:lnTo>
                    <a:pt x="11996" y="19992"/>
                  </a:lnTo>
                  <a:lnTo>
                    <a:pt x="19993" y="19992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1055"/>
            <p:cNvSpPr>
              <a:spLocks noChangeArrowheads="1"/>
            </p:cNvSpPr>
            <p:nvPr/>
          </p:nvSpPr>
          <p:spPr bwMode="auto">
            <a:xfrm>
              <a:off x="649" y="1395"/>
              <a:ext cx="35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(0,5)</a:t>
              </a:r>
            </a:p>
          </p:txBody>
        </p:sp>
        <p:sp>
          <p:nvSpPr>
            <p:cNvPr id="40" name="Rectangle 1056"/>
            <p:cNvSpPr>
              <a:spLocks noChangeArrowheads="1"/>
            </p:cNvSpPr>
            <p:nvPr/>
          </p:nvSpPr>
          <p:spPr bwMode="auto">
            <a:xfrm>
              <a:off x="976" y="1749"/>
              <a:ext cx="31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(1,4)</a:t>
              </a:r>
            </a:p>
          </p:txBody>
        </p:sp>
        <p:sp>
          <p:nvSpPr>
            <p:cNvPr id="41" name="Rectangle 1057"/>
            <p:cNvSpPr>
              <a:spLocks noChangeArrowheads="1"/>
            </p:cNvSpPr>
            <p:nvPr/>
          </p:nvSpPr>
          <p:spPr bwMode="auto">
            <a:xfrm>
              <a:off x="1482" y="2752"/>
              <a:ext cx="40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(2.5,1)</a:t>
              </a:r>
            </a:p>
          </p:txBody>
        </p:sp>
        <p:sp>
          <p:nvSpPr>
            <p:cNvPr id="42" name="Rectangle 1058"/>
            <p:cNvSpPr>
              <a:spLocks noChangeArrowheads="1"/>
            </p:cNvSpPr>
            <p:nvPr/>
          </p:nvSpPr>
          <p:spPr bwMode="auto">
            <a:xfrm>
              <a:off x="1292" y="3076"/>
              <a:ext cx="39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700" tIns="12700" rIns="12700" bIns="12700"/>
            <a:lstStyle/>
            <a:p>
              <a:pPr algn="ctr" eaLnBrk="1" hangingPunct="1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(3,0.5)</a:t>
              </a:r>
            </a:p>
          </p:txBody>
        </p:sp>
        <p:sp>
          <p:nvSpPr>
            <p:cNvPr id="43" name="Oval 1060"/>
            <p:cNvSpPr>
              <a:spLocks noChangeArrowheads="1"/>
            </p:cNvSpPr>
            <p:nvPr/>
          </p:nvSpPr>
          <p:spPr bwMode="auto">
            <a:xfrm>
              <a:off x="572" y="1504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Oval 1061"/>
            <p:cNvSpPr>
              <a:spLocks noChangeArrowheads="1"/>
            </p:cNvSpPr>
            <p:nvPr/>
          </p:nvSpPr>
          <p:spPr bwMode="auto">
            <a:xfrm>
              <a:off x="920" y="1842"/>
              <a:ext cx="86" cy="87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Oval 1062"/>
            <p:cNvSpPr>
              <a:spLocks noChangeArrowheads="1"/>
            </p:cNvSpPr>
            <p:nvPr/>
          </p:nvSpPr>
          <p:spPr bwMode="auto">
            <a:xfrm>
              <a:off x="1427" y="2867"/>
              <a:ext cx="87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Oval 1063"/>
            <p:cNvSpPr>
              <a:spLocks noChangeArrowheads="1"/>
            </p:cNvSpPr>
            <p:nvPr/>
          </p:nvSpPr>
          <p:spPr bwMode="auto">
            <a:xfrm>
              <a:off x="1597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Oval 1064"/>
            <p:cNvSpPr>
              <a:spLocks noChangeArrowheads="1"/>
            </p:cNvSpPr>
            <p:nvPr/>
          </p:nvSpPr>
          <p:spPr bwMode="auto">
            <a:xfrm>
              <a:off x="2283" y="3036"/>
              <a:ext cx="86" cy="86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1" name="Group 1099"/>
          <p:cNvGrpSpPr>
            <a:grpSpLocks/>
          </p:cNvGrpSpPr>
          <p:nvPr/>
        </p:nvGrpSpPr>
        <p:grpSpPr bwMode="auto">
          <a:xfrm>
            <a:off x="152400" y="4687888"/>
            <a:ext cx="3616325" cy="400050"/>
            <a:chOff x="96" y="2953"/>
            <a:chExt cx="2278" cy="252"/>
          </a:xfrm>
        </p:grpSpPr>
        <p:sp>
          <p:nvSpPr>
            <p:cNvPr id="52" name="Line 1081"/>
            <p:cNvSpPr>
              <a:spLocks noChangeShapeType="1"/>
            </p:cNvSpPr>
            <p:nvPr/>
          </p:nvSpPr>
          <p:spPr bwMode="auto">
            <a:xfrm flipH="1">
              <a:off x="356" y="3076"/>
              <a:ext cx="201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Text Box 1084"/>
            <p:cNvSpPr txBox="1">
              <a:spLocks noChangeArrowheads="1"/>
            </p:cNvSpPr>
            <p:nvPr/>
          </p:nvSpPr>
          <p:spPr bwMode="auto">
            <a:xfrm>
              <a:off x="96" y="2953"/>
              <a:ext cx="396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OL</a:t>
              </a:r>
            </a:p>
          </p:txBody>
        </p:sp>
      </p:grpSp>
      <p:sp>
        <p:nvSpPr>
          <p:cNvPr id="54" name="Text Box 1085"/>
          <p:cNvSpPr txBox="1">
            <a:spLocks noChangeArrowheads="1"/>
          </p:cNvSpPr>
          <p:nvPr/>
        </p:nvSpPr>
        <p:spPr bwMode="auto">
          <a:xfrm>
            <a:off x="457200" y="914400"/>
            <a:ext cx="8151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1588" indent="-1588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0" dirty="0">
                <a:latin typeface="+mj-lt"/>
              </a:rPr>
              <a:t>Suppose that you measured the voltage transfer curve of the device shown below.  Can we find a signaling specification that would allow this device to be a combinational inverter?</a:t>
            </a:r>
          </a:p>
        </p:txBody>
      </p:sp>
      <p:sp>
        <p:nvSpPr>
          <p:cNvPr id="55" name="Text Box 1087"/>
          <p:cNvSpPr txBox="1">
            <a:spLocks noChangeArrowheads="1"/>
          </p:cNvSpPr>
          <p:nvPr/>
        </p:nvSpPr>
        <p:spPr bwMode="auto">
          <a:xfrm>
            <a:off x="4572000" y="2082800"/>
            <a:ext cx="4173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The device must be able to actually produce the desired output level. Thus, V</a:t>
            </a:r>
            <a:r>
              <a:rPr lang="en-US" sz="1600" b="0" baseline="-25000" dirty="0">
                <a:latin typeface="+mj-lt"/>
              </a:rPr>
              <a:t>OL</a:t>
            </a:r>
            <a:r>
              <a:rPr lang="en-US" sz="1600" b="0" dirty="0">
                <a:latin typeface="+mj-lt"/>
              </a:rPr>
              <a:t> can be no lower than 0.5 V.</a:t>
            </a:r>
          </a:p>
        </p:txBody>
      </p:sp>
      <p:grpSp>
        <p:nvGrpSpPr>
          <p:cNvPr id="56" name="Group 1096"/>
          <p:cNvGrpSpPr>
            <a:grpSpLocks/>
          </p:cNvGrpSpPr>
          <p:nvPr/>
        </p:nvGrpSpPr>
        <p:grpSpPr bwMode="auto">
          <a:xfrm>
            <a:off x="2359025" y="2439988"/>
            <a:ext cx="558800" cy="3446462"/>
            <a:chOff x="624" y="1537"/>
            <a:chExt cx="352" cy="2171"/>
          </a:xfrm>
        </p:grpSpPr>
        <p:sp>
          <p:nvSpPr>
            <p:cNvPr id="57" name="Line 1097"/>
            <p:cNvSpPr>
              <a:spLocks noChangeShapeType="1"/>
            </p:cNvSpPr>
            <p:nvPr/>
          </p:nvSpPr>
          <p:spPr bwMode="auto">
            <a:xfrm flipV="1">
              <a:off x="784" y="1537"/>
              <a:ext cx="0" cy="1967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 Box 1098"/>
            <p:cNvSpPr txBox="1">
              <a:spLocks noChangeArrowheads="1"/>
            </p:cNvSpPr>
            <p:nvPr/>
          </p:nvSpPr>
          <p:spPr bwMode="auto">
            <a:xfrm>
              <a:off x="624" y="3456"/>
              <a:ext cx="352" cy="252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b="0" dirty="0">
                  <a:latin typeface="+mj-lt"/>
                </a:rPr>
                <a:t>V</a:t>
              </a:r>
              <a:r>
                <a:rPr lang="en-US" b="0" baseline="-25000" dirty="0">
                  <a:latin typeface="+mj-lt"/>
                </a:rPr>
                <a:t>IH</a:t>
              </a:r>
            </a:p>
          </p:txBody>
        </p:sp>
      </p:grpSp>
      <p:grpSp>
        <p:nvGrpSpPr>
          <p:cNvPr id="62" name="Group 1156"/>
          <p:cNvGrpSpPr>
            <a:grpSpLocks/>
          </p:cNvGrpSpPr>
          <p:nvPr/>
        </p:nvGrpSpPr>
        <p:grpSpPr bwMode="auto">
          <a:xfrm>
            <a:off x="179388" y="2439988"/>
            <a:ext cx="3835400" cy="3446462"/>
            <a:chOff x="113" y="1537"/>
            <a:chExt cx="2416" cy="2171"/>
          </a:xfrm>
        </p:grpSpPr>
        <p:grpSp>
          <p:nvGrpSpPr>
            <p:cNvPr id="48144" name="Group 1122"/>
            <p:cNvGrpSpPr>
              <a:grpSpLocks/>
            </p:cNvGrpSpPr>
            <p:nvPr/>
          </p:nvGrpSpPr>
          <p:grpSpPr bwMode="auto">
            <a:xfrm>
              <a:off x="768" y="1537"/>
              <a:ext cx="334" cy="2171"/>
              <a:chOff x="2776" y="1707"/>
              <a:chExt cx="334" cy="2171"/>
            </a:xfrm>
          </p:grpSpPr>
          <p:sp>
            <p:nvSpPr>
              <p:cNvPr id="75" name="Line 1104"/>
              <p:cNvSpPr>
                <a:spLocks noChangeShapeType="1"/>
              </p:cNvSpPr>
              <p:nvPr/>
            </p:nvSpPr>
            <p:spPr bwMode="auto">
              <a:xfrm flipV="1">
                <a:off x="2964" y="1707"/>
                <a:ext cx="0" cy="1967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Text Box 1105"/>
              <p:cNvSpPr txBox="1">
                <a:spLocks noChangeArrowheads="1"/>
              </p:cNvSpPr>
              <p:nvPr/>
            </p:nvSpPr>
            <p:spPr bwMode="auto">
              <a:xfrm>
                <a:off x="2776" y="3626"/>
                <a:ext cx="33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IL</a:t>
                </a:r>
              </a:p>
            </p:txBody>
          </p:sp>
        </p:grpSp>
        <p:grpSp>
          <p:nvGrpSpPr>
            <p:cNvPr id="48145" name="Group 1152"/>
            <p:cNvGrpSpPr>
              <a:grpSpLocks/>
            </p:cNvGrpSpPr>
            <p:nvPr/>
          </p:nvGrpSpPr>
          <p:grpSpPr bwMode="auto">
            <a:xfrm>
              <a:off x="113" y="1920"/>
              <a:ext cx="2416" cy="252"/>
              <a:chOff x="113" y="1920"/>
              <a:chExt cx="2416" cy="252"/>
            </a:xfrm>
          </p:grpSpPr>
          <p:sp>
            <p:nvSpPr>
              <p:cNvPr id="67" name="Line 1108"/>
              <p:cNvSpPr>
                <a:spLocks noChangeShapeType="1"/>
              </p:cNvSpPr>
              <p:nvPr/>
            </p:nvSpPr>
            <p:spPr bwMode="auto">
              <a:xfrm flipH="1">
                <a:off x="511" y="2049"/>
                <a:ext cx="201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prstDash val="dash"/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Text Box 1109"/>
              <p:cNvSpPr txBox="1">
                <a:spLocks noChangeArrowheads="1"/>
              </p:cNvSpPr>
              <p:nvPr/>
            </p:nvSpPr>
            <p:spPr bwMode="auto">
              <a:xfrm>
                <a:off x="113" y="1920"/>
                <a:ext cx="41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b="0" dirty="0">
                    <a:latin typeface="+mj-lt"/>
                  </a:rPr>
                  <a:t>V</a:t>
                </a:r>
                <a:r>
                  <a:rPr lang="en-US" b="0" baseline="-25000" dirty="0">
                    <a:latin typeface="+mj-lt"/>
                  </a:rPr>
                  <a:t>OH</a:t>
                </a:r>
              </a:p>
            </p:txBody>
          </p:sp>
        </p:grpSp>
      </p:grpSp>
      <p:sp>
        <p:nvSpPr>
          <p:cNvPr id="77" name="Text Box 1115"/>
          <p:cNvSpPr txBox="1">
            <a:spLocks noChangeArrowheads="1"/>
          </p:cNvSpPr>
          <p:nvPr/>
        </p:nvSpPr>
        <p:spPr bwMode="auto">
          <a:xfrm>
            <a:off x="4572000" y="34972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6350" eaLnBrk="1" hangingPunct="1">
              <a:defRPr/>
            </a:pPr>
            <a:r>
              <a:rPr lang="en-US" sz="1600" b="0" dirty="0">
                <a:latin typeface="+mj-lt"/>
              </a:rPr>
              <a:t>V</a:t>
            </a:r>
            <a:r>
              <a:rPr lang="en-US" sz="1600" b="0" baseline="-25000" dirty="0">
                <a:latin typeface="+mj-lt"/>
              </a:rPr>
              <a:t>IH</a:t>
            </a:r>
            <a:r>
              <a:rPr lang="en-US" sz="1600" b="0" dirty="0">
                <a:latin typeface="+mj-lt"/>
              </a:rPr>
              <a:t> must be high enough to produce V</a:t>
            </a:r>
            <a:r>
              <a:rPr lang="en-US" sz="1600" b="0" baseline="-25000" dirty="0">
                <a:latin typeface="+mj-lt"/>
              </a:rPr>
              <a:t>OL</a:t>
            </a:r>
          </a:p>
        </p:txBody>
      </p:sp>
      <p:sp>
        <p:nvSpPr>
          <p:cNvPr id="78" name="Text Box 1116"/>
          <p:cNvSpPr txBox="1">
            <a:spLocks noChangeArrowheads="1"/>
          </p:cNvSpPr>
          <p:nvPr/>
        </p:nvSpPr>
        <p:spPr bwMode="auto">
          <a:xfrm>
            <a:off x="4541838" y="43243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 eaLnBrk="1" hangingPunct="1">
              <a:defRPr/>
            </a:pPr>
            <a:r>
              <a:rPr lang="en-US" sz="1600" b="0" dirty="0">
                <a:latin typeface="+mj-lt"/>
              </a:rPr>
              <a:t>Now, find noise margin N and compute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OH</a:t>
            </a:r>
            <a:r>
              <a:rPr lang="en-US" sz="1600" b="0" dirty="0">
                <a:latin typeface="+mj-lt"/>
                <a:cs typeface="ＭＳ Ｐゴシック" charset="0"/>
              </a:rPr>
              <a:t>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IH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  <a:p>
            <a:pPr marL="236538" lvl="1" indent="-4763" eaLnBrk="1" hangingPunct="1">
              <a:defRPr/>
            </a:pPr>
            <a:r>
              <a:rPr lang="en-US" sz="1600" b="0" dirty="0">
                <a:latin typeface="+mj-lt"/>
                <a:cs typeface="ＭＳ Ｐゴシック" charset="0"/>
              </a:rPr>
              <a:t>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IL</a:t>
            </a:r>
            <a:r>
              <a:rPr lang="en-US" sz="1600" b="0" dirty="0">
                <a:latin typeface="+mj-lt"/>
                <a:cs typeface="ＭＳ Ｐゴシック" charset="0"/>
              </a:rPr>
              <a:t>   = V</a:t>
            </a:r>
            <a:r>
              <a:rPr lang="en-US" sz="1600" b="0" baseline="-25000" dirty="0">
                <a:latin typeface="+mj-lt"/>
                <a:cs typeface="ＭＳ Ｐゴシック" charset="0"/>
              </a:rPr>
              <a:t>OL</a:t>
            </a:r>
            <a:r>
              <a:rPr lang="en-US" sz="1600" b="0" dirty="0">
                <a:latin typeface="+mj-lt"/>
                <a:cs typeface="ＭＳ Ｐゴシック" charset="0"/>
              </a:rPr>
              <a:t> + N</a:t>
            </a:r>
          </a:p>
        </p:txBody>
      </p:sp>
      <p:sp>
        <p:nvSpPr>
          <p:cNvPr id="81" name="Text Box 1127"/>
          <p:cNvSpPr txBox="1">
            <a:spLocks noChangeArrowheads="1"/>
          </p:cNvSpPr>
          <p:nvPr/>
        </p:nvSpPr>
        <p:spPr bwMode="auto">
          <a:xfrm>
            <a:off x="5410200" y="293370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OL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4" name="Text Box 1128"/>
          <p:cNvSpPr txBox="1">
            <a:spLocks noChangeArrowheads="1"/>
          </p:cNvSpPr>
          <p:nvPr/>
        </p:nvSpPr>
        <p:spPr bwMode="auto">
          <a:xfrm>
            <a:off x="5486400" y="3790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V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IH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3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7" name="Text Box 1129"/>
          <p:cNvSpPr txBox="1">
            <a:spLocks noChangeArrowheads="1"/>
          </p:cNvSpPr>
          <p:nvPr/>
        </p:nvSpPr>
        <p:spPr bwMode="auto">
          <a:xfrm>
            <a:off x="5486400" y="5695950"/>
            <a:ext cx="243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25425" indent="-225425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solidFill>
                  <a:srgbClr val="FF0000"/>
                </a:solidFill>
                <a:latin typeface="+mj-lt"/>
              </a:rPr>
              <a:t>Try N</a:t>
            </a:r>
            <a:r>
              <a:rPr lang="en-US" b="0" baseline="-250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j-lt"/>
              </a:rPr>
              <a:t> = 0.5 V</a:t>
            </a:r>
            <a:endParaRPr lang="en-US" b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3" name="Text Box 1116"/>
          <p:cNvSpPr txBox="1">
            <a:spLocks noChangeArrowheads="1"/>
          </p:cNvSpPr>
          <p:nvPr/>
        </p:nvSpPr>
        <p:spPr bwMode="auto">
          <a:xfrm>
            <a:off x="4562475" y="5224463"/>
            <a:ext cx="4572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3" indent="-4763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/>
              <a:t>Then verify that V</a:t>
            </a:r>
            <a:r>
              <a:rPr lang="en-US" altLang="x-none" sz="1600" baseline="-25000"/>
              <a:t>OUT</a:t>
            </a:r>
            <a:r>
              <a:rPr lang="en-US" altLang="x-none" sz="1600"/>
              <a:t> ≥ V</a:t>
            </a:r>
            <a:r>
              <a:rPr lang="en-US" altLang="x-none" sz="1600" baseline="-25000"/>
              <a:t>OH</a:t>
            </a:r>
            <a:r>
              <a:rPr lang="en-US" altLang="x-none" sz="1600"/>
              <a:t> when V</a:t>
            </a:r>
            <a:r>
              <a:rPr lang="en-US" altLang="x-none" sz="1600" baseline="-25000"/>
              <a:t>IN</a:t>
            </a:r>
            <a:r>
              <a:rPr lang="en-US" altLang="x-none" sz="1600"/>
              <a:t> ≤ V</a:t>
            </a:r>
            <a:r>
              <a:rPr lang="en-US" altLang="x-none" sz="1600" baseline="-25000"/>
              <a:t>IL</a:t>
            </a:r>
            <a:r>
              <a:rPr lang="en-US" altLang="x-none" sz="1600"/>
              <a:t>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8263" y="6153150"/>
            <a:ext cx="9007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Device is a combinational inverter when V</a:t>
            </a:r>
            <a:r>
              <a:rPr lang="en-US" altLang="x-none" sz="2000" baseline="-25000"/>
              <a:t>OL</a:t>
            </a:r>
            <a:r>
              <a:rPr lang="en-US" altLang="x-none" sz="2000"/>
              <a:t>=0.5, V</a:t>
            </a:r>
            <a:r>
              <a:rPr lang="en-US" altLang="x-none" sz="2000" baseline="-25000"/>
              <a:t>IL</a:t>
            </a:r>
            <a:r>
              <a:rPr lang="en-US" altLang="x-none" sz="2000"/>
              <a:t>=1, V</a:t>
            </a:r>
            <a:r>
              <a:rPr lang="en-US" altLang="x-none" sz="2000" baseline="-25000"/>
              <a:t>IH</a:t>
            </a:r>
            <a:r>
              <a:rPr lang="en-US" altLang="x-none" sz="2000"/>
              <a:t>=3, V</a:t>
            </a:r>
            <a:r>
              <a:rPr lang="en-US" altLang="x-none" sz="2000" baseline="-25000"/>
              <a:t>OH</a:t>
            </a:r>
            <a:r>
              <a:rPr lang="en-US" altLang="x-none" sz="2000"/>
              <a:t>=3.5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7" grpId="0"/>
      <p:bldP spid="78" grpId="0"/>
      <p:bldP spid="81" grpId="0"/>
      <p:bldP spid="84" grpId="0"/>
      <p:bldP spid="87" grpId="0"/>
      <p:bldP spid="6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atin typeface="Trebuchet MS" charset="0"/>
                <a:cs typeface="Trebuchet MS" charset="0"/>
              </a:rPr>
              <a:t>Summary: The Digital Abstraction</a:t>
            </a:r>
          </a:p>
        </p:txBody>
      </p:sp>
      <p:graphicFrame>
        <p:nvGraphicFramePr>
          <p:cNvPr id="4915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215900" progId="Equation.3">
                  <p:embed/>
                </p:oleObj>
              </mc:Choice>
              <mc:Fallback>
                <p:oleObj name="Equation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3400" y="1096963"/>
            <a:ext cx="8153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628650" indent="-1714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915988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Use voltages to encode information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</a:t>
            </a:r>
            <a:r>
              <a:rPr lang="en-US" altLang="en-US" sz="2000" dirty="0"/>
              <a:t>“</a:t>
            </a:r>
            <a:r>
              <a:rPr lang="en-US" altLang="ja-JP" sz="2000" dirty="0"/>
              <a:t>Digital” encoding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valid voltage levels for representing </a:t>
            </a:r>
            <a:r>
              <a:rPr lang="en-US" altLang="ja-JP" dirty="0"/>
              <a:t>“0” and “1”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forbidden zone avoids mistaking </a:t>
            </a:r>
            <a:r>
              <a:rPr lang="en-US" altLang="ja-JP" dirty="0"/>
              <a:t>“0” for “1” and vice versa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gives rise to notion of signal VALIDITY.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Noise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Want to tolerate real-world conditions: NOISE.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Key: tougher standards for output than for input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devices must have gain and have a non-linear VTC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 dirty="0"/>
              <a:t> </a:t>
            </a:r>
            <a:r>
              <a:rPr lang="en-US" altLang="x-none" sz="2000" dirty="0"/>
              <a:t>Combinational devices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Each logic family has </a:t>
            </a:r>
            <a:r>
              <a:rPr lang="en-US" altLang="x-none" dirty="0" err="1"/>
              <a:t>Tinkertoy</a:t>
            </a:r>
            <a:r>
              <a:rPr lang="en-US" altLang="x-none" dirty="0"/>
              <a:t>-set simplicity, modularity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/>
              <a:t> predictable composition: </a:t>
            </a:r>
            <a:r>
              <a:rPr lang="en-US" altLang="ja-JP" dirty="0"/>
              <a:t>“parts work </a:t>
            </a:r>
            <a:r>
              <a:rPr lang="en-US" altLang="ja-JP">
                <a:sym typeface="Symbol" charset="2"/>
              </a:rPr>
              <a:t>→ system </a:t>
            </a:r>
            <a:r>
              <a:rPr lang="en-US" altLang="ja-JP" dirty="0">
                <a:sym typeface="Symbol" charset="2"/>
              </a:rPr>
              <a:t>works”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x-none" dirty="0">
                <a:sym typeface="Symbol" charset="2"/>
              </a:rPr>
              <a:t> static discipline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baseline="-25000" dirty="0"/>
              <a:t> </a:t>
            </a:r>
            <a:r>
              <a:rPr lang="en-US" altLang="x-none" sz="2000" dirty="0"/>
              <a:t>digital inputs, outputs; restore marginal input voltages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complete functional spec</a:t>
            </a:r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x-none" sz="2000" dirty="0"/>
              <a:t> valid inputs lead to valid outputs in bounded time</a:t>
            </a:r>
            <a:endParaRPr lang="en-US" altLang="x-none" sz="2000" baseline="-25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Next Time:</a:t>
            </a:r>
            <a:br>
              <a:rPr lang="en-US" altLang="x-none">
                <a:latin typeface="Trebuchet MS" charset="0"/>
                <a:cs typeface="Trebuchet MS" charset="0"/>
              </a:rPr>
            </a:br>
            <a:r>
              <a:rPr lang="en-US" altLang="x-none">
                <a:latin typeface="Trebuchet MS" charset="0"/>
                <a:cs typeface="Trebuchet MS" charset="0"/>
              </a:rPr>
              <a:t>Building Logic with Transistors</a:t>
            </a:r>
          </a:p>
        </p:txBody>
      </p:sp>
      <p:sp>
        <p:nvSpPr>
          <p:cNvPr id="51202" name="Rectangle 3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2679700" y="2133600"/>
            <a:ext cx="4305300" cy="381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>
              <a:latin typeface="Arial" charset="0"/>
            </a:endParaRP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" b="333"/>
          <a:stretch>
            <a:fillRect/>
          </a:stretch>
        </p:blipFill>
        <p:spPr bwMode="auto">
          <a:xfrm>
            <a:off x="2679700" y="2590800"/>
            <a:ext cx="43053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AutoShape 6"/>
          <p:cNvSpPr>
            <a:spLocks noChangeArrowheads="1"/>
          </p:cNvSpPr>
          <p:nvPr/>
        </p:nvSpPr>
        <p:spPr bwMode="auto">
          <a:xfrm>
            <a:off x="1371600" y="1828800"/>
            <a:ext cx="1524000" cy="914400"/>
          </a:xfrm>
          <a:prstGeom prst="cloudCallout">
            <a:avLst>
              <a:gd name="adj1" fmla="val 63750"/>
              <a:gd name="adj2" fmla="val 42014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1489075" y="1946275"/>
            <a:ext cx="13287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It</a:t>
            </a:r>
            <a:r>
              <a:rPr lang="en-US" altLang="en-US" sz="1800" i="1">
                <a:latin typeface="Comic Sans MS" charset="0"/>
              </a:rPr>
              <a:t>’</a:t>
            </a:r>
            <a:r>
              <a:rPr lang="en-US" altLang="ja-JP" sz="1800" i="1">
                <a:latin typeface="Comic Sans MS" charset="0"/>
              </a:rPr>
              <a:t>s about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i="1">
                <a:latin typeface="Comic Sans MS" charset="0"/>
              </a:rPr>
              <a:t>time!</a:t>
            </a:r>
          </a:p>
        </p:txBody>
      </p:sp>
      <p:sp>
        <p:nvSpPr>
          <p:cNvPr id="51207" name="AutoShape 8"/>
          <p:cNvSpPr>
            <a:spLocks noChangeArrowheads="1"/>
          </p:cNvSpPr>
          <p:nvPr/>
        </p:nvSpPr>
        <p:spPr bwMode="auto">
          <a:xfrm>
            <a:off x="6586538" y="1720850"/>
            <a:ext cx="1947862" cy="1143000"/>
          </a:xfrm>
          <a:prstGeom prst="cloudCallout">
            <a:avLst>
              <a:gd name="adj1" fmla="val -69644"/>
              <a:gd name="adj2" fmla="val 35417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x-none" altLang="x-none">
              <a:latin typeface="Arial" charset="0"/>
            </a:endParaRPr>
          </a:p>
        </p:txBody>
      </p:sp>
      <p:sp>
        <p:nvSpPr>
          <p:cNvPr id="51208" name="Text Box 10"/>
          <p:cNvSpPr txBox="1">
            <a:spLocks noChangeArrowheads="1"/>
          </p:cNvSpPr>
          <p:nvPr/>
        </p:nvSpPr>
        <p:spPr bwMode="auto">
          <a:xfrm>
            <a:off x="6815138" y="1828800"/>
            <a:ext cx="14906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600" i="1">
                <a:latin typeface="Comic Sans MS" charset="0"/>
              </a:rPr>
              <a:t>I</a:t>
            </a:r>
            <a:r>
              <a:rPr lang="en-US" altLang="en-US" sz="1600" i="1">
                <a:latin typeface="Comic Sans MS" charset="0"/>
              </a:rPr>
              <a:t>’</a:t>
            </a:r>
            <a:r>
              <a:rPr lang="en-US" altLang="ja-JP" sz="1600" i="1">
                <a:latin typeface="Comic Sans MS" charset="0"/>
              </a:rPr>
              <a:t>d have preferred the DNA…</a:t>
            </a:r>
            <a:endParaRPr lang="en-US" altLang="x-none" sz="1600" i="1">
              <a:latin typeface="Comic Sans M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Concrete Encoding of Information</a:t>
            </a:r>
          </a:p>
        </p:txBody>
      </p:sp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533400" y="1054100"/>
            <a:ext cx="3276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To this point we</a:t>
            </a:r>
            <a:r>
              <a:rPr lang="en-US" altLang="ja-JP" sz="2000"/>
              <a:t>’ve discussed encoding information using bits. But where do bits come from?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9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If we</a:t>
            </a:r>
            <a:r>
              <a:rPr lang="en-US" altLang="ja-JP" sz="2000"/>
              <a:t>’re going to design a machine that manipulates information, how should that information be physically encoded?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533400" y="4845050"/>
            <a:ext cx="7640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What makes a good bit?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small, inexpensive (we want a lot of them)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stable (reliable, repeatable)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  - ease and speed of manipulation </a:t>
            </a:r>
            <a:br>
              <a:rPr lang="en-US" b="0" dirty="0">
                <a:latin typeface="+mj-lt"/>
              </a:rPr>
            </a:br>
            <a:r>
              <a:rPr lang="en-US" b="0" dirty="0">
                <a:latin typeface="+mj-lt"/>
              </a:rPr>
              <a:t>       (access, transform, combine, transmit, store)</a:t>
            </a:r>
            <a:endParaRPr lang="en-US" sz="1800" b="0" dirty="0">
              <a:latin typeface="+mj-lt"/>
            </a:endParaRP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219575" y="1143000"/>
            <a:ext cx="1658938" cy="3430588"/>
            <a:chOff x="4219102" y="1143000"/>
            <a:chExt cx="1659067" cy="3431232"/>
          </a:xfrm>
        </p:grpSpPr>
        <p:grpSp>
          <p:nvGrpSpPr>
            <p:cNvPr id="15370" name="Group 6"/>
            <p:cNvGrpSpPr>
              <a:grpSpLocks/>
            </p:cNvGrpSpPr>
            <p:nvPr/>
          </p:nvGrpSpPr>
          <p:grpSpPr bwMode="auto">
            <a:xfrm>
              <a:off x="4267200" y="1600200"/>
              <a:ext cx="1610969" cy="2974032"/>
              <a:chOff x="4267200" y="1600200"/>
              <a:chExt cx="1610969" cy="2974032"/>
            </a:xfrm>
          </p:grpSpPr>
          <p:pic>
            <p:nvPicPr>
              <p:cNvPr id="15372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1600200"/>
                <a:ext cx="1432427" cy="272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3" name="TextBox 7"/>
              <p:cNvSpPr txBox="1">
                <a:spLocks noChangeArrowheads="1"/>
              </p:cNvSpPr>
              <p:nvPr/>
            </p:nvSpPr>
            <p:spPr bwMode="auto">
              <a:xfrm>
                <a:off x="4267200" y="4343400"/>
                <a:ext cx="1610969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Captmondo (CC BY-SA 3.0) </a:t>
                </a:r>
              </a:p>
            </p:txBody>
          </p:sp>
        </p:grpSp>
        <p:sp>
          <p:nvSpPr>
            <p:cNvPr id="15371" name="TextBox 9"/>
            <p:cNvSpPr txBox="1">
              <a:spLocks noChangeArrowheads="1"/>
            </p:cNvSpPr>
            <p:nvPr/>
          </p:nvSpPr>
          <p:spPr bwMode="auto">
            <a:xfrm>
              <a:off x="4219102" y="1143000"/>
              <a:ext cx="15717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Rosetta Stone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172200" y="1143000"/>
            <a:ext cx="2846388" cy="4040188"/>
            <a:chOff x="6172200" y="1143000"/>
            <a:chExt cx="2846181" cy="4040832"/>
          </a:xfrm>
        </p:grpSpPr>
        <p:grpSp>
          <p:nvGrpSpPr>
            <p:cNvPr id="15366" name="Group 8"/>
            <p:cNvGrpSpPr>
              <a:grpSpLocks/>
            </p:cNvGrpSpPr>
            <p:nvPr/>
          </p:nvGrpSpPr>
          <p:grpSpPr bwMode="auto">
            <a:xfrm>
              <a:off x="6172200" y="1674168"/>
              <a:ext cx="2846181" cy="3509664"/>
              <a:chOff x="6172200" y="1295400"/>
              <a:chExt cx="2846181" cy="3509664"/>
            </a:xfrm>
          </p:grpSpPr>
          <p:pic>
            <p:nvPicPr>
              <p:cNvPr id="15368" name="Picture 1" descr="dna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2200" y="1295400"/>
                <a:ext cx="2846181" cy="3352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69" name="TextBox 4"/>
              <p:cNvSpPr txBox="1">
                <a:spLocks noChangeArrowheads="1"/>
              </p:cNvSpPr>
              <p:nvPr/>
            </p:nvSpPr>
            <p:spPr bwMode="auto">
              <a:xfrm>
                <a:off x="6781800" y="4574232"/>
                <a:ext cx="2069797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charset="0"/>
                  <a:buChar char="•"/>
                  <a:defRPr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600">
                    <a:solidFill>
                      <a:schemeClr val="tx1"/>
                    </a:solidFill>
                    <a:latin typeface="Bookman Old Style" charset="0"/>
                    <a:ea typeface="ＭＳ Ｐゴシック" charset="-128"/>
                    <a:cs typeface="Bookman Old Style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900">
                    <a:latin typeface="Arial" charset="0"/>
                  </a:rPr>
                  <a:t>Madeleine Price Ball (CC BY-SA 3.0) </a:t>
                </a:r>
              </a:p>
            </p:txBody>
          </p:sp>
        </p:grpSp>
        <p:sp>
          <p:nvSpPr>
            <p:cNvPr id="15367" name="TextBox 11"/>
            <p:cNvSpPr txBox="1">
              <a:spLocks noChangeArrowheads="1"/>
            </p:cNvSpPr>
            <p:nvPr/>
          </p:nvSpPr>
          <p:spPr bwMode="auto">
            <a:xfrm>
              <a:off x="7162800" y="1143000"/>
              <a:ext cx="6463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/>
                <a:t>DNA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Use Electrical Phenomenon…</a:t>
            </a:r>
          </a:p>
        </p:txBody>
      </p:sp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128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Consider using phenomenon associated with charged particles: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voltages		phase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x-none" sz="2000"/>
              <a:t>				currents	     frequency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In this course we</a:t>
            </a:r>
            <a:r>
              <a:rPr lang="en-US" altLang="ja-JP" sz="2000"/>
              <a:t>’ll use </a:t>
            </a:r>
            <a:r>
              <a:rPr lang="en-US" altLang="ja-JP" sz="2000">
                <a:solidFill>
                  <a:srgbClr val="CC0000"/>
                </a:solidFill>
              </a:rPr>
              <a:t>voltages </a:t>
            </a:r>
            <a:r>
              <a:rPr lang="en-US" altLang="ja-JP" sz="2000"/>
              <a:t>to encode information.  But the best choice depends on the intended application…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286000" y="4629150"/>
            <a:ext cx="700088" cy="476250"/>
            <a:chOff x="1701" y="2688"/>
            <a:chExt cx="441" cy="300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776" y="2688"/>
              <a:ext cx="288" cy="9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01" y="2736"/>
              <a:ext cx="4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0" dirty="0">
                  <a:solidFill>
                    <a:srgbClr val="CC0000"/>
                  </a:solidFill>
                  <a:latin typeface="+mj-lt"/>
                </a:rPr>
                <a:t>zero</a:t>
              </a:r>
              <a:endParaRPr lang="en-US" b="0" dirty="0">
                <a:latin typeface="+mj-lt"/>
              </a:endParaRPr>
            </a:p>
          </p:txBody>
        </p:sp>
      </p:grpSp>
      <p:sp>
        <p:nvSpPr>
          <p:cNvPr id="34" name="Lightning Bolt 33"/>
          <p:cNvSpPr>
            <a:spLocks noChangeArrowheads="1"/>
          </p:cNvSpPr>
          <p:nvPr/>
        </p:nvSpPr>
        <p:spPr bwMode="auto">
          <a:xfrm rot="1361718" flipH="1">
            <a:off x="6780476" y="6105562"/>
            <a:ext cx="603668" cy="503057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endParaRPr lang="x-none" altLang="x-none" sz="1800">
              <a:solidFill>
                <a:srgbClr val="FFFFFF"/>
              </a:solidFill>
              <a:latin typeface="Gill Sans MT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57200" y="3541713"/>
            <a:ext cx="533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pros: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easy generation, detection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lots of engineering knowledge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potentially low power in steady state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457200" y="5153025"/>
            <a:ext cx="5257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0" dirty="0">
                <a:latin typeface="+mj-lt"/>
              </a:rPr>
              <a:t>Voltage cons: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easily affected by environment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DC connectivity required?</a:t>
            </a:r>
          </a:p>
          <a:p>
            <a:pPr eaLnBrk="1" hangingPunct="1">
              <a:defRPr/>
            </a:pPr>
            <a:r>
              <a:rPr lang="en-US" b="0" dirty="0">
                <a:latin typeface="+mj-lt"/>
              </a:rPr>
              <a:t>	R &amp; C effects slow things down</a:t>
            </a:r>
          </a:p>
        </p:txBody>
      </p:sp>
      <p:sp>
        <p:nvSpPr>
          <p:cNvPr id="38" name="Freeform 135">
            <a:extLst>
              <a:ext uri="{FF2B5EF4-FFF2-40B4-BE49-F238E27FC236}">
                <a16:creationId xmlns:a16="http://schemas.microsoft.com/office/drawing/2014/main" id="{3C5A720B-4B38-B649-BDCC-B98CFE57B8ED}"/>
              </a:ext>
            </a:extLst>
          </p:cNvPr>
          <p:cNvSpPr>
            <a:spLocks/>
          </p:cNvSpPr>
          <p:nvPr/>
        </p:nvSpPr>
        <p:spPr bwMode="auto">
          <a:xfrm>
            <a:off x="6850483" y="4180476"/>
            <a:ext cx="430701" cy="1061902"/>
          </a:xfrm>
          <a:custGeom>
            <a:avLst/>
            <a:gdLst>
              <a:gd name="T0" fmla="*/ 63 w 232"/>
              <a:gd name="T1" fmla="*/ 23 h 572"/>
              <a:gd name="T2" fmla="*/ 87 w 232"/>
              <a:gd name="T3" fmla="*/ 6 h 572"/>
              <a:gd name="T4" fmla="*/ 118 w 232"/>
              <a:gd name="T5" fmla="*/ 0 h 572"/>
              <a:gd name="T6" fmla="*/ 142 w 232"/>
              <a:gd name="T7" fmla="*/ 3 h 572"/>
              <a:gd name="T8" fmla="*/ 162 w 232"/>
              <a:gd name="T9" fmla="*/ 30 h 572"/>
              <a:gd name="T10" fmla="*/ 179 w 232"/>
              <a:gd name="T11" fmla="*/ 85 h 572"/>
              <a:gd name="T12" fmla="*/ 193 w 232"/>
              <a:gd name="T13" fmla="*/ 156 h 572"/>
              <a:gd name="T14" fmla="*/ 208 w 232"/>
              <a:gd name="T15" fmla="*/ 228 h 572"/>
              <a:gd name="T16" fmla="*/ 222 w 232"/>
              <a:gd name="T17" fmla="*/ 289 h 572"/>
              <a:gd name="T18" fmla="*/ 222 w 232"/>
              <a:gd name="T19" fmla="*/ 359 h 572"/>
              <a:gd name="T20" fmla="*/ 231 w 232"/>
              <a:gd name="T21" fmla="*/ 443 h 572"/>
              <a:gd name="T22" fmla="*/ 222 w 232"/>
              <a:gd name="T23" fmla="*/ 492 h 572"/>
              <a:gd name="T24" fmla="*/ 212 w 232"/>
              <a:gd name="T25" fmla="*/ 535 h 572"/>
              <a:gd name="T26" fmla="*/ 174 w 232"/>
              <a:gd name="T27" fmla="*/ 559 h 572"/>
              <a:gd name="T28" fmla="*/ 107 w 232"/>
              <a:gd name="T29" fmla="*/ 571 h 572"/>
              <a:gd name="T30" fmla="*/ 58 w 232"/>
              <a:gd name="T31" fmla="*/ 557 h 572"/>
              <a:gd name="T32" fmla="*/ 11 w 232"/>
              <a:gd name="T33" fmla="*/ 523 h 572"/>
              <a:gd name="T34" fmla="*/ 0 w 232"/>
              <a:gd name="T35" fmla="*/ 468 h 572"/>
              <a:gd name="T36" fmla="*/ 0 w 232"/>
              <a:gd name="T37" fmla="*/ 412 h 572"/>
              <a:gd name="T38" fmla="*/ 15 w 232"/>
              <a:gd name="T39" fmla="*/ 306 h 572"/>
              <a:gd name="T40" fmla="*/ 15 w 232"/>
              <a:gd name="T41" fmla="*/ 224 h 572"/>
              <a:gd name="T42" fmla="*/ 18 w 232"/>
              <a:gd name="T43" fmla="*/ 144 h 572"/>
              <a:gd name="T44" fmla="*/ 37 w 232"/>
              <a:gd name="T45" fmla="*/ 95 h 572"/>
              <a:gd name="T46" fmla="*/ 58 w 232"/>
              <a:gd name="T47" fmla="*/ 61 h 572"/>
              <a:gd name="T48" fmla="*/ 63 w 232"/>
              <a:gd name="T49" fmla="*/ 23 h 5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2"/>
              <a:gd name="T76" fmla="*/ 0 h 572"/>
              <a:gd name="T77" fmla="*/ 232 w 232"/>
              <a:gd name="T78" fmla="*/ 572 h 5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2" h="572">
                <a:moveTo>
                  <a:pt x="63" y="23"/>
                </a:moveTo>
                <a:lnTo>
                  <a:pt x="87" y="6"/>
                </a:lnTo>
                <a:lnTo>
                  <a:pt x="118" y="0"/>
                </a:lnTo>
                <a:lnTo>
                  <a:pt x="142" y="3"/>
                </a:lnTo>
                <a:lnTo>
                  <a:pt x="162" y="30"/>
                </a:lnTo>
                <a:lnTo>
                  <a:pt x="179" y="85"/>
                </a:lnTo>
                <a:lnTo>
                  <a:pt x="193" y="156"/>
                </a:lnTo>
                <a:lnTo>
                  <a:pt x="208" y="228"/>
                </a:lnTo>
                <a:lnTo>
                  <a:pt x="222" y="289"/>
                </a:lnTo>
                <a:lnTo>
                  <a:pt x="222" y="359"/>
                </a:lnTo>
                <a:lnTo>
                  <a:pt x="231" y="443"/>
                </a:lnTo>
                <a:lnTo>
                  <a:pt x="222" y="492"/>
                </a:lnTo>
                <a:lnTo>
                  <a:pt x="212" y="535"/>
                </a:lnTo>
                <a:lnTo>
                  <a:pt x="174" y="559"/>
                </a:lnTo>
                <a:lnTo>
                  <a:pt x="107" y="571"/>
                </a:lnTo>
                <a:lnTo>
                  <a:pt x="58" y="557"/>
                </a:lnTo>
                <a:lnTo>
                  <a:pt x="11" y="523"/>
                </a:lnTo>
                <a:lnTo>
                  <a:pt x="0" y="468"/>
                </a:lnTo>
                <a:lnTo>
                  <a:pt x="0" y="412"/>
                </a:lnTo>
                <a:lnTo>
                  <a:pt x="15" y="306"/>
                </a:lnTo>
                <a:lnTo>
                  <a:pt x="15" y="224"/>
                </a:lnTo>
                <a:lnTo>
                  <a:pt x="18" y="144"/>
                </a:lnTo>
                <a:lnTo>
                  <a:pt x="37" y="95"/>
                </a:lnTo>
                <a:lnTo>
                  <a:pt x="58" y="61"/>
                </a:lnTo>
                <a:lnTo>
                  <a:pt x="63" y="23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136">
            <a:extLst>
              <a:ext uri="{FF2B5EF4-FFF2-40B4-BE49-F238E27FC236}">
                <a16:creationId xmlns:a16="http://schemas.microsoft.com/office/drawing/2014/main" id="{98C7C04F-A00E-B44D-A433-8C4B9B60A53A}"/>
              </a:ext>
            </a:extLst>
          </p:cNvPr>
          <p:cNvSpPr>
            <a:spLocks/>
          </p:cNvSpPr>
          <p:nvPr/>
        </p:nvSpPr>
        <p:spPr bwMode="auto">
          <a:xfrm>
            <a:off x="7104819" y="5047450"/>
            <a:ext cx="514242" cy="1052621"/>
          </a:xfrm>
          <a:custGeom>
            <a:avLst/>
            <a:gdLst>
              <a:gd name="T0" fmla="*/ 0 w 277"/>
              <a:gd name="T1" fmla="*/ 49 h 567"/>
              <a:gd name="T2" fmla="*/ 3 w 277"/>
              <a:gd name="T3" fmla="*/ 6 h 567"/>
              <a:gd name="T4" fmla="*/ 25 w 277"/>
              <a:gd name="T5" fmla="*/ 0 h 567"/>
              <a:gd name="T6" fmla="*/ 68 w 277"/>
              <a:gd name="T7" fmla="*/ 1 h 567"/>
              <a:gd name="T8" fmla="*/ 80 w 277"/>
              <a:gd name="T9" fmla="*/ 39 h 567"/>
              <a:gd name="T10" fmla="*/ 115 w 277"/>
              <a:gd name="T11" fmla="*/ 115 h 567"/>
              <a:gd name="T12" fmla="*/ 134 w 277"/>
              <a:gd name="T13" fmla="*/ 177 h 567"/>
              <a:gd name="T14" fmla="*/ 146 w 277"/>
              <a:gd name="T15" fmla="*/ 248 h 567"/>
              <a:gd name="T16" fmla="*/ 143 w 277"/>
              <a:gd name="T17" fmla="*/ 291 h 567"/>
              <a:gd name="T18" fmla="*/ 117 w 277"/>
              <a:gd name="T19" fmla="*/ 359 h 567"/>
              <a:gd name="T20" fmla="*/ 93 w 277"/>
              <a:gd name="T21" fmla="*/ 422 h 567"/>
              <a:gd name="T22" fmla="*/ 86 w 277"/>
              <a:gd name="T23" fmla="*/ 475 h 567"/>
              <a:gd name="T24" fmla="*/ 86 w 277"/>
              <a:gd name="T25" fmla="*/ 496 h 567"/>
              <a:gd name="T26" fmla="*/ 112 w 277"/>
              <a:gd name="T27" fmla="*/ 499 h 567"/>
              <a:gd name="T28" fmla="*/ 146 w 277"/>
              <a:gd name="T29" fmla="*/ 487 h 567"/>
              <a:gd name="T30" fmla="*/ 238 w 277"/>
              <a:gd name="T31" fmla="*/ 496 h 567"/>
              <a:gd name="T32" fmla="*/ 276 w 277"/>
              <a:gd name="T33" fmla="*/ 518 h 567"/>
              <a:gd name="T34" fmla="*/ 269 w 277"/>
              <a:gd name="T35" fmla="*/ 531 h 567"/>
              <a:gd name="T36" fmla="*/ 219 w 277"/>
              <a:gd name="T37" fmla="*/ 560 h 567"/>
              <a:gd name="T38" fmla="*/ 192 w 277"/>
              <a:gd name="T39" fmla="*/ 566 h 567"/>
              <a:gd name="T40" fmla="*/ 165 w 277"/>
              <a:gd name="T41" fmla="*/ 542 h 567"/>
              <a:gd name="T42" fmla="*/ 103 w 277"/>
              <a:gd name="T43" fmla="*/ 530 h 567"/>
              <a:gd name="T44" fmla="*/ 51 w 277"/>
              <a:gd name="T45" fmla="*/ 530 h 567"/>
              <a:gd name="T46" fmla="*/ 34 w 277"/>
              <a:gd name="T47" fmla="*/ 525 h 567"/>
              <a:gd name="T48" fmla="*/ 30 w 277"/>
              <a:gd name="T49" fmla="*/ 506 h 567"/>
              <a:gd name="T50" fmla="*/ 63 w 277"/>
              <a:gd name="T51" fmla="*/ 410 h 567"/>
              <a:gd name="T52" fmla="*/ 93 w 277"/>
              <a:gd name="T53" fmla="*/ 337 h 567"/>
              <a:gd name="T54" fmla="*/ 105 w 277"/>
              <a:gd name="T55" fmla="*/ 288 h 567"/>
              <a:gd name="T56" fmla="*/ 105 w 277"/>
              <a:gd name="T57" fmla="*/ 221 h 567"/>
              <a:gd name="T58" fmla="*/ 81 w 277"/>
              <a:gd name="T59" fmla="*/ 160 h 567"/>
              <a:gd name="T60" fmla="*/ 30 w 277"/>
              <a:gd name="T61" fmla="*/ 97 h 567"/>
              <a:gd name="T62" fmla="*/ 8 w 277"/>
              <a:gd name="T63" fmla="*/ 68 h 567"/>
              <a:gd name="T64" fmla="*/ 0 w 277"/>
              <a:gd name="T65" fmla="*/ 49 h 56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7"/>
              <a:gd name="T100" fmla="*/ 0 h 567"/>
              <a:gd name="T101" fmla="*/ 277 w 277"/>
              <a:gd name="T102" fmla="*/ 567 h 567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7" h="567">
                <a:moveTo>
                  <a:pt x="0" y="49"/>
                </a:moveTo>
                <a:lnTo>
                  <a:pt x="3" y="6"/>
                </a:lnTo>
                <a:lnTo>
                  <a:pt x="25" y="0"/>
                </a:lnTo>
                <a:lnTo>
                  <a:pt x="68" y="1"/>
                </a:lnTo>
                <a:lnTo>
                  <a:pt x="80" y="39"/>
                </a:lnTo>
                <a:lnTo>
                  <a:pt x="115" y="115"/>
                </a:lnTo>
                <a:lnTo>
                  <a:pt x="134" y="177"/>
                </a:lnTo>
                <a:lnTo>
                  <a:pt x="146" y="248"/>
                </a:lnTo>
                <a:lnTo>
                  <a:pt x="143" y="291"/>
                </a:lnTo>
                <a:lnTo>
                  <a:pt x="117" y="359"/>
                </a:lnTo>
                <a:lnTo>
                  <a:pt x="93" y="422"/>
                </a:lnTo>
                <a:lnTo>
                  <a:pt x="86" y="475"/>
                </a:lnTo>
                <a:lnTo>
                  <a:pt x="86" y="496"/>
                </a:lnTo>
                <a:lnTo>
                  <a:pt x="112" y="499"/>
                </a:lnTo>
                <a:lnTo>
                  <a:pt x="146" y="487"/>
                </a:lnTo>
                <a:lnTo>
                  <a:pt x="238" y="496"/>
                </a:lnTo>
                <a:lnTo>
                  <a:pt x="276" y="518"/>
                </a:lnTo>
                <a:lnTo>
                  <a:pt x="269" y="531"/>
                </a:lnTo>
                <a:lnTo>
                  <a:pt x="219" y="560"/>
                </a:lnTo>
                <a:lnTo>
                  <a:pt x="192" y="566"/>
                </a:lnTo>
                <a:lnTo>
                  <a:pt x="165" y="542"/>
                </a:lnTo>
                <a:lnTo>
                  <a:pt x="103" y="530"/>
                </a:lnTo>
                <a:lnTo>
                  <a:pt x="51" y="530"/>
                </a:lnTo>
                <a:lnTo>
                  <a:pt x="34" y="525"/>
                </a:lnTo>
                <a:lnTo>
                  <a:pt x="30" y="506"/>
                </a:lnTo>
                <a:lnTo>
                  <a:pt x="63" y="410"/>
                </a:lnTo>
                <a:lnTo>
                  <a:pt x="93" y="337"/>
                </a:lnTo>
                <a:lnTo>
                  <a:pt x="105" y="288"/>
                </a:lnTo>
                <a:lnTo>
                  <a:pt x="105" y="221"/>
                </a:lnTo>
                <a:lnTo>
                  <a:pt x="81" y="160"/>
                </a:lnTo>
                <a:lnTo>
                  <a:pt x="30" y="97"/>
                </a:lnTo>
                <a:lnTo>
                  <a:pt x="8" y="68"/>
                </a:lnTo>
                <a:lnTo>
                  <a:pt x="0" y="49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137">
            <a:extLst>
              <a:ext uri="{FF2B5EF4-FFF2-40B4-BE49-F238E27FC236}">
                <a16:creationId xmlns:a16="http://schemas.microsoft.com/office/drawing/2014/main" id="{2BE5B45E-53E2-4D49-BB64-86080F054B7B}"/>
              </a:ext>
            </a:extLst>
          </p:cNvPr>
          <p:cNvSpPr>
            <a:spLocks/>
          </p:cNvSpPr>
          <p:nvPr/>
        </p:nvSpPr>
        <p:spPr bwMode="auto">
          <a:xfrm>
            <a:off x="6585008" y="5060444"/>
            <a:ext cx="454834" cy="1106458"/>
          </a:xfrm>
          <a:custGeom>
            <a:avLst/>
            <a:gdLst>
              <a:gd name="T0" fmla="*/ 143 w 245"/>
              <a:gd name="T1" fmla="*/ 97 h 596"/>
              <a:gd name="T2" fmla="*/ 158 w 245"/>
              <a:gd name="T3" fmla="*/ 47 h 596"/>
              <a:gd name="T4" fmla="*/ 189 w 245"/>
              <a:gd name="T5" fmla="*/ 0 h 596"/>
              <a:gd name="T6" fmla="*/ 218 w 245"/>
              <a:gd name="T7" fmla="*/ 0 h 596"/>
              <a:gd name="T8" fmla="*/ 244 w 245"/>
              <a:gd name="T9" fmla="*/ 25 h 596"/>
              <a:gd name="T10" fmla="*/ 242 w 245"/>
              <a:gd name="T11" fmla="*/ 54 h 596"/>
              <a:gd name="T12" fmla="*/ 206 w 245"/>
              <a:gd name="T13" fmla="*/ 97 h 596"/>
              <a:gd name="T14" fmla="*/ 168 w 245"/>
              <a:gd name="T15" fmla="*/ 175 h 596"/>
              <a:gd name="T16" fmla="*/ 153 w 245"/>
              <a:gd name="T17" fmla="*/ 245 h 596"/>
              <a:gd name="T18" fmla="*/ 150 w 245"/>
              <a:gd name="T19" fmla="*/ 323 h 596"/>
              <a:gd name="T20" fmla="*/ 168 w 245"/>
              <a:gd name="T21" fmla="*/ 414 h 596"/>
              <a:gd name="T22" fmla="*/ 187 w 245"/>
              <a:gd name="T23" fmla="*/ 463 h 596"/>
              <a:gd name="T24" fmla="*/ 206 w 245"/>
              <a:gd name="T25" fmla="*/ 504 h 596"/>
              <a:gd name="T26" fmla="*/ 211 w 245"/>
              <a:gd name="T27" fmla="*/ 525 h 596"/>
              <a:gd name="T28" fmla="*/ 208 w 245"/>
              <a:gd name="T29" fmla="*/ 554 h 596"/>
              <a:gd name="T30" fmla="*/ 177 w 245"/>
              <a:gd name="T31" fmla="*/ 555 h 596"/>
              <a:gd name="T32" fmla="*/ 102 w 245"/>
              <a:gd name="T33" fmla="*/ 571 h 596"/>
              <a:gd name="T34" fmla="*/ 35 w 245"/>
              <a:gd name="T35" fmla="*/ 595 h 596"/>
              <a:gd name="T36" fmla="*/ 22 w 245"/>
              <a:gd name="T37" fmla="*/ 586 h 596"/>
              <a:gd name="T38" fmla="*/ 0 w 245"/>
              <a:gd name="T39" fmla="*/ 559 h 596"/>
              <a:gd name="T40" fmla="*/ 6 w 245"/>
              <a:gd name="T41" fmla="*/ 543 h 596"/>
              <a:gd name="T42" fmla="*/ 71 w 245"/>
              <a:gd name="T43" fmla="*/ 535 h 596"/>
              <a:gd name="T44" fmla="*/ 127 w 245"/>
              <a:gd name="T45" fmla="*/ 535 h 596"/>
              <a:gd name="T46" fmla="*/ 158 w 245"/>
              <a:gd name="T47" fmla="*/ 535 h 596"/>
              <a:gd name="T48" fmla="*/ 177 w 245"/>
              <a:gd name="T49" fmla="*/ 518 h 596"/>
              <a:gd name="T50" fmla="*/ 168 w 245"/>
              <a:gd name="T51" fmla="*/ 482 h 596"/>
              <a:gd name="T52" fmla="*/ 138 w 245"/>
              <a:gd name="T53" fmla="*/ 409 h 596"/>
              <a:gd name="T54" fmla="*/ 119 w 245"/>
              <a:gd name="T55" fmla="*/ 340 h 596"/>
              <a:gd name="T56" fmla="*/ 114 w 245"/>
              <a:gd name="T57" fmla="*/ 269 h 596"/>
              <a:gd name="T58" fmla="*/ 119 w 245"/>
              <a:gd name="T59" fmla="*/ 202 h 596"/>
              <a:gd name="T60" fmla="*/ 131 w 245"/>
              <a:gd name="T61" fmla="*/ 144 h 596"/>
              <a:gd name="T62" fmla="*/ 143 w 245"/>
              <a:gd name="T63" fmla="*/ 97 h 59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45"/>
              <a:gd name="T97" fmla="*/ 0 h 596"/>
              <a:gd name="T98" fmla="*/ 245 w 245"/>
              <a:gd name="T99" fmla="*/ 596 h 59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45" h="596">
                <a:moveTo>
                  <a:pt x="143" y="97"/>
                </a:moveTo>
                <a:lnTo>
                  <a:pt x="158" y="47"/>
                </a:lnTo>
                <a:lnTo>
                  <a:pt x="189" y="0"/>
                </a:lnTo>
                <a:lnTo>
                  <a:pt x="218" y="0"/>
                </a:lnTo>
                <a:lnTo>
                  <a:pt x="244" y="25"/>
                </a:lnTo>
                <a:lnTo>
                  <a:pt x="242" y="54"/>
                </a:lnTo>
                <a:lnTo>
                  <a:pt x="206" y="97"/>
                </a:lnTo>
                <a:lnTo>
                  <a:pt x="168" y="175"/>
                </a:lnTo>
                <a:lnTo>
                  <a:pt x="153" y="245"/>
                </a:lnTo>
                <a:lnTo>
                  <a:pt x="150" y="323"/>
                </a:lnTo>
                <a:lnTo>
                  <a:pt x="168" y="414"/>
                </a:lnTo>
                <a:lnTo>
                  <a:pt x="187" y="463"/>
                </a:lnTo>
                <a:lnTo>
                  <a:pt x="206" y="504"/>
                </a:lnTo>
                <a:lnTo>
                  <a:pt x="211" y="525"/>
                </a:lnTo>
                <a:lnTo>
                  <a:pt x="208" y="554"/>
                </a:lnTo>
                <a:lnTo>
                  <a:pt x="177" y="555"/>
                </a:lnTo>
                <a:lnTo>
                  <a:pt x="102" y="571"/>
                </a:lnTo>
                <a:lnTo>
                  <a:pt x="35" y="595"/>
                </a:lnTo>
                <a:lnTo>
                  <a:pt x="22" y="586"/>
                </a:lnTo>
                <a:lnTo>
                  <a:pt x="0" y="559"/>
                </a:lnTo>
                <a:lnTo>
                  <a:pt x="6" y="543"/>
                </a:lnTo>
                <a:lnTo>
                  <a:pt x="71" y="535"/>
                </a:lnTo>
                <a:lnTo>
                  <a:pt x="127" y="535"/>
                </a:lnTo>
                <a:lnTo>
                  <a:pt x="158" y="535"/>
                </a:lnTo>
                <a:lnTo>
                  <a:pt x="177" y="518"/>
                </a:lnTo>
                <a:lnTo>
                  <a:pt x="168" y="482"/>
                </a:lnTo>
                <a:lnTo>
                  <a:pt x="138" y="409"/>
                </a:lnTo>
                <a:lnTo>
                  <a:pt x="119" y="340"/>
                </a:lnTo>
                <a:lnTo>
                  <a:pt x="114" y="269"/>
                </a:lnTo>
                <a:lnTo>
                  <a:pt x="119" y="202"/>
                </a:lnTo>
                <a:lnTo>
                  <a:pt x="131" y="144"/>
                </a:lnTo>
                <a:lnTo>
                  <a:pt x="143" y="97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138">
            <a:extLst>
              <a:ext uri="{FF2B5EF4-FFF2-40B4-BE49-F238E27FC236}">
                <a16:creationId xmlns:a16="http://schemas.microsoft.com/office/drawing/2014/main" id="{F5DD66CC-B23B-BB41-8342-A74854994F27}"/>
              </a:ext>
            </a:extLst>
          </p:cNvPr>
          <p:cNvSpPr>
            <a:spLocks/>
          </p:cNvSpPr>
          <p:nvPr/>
        </p:nvSpPr>
        <p:spPr bwMode="auto">
          <a:xfrm>
            <a:off x="6648128" y="4202754"/>
            <a:ext cx="324882" cy="891107"/>
          </a:xfrm>
          <a:custGeom>
            <a:avLst/>
            <a:gdLst>
              <a:gd name="T0" fmla="*/ 88 w 175"/>
              <a:gd name="T1" fmla="*/ 11 h 480"/>
              <a:gd name="T2" fmla="*/ 122 w 175"/>
              <a:gd name="T3" fmla="*/ 0 h 480"/>
              <a:gd name="T4" fmla="*/ 160 w 175"/>
              <a:gd name="T5" fmla="*/ 3 h 480"/>
              <a:gd name="T6" fmla="*/ 174 w 175"/>
              <a:gd name="T7" fmla="*/ 23 h 480"/>
              <a:gd name="T8" fmla="*/ 165 w 175"/>
              <a:gd name="T9" fmla="*/ 78 h 480"/>
              <a:gd name="T10" fmla="*/ 124 w 175"/>
              <a:gd name="T11" fmla="*/ 95 h 480"/>
              <a:gd name="T12" fmla="*/ 76 w 175"/>
              <a:gd name="T13" fmla="*/ 131 h 480"/>
              <a:gd name="T14" fmla="*/ 58 w 175"/>
              <a:gd name="T15" fmla="*/ 178 h 480"/>
              <a:gd name="T16" fmla="*/ 44 w 175"/>
              <a:gd name="T17" fmla="*/ 225 h 480"/>
              <a:gd name="T18" fmla="*/ 39 w 175"/>
              <a:gd name="T19" fmla="*/ 291 h 480"/>
              <a:gd name="T20" fmla="*/ 46 w 175"/>
              <a:gd name="T21" fmla="*/ 356 h 480"/>
              <a:gd name="T22" fmla="*/ 56 w 175"/>
              <a:gd name="T23" fmla="*/ 381 h 480"/>
              <a:gd name="T24" fmla="*/ 69 w 175"/>
              <a:gd name="T25" fmla="*/ 400 h 480"/>
              <a:gd name="T26" fmla="*/ 93 w 175"/>
              <a:gd name="T27" fmla="*/ 407 h 480"/>
              <a:gd name="T28" fmla="*/ 93 w 175"/>
              <a:gd name="T29" fmla="*/ 436 h 480"/>
              <a:gd name="T30" fmla="*/ 58 w 175"/>
              <a:gd name="T31" fmla="*/ 465 h 480"/>
              <a:gd name="T32" fmla="*/ 39 w 175"/>
              <a:gd name="T33" fmla="*/ 479 h 480"/>
              <a:gd name="T34" fmla="*/ 15 w 175"/>
              <a:gd name="T35" fmla="*/ 460 h 480"/>
              <a:gd name="T36" fmla="*/ 0 w 175"/>
              <a:gd name="T37" fmla="*/ 407 h 480"/>
              <a:gd name="T38" fmla="*/ 0 w 175"/>
              <a:gd name="T39" fmla="*/ 340 h 480"/>
              <a:gd name="T40" fmla="*/ 3 w 175"/>
              <a:gd name="T41" fmla="*/ 255 h 480"/>
              <a:gd name="T42" fmla="*/ 27 w 175"/>
              <a:gd name="T43" fmla="*/ 167 h 480"/>
              <a:gd name="T44" fmla="*/ 56 w 175"/>
              <a:gd name="T45" fmla="*/ 95 h 480"/>
              <a:gd name="T46" fmla="*/ 76 w 175"/>
              <a:gd name="T47" fmla="*/ 40 h 480"/>
              <a:gd name="T48" fmla="*/ 88 w 175"/>
              <a:gd name="T49" fmla="*/ 11 h 4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75"/>
              <a:gd name="T76" fmla="*/ 0 h 480"/>
              <a:gd name="T77" fmla="*/ 175 w 175"/>
              <a:gd name="T78" fmla="*/ 480 h 48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75" h="480">
                <a:moveTo>
                  <a:pt x="88" y="11"/>
                </a:moveTo>
                <a:lnTo>
                  <a:pt x="122" y="0"/>
                </a:lnTo>
                <a:lnTo>
                  <a:pt x="160" y="3"/>
                </a:lnTo>
                <a:lnTo>
                  <a:pt x="174" y="23"/>
                </a:lnTo>
                <a:lnTo>
                  <a:pt x="165" y="78"/>
                </a:lnTo>
                <a:lnTo>
                  <a:pt x="124" y="95"/>
                </a:lnTo>
                <a:lnTo>
                  <a:pt x="76" y="131"/>
                </a:lnTo>
                <a:lnTo>
                  <a:pt x="58" y="178"/>
                </a:lnTo>
                <a:lnTo>
                  <a:pt x="44" y="225"/>
                </a:lnTo>
                <a:lnTo>
                  <a:pt x="39" y="291"/>
                </a:lnTo>
                <a:lnTo>
                  <a:pt x="46" y="356"/>
                </a:lnTo>
                <a:lnTo>
                  <a:pt x="56" y="381"/>
                </a:lnTo>
                <a:lnTo>
                  <a:pt x="69" y="400"/>
                </a:lnTo>
                <a:lnTo>
                  <a:pt x="93" y="407"/>
                </a:lnTo>
                <a:lnTo>
                  <a:pt x="93" y="436"/>
                </a:lnTo>
                <a:lnTo>
                  <a:pt x="58" y="465"/>
                </a:lnTo>
                <a:lnTo>
                  <a:pt x="39" y="479"/>
                </a:lnTo>
                <a:lnTo>
                  <a:pt x="15" y="460"/>
                </a:lnTo>
                <a:lnTo>
                  <a:pt x="0" y="407"/>
                </a:lnTo>
                <a:lnTo>
                  <a:pt x="0" y="340"/>
                </a:lnTo>
                <a:lnTo>
                  <a:pt x="3" y="255"/>
                </a:lnTo>
                <a:lnTo>
                  <a:pt x="27" y="167"/>
                </a:lnTo>
                <a:lnTo>
                  <a:pt x="56" y="95"/>
                </a:lnTo>
                <a:lnTo>
                  <a:pt x="76" y="40"/>
                </a:lnTo>
                <a:lnTo>
                  <a:pt x="88" y="11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139">
            <a:extLst>
              <a:ext uri="{FF2B5EF4-FFF2-40B4-BE49-F238E27FC236}">
                <a16:creationId xmlns:a16="http://schemas.microsoft.com/office/drawing/2014/main" id="{83745F20-126F-9D40-9A95-DD2FFC486FF3}"/>
              </a:ext>
            </a:extLst>
          </p:cNvPr>
          <p:cNvSpPr>
            <a:spLocks/>
          </p:cNvSpPr>
          <p:nvPr/>
        </p:nvSpPr>
        <p:spPr bwMode="auto">
          <a:xfrm>
            <a:off x="6620280" y="3530711"/>
            <a:ext cx="555084" cy="634914"/>
          </a:xfrm>
          <a:custGeom>
            <a:avLst/>
            <a:gdLst>
              <a:gd name="T0" fmla="*/ 156 w 299"/>
              <a:gd name="T1" fmla="*/ 5 h 342"/>
              <a:gd name="T2" fmla="*/ 185 w 299"/>
              <a:gd name="T3" fmla="*/ 0 h 342"/>
              <a:gd name="T4" fmla="*/ 224 w 299"/>
              <a:gd name="T5" fmla="*/ 17 h 342"/>
              <a:gd name="T6" fmla="*/ 270 w 299"/>
              <a:gd name="T7" fmla="*/ 69 h 342"/>
              <a:gd name="T8" fmla="*/ 298 w 299"/>
              <a:gd name="T9" fmla="*/ 146 h 342"/>
              <a:gd name="T10" fmla="*/ 294 w 299"/>
              <a:gd name="T11" fmla="*/ 197 h 342"/>
              <a:gd name="T12" fmla="*/ 286 w 299"/>
              <a:gd name="T13" fmla="*/ 260 h 342"/>
              <a:gd name="T14" fmla="*/ 265 w 299"/>
              <a:gd name="T15" fmla="*/ 305 h 342"/>
              <a:gd name="T16" fmla="*/ 223 w 299"/>
              <a:gd name="T17" fmla="*/ 341 h 342"/>
              <a:gd name="T18" fmla="*/ 177 w 299"/>
              <a:gd name="T19" fmla="*/ 332 h 342"/>
              <a:gd name="T20" fmla="*/ 127 w 299"/>
              <a:gd name="T21" fmla="*/ 298 h 342"/>
              <a:gd name="T22" fmla="*/ 105 w 299"/>
              <a:gd name="T23" fmla="*/ 245 h 342"/>
              <a:gd name="T24" fmla="*/ 86 w 299"/>
              <a:gd name="T25" fmla="*/ 209 h 342"/>
              <a:gd name="T26" fmla="*/ 34 w 299"/>
              <a:gd name="T27" fmla="*/ 233 h 342"/>
              <a:gd name="T28" fmla="*/ 10 w 299"/>
              <a:gd name="T29" fmla="*/ 233 h 342"/>
              <a:gd name="T30" fmla="*/ 0 w 299"/>
              <a:gd name="T31" fmla="*/ 228 h 342"/>
              <a:gd name="T32" fmla="*/ 8 w 299"/>
              <a:gd name="T33" fmla="*/ 209 h 342"/>
              <a:gd name="T34" fmla="*/ 59 w 299"/>
              <a:gd name="T35" fmla="*/ 196 h 342"/>
              <a:gd name="T36" fmla="*/ 83 w 299"/>
              <a:gd name="T37" fmla="*/ 190 h 342"/>
              <a:gd name="T38" fmla="*/ 81 w 299"/>
              <a:gd name="T39" fmla="*/ 150 h 342"/>
              <a:gd name="T40" fmla="*/ 93 w 299"/>
              <a:gd name="T41" fmla="*/ 110 h 342"/>
              <a:gd name="T42" fmla="*/ 105 w 299"/>
              <a:gd name="T43" fmla="*/ 66 h 342"/>
              <a:gd name="T44" fmla="*/ 131 w 299"/>
              <a:gd name="T45" fmla="*/ 20 h 342"/>
              <a:gd name="T46" fmla="*/ 156 w 299"/>
              <a:gd name="T47" fmla="*/ 5 h 3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99"/>
              <a:gd name="T73" fmla="*/ 0 h 342"/>
              <a:gd name="T74" fmla="*/ 299 w 299"/>
              <a:gd name="T75" fmla="*/ 342 h 342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99" h="342">
                <a:moveTo>
                  <a:pt x="156" y="5"/>
                </a:moveTo>
                <a:lnTo>
                  <a:pt x="185" y="0"/>
                </a:lnTo>
                <a:lnTo>
                  <a:pt x="224" y="17"/>
                </a:lnTo>
                <a:lnTo>
                  <a:pt x="270" y="69"/>
                </a:lnTo>
                <a:lnTo>
                  <a:pt x="298" y="146"/>
                </a:lnTo>
                <a:lnTo>
                  <a:pt x="294" y="197"/>
                </a:lnTo>
                <a:lnTo>
                  <a:pt x="286" y="260"/>
                </a:lnTo>
                <a:lnTo>
                  <a:pt x="265" y="305"/>
                </a:lnTo>
                <a:lnTo>
                  <a:pt x="223" y="341"/>
                </a:lnTo>
                <a:lnTo>
                  <a:pt x="177" y="332"/>
                </a:lnTo>
                <a:lnTo>
                  <a:pt x="127" y="298"/>
                </a:lnTo>
                <a:lnTo>
                  <a:pt x="105" y="245"/>
                </a:lnTo>
                <a:lnTo>
                  <a:pt x="86" y="209"/>
                </a:lnTo>
                <a:lnTo>
                  <a:pt x="34" y="233"/>
                </a:lnTo>
                <a:lnTo>
                  <a:pt x="10" y="233"/>
                </a:lnTo>
                <a:lnTo>
                  <a:pt x="0" y="228"/>
                </a:lnTo>
                <a:lnTo>
                  <a:pt x="8" y="209"/>
                </a:lnTo>
                <a:lnTo>
                  <a:pt x="59" y="196"/>
                </a:lnTo>
                <a:lnTo>
                  <a:pt x="83" y="190"/>
                </a:lnTo>
                <a:lnTo>
                  <a:pt x="81" y="150"/>
                </a:lnTo>
                <a:lnTo>
                  <a:pt x="93" y="110"/>
                </a:lnTo>
                <a:lnTo>
                  <a:pt x="105" y="66"/>
                </a:lnTo>
                <a:lnTo>
                  <a:pt x="131" y="20"/>
                </a:lnTo>
                <a:lnTo>
                  <a:pt x="156" y="5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425" name="Group 30"/>
          <p:cNvGrpSpPr>
            <a:grpSpLocks/>
          </p:cNvGrpSpPr>
          <p:nvPr/>
        </p:nvGrpSpPr>
        <p:grpSpPr bwMode="auto">
          <a:xfrm rot="12406759">
            <a:off x="6594186" y="4192922"/>
            <a:ext cx="1021266" cy="763289"/>
            <a:chOff x="7980599" y="304802"/>
            <a:chExt cx="609601" cy="454451"/>
          </a:xfrm>
        </p:grpSpPr>
        <p:sp>
          <p:nvSpPr>
            <p:cNvPr id="2" name="Lightning Bolt 1"/>
            <p:cNvSpPr>
              <a:spLocks noChangeArrowheads="1"/>
            </p:cNvSpPr>
            <p:nvPr/>
          </p:nvSpPr>
          <p:spPr bwMode="auto">
            <a:xfrm flipH="1">
              <a:off x="8001237" y="288968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2" name="Lightning Bolt 31"/>
            <p:cNvSpPr>
              <a:spLocks noChangeArrowheads="1"/>
            </p:cNvSpPr>
            <p:nvPr/>
          </p:nvSpPr>
          <p:spPr bwMode="auto">
            <a:xfrm rot="1361718" flipH="1">
              <a:off x="8148875" y="377641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33" name="Lightning Bolt 32"/>
            <p:cNvSpPr>
              <a:spLocks noChangeArrowheads="1"/>
            </p:cNvSpPr>
            <p:nvPr/>
          </p:nvSpPr>
          <p:spPr bwMode="auto">
            <a:xfrm rot="1361718" flipH="1">
              <a:off x="7980600" y="377641"/>
              <a:ext cx="457201" cy="381612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</p:grpSp>
      <p:sp>
        <p:nvSpPr>
          <p:cNvPr id="43" name="Freeform 149">
            <a:extLst>
              <a:ext uri="{FF2B5EF4-FFF2-40B4-BE49-F238E27FC236}">
                <a16:creationId xmlns:a16="http://schemas.microsoft.com/office/drawing/2014/main" id="{615482C2-0F52-AA4D-A05E-783D698F24CE}"/>
              </a:ext>
            </a:extLst>
          </p:cNvPr>
          <p:cNvSpPr>
            <a:spLocks/>
          </p:cNvSpPr>
          <p:nvPr/>
        </p:nvSpPr>
        <p:spPr bwMode="auto">
          <a:xfrm>
            <a:off x="6956302" y="4167480"/>
            <a:ext cx="560654" cy="918954"/>
          </a:xfrm>
          <a:custGeom>
            <a:avLst/>
            <a:gdLst>
              <a:gd name="T0" fmla="*/ 2147483647 w 302"/>
              <a:gd name="T1" fmla="*/ 2147483647 h 495"/>
              <a:gd name="T2" fmla="*/ 2147483647 w 302"/>
              <a:gd name="T3" fmla="*/ 0 h 495"/>
              <a:gd name="T4" fmla="*/ 2147483647 w 302"/>
              <a:gd name="T5" fmla="*/ 2147483647 h 495"/>
              <a:gd name="T6" fmla="*/ 2147483647 w 302"/>
              <a:gd name="T7" fmla="*/ 2147483647 h 495"/>
              <a:gd name="T8" fmla="*/ 2147483647 w 302"/>
              <a:gd name="T9" fmla="*/ 2147483647 h 495"/>
              <a:gd name="T10" fmla="*/ 2147483647 w 302"/>
              <a:gd name="T11" fmla="*/ 2147483647 h 495"/>
              <a:gd name="T12" fmla="*/ 2147483647 w 302"/>
              <a:gd name="T13" fmla="*/ 2147483647 h 495"/>
              <a:gd name="T14" fmla="*/ 2147483647 w 302"/>
              <a:gd name="T15" fmla="*/ 2147483647 h 495"/>
              <a:gd name="T16" fmla="*/ 2147483647 w 302"/>
              <a:gd name="T17" fmla="*/ 2147483647 h 495"/>
              <a:gd name="T18" fmla="*/ 2147483647 w 302"/>
              <a:gd name="T19" fmla="*/ 2147483647 h 495"/>
              <a:gd name="T20" fmla="*/ 2147483647 w 302"/>
              <a:gd name="T21" fmla="*/ 2147483647 h 495"/>
              <a:gd name="T22" fmla="*/ 2147483647 w 302"/>
              <a:gd name="T23" fmla="*/ 2147483647 h 495"/>
              <a:gd name="T24" fmla="*/ 2147483647 w 302"/>
              <a:gd name="T25" fmla="*/ 2147483647 h 495"/>
              <a:gd name="T26" fmla="*/ 2147483647 w 302"/>
              <a:gd name="T27" fmla="*/ 2147483647 h 495"/>
              <a:gd name="T28" fmla="*/ 2147483647 w 302"/>
              <a:gd name="T29" fmla="*/ 2147483647 h 495"/>
              <a:gd name="T30" fmla="*/ 2147483647 w 302"/>
              <a:gd name="T31" fmla="*/ 2147483647 h 495"/>
              <a:gd name="T32" fmla="*/ 0 w 302"/>
              <a:gd name="T33" fmla="*/ 2147483647 h 495"/>
              <a:gd name="T34" fmla="*/ 0 w 302"/>
              <a:gd name="T35" fmla="*/ 2147483647 h 495"/>
              <a:gd name="T36" fmla="*/ 2147483647 w 302"/>
              <a:gd name="T37" fmla="*/ 2147483647 h 495"/>
              <a:gd name="T38" fmla="*/ 2147483647 w 302"/>
              <a:gd name="T39" fmla="*/ 2147483647 h 495"/>
              <a:gd name="T40" fmla="*/ 2147483647 w 302"/>
              <a:gd name="T41" fmla="*/ 2147483647 h 495"/>
              <a:gd name="T42" fmla="*/ 2147483647 w 302"/>
              <a:gd name="T43" fmla="*/ 2147483647 h 495"/>
              <a:gd name="T44" fmla="*/ 2147483647 w 302"/>
              <a:gd name="T45" fmla="*/ 2147483647 h 495"/>
              <a:gd name="T46" fmla="*/ 2147483647 w 302"/>
              <a:gd name="T47" fmla="*/ 2147483647 h 495"/>
              <a:gd name="T48" fmla="*/ 2147483647 w 302"/>
              <a:gd name="T49" fmla="*/ 2147483647 h 495"/>
              <a:gd name="T50" fmla="*/ 2147483647 w 302"/>
              <a:gd name="T51" fmla="*/ 2147483647 h 495"/>
              <a:gd name="T52" fmla="*/ 2147483647 w 302"/>
              <a:gd name="T53" fmla="*/ 2147483647 h 495"/>
              <a:gd name="T54" fmla="*/ 2147483647 w 302"/>
              <a:gd name="T55" fmla="*/ 2147483647 h 495"/>
              <a:gd name="T56" fmla="*/ 2147483647 w 302"/>
              <a:gd name="T57" fmla="*/ 2147483647 h 495"/>
              <a:gd name="T58" fmla="*/ 2147483647 w 302"/>
              <a:gd name="T59" fmla="*/ 2147483647 h 495"/>
              <a:gd name="T60" fmla="*/ 2147483647 w 302"/>
              <a:gd name="T61" fmla="*/ 2147483647 h 495"/>
              <a:gd name="T62" fmla="*/ 2147483647 w 302"/>
              <a:gd name="T63" fmla="*/ 2147483647 h 49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02"/>
              <a:gd name="T97" fmla="*/ 0 h 495"/>
              <a:gd name="T98" fmla="*/ 302 w 302"/>
              <a:gd name="T99" fmla="*/ 495 h 49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02" h="495">
                <a:moveTo>
                  <a:pt x="85" y="18"/>
                </a:moveTo>
                <a:lnTo>
                  <a:pt x="110" y="0"/>
                </a:lnTo>
                <a:lnTo>
                  <a:pt x="178" y="18"/>
                </a:lnTo>
                <a:lnTo>
                  <a:pt x="219" y="64"/>
                </a:lnTo>
                <a:lnTo>
                  <a:pt x="243" y="126"/>
                </a:lnTo>
                <a:lnTo>
                  <a:pt x="273" y="187"/>
                </a:lnTo>
                <a:lnTo>
                  <a:pt x="301" y="253"/>
                </a:lnTo>
                <a:lnTo>
                  <a:pt x="299" y="284"/>
                </a:lnTo>
                <a:lnTo>
                  <a:pt x="275" y="323"/>
                </a:lnTo>
                <a:lnTo>
                  <a:pt x="197" y="388"/>
                </a:lnTo>
                <a:lnTo>
                  <a:pt x="124" y="434"/>
                </a:lnTo>
                <a:lnTo>
                  <a:pt x="120" y="454"/>
                </a:lnTo>
                <a:lnTo>
                  <a:pt x="113" y="468"/>
                </a:lnTo>
                <a:lnTo>
                  <a:pt x="85" y="488"/>
                </a:lnTo>
                <a:lnTo>
                  <a:pt x="49" y="494"/>
                </a:lnTo>
                <a:lnTo>
                  <a:pt x="23" y="480"/>
                </a:lnTo>
                <a:lnTo>
                  <a:pt x="0" y="454"/>
                </a:lnTo>
                <a:lnTo>
                  <a:pt x="0" y="436"/>
                </a:lnTo>
                <a:lnTo>
                  <a:pt x="13" y="427"/>
                </a:lnTo>
                <a:lnTo>
                  <a:pt x="54" y="434"/>
                </a:lnTo>
                <a:lnTo>
                  <a:pt x="90" y="424"/>
                </a:lnTo>
                <a:lnTo>
                  <a:pt x="98" y="412"/>
                </a:lnTo>
                <a:lnTo>
                  <a:pt x="136" y="396"/>
                </a:lnTo>
                <a:lnTo>
                  <a:pt x="197" y="354"/>
                </a:lnTo>
                <a:lnTo>
                  <a:pt x="243" y="316"/>
                </a:lnTo>
                <a:lnTo>
                  <a:pt x="256" y="274"/>
                </a:lnTo>
                <a:lnTo>
                  <a:pt x="243" y="206"/>
                </a:lnTo>
                <a:lnTo>
                  <a:pt x="197" y="132"/>
                </a:lnTo>
                <a:lnTo>
                  <a:pt x="139" y="98"/>
                </a:lnTo>
                <a:lnTo>
                  <a:pt x="98" y="90"/>
                </a:lnTo>
                <a:lnTo>
                  <a:pt x="85" y="56"/>
                </a:lnTo>
                <a:lnTo>
                  <a:pt x="85" y="18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Representing Information with Voltage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Representation of each (</a:t>
            </a:r>
            <a:r>
              <a:rPr lang="en-US" sz="2400" b="0" dirty="0" err="1">
                <a:latin typeface="+mj-lt"/>
              </a:rPr>
              <a:t>x,y</a:t>
            </a:r>
            <a:r>
              <a:rPr lang="en-US" sz="2400" b="0" dirty="0">
                <a:latin typeface="+mj-lt"/>
              </a:rPr>
              <a:t>) point on a B&amp;W image: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 volts: 		BLACK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1  volt:		WHITE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b="0" dirty="0">
                <a:latin typeface="+mj-lt"/>
              </a:rPr>
              <a:t>	0.37 volts:	37% Gray</a:t>
            </a:r>
          </a:p>
          <a:p>
            <a:pPr lvl="1" eaLnBrk="1" hangingPunct="1">
              <a:defRPr/>
            </a:pPr>
            <a:endParaRPr lang="en-US" sz="2400" b="0" dirty="0">
              <a:latin typeface="+mj-lt"/>
              <a:cs typeface="ＭＳ Ｐゴシック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4114800"/>
            <a:ext cx="6324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/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 b="0" dirty="0">
                <a:latin typeface="+mj-lt"/>
              </a:rPr>
              <a:t>How much information at each point?</a:t>
            </a:r>
          </a:p>
        </p:txBody>
      </p:sp>
      <p:sp>
        <p:nvSpPr>
          <p:cNvPr id="19461" name="TextBox 2"/>
          <p:cNvSpPr txBox="1">
            <a:spLocks noChangeArrowheads="1"/>
          </p:cNvSpPr>
          <p:nvPr/>
        </p:nvSpPr>
        <p:spPr bwMode="auto">
          <a:xfrm>
            <a:off x="6607175" y="37163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200" y="46482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Suppose we can reliably distinguish voltages that differ by 1/2</a:t>
            </a:r>
            <a:r>
              <a:rPr lang="en-US" altLang="x-none" baseline="30000"/>
              <a:t>N</a:t>
            </a:r>
            <a:r>
              <a:rPr lang="en-US" altLang="x-none"/>
              <a:t> volts.  Then we can represent N bits of information by voltages in the range 0V to 1V.   What are realistic values for N?</a:t>
            </a:r>
            <a:endParaRPr lang="en-US" altLang="x-none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667000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Using Voltages to Encode a Picture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41675" y="2786063"/>
            <a:ext cx="2625725" cy="1676400"/>
            <a:chOff x="5832475" y="1947862"/>
            <a:chExt cx="2625725" cy="167640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832475" y="214629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5832475" y="234632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5832475" y="2546349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5832475" y="2746374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832475" y="294481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832475" y="3144837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832475" y="3344862"/>
              <a:ext cx="2624138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834063" y="1947862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5834063" y="3544887"/>
              <a:ext cx="2624137" cy="79375"/>
            </a:xfrm>
            <a:prstGeom prst="line">
              <a:avLst/>
            </a:prstGeom>
            <a:noFill/>
            <a:ln w="28575">
              <a:solidFill>
                <a:srgbClr val="01BCFF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Representation of a picture: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    Scan points in some prescribed raster order…</a:t>
            </a:r>
            <a:br>
              <a:rPr lang="en-US" altLang="x-none"/>
            </a:br>
            <a:r>
              <a:rPr lang="en-US" altLang="x-none"/>
              <a:t>    Generate voltage waveform:</a:t>
            </a:r>
          </a:p>
        </p:txBody>
      </p:sp>
      <p:sp>
        <p:nvSpPr>
          <p:cNvPr id="21509" name="TextBox 2"/>
          <p:cNvSpPr txBox="1">
            <a:spLocks noChangeArrowheads="1"/>
          </p:cNvSpPr>
          <p:nvPr/>
        </p:nvSpPr>
        <p:spPr bwMode="auto">
          <a:xfrm>
            <a:off x="4397375" y="4630738"/>
            <a:ext cx="16224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000">
                <a:latin typeface="Arial" charset="0"/>
              </a:rPr>
              <a:t>John Phelan (CC BY 3.0) 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28600" y="5257800"/>
            <a:ext cx="8210550" cy="1038225"/>
            <a:chOff x="228600" y="5257800"/>
            <a:chExt cx="8210952" cy="1038999"/>
          </a:xfrm>
        </p:grpSpPr>
        <p:sp>
          <p:nvSpPr>
            <p:cNvPr id="2" name="Freeform 1"/>
            <p:cNvSpPr/>
            <p:nvPr/>
          </p:nvSpPr>
          <p:spPr>
            <a:xfrm>
              <a:off x="1695522" y="5923459"/>
              <a:ext cx="468336" cy="227181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2171795" y="5469095"/>
              <a:ext cx="2284525" cy="448009"/>
            </a:xfrm>
            <a:custGeom>
              <a:avLst/>
              <a:gdLst>
                <a:gd name="connsiteX0" fmla="*/ 0 w 2284669"/>
                <a:gd name="connsiteY0" fmla="*/ 447456 h 447456"/>
                <a:gd name="connsiteX1" fmla="*/ 134809 w 2284669"/>
                <a:gd name="connsiteY1" fmla="*/ 305561 h 447456"/>
                <a:gd name="connsiteX2" fmla="*/ 212857 w 2284669"/>
                <a:gd name="connsiteY2" fmla="*/ 199139 h 447456"/>
                <a:gd name="connsiteX3" fmla="*/ 305095 w 2284669"/>
                <a:gd name="connsiteY3" fmla="*/ 114001 h 447456"/>
                <a:gd name="connsiteX4" fmla="*/ 397334 w 2284669"/>
                <a:gd name="connsiteY4" fmla="*/ 106907 h 447456"/>
                <a:gd name="connsiteX5" fmla="*/ 525048 w 2284669"/>
                <a:gd name="connsiteY5" fmla="*/ 142380 h 447456"/>
                <a:gd name="connsiteX6" fmla="*/ 723715 w 2284669"/>
                <a:gd name="connsiteY6" fmla="*/ 213328 h 447456"/>
                <a:gd name="connsiteX7" fmla="*/ 950763 w 2284669"/>
                <a:gd name="connsiteY7" fmla="*/ 177854 h 447456"/>
                <a:gd name="connsiteX8" fmla="*/ 1156525 w 2284669"/>
                <a:gd name="connsiteY8" fmla="*/ 50148 h 447456"/>
                <a:gd name="connsiteX9" fmla="*/ 1397763 w 2284669"/>
                <a:gd name="connsiteY9" fmla="*/ 485 h 447456"/>
                <a:gd name="connsiteX10" fmla="*/ 1582240 w 2284669"/>
                <a:gd name="connsiteY10" fmla="*/ 28864 h 447456"/>
                <a:gd name="connsiteX11" fmla="*/ 1646097 w 2284669"/>
                <a:gd name="connsiteY11" fmla="*/ 92717 h 447456"/>
                <a:gd name="connsiteX12" fmla="*/ 1695764 w 2284669"/>
                <a:gd name="connsiteY12" fmla="*/ 163665 h 447456"/>
                <a:gd name="connsiteX13" fmla="*/ 1773812 w 2284669"/>
                <a:gd name="connsiteY13" fmla="*/ 192044 h 447456"/>
                <a:gd name="connsiteX14" fmla="*/ 1937002 w 2284669"/>
                <a:gd name="connsiteY14" fmla="*/ 177854 h 447456"/>
                <a:gd name="connsiteX15" fmla="*/ 2078907 w 2284669"/>
                <a:gd name="connsiteY15" fmla="*/ 220423 h 447456"/>
                <a:gd name="connsiteX16" fmla="*/ 2156955 w 2284669"/>
                <a:gd name="connsiteY16" fmla="*/ 277181 h 447456"/>
                <a:gd name="connsiteX17" fmla="*/ 2284669 w 2284669"/>
                <a:gd name="connsiteY17" fmla="*/ 447456 h 44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84669" h="447456">
                  <a:moveTo>
                    <a:pt x="0" y="447456"/>
                  </a:moveTo>
                  <a:cubicBezTo>
                    <a:pt x="49666" y="397201"/>
                    <a:pt x="99333" y="346947"/>
                    <a:pt x="134809" y="305561"/>
                  </a:cubicBezTo>
                  <a:cubicBezTo>
                    <a:pt x="170285" y="264175"/>
                    <a:pt x="184476" y="231066"/>
                    <a:pt x="212857" y="199139"/>
                  </a:cubicBezTo>
                  <a:cubicBezTo>
                    <a:pt x="241238" y="167212"/>
                    <a:pt x="274349" y="129373"/>
                    <a:pt x="305095" y="114001"/>
                  </a:cubicBezTo>
                  <a:cubicBezTo>
                    <a:pt x="335841" y="98629"/>
                    <a:pt x="360675" y="102177"/>
                    <a:pt x="397334" y="106907"/>
                  </a:cubicBezTo>
                  <a:cubicBezTo>
                    <a:pt x="433993" y="111637"/>
                    <a:pt x="470651" y="124643"/>
                    <a:pt x="525048" y="142380"/>
                  </a:cubicBezTo>
                  <a:cubicBezTo>
                    <a:pt x="579445" y="160117"/>
                    <a:pt x="652763" y="207416"/>
                    <a:pt x="723715" y="213328"/>
                  </a:cubicBezTo>
                  <a:cubicBezTo>
                    <a:pt x="794667" y="219240"/>
                    <a:pt x="878628" y="205051"/>
                    <a:pt x="950763" y="177854"/>
                  </a:cubicBezTo>
                  <a:cubicBezTo>
                    <a:pt x="1022898" y="150657"/>
                    <a:pt x="1082025" y="79709"/>
                    <a:pt x="1156525" y="50148"/>
                  </a:cubicBezTo>
                  <a:cubicBezTo>
                    <a:pt x="1231025" y="20587"/>
                    <a:pt x="1326811" y="4032"/>
                    <a:pt x="1397763" y="485"/>
                  </a:cubicBezTo>
                  <a:cubicBezTo>
                    <a:pt x="1468715" y="-3062"/>
                    <a:pt x="1540851" y="13492"/>
                    <a:pt x="1582240" y="28864"/>
                  </a:cubicBezTo>
                  <a:cubicBezTo>
                    <a:pt x="1623629" y="44236"/>
                    <a:pt x="1627176" y="70250"/>
                    <a:pt x="1646097" y="92717"/>
                  </a:cubicBezTo>
                  <a:cubicBezTo>
                    <a:pt x="1665018" y="115184"/>
                    <a:pt x="1674478" y="147110"/>
                    <a:pt x="1695764" y="163665"/>
                  </a:cubicBezTo>
                  <a:cubicBezTo>
                    <a:pt x="1717050" y="180220"/>
                    <a:pt x="1733606" y="189679"/>
                    <a:pt x="1773812" y="192044"/>
                  </a:cubicBezTo>
                  <a:cubicBezTo>
                    <a:pt x="1814018" y="194409"/>
                    <a:pt x="1886153" y="173124"/>
                    <a:pt x="1937002" y="177854"/>
                  </a:cubicBezTo>
                  <a:cubicBezTo>
                    <a:pt x="1987851" y="182584"/>
                    <a:pt x="2042248" y="203869"/>
                    <a:pt x="2078907" y="220423"/>
                  </a:cubicBezTo>
                  <a:cubicBezTo>
                    <a:pt x="2115566" y="236977"/>
                    <a:pt x="2122661" y="239342"/>
                    <a:pt x="2156955" y="277181"/>
                  </a:cubicBezTo>
                  <a:cubicBezTo>
                    <a:pt x="2191249" y="315020"/>
                    <a:pt x="2284669" y="447456"/>
                    <a:pt x="2284669" y="447456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4454732" y="5923459"/>
              <a:ext cx="468336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2829" y="5923459"/>
              <a:ext cx="468335" cy="249423"/>
            </a:xfrm>
            <a:custGeom>
              <a:avLst/>
              <a:gdLst>
                <a:gd name="connsiteX0" fmla="*/ 0 w 468286"/>
                <a:gd name="connsiteY0" fmla="*/ 0 h 248318"/>
                <a:gd name="connsiteX1" fmla="*/ 0 w 468286"/>
                <a:gd name="connsiteY1" fmla="*/ 0 h 248318"/>
                <a:gd name="connsiteX2" fmla="*/ 134810 w 468286"/>
                <a:gd name="connsiteY2" fmla="*/ 0 h 248318"/>
                <a:gd name="connsiteX3" fmla="*/ 127715 w 468286"/>
                <a:gd name="connsiteY3" fmla="*/ 248318 h 248318"/>
                <a:gd name="connsiteX4" fmla="*/ 241239 w 468286"/>
                <a:gd name="connsiteY4" fmla="*/ 248318 h 248318"/>
                <a:gd name="connsiteX5" fmla="*/ 241239 w 468286"/>
                <a:gd name="connsiteY5" fmla="*/ 0 h 248318"/>
                <a:gd name="connsiteX6" fmla="*/ 468286 w 468286"/>
                <a:gd name="connsiteY6" fmla="*/ 0 h 248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286" h="248318">
                  <a:moveTo>
                    <a:pt x="0" y="0"/>
                  </a:moveTo>
                  <a:lnTo>
                    <a:pt x="0" y="0"/>
                  </a:lnTo>
                  <a:lnTo>
                    <a:pt x="134810" y="0"/>
                  </a:lnTo>
                  <a:lnTo>
                    <a:pt x="127715" y="248318"/>
                  </a:lnTo>
                  <a:lnTo>
                    <a:pt x="241239" y="248318"/>
                  </a:lnTo>
                  <a:lnTo>
                    <a:pt x="241239" y="0"/>
                  </a:lnTo>
                  <a:lnTo>
                    <a:pt x="468286" y="0"/>
                  </a:ln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910367" y="5461151"/>
              <a:ext cx="2290874" cy="470250"/>
            </a:xfrm>
            <a:custGeom>
              <a:avLst/>
              <a:gdLst>
                <a:gd name="connsiteX0" fmla="*/ 0 w 2291765"/>
                <a:gd name="connsiteY0" fmla="*/ 469815 h 469815"/>
                <a:gd name="connsiteX1" fmla="*/ 106429 w 2291765"/>
                <a:gd name="connsiteY1" fmla="*/ 356298 h 469815"/>
                <a:gd name="connsiteX2" fmla="*/ 234143 w 2291765"/>
                <a:gd name="connsiteY2" fmla="*/ 278256 h 469815"/>
                <a:gd name="connsiteX3" fmla="*/ 496667 w 2291765"/>
                <a:gd name="connsiteY3" fmla="*/ 264066 h 469815"/>
                <a:gd name="connsiteX4" fmla="*/ 702430 w 2291765"/>
                <a:gd name="connsiteY4" fmla="*/ 249876 h 469815"/>
                <a:gd name="connsiteX5" fmla="*/ 908192 w 2291765"/>
                <a:gd name="connsiteY5" fmla="*/ 200213 h 469815"/>
                <a:gd name="connsiteX6" fmla="*/ 1057192 w 2291765"/>
                <a:gd name="connsiteY6" fmla="*/ 129265 h 469815"/>
                <a:gd name="connsiteX7" fmla="*/ 1184906 w 2291765"/>
                <a:gd name="connsiteY7" fmla="*/ 37033 h 469815"/>
                <a:gd name="connsiteX8" fmla="*/ 1277145 w 2291765"/>
                <a:gd name="connsiteY8" fmla="*/ 1559 h 469815"/>
                <a:gd name="connsiteX9" fmla="*/ 1433240 w 2291765"/>
                <a:gd name="connsiteY9" fmla="*/ 8654 h 469815"/>
                <a:gd name="connsiteX10" fmla="*/ 1568050 w 2291765"/>
                <a:gd name="connsiteY10" fmla="*/ 29938 h 469815"/>
                <a:gd name="connsiteX11" fmla="*/ 1610621 w 2291765"/>
                <a:gd name="connsiteY11" fmla="*/ 79602 h 469815"/>
                <a:gd name="connsiteX12" fmla="*/ 1660288 w 2291765"/>
                <a:gd name="connsiteY12" fmla="*/ 221497 h 469815"/>
                <a:gd name="connsiteX13" fmla="*/ 1695764 w 2291765"/>
                <a:gd name="connsiteY13" fmla="*/ 313730 h 469815"/>
                <a:gd name="connsiteX14" fmla="*/ 1731240 w 2291765"/>
                <a:gd name="connsiteY14" fmla="*/ 384677 h 469815"/>
                <a:gd name="connsiteX15" fmla="*/ 1795098 w 2291765"/>
                <a:gd name="connsiteY15" fmla="*/ 391772 h 469815"/>
                <a:gd name="connsiteX16" fmla="*/ 1922812 w 2291765"/>
                <a:gd name="connsiteY16" fmla="*/ 335014 h 469815"/>
                <a:gd name="connsiteX17" fmla="*/ 2036336 w 2291765"/>
                <a:gd name="connsiteY17" fmla="*/ 335014 h 469815"/>
                <a:gd name="connsiteX18" fmla="*/ 2156955 w 2291765"/>
                <a:gd name="connsiteY18" fmla="*/ 384677 h 469815"/>
                <a:gd name="connsiteX19" fmla="*/ 2291765 w 2291765"/>
                <a:gd name="connsiteY19" fmla="*/ 462720 h 46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1765" h="469815">
                  <a:moveTo>
                    <a:pt x="0" y="469815"/>
                  </a:moveTo>
                  <a:cubicBezTo>
                    <a:pt x="33702" y="429019"/>
                    <a:pt x="67405" y="388224"/>
                    <a:pt x="106429" y="356298"/>
                  </a:cubicBezTo>
                  <a:cubicBezTo>
                    <a:pt x="145453" y="324371"/>
                    <a:pt x="169103" y="293628"/>
                    <a:pt x="234143" y="278256"/>
                  </a:cubicBezTo>
                  <a:cubicBezTo>
                    <a:pt x="299183" y="262884"/>
                    <a:pt x="496667" y="264066"/>
                    <a:pt x="496667" y="264066"/>
                  </a:cubicBezTo>
                  <a:cubicBezTo>
                    <a:pt x="574715" y="259336"/>
                    <a:pt x="633842" y="260518"/>
                    <a:pt x="702430" y="249876"/>
                  </a:cubicBezTo>
                  <a:cubicBezTo>
                    <a:pt x="771018" y="239234"/>
                    <a:pt x="849065" y="220315"/>
                    <a:pt x="908192" y="200213"/>
                  </a:cubicBezTo>
                  <a:cubicBezTo>
                    <a:pt x="967319" y="180111"/>
                    <a:pt x="1011073" y="156462"/>
                    <a:pt x="1057192" y="129265"/>
                  </a:cubicBezTo>
                  <a:cubicBezTo>
                    <a:pt x="1103311" y="102068"/>
                    <a:pt x="1148247" y="58317"/>
                    <a:pt x="1184906" y="37033"/>
                  </a:cubicBezTo>
                  <a:cubicBezTo>
                    <a:pt x="1221565" y="15749"/>
                    <a:pt x="1235756" y="6289"/>
                    <a:pt x="1277145" y="1559"/>
                  </a:cubicBezTo>
                  <a:cubicBezTo>
                    <a:pt x="1318534" y="-3171"/>
                    <a:pt x="1384756" y="3924"/>
                    <a:pt x="1433240" y="8654"/>
                  </a:cubicBezTo>
                  <a:cubicBezTo>
                    <a:pt x="1481724" y="13384"/>
                    <a:pt x="1538486" y="18113"/>
                    <a:pt x="1568050" y="29938"/>
                  </a:cubicBezTo>
                  <a:cubicBezTo>
                    <a:pt x="1597614" y="41763"/>
                    <a:pt x="1595248" y="47675"/>
                    <a:pt x="1610621" y="79602"/>
                  </a:cubicBezTo>
                  <a:cubicBezTo>
                    <a:pt x="1625994" y="111528"/>
                    <a:pt x="1646098" y="182476"/>
                    <a:pt x="1660288" y="221497"/>
                  </a:cubicBezTo>
                  <a:cubicBezTo>
                    <a:pt x="1674478" y="260518"/>
                    <a:pt x="1683939" y="286533"/>
                    <a:pt x="1695764" y="313730"/>
                  </a:cubicBezTo>
                  <a:cubicBezTo>
                    <a:pt x="1707589" y="340927"/>
                    <a:pt x="1714684" y="371670"/>
                    <a:pt x="1731240" y="384677"/>
                  </a:cubicBezTo>
                  <a:cubicBezTo>
                    <a:pt x="1747796" y="397684"/>
                    <a:pt x="1763169" y="400049"/>
                    <a:pt x="1795098" y="391772"/>
                  </a:cubicBezTo>
                  <a:cubicBezTo>
                    <a:pt x="1827027" y="383495"/>
                    <a:pt x="1882606" y="344474"/>
                    <a:pt x="1922812" y="335014"/>
                  </a:cubicBezTo>
                  <a:cubicBezTo>
                    <a:pt x="1963018" y="325554"/>
                    <a:pt x="1997312" y="326737"/>
                    <a:pt x="2036336" y="335014"/>
                  </a:cubicBezTo>
                  <a:cubicBezTo>
                    <a:pt x="2075360" y="343291"/>
                    <a:pt x="2114383" y="363393"/>
                    <a:pt x="2156955" y="384677"/>
                  </a:cubicBezTo>
                  <a:cubicBezTo>
                    <a:pt x="2199527" y="405961"/>
                    <a:pt x="2291765" y="462720"/>
                    <a:pt x="2291765" y="462720"/>
                  </a:cubicBezTo>
                </a:path>
              </a:pathLst>
            </a:cu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524063" y="5410314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524063" y="5921870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24063" y="6172882"/>
              <a:ext cx="6324910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0"/>
            <p:cNvSpPr txBox="1">
              <a:spLocks noChangeArrowheads="1"/>
            </p:cNvSpPr>
            <p:nvPr/>
          </p:nvSpPr>
          <p:spPr bwMode="auto">
            <a:xfrm>
              <a:off x="228600" y="5257800"/>
              <a:ext cx="12192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/>
                <a:t>NTSC TV signal</a:t>
              </a:r>
            </a:p>
          </p:txBody>
        </p:sp>
        <p:sp>
          <p:nvSpPr>
            <p:cNvPr id="21520" name="TextBox 30"/>
            <p:cNvSpPr txBox="1">
              <a:spLocks noChangeArrowheads="1"/>
            </p:cNvSpPr>
            <p:nvPr/>
          </p:nvSpPr>
          <p:spPr bwMode="auto">
            <a:xfrm>
              <a:off x="7848600" y="5257800"/>
              <a:ext cx="5908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white</a:t>
              </a:r>
            </a:p>
          </p:txBody>
        </p:sp>
        <p:sp>
          <p:nvSpPr>
            <p:cNvPr id="21521" name="TextBox 31"/>
            <p:cNvSpPr txBox="1">
              <a:spLocks noChangeArrowheads="1"/>
            </p:cNvSpPr>
            <p:nvPr/>
          </p:nvSpPr>
          <p:spPr bwMode="auto">
            <a:xfrm>
              <a:off x="7848600" y="5742801"/>
              <a:ext cx="5909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black</a:t>
              </a: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7848600" y="6019800"/>
              <a:ext cx="5309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200"/>
                <a:t>sync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Information Processing = Computation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idx="1"/>
          </p:nvPr>
        </p:nvSpPr>
        <p:spPr>
          <a:xfrm>
            <a:off x="633413" y="4495800"/>
            <a:ext cx="6400800" cy="2133600"/>
          </a:xfrm>
        </p:spPr>
        <p:txBody>
          <a:bodyPr/>
          <a:lstStyle/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Pre-packaged functionality: rely on behavior without having to be an analog engineer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Predictable </a:t>
            </a:r>
            <a:r>
              <a:rPr lang="en-US" sz="2000" dirty="0">
                <a:solidFill>
                  <a:srgbClr val="FF0000"/>
                </a:solidFill>
              </a:rPr>
              <a:t>composition</a:t>
            </a:r>
            <a:r>
              <a:rPr lang="en-US" sz="2000" dirty="0"/>
              <a:t> of functions</a:t>
            </a:r>
            <a:br>
              <a:rPr lang="en-US" sz="2000" dirty="0"/>
            </a:br>
            <a:r>
              <a:rPr lang="en-US" sz="2000" dirty="0"/>
              <a:t>    → Tinker-toy assembly</a:t>
            </a:r>
          </a:p>
          <a:p>
            <a:pPr marL="230188" indent="-230188">
              <a:buFont typeface="Arial"/>
              <a:buChar char="•"/>
              <a:defRPr/>
            </a:pPr>
            <a:r>
              <a:rPr lang="en-US" sz="2000" dirty="0"/>
              <a:t>Guaranteed behavior:</a:t>
            </a:r>
            <a:br>
              <a:rPr lang="en-US" sz="2000" dirty="0"/>
            </a:br>
            <a:r>
              <a:rPr lang="en-US" sz="2000" dirty="0"/>
              <a:t>    if components work, system will work!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1600200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7" name="Rectangle 9"/>
          <p:cNvSpPr>
            <a:spLocks noChangeArrowheads="1"/>
          </p:cNvSpPr>
          <p:nvPr/>
        </p:nvSpPr>
        <p:spPr bwMode="auto">
          <a:xfrm>
            <a:off x="4168775" y="1606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Copy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9815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3559175" y="1835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155950" y="1627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 useBgFill="1">
        <p:nvSpPr>
          <p:cNvPr id="12" name="Rectangle 4"/>
          <p:cNvSpPr>
            <a:spLocks noChangeArrowheads="1"/>
          </p:cNvSpPr>
          <p:nvPr/>
        </p:nvSpPr>
        <p:spPr bwMode="auto">
          <a:xfrm>
            <a:off x="4168775" y="3130550"/>
            <a:ext cx="795338" cy="4572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Inv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35591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981575" y="3359150"/>
            <a:ext cx="592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155950" y="3151188"/>
            <a:ext cx="349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486400" y="3138488"/>
            <a:ext cx="657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90488" tIns="44450" rIns="90488" bIns="44450"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1-v</a:t>
            </a:r>
          </a:p>
        </p:txBody>
      </p:sp>
      <p:sp>
        <p:nvSpPr>
          <p:cNvPr id="23565" name="TextBox 37"/>
          <p:cNvSpPr txBox="1">
            <a:spLocks noChangeArrowheads="1"/>
          </p:cNvSpPr>
          <p:nvPr/>
        </p:nvSpPr>
        <p:spPr bwMode="auto">
          <a:xfrm>
            <a:off x="633413" y="4114800"/>
            <a:ext cx="6529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/>
              <a:t>Why have processing blocks?</a:t>
            </a:r>
          </a:p>
        </p:txBody>
      </p:sp>
      <p:pic>
        <p:nvPicPr>
          <p:cNvPr id="23566" name="Picture 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32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19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34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9" name="Picture 2" descr="MIT_inve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70A3F6-8BC0-0248-950B-184482226DF8}"/>
              </a:ext>
            </a:extLst>
          </p:cNvPr>
          <p:cNvGrpSpPr/>
          <p:nvPr/>
        </p:nvGrpSpPr>
        <p:grpSpPr>
          <a:xfrm>
            <a:off x="6311858" y="4953000"/>
            <a:ext cx="2709905" cy="1238250"/>
            <a:chOff x="6311858" y="4953000"/>
            <a:chExt cx="2709905" cy="1238250"/>
          </a:xfrm>
        </p:grpSpPr>
        <p:sp>
          <p:nvSpPr>
            <p:cNvPr id="23571" name="TextBox 36"/>
            <p:cNvSpPr txBox="1">
              <a:spLocks noChangeArrowheads="1"/>
            </p:cNvSpPr>
            <p:nvPr/>
          </p:nvSpPr>
          <p:spPr bwMode="auto">
            <a:xfrm>
              <a:off x="6781800" y="4953000"/>
              <a:ext cx="22399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1600">
                  <a:solidFill>
                    <a:schemeClr val="tx1"/>
                  </a:solidFill>
                  <a:latin typeface="Bookman Old Style" charset="0"/>
                  <a:ea typeface="ＭＳ Ｐゴシック" charset="-128"/>
                  <a:cs typeface="Bookman Old Style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i="1" dirty="0">
                  <a:latin typeface="Comic Sans MS" charset="0"/>
                </a:rPr>
                <a:t>Wow,  rules simple enough for a programmer to follow!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7F008E4-6A1B-A249-8D8B-C164ED62F6F4}"/>
                </a:ext>
              </a:extLst>
            </p:cNvPr>
            <p:cNvGrpSpPr/>
            <p:nvPr/>
          </p:nvGrpSpPr>
          <p:grpSpPr>
            <a:xfrm>
              <a:off x="6311858" y="4972152"/>
              <a:ext cx="546141" cy="1219098"/>
              <a:chOff x="8154541" y="5264696"/>
              <a:chExt cx="512762" cy="1144588"/>
            </a:xfrm>
          </p:grpSpPr>
          <p:sp>
            <p:nvSpPr>
              <p:cNvPr id="52" name="Freeform 1534">
                <a:extLst>
                  <a:ext uri="{FF2B5EF4-FFF2-40B4-BE49-F238E27FC236}">
                    <a16:creationId xmlns:a16="http://schemas.microsoft.com/office/drawing/2014/main" id="{6B91D1E8-C650-AA4F-8CE5-92E6A960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1066" y="5264696"/>
                <a:ext cx="280987" cy="212725"/>
              </a:xfrm>
              <a:custGeom>
                <a:avLst/>
                <a:gdLst>
                  <a:gd name="T0" fmla="*/ 76 w 177"/>
                  <a:gd name="T1" fmla="*/ 58 h 134"/>
                  <a:gd name="T2" fmla="*/ 93 w 177"/>
                  <a:gd name="T3" fmla="*/ 27 h 134"/>
                  <a:gd name="T4" fmla="*/ 110 w 177"/>
                  <a:gd name="T5" fmla="*/ 9 h 134"/>
                  <a:gd name="T6" fmla="*/ 127 w 177"/>
                  <a:gd name="T7" fmla="*/ 0 h 134"/>
                  <a:gd name="T8" fmla="*/ 145 w 177"/>
                  <a:gd name="T9" fmla="*/ 0 h 134"/>
                  <a:gd name="T10" fmla="*/ 159 w 177"/>
                  <a:gd name="T11" fmla="*/ 9 h 134"/>
                  <a:gd name="T12" fmla="*/ 173 w 177"/>
                  <a:gd name="T13" fmla="*/ 27 h 134"/>
                  <a:gd name="T14" fmla="*/ 177 w 177"/>
                  <a:gd name="T15" fmla="*/ 42 h 134"/>
                  <a:gd name="T16" fmla="*/ 173 w 177"/>
                  <a:gd name="T17" fmla="*/ 69 h 134"/>
                  <a:gd name="T18" fmla="*/ 166 w 177"/>
                  <a:gd name="T19" fmla="*/ 96 h 134"/>
                  <a:gd name="T20" fmla="*/ 155 w 177"/>
                  <a:gd name="T21" fmla="*/ 111 h 134"/>
                  <a:gd name="T22" fmla="*/ 141 w 177"/>
                  <a:gd name="T23" fmla="*/ 123 h 134"/>
                  <a:gd name="T24" fmla="*/ 122 w 177"/>
                  <a:gd name="T25" fmla="*/ 134 h 134"/>
                  <a:gd name="T26" fmla="*/ 98 w 177"/>
                  <a:gd name="T27" fmla="*/ 132 h 134"/>
                  <a:gd name="T28" fmla="*/ 79 w 177"/>
                  <a:gd name="T29" fmla="*/ 123 h 134"/>
                  <a:gd name="T30" fmla="*/ 70 w 177"/>
                  <a:gd name="T31" fmla="*/ 104 h 134"/>
                  <a:gd name="T32" fmla="*/ 70 w 177"/>
                  <a:gd name="T33" fmla="*/ 87 h 134"/>
                  <a:gd name="T34" fmla="*/ 70 w 177"/>
                  <a:gd name="T35" fmla="*/ 72 h 134"/>
                  <a:gd name="T36" fmla="*/ 38 w 177"/>
                  <a:gd name="T37" fmla="*/ 76 h 134"/>
                  <a:gd name="T38" fmla="*/ 8 w 177"/>
                  <a:gd name="T39" fmla="*/ 80 h 134"/>
                  <a:gd name="T40" fmla="*/ 0 w 177"/>
                  <a:gd name="T41" fmla="*/ 76 h 134"/>
                  <a:gd name="T42" fmla="*/ 0 w 177"/>
                  <a:gd name="T43" fmla="*/ 62 h 134"/>
                  <a:gd name="T44" fmla="*/ 8 w 177"/>
                  <a:gd name="T45" fmla="*/ 58 h 134"/>
                  <a:gd name="T46" fmla="*/ 25 w 177"/>
                  <a:gd name="T47" fmla="*/ 61 h 134"/>
                  <a:gd name="T48" fmla="*/ 46 w 177"/>
                  <a:gd name="T49" fmla="*/ 62 h 134"/>
                  <a:gd name="T50" fmla="*/ 76 w 177"/>
                  <a:gd name="T51" fmla="*/ 58 h 13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77" h="134">
                    <a:moveTo>
                      <a:pt x="76" y="58"/>
                    </a:moveTo>
                    <a:lnTo>
                      <a:pt x="93" y="27"/>
                    </a:lnTo>
                    <a:lnTo>
                      <a:pt x="110" y="9"/>
                    </a:lnTo>
                    <a:lnTo>
                      <a:pt x="127" y="0"/>
                    </a:lnTo>
                    <a:lnTo>
                      <a:pt x="145" y="0"/>
                    </a:lnTo>
                    <a:lnTo>
                      <a:pt x="159" y="9"/>
                    </a:lnTo>
                    <a:lnTo>
                      <a:pt x="173" y="27"/>
                    </a:lnTo>
                    <a:lnTo>
                      <a:pt x="177" y="42"/>
                    </a:lnTo>
                    <a:lnTo>
                      <a:pt x="173" y="69"/>
                    </a:lnTo>
                    <a:lnTo>
                      <a:pt x="166" y="96"/>
                    </a:lnTo>
                    <a:lnTo>
                      <a:pt x="155" y="111"/>
                    </a:lnTo>
                    <a:lnTo>
                      <a:pt x="141" y="123"/>
                    </a:lnTo>
                    <a:lnTo>
                      <a:pt x="122" y="134"/>
                    </a:lnTo>
                    <a:lnTo>
                      <a:pt x="98" y="132"/>
                    </a:lnTo>
                    <a:lnTo>
                      <a:pt x="79" y="123"/>
                    </a:lnTo>
                    <a:lnTo>
                      <a:pt x="70" y="104"/>
                    </a:lnTo>
                    <a:lnTo>
                      <a:pt x="70" y="87"/>
                    </a:lnTo>
                    <a:lnTo>
                      <a:pt x="70" y="72"/>
                    </a:lnTo>
                    <a:lnTo>
                      <a:pt x="38" y="76"/>
                    </a:lnTo>
                    <a:lnTo>
                      <a:pt x="8" y="80"/>
                    </a:lnTo>
                    <a:lnTo>
                      <a:pt x="0" y="76"/>
                    </a:lnTo>
                    <a:lnTo>
                      <a:pt x="0" y="62"/>
                    </a:lnTo>
                    <a:lnTo>
                      <a:pt x="8" y="58"/>
                    </a:lnTo>
                    <a:lnTo>
                      <a:pt x="25" y="61"/>
                    </a:lnTo>
                    <a:lnTo>
                      <a:pt x="46" y="62"/>
                    </a:lnTo>
                    <a:lnTo>
                      <a:pt x="76" y="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35">
                <a:extLst>
                  <a:ext uri="{FF2B5EF4-FFF2-40B4-BE49-F238E27FC236}">
                    <a16:creationId xmlns:a16="http://schemas.microsoft.com/office/drawing/2014/main" id="{9B3AFBBE-2921-5F4F-AB86-6F6F6FC5C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178" y="5502821"/>
                <a:ext cx="209550" cy="404813"/>
              </a:xfrm>
              <a:custGeom>
                <a:avLst/>
                <a:gdLst>
                  <a:gd name="T0" fmla="*/ 123 w 132"/>
                  <a:gd name="T1" fmla="*/ 14 h 255"/>
                  <a:gd name="T2" fmla="*/ 110 w 132"/>
                  <a:gd name="T3" fmla="*/ 6 h 255"/>
                  <a:gd name="T4" fmla="*/ 86 w 132"/>
                  <a:gd name="T5" fmla="*/ 0 h 255"/>
                  <a:gd name="T6" fmla="*/ 66 w 132"/>
                  <a:gd name="T7" fmla="*/ 4 h 255"/>
                  <a:gd name="T8" fmla="*/ 52 w 132"/>
                  <a:gd name="T9" fmla="*/ 13 h 255"/>
                  <a:gd name="T10" fmla="*/ 39 w 132"/>
                  <a:gd name="T11" fmla="*/ 31 h 255"/>
                  <a:gd name="T12" fmla="*/ 27 w 132"/>
                  <a:gd name="T13" fmla="*/ 58 h 255"/>
                  <a:gd name="T14" fmla="*/ 13 w 132"/>
                  <a:gd name="T15" fmla="*/ 90 h 255"/>
                  <a:gd name="T16" fmla="*/ 3 w 132"/>
                  <a:gd name="T17" fmla="*/ 124 h 255"/>
                  <a:gd name="T18" fmla="*/ 0 w 132"/>
                  <a:gd name="T19" fmla="*/ 161 h 255"/>
                  <a:gd name="T20" fmla="*/ 0 w 132"/>
                  <a:gd name="T21" fmla="*/ 195 h 255"/>
                  <a:gd name="T22" fmla="*/ 5 w 132"/>
                  <a:gd name="T23" fmla="*/ 220 h 255"/>
                  <a:gd name="T24" fmla="*/ 20 w 132"/>
                  <a:gd name="T25" fmla="*/ 240 h 255"/>
                  <a:gd name="T26" fmla="*/ 39 w 132"/>
                  <a:gd name="T27" fmla="*/ 250 h 255"/>
                  <a:gd name="T28" fmla="*/ 69 w 132"/>
                  <a:gd name="T29" fmla="*/ 255 h 255"/>
                  <a:gd name="T30" fmla="*/ 90 w 132"/>
                  <a:gd name="T31" fmla="*/ 255 h 255"/>
                  <a:gd name="T32" fmla="*/ 102 w 132"/>
                  <a:gd name="T33" fmla="*/ 247 h 255"/>
                  <a:gd name="T34" fmla="*/ 112 w 132"/>
                  <a:gd name="T35" fmla="*/ 230 h 255"/>
                  <a:gd name="T36" fmla="*/ 115 w 132"/>
                  <a:gd name="T37" fmla="*/ 207 h 255"/>
                  <a:gd name="T38" fmla="*/ 115 w 132"/>
                  <a:gd name="T39" fmla="*/ 189 h 255"/>
                  <a:gd name="T40" fmla="*/ 108 w 132"/>
                  <a:gd name="T41" fmla="*/ 168 h 255"/>
                  <a:gd name="T42" fmla="*/ 103 w 132"/>
                  <a:gd name="T43" fmla="*/ 157 h 255"/>
                  <a:gd name="T44" fmla="*/ 96 w 132"/>
                  <a:gd name="T45" fmla="*/ 140 h 255"/>
                  <a:gd name="T46" fmla="*/ 96 w 132"/>
                  <a:gd name="T47" fmla="*/ 120 h 255"/>
                  <a:gd name="T48" fmla="*/ 103 w 132"/>
                  <a:gd name="T49" fmla="*/ 103 h 255"/>
                  <a:gd name="T50" fmla="*/ 115 w 132"/>
                  <a:gd name="T51" fmla="*/ 87 h 255"/>
                  <a:gd name="T52" fmla="*/ 126 w 132"/>
                  <a:gd name="T53" fmla="*/ 69 h 255"/>
                  <a:gd name="T54" fmla="*/ 129 w 132"/>
                  <a:gd name="T55" fmla="*/ 54 h 255"/>
                  <a:gd name="T56" fmla="*/ 132 w 132"/>
                  <a:gd name="T57" fmla="*/ 35 h 255"/>
                  <a:gd name="T58" fmla="*/ 123 w 132"/>
                  <a:gd name="T59" fmla="*/ 14 h 25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32" h="255">
                    <a:moveTo>
                      <a:pt x="123" y="14"/>
                    </a:moveTo>
                    <a:lnTo>
                      <a:pt x="110" y="6"/>
                    </a:lnTo>
                    <a:lnTo>
                      <a:pt x="86" y="0"/>
                    </a:lnTo>
                    <a:lnTo>
                      <a:pt x="66" y="4"/>
                    </a:lnTo>
                    <a:lnTo>
                      <a:pt x="52" y="13"/>
                    </a:lnTo>
                    <a:lnTo>
                      <a:pt x="39" y="31"/>
                    </a:lnTo>
                    <a:lnTo>
                      <a:pt x="27" y="58"/>
                    </a:lnTo>
                    <a:lnTo>
                      <a:pt x="13" y="90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195"/>
                    </a:lnTo>
                    <a:lnTo>
                      <a:pt x="5" y="220"/>
                    </a:lnTo>
                    <a:lnTo>
                      <a:pt x="20" y="240"/>
                    </a:lnTo>
                    <a:lnTo>
                      <a:pt x="39" y="250"/>
                    </a:lnTo>
                    <a:lnTo>
                      <a:pt x="69" y="255"/>
                    </a:lnTo>
                    <a:lnTo>
                      <a:pt x="90" y="255"/>
                    </a:lnTo>
                    <a:lnTo>
                      <a:pt x="102" y="247"/>
                    </a:lnTo>
                    <a:lnTo>
                      <a:pt x="112" y="230"/>
                    </a:lnTo>
                    <a:lnTo>
                      <a:pt x="115" y="207"/>
                    </a:lnTo>
                    <a:lnTo>
                      <a:pt x="115" y="189"/>
                    </a:lnTo>
                    <a:lnTo>
                      <a:pt x="108" y="168"/>
                    </a:lnTo>
                    <a:lnTo>
                      <a:pt x="103" y="157"/>
                    </a:lnTo>
                    <a:lnTo>
                      <a:pt x="96" y="140"/>
                    </a:lnTo>
                    <a:lnTo>
                      <a:pt x="96" y="120"/>
                    </a:lnTo>
                    <a:lnTo>
                      <a:pt x="103" y="103"/>
                    </a:lnTo>
                    <a:lnTo>
                      <a:pt x="115" y="87"/>
                    </a:lnTo>
                    <a:lnTo>
                      <a:pt x="126" y="69"/>
                    </a:lnTo>
                    <a:lnTo>
                      <a:pt x="129" y="54"/>
                    </a:lnTo>
                    <a:lnTo>
                      <a:pt x="132" y="35"/>
                    </a:lnTo>
                    <a:lnTo>
                      <a:pt x="123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536">
                <a:extLst>
                  <a:ext uri="{FF2B5EF4-FFF2-40B4-BE49-F238E27FC236}">
                    <a16:creationId xmlns:a16="http://schemas.microsoft.com/office/drawing/2014/main" id="{9BADC5DD-50A9-F349-8FB8-E60B6CDAD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4541" y="5518696"/>
                <a:ext cx="261937" cy="401638"/>
              </a:xfrm>
              <a:custGeom>
                <a:avLst/>
                <a:gdLst>
                  <a:gd name="T0" fmla="*/ 122 w 165"/>
                  <a:gd name="T1" fmla="*/ 10 h 253"/>
                  <a:gd name="T2" fmla="*/ 147 w 165"/>
                  <a:gd name="T3" fmla="*/ 0 h 253"/>
                  <a:gd name="T4" fmla="*/ 165 w 165"/>
                  <a:gd name="T5" fmla="*/ 0 h 253"/>
                  <a:gd name="T6" fmla="*/ 162 w 165"/>
                  <a:gd name="T7" fmla="*/ 24 h 253"/>
                  <a:gd name="T8" fmla="*/ 138 w 165"/>
                  <a:gd name="T9" fmla="*/ 39 h 253"/>
                  <a:gd name="T10" fmla="*/ 98 w 165"/>
                  <a:gd name="T11" fmla="*/ 56 h 253"/>
                  <a:gd name="T12" fmla="*/ 61 w 165"/>
                  <a:gd name="T13" fmla="*/ 80 h 253"/>
                  <a:gd name="T14" fmla="*/ 33 w 165"/>
                  <a:gd name="T15" fmla="*/ 106 h 253"/>
                  <a:gd name="T16" fmla="*/ 31 w 165"/>
                  <a:gd name="T17" fmla="*/ 113 h 253"/>
                  <a:gd name="T18" fmla="*/ 44 w 165"/>
                  <a:gd name="T19" fmla="*/ 129 h 253"/>
                  <a:gd name="T20" fmla="*/ 65 w 165"/>
                  <a:gd name="T21" fmla="*/ 147 h 253"/>
                  <a:gd name="T22" fmla="*/ 83 w 165"/>
                  <a:gd name="T23" fmla="*/ 167 h 253"/>
                  <a:gd name="T24" fmla="*/ 95 w 165"/>
                  <a:gd name="T25" fmla="*/ 195 h 253"/>
                  <a:gd name="T26" fmla="*/ 93 w 165"/>
                  <a:gd name="T27" fmla="*/ 207 h 253"/>
                  <a:gd name="T28" fmla="*/ 81 w 165"/>
                  <a:gd name="T29" fmla="*/ 214 h 253"/>
                  <a:gd name="T30" fmla="*/ 71 w 165"/>
                  <a:gd name="T31" fmla="*/ 219 h 253"/>
                  <a:gd name="T32" fmla="*/ 58 w 165"/>
                  <a:gd name="T33" fmla="*/ 228 h 253"/>
                  <a:gd name="T34" fmla="*/ 50 w 165"/>
                  <a:gd name="T35" fmla="*/ 244 h 253"/>
                  <a:gd name="T36" fmla="*/ 47 w 165"/>
                  <a:gd name="T37" fmla="*/ 253 h 253"/>
                  <a:gd name="T38" fmla="*/ 34 w 165"/>
                  <a:gd name="T39" fmla="*/ 252 h 253"/>
                  <a:gd name="T40" fmla="*/ 33 w 165"/>
                  <a:gd name="T41" fmla="*/ 238 h 253"/>
                  <a:gd name="T42" fmla="*/ 50 w 165"/>
                  <a:gd name="T43" fmla="*/ 214 h 253"/>
                  <a:gd name="T44" fmla="*/ 71 w 165"/>
                  <a:gd name="T45" fmla="*/ 201 h 253"/>
                  <a:gd name="T46" fmla="*/ 78 w 165"/>
                  <a:gd name="T47" fmla="*/ 194 h 253"/>
                  <a:gd name="T48" fmla="*/ 72 w 165"/>
                  <a:gd name="T49" fmla="*/ 176 h 253"/>
                  <a:gd name="T50" fmla="*/ 58 w 165"/>
                  <a:gd name="T51" fmla="*/ 163 h 253"/>
                  <a:gd name="T52" fmla="*/ 31 w 165"/>
                  <a:gd name="T53" fmla="*/ 147 h 253"/>
                  <a:gd name="T54" fmla="*/ 9 w 165"/>
                  <a:gd name="T55" fmla="*/ 127 h 253"/>
                  <a:gd name="T56" fmla="*/ 0 w 165"/>
                  <a:gd name="T57" fmla="*/ 106 h 253"/>
                  <a:gd name="T58" fmla="*/ 3 w 165"/>
                  <a:gd name="T59" fmla="*/ 100 h 253"/>
                  <a:gd name="T60" fmla="*/ 19 w 165"/>
                  <a:gd name="T61" fmla="*/ 86 h 253"/>
                  <a:gd name="T62" fmla="*/ 43 w 165"/>
                  <a:gd name="T63" fmla="*/ 65 h 253"/>
                  <a:gd name="T64" fmla="*/ 69 w 165"/>
                  <a:gd name="T65" fmla="*/ 46 h 253"/>
                  <a:gd name="T66" fmla="*/ 96 w 165"/>
                  <a:gd name="T67" fmla="*/ 24 h 253"/>
                  <a:gd name="T68" fmla="*/ 122 w 165"/>
                  <a:gd name="T69" fmla="*/ 10 h 25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65" h="253">
                    <a:moveTo>
                      <a:pt x="122" y="10"/>
                    </a:moveTo>
                    <a:lnTo>
                      <a:pt x="147" y="0"/>
                    </a:lnTo>
                    <a:lnTo>
                      <a:pt x="165" y="0"/>
                    </a:lnTo>
                    <a:lnTo>
                      <a:pt x="162" y="24"/>
                    </a:lnTo>
                    <a:lnTo>
                      <a:pt x="138" y="39"/>
                    </a:lnTo>
                    <a:lnTo>
                      <a:pt x="98" y="56"/>
                    </a:lnTo>
                    <a:lnTo>
                      <a:pt x="61" y="80"/>
                    </a:lnTo>
                    <a:lnTo>
                      <a:pt x="33" y="106"/>
                    </a:lnTo>
                    <a:lnTo>
                      <a:pt x="31" y="113"/>
                    </a:lnTo>
                    <a:lnTo>
                      <a:pt x="44" y="129"/>
                    </a:lnTo>
                    <a:lnTo>
                      <a:pt x="65" y="147"/>
                    </a:lnTo>
                    <a:lnTo>
                      <a:pt x="83" y="167"/>
                    </a:lnTo>
                    <a:lnTo>
                      <a:pt x="95" y="195"/>
                    </a:lnTo>
                    <a:lnTo>
                      <a:pt x="93" y="207"/>
                    </a:lnTo>
                    <a:lnTo>
                      <a:pt x="81" y="214"/>
                    </a:lnTo>
                    <a:lnTo>
                      <a:pt x="71" y="219"/>
                    </a:lnTo>
                    <a:lnTo>
                      <a:pt x="58" y="228"/>
                    </a:lnTo>
                    <a:lnTo>
                      <a:pt x="50" y="244"/>
                    </a:lnTo>
                    <a:lnTo>
                      <a:pt x="47" y="253"/>
                    </a:lnTo>
                    <a:lnTo>
                      <a:pt x="34" y="252"/>
                    </a:lnTo>
                    <a:lnTo>
                      <a:pt x="33" y="238"/>
                    </a:lnTo>
                    <a:lnTo>
                      <a:pt x="50" y="214"/>
                    </a:lnTo>
                    <a:lnTo>
                      <a:pt x="71" y="201"/>
                    </a:lnTo>
                    <a:lnTo>
                      <a:pt x="78" y="194"/>
                    </a:lnTo>
                    <a:lnTo>
                      <a:pt x="72" y="176"/>
                    </a:lnTo>
                    <a:lnTo>
                      <a:pt x="58" y="163"/>
                    </a:lnTo>
                    <a:lnTo>
                      <a:pt x="31" y="147"/>
                    </a:lnTo>
                    <a:lnTo>
                      <a:pt x="9" y="127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19" y="86"/>
                    </a:lnTo>
                    <a:lnTo>
                      <a:pt x="43" y="65"/>
                    </a:lnTo>
                    <a:lnTo>
                      <a:pt x="69" y="46"/>
                    </a:lnTo>
                    <a:lnTo>
                      <a:pt x="96" y="2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537">
                <a:extLst>
                  <a:ext uri="{FF2B5EF4-FFF2-40B4-BE49-F238E27FC236}">
                    <a16:creationId xmlns:a16="http://schemas.microsoft.com/office/drawing/2014/main" id="{AFA299E8-4996-A740-9FC4-CFD7CA672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9341" y="5529809"/>
                <a:ext cx="207962" cy="425450"/>
              </a:xfrm>
              <a:custGeom>
                <a:avLst/>
                <a:gdLst>
                  <a:gd name="T0" fmla="*/ 16 w 131"/>
                  <a:gd name="T1" fmla="*/ 0 h 268"/>
                  <a:gd name="T2" fmla="*/ 48 w 131"/>
                  <a:gd name="T3" fmla="*/ 21 h 268"/>
                  <a:gd name="T4" fmla="*/ 72 w 131"/>
                  <a:gd name="T5" fmla="*/ 45 h 268"/>
                  <a:gd name="T6" fmla="*/ 86 w 131"/>
                  <a:gd name="T7" fmla="*/ 68 h 268"/>
                  <a:gd name="T8" fmla="*/ 97 w 131"/>
                  <a:gd name="T9" fmla="*/ 92 h 268"/>
                  <a:gd name="T10" fmla="*/ 111 w 131"/>
                  <a:gd name="T11" fmla="*/ 112 h 268"/>
                  <a:gd name="T12" fmla="*/ 127 w 131"/>
                  <a:gd name="T13" fmla="*/ 135 h 268"/>
                  <a:gd name="T14" fmla="*/ 131 w 131"/>
                  <a:gd name="T15" fmla="*/ 143 h 268"/>
                  <a:gd name="T16" fmla="*/ 131 w 131"/>
                  <a:gd name="T17" fmla="*/ 152 h 268"/>
                  <a:gd name="T18" fmla="*/ 107 w 131"/>
                  <a:gd name="T19" fmla="*/ 164 h 268"/>
                  <a:gd name="T20" fmla="*/ 76 w 131"/>
                  <a:gd name="T21" fmla="*/ 179 h 268"/>
                  <a:gd name="T22" fmla="*/ 51 w 131"/>
                  <a:gd name="T23" fmla="*/ 190 h 268"/>
                  <a:gd name="T24" fmla="*/ 31 w 131"/>
                  <a:gd name="T25" fmla="*/ 197 h 268"/>
                  <a:gd name="T26" fmla="*/ 30 w 131"/>
                  <a:gd name="T27" fmla="*/ 204 h 268"/>
                  <a:gd name="T28" fmla="*/ 45 w 131"/>
                  <a:gd name="T29" fmla="*/ 214 h 268"/>
                  <a:gd name="T30" fmla="*/ 58 w 131"/>
                  <a:gd name="T31" fmla="*/ 232 h 268"/>
                  <a:gd name="T32" fmla="*/ 68 w 131"/>
                  <a:gd name="T33" fmla="*/ 256 h 268"/>
                  <a:gd name="T34" fmla="*/ 66 w 131"/>
                  <a:gd name="T35" fmla="*/ 266 h 268"/>
                  <a:gd name="T36" fmla="*/ 58 w 131"/>
                  <a:gd name="T37" fmla="*/ 268 h 268"/>
                  <a:gd name="T38" fmla="*/ 51 w 131"/>
                  <a:gd name="T39" fmla="*/ 262 h 268"/>
                  <a:gd name="T40" fmla="*/ 45 w 131"/>
                  <a:gd name="T41" fmla="*/ 247 h 268"/>
                  <a:gd name="T42" fmla="*/ 38 w 131"/>
                  <a:gd name="T43" fmla="*/ 234 h 268"/>
                  <a:gd name="T44" fmla="*/ 28 w 131"/>
                  <a:gd name="T45" fmla="*/ 222 h 268"/>
                  <a:gd name="T46" fmla="*/ 14 w 131"/>
                  <a:gd name="T47" fmla="*/ 214 h 268"/>
                  <a:gd name="T48" fmla="*/ 6 w 131"/>
                  <a:gd name="T49" fmla="*/ 204 h 268"/>
                  <a:gd name="T50" fmla="*/ 14 w 131"/>
                  <a:gd name="T51" fmla="*/ 190 h 268"/>
                  <a:gd name="T52" fmla="*/ 30 w 131"/>
                  <a:gd name="T53" fmla="*/ 183 h 268"/>
                  <a:gd name="T54" fmla="*/ 55 w 131"/>
                  <a:gd name="T55" fmla="*/ 167 h 268"/>
                  <a:gd name="T56" fmla="*/ 83 w 131"/>
                  <a:gd name="T57" fmla="*/ 156 h 268"/>
                  <a:gd name="T58" fmla="*/ 104 w 131"/>
                  <a:gd name="T59" fmla="*/ 146 h 268"/>
                  <a:gd name="T60" fmla="*/ 104 w 131"/>
                  <a:gd name="T61" fmla="*/ 140 h 268"/>
                  <a:gd name="T62" fmla="*/ 97 w 131"/>
                  <a:gd name="T63" fmla="*/ 125 h 268"/>
                  <a:gd name="T64" fmla="*/ 76 w 131"/>
                  <a:gd name="T65" fmla="*/ 102 h 268"/>
                  <a:gd name="T66" fmla="*/ 55 w 131"/>
                  <a:gd name="T67" fmla="*/ 79 h 268"/>
                  <a:gd name="T68" fmla="*/ 31 w 131"/>
                  <a:gd name="T69" fmla="*/ 49 h 268"/>
                  <a:gd name="T70" fmla="*/ 14 w 131"/>
                  <a:gd name="T71" fmla="*/ 34 h 268"/>
                  <a:gd name="T72" fmla="*/ 3 w 131"/>
                  <a:gd name="T73" fmla="*/ 17 h 268"/>
                  <a:gd name="T74" fmla="*/ 0 w 131"/>
                  <a:gd name="T75" fmla="*/ 1 h 268"/>
                  <a:gd name="T76" fmla="*/ 16 w 131"/>
                  <a:gd name="T77" fmla="*/ 0 h 2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131" h="268">
                    <a:moveTo>
                      <a:pt x="16" y="0"/>
                    </a:moveTo>
                    <a:lnTo>
                      <a:pt x="48" y="21"/>
                    </a:lnTo>
                    <a:lnTo>
                      <a:pt x="72" y="45"/>
                    </a:lnTo>
                    <a:lnTo>
                      <a:pt x="86" y="68"/>
                    </a:lnTo>
                    <a:lnTo>
                      <a:pt x="97" y="92"/>
                    </a:lnTo>
                    <a:lnTo>
                      <a:pt x="111" y="112"/>
                    </a:lnTo>
                    <a:lnTo>
                      <a:pt x="127" y="135"/>
                    </a:lnTo>
                    <a:lnTo>
                      <a:pt x="131" y="143"/>
                    </a:lnTo>
                    <a:lnTo>
                      <a:pt x="131" y="152"/>
                    </a:lnTo>
                    <a:lnTo>
                      <a:pt x="107" y="164"/>
                    </a:lnTo>
                    <a:lnTo>
                      <a:pt x="76" y="179"/>
                    </a:lnTo>
                    <a:lnTo>
                      <a:pt x="51" y="190"/>
                    </a:lnTo>
                    <a:lnTo>
                      <a:pt x="31" y="197"/>
                    </a:lnTo>
                    <a:lnTo>
                      <a:pt x="30" y="204"/>
                    </a:lnTo>
                    <a:lnTo>
                      <a:pt x="45" y="214"/>
                    </a:lnTo>
                    <a:lnTo>
                      <a:pt x="58" y="232"/>
                    </a:lnTo>
                    <a:lnTo>
                      <a:pt x="68" y="256"/>
                    </a:lnTo>
                    <a:lnTo>
                      <a:pt x="66" y="266"/>
                    </a:lnTo>
                    <a:lnTo>
                      <a:pt x="58" y="268"/>
                    </a:lnTo>
                    <a:lnTo>
                      <a:pt x="51" y="262"/>
                    </a:lnTo>
                    <a:lnTo>
                      <a:pt x="45" y="247"/>
                    </a:lnTo>
                    <a:lnTo>
                      <a:pt x="38" y="234"/>
                    </a:lnTo>
                    <a:lnTo>
                      <a:pt x="28" y="222"/>
                    </a:lnTo>
                    <a:lnTo>
                      <a:pt x="14" y="214"/>
                    </a:lnTo>
                    <a:lnTo>
                      <a:pt x="6" y="204"/>
                    </a:lnTo>
                    <a:lnTo>
                      <a:pt x="14" y="190"/>
                    </a:lnTo>
                    <a:lnTo>
                      <a:pt x="30" y="183"/>
                    </a:lnTo>
                    <a:lnTo>
                      <a:pt x="55" y="167"/>
                    </a:lnTo>
                    <a:lnTo>
                      <a:pt x="83" y="156"/>
                    </a:lnTo>
                    <a:lnTo>
                      <a:pt x="104" y="146"/>
                    </a:lnTo>
                    <a:lnTo>
                      <a:pt x="104" y="140"/>
                    </a:lnTo>
                    <a:lnTo>
                      <a:pt x="97" y="125"/>
                    </a:lnTo>
                    <a:lnTo>
                      <a:pt x="76" y="102"/>
                    </a:lnTo>
                    <a:lnTo>
                      <a:pt x="55" y="79"/>
                    </a:lnTo>
                    <a:lnTo>
                      <a:pt x="31" y="49"/>
                    </a:lnTo>
                    <a:lnTo>
                      <a:pt x="14" y="34"/>
                    </a:lnTo>
                    <a:lnTo>
                      <a:pt x="3" y="17"/>
                    </a:lnTo>
                    <a:lnTo>
                      <a:pt x="0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538">
                <a:extLst>
                  <a:ext uri="{FF2B5EF4-FFF2-40B4-BE49-F238E27FC236}">
                    <a16:creationId xmlns:a16="http://schemas.microsoft.com/office/drawing/2014/main" id="{74C7CC6C-D19A-3A4D-A1E3-DED8AF907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016" y="5844134"/>
                <a:ext cx="195262" cy="565150"/>
              </a:xfrm>
              <a:custGeom>
                <a:avLst/>
                <a:gdLst>
                  <a:gd name="T0" fmla="*/ 10 w 123"/>
                  <a:gd name="T1" fmla="*/ 3 h 356"/>
                  <a:gd name="T2" fmla="*/ 25 w 123"/>
                  <a:gd name="T3" fmla="*/ 0 h 356"/>
                  <a:gd name="T4" fmla="*/ 39 w 123"/>
                  <a:gd name="T5" fmla="*/ 7 h 356"/>
                  <a:gd name="T6" fmla="*/ 45 w 123"/>
                  <a:gd name="T7" fmla="*/ 19 h 356"/>
                  <a:gd name="T8" fmla="*/ 45 w 123"/>
                  <a:gd name="T9" fmla="*/ 74 h 356"/>
                  <a:gd name="T10" fmla="*/ 49 w 123"/>
                  <a:gd name="T11" fmla="*/ 108 h 356"/>
                  <a:gd name="T12" fmla="*/ 59 w 123"/>
                  <a:gd name="T13" fmla="*/ 153 h 356"/>
                  <a:gd name="T14" fmla="*/ 69 w 123"/>
                  <a:gd name="T15" fmla="*/ 194 h 356"/>
                  <a:gd name="T16" fmla="*/ 83 w 123"/>
                  <a:gd name="T17" fmla="*/ 238 h 356"/>
                  <a:gd name="T18" fmla="*/ 91 w 123"/>
                  <a:gd name="T19" fmla="*/ 267 h 356"/>
                  <a:gd name="T20" fmla="*/ 101 w 123"/>
                  <a:gd name="T21" fmla="*/ 288 h 356"/>
                  <a:gd name="T22" fmla="*/ 115 w 123"/>
                  <a:gd name="T23" fmla="*/ 301 h 356"/>
                  <a:gd name="T24" fmla="*/ 123 w 123"/>
                  <a:gd name="T25" fmla="*/ 312 h 356"/>
                  <a:gd name="T26" fmla="*/ 118 w 123"/>
                  <a:gd name="T27" fmla="*/ 322 h 356"/>
                  <a:gd name="T28" fmla="*/ 104 w 123"/>
                  <a:gd name="T29" fmla="*/ 326 h 356"/>
                  <a:gd name="T30" fmla="*/ 88 w 123"/>
                  <a:gd name="T31" fmla="*/ 333 h 356"/>
                  <a:gd name="T32" fmla="*/ 76 w 123"/>
                  <a:gd name="T33" fmla="*/ 346 h 356"/>
                  <a:gd name="T34" fmla="*/ 67 w 123"/>
                  <a:gd name="T35" fmla="*/ 356 h 356"/>
                  <a:gd name="T36" fmla="*/ 55 w 123"/>
                  <a:gd name="T37" fmla="*/ 353 h 356"/>
                  <a:gd name="T38" fmla="*/ 48 w 123"/>
                  <a:gd name="T39" fmla="*/ 347 h 356"/>
                  <a:gd name="T40" fmla="*/ 43 w 123"/>
                  <a:gd name="T41" fmla="*/ 330 h 356"/>
                  <a:gd name="T42" fmla="*/ 53 w 123"/>
                  <a:gd name="T43" fmla="*/ 323 h 356"/>
                  <a:gd name="T44" fmla="*/ 76 w 123"/>
                  <a:gd name="T45" fmla="*/ 312 h 356"/>
                  <a:gd name="T46" fmla="*/ 90 w 123"/>
                  <a:gd name="T47" fmla="*/ 308 h 356"/>
                  <a:gd name="T48" fmla="*/ 91 w 123"/>
                  <a:gd name="T49" fmla="*/ 303 h 356"/>
                  <a:gd name="T50" fmla="*/ 84 w 123"/>
                  <a:gd name="T51" fmla="*/ 291 h 356"/>
                  <a:gd name="T52" fmla="*/ 73 w 123"/>
                  <a:gd name="T53" fmla="*/ 264 h 356"/>
                  <a:gd name="T54" fmla="*/ 57 w 123"/>
                  <a:gd name="T55" fmla="*/ 227 h 356"/>
                  <a:gd name="T56" fmla="*/ 41 w 123"/>
                  <a:gd name="T57" fmla="*/ 179 h 356"/>
                  <a:gd name="T58" fmla="*/ 25 w 123"/>
                  <a:gd name="T59" fmla="*/ 131 h 356"/>
                  <a:gd name="T60" fmla="*/ 13 w 123"/>
                  <a:gd name="T61" fmla="*/ 87 h 356"/>
                  <a:gd name="T62" fmla="*/ 7 w 123"/>
                  <a:gd name="T63" fmla="*/ 58 h 356"/>
                  <a:gd name="T64" fmla="*/ 0 w 123"/>
                  <a:gd name="T65" fmla="*/ 30 h 356"/>
                  <a:gd name="T66" fmla="*/ 10 w 123"/>
                  <a:gd name="T67" fmla="*/ 3 h 35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3" h="356">
                    <a:moveTo>
                      <a:pt x="10" y="3"/>
                    </a:moveTo>
                    <a:lnTo>
                      <a:pt x="25" y="0"/>
                    </a:lnTo>
                    <a:lnTo>
                      <a:pt x="39" y="7"/>
                    </a:lnTo>
                    <a:lnTo>
                      <a:pt x="45" y="19"/>
                    </a:lnTo>
                    <a:lnTo>
                      <a:pt x="45" y="74"/>
                    </a:lnTo>
                    <a:lnTo>
                      <a:pt x="49" y="108"/>
                    </a:lnTo>
                    <a:lnTo>
                      <a:pt x="59" y="153"/>
                    </a:lnTo>
                    <a:lnTo>
                      <a:pt x="69" y="194"/>
                    </a:lnTo>
                    <a:lnTo>
                      <a:pt x="83" y="238"/>
                    </a:lnTo>
                    <a:lnTo>
                      <a:pt x="91" y="267"/>
                    </a:lnTo>
                    <a:lnTo>
                      <a:pt x="101" y="288"/>
                    </a:lnTo>
                    <a:lnTo>
                      <a:pt x="115" y="301"/>
                    </a:lnTo>
                    <a:lnTo>
                      <a:pt x="123" y="312"/>
                    </a:lnTo>
                    <a:lnTo>
                      <a:pt x="118" y="322"/>
                    </a:lnTo>
                    <a:lnTo>
                      <a:pt x="104" y="326"/>
                    </a:lnTo>
                    <a:lnTo>
                      <a:pt x="88" y="333"/>
                    </a:lnTo>
                    <a:lnTo>
                      <a:pt x="76" y="346"/>
                    </a:lnTo>
                    <a:lnTo>
                      <a:pt x="67" y="356"/>
                    </a:lnTo>
                    <a:lnTo>
                      <a:pt x="55" y="353"/>
                    </a:lnTo>
                    <a:lnTo>
                      <a:pt x="48" y="347"/>
                    </a:lnTo>
                    <a:lnTo>
                      <a:pt x="43" y="330"/>
                    </a:lnTo>
                    <a:lnTo>
                      <a:pt x="53" y="323"/>
                    </a:lnTo>
                    <a:lnTo>
                      <a:pt x="76" y="312"/>
                    </a:lnTo>
                    <a:lnTo>
                      <a:pt x="90" y="308"/>
                    </a:lnTo>
                    <a:lnTo>
                      <a:pt x="91" y="303"/>
                    </a:lnTo>
                    <a:lnTo>
                      <a:pt x="84" y="291"/>
                    </a:lnTo>
                    <a:lnTo>
                      <a:pt x="73" y="264"/>
                    </a:lnTo>
                    <a:lnTo>
                      <a:pt x="57" y="227"/>
                    </a:lnTo>
                    <a:lnTo>
                      <a:pt x="41" y="179"/>
                    </a:lnTo>
                    <a:lnTo>
                      <a:pt x="25" y="131"/>
                    </a:lnTo>
                    <a:lnTo>
                      <a:pt x="13" y="87"/>
                    </a:lnTo>
                    <a:lnTo>
                      <a:pt x="7" y="58"/>
                    </a:lnTo>
                    <a:lnTo>
                      <a:pt x="0" y="3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39">
                <a:extLst>
                  <a:ext uri="{FF2B5EF4-FFF2-40B4-BE49-F238E27FC236}">
                    <a16:creationId xmlns:a16="http://schemas.microsoft.com/office/drawing/2014/main" id="{E7CD0392-1CD1-0542-B733-EEB292A9E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5666" y="5831434"/>
                <a:ext cx="150812" cy="546100"/>
              </a:xfrm>
              <a:custGeom>
                <a:avLst/>
                <a:gdLst>
                  <a:gd name="T0" fmla="*/ 28 w 95"/>
                  <a:gd name="T1" fmla="*/ 68 h 344"/>
                  <a:gd name="T2" fmla="*/ 38 w 95"/>
                  <a:gd name="T3" fmla="*/ 17 h 344"/>
                  <a:gd name="T4" fmla="*/ 56 w 95"/>
                  <a:gd name="T5" fmla="*/ 0 h 344"/>
                  <a:gd name="T6" fmla="*/ 71 w 95"/>
                  <a:gd name="T7" fmla="*/ 14 h 344"/>
                  <a:gd name="T8" fmla="*/ 77 w 95"/>
                  <a:gd name="T9" fmla="*/ 28 h 344"/>
                  <a:gd name="T10" fmla="*/ 67 w 95"/>
                  <a:gd name="T11" fmla="*/ 51 h 344"/>
                  <a:gd name="T12" fmla="*/ 59 w 95"/>
                  <a:gd name="T13" fmla="*/ 89 h 344"/>
                  <a:gd name="T14" fmla="*/ 55 w 95"/>
                  <a:gd name="T15" fmla="*/ 127 h 344"/>
                  <a:gd name="T16" fmla="*/ 52 w 95"/>
                  <a:gd name="T17" fmla="*/ 167 h 344"/>
                  <a:gd name="T18" fmla="*/ 56 w 95"/>
                  <a:gd name="T19" fmla="*/ 195 h 344"/>
                  <a:gd name="T20" fmla="*/ 66 w 95"/>
                  <a:gd name="T21" fmla="*/ 232 h 344"/>
                  <a:gd name="T22" fmla="*/ 76 w 95"/>
                  <a:gd name="T23" fmla="*/ 263 h 344"/>
                  <a:gd name="T24" fmla="*/ 87 w 95"/>
                  <a:gd name="T25" fmla="*/ 297 h 344"/>
                  <a:gd name="T26" fmla="*/ 92 w 95"/>
                  <a:gd name="T27" fmla="*/ 310 h 344"/>
                  <a:gd name="T28" fmla="*/ 95 w 95"/>
                  <a:gd name="T29" fmla="*/ 318 h 344"/>
                  <a:gd name="T30" fmla="*/ 92 w 95"/>
                  <a:gd name="T31" fmla="*/ 330 h 344"/>
                  <a:gd name="T32" fmla="*/ 84 w 95"/>
                  <a:gd name="T33" fmla="*/ 335 h 344"/>
                  <a:gd name="T34" fmla="*/ 62 w 95"/>
                  <a:gd name="T35" fmla="*/ 331 h 344"/>
                  <a:gd name="T36" fmla="*/ 35 w 95"/>
                  <a:gd name="T37" fmla="*/ 335 h 344"/>
                  <a:gd name="T38" fmla="*/ 21 w 95"/>
                  <a:gd name="T39" fmla="*/ 341 h 344"/>
                  <a:gd name="T40" fmla="*/ 7 w 95"/>
                  <a:gd name="T41" fmla="*/ 344 h 344"/>
                  <a:gd name="T42" fmla="*/ 0 w 95"/>
                  <a:gd name="T43" fmla="*/ 335 h 344"/>
                  <a:gd name="T44" fmla="*/ 20 w 95"/>
                  <a:gd name="T45" fmla="*/ 313 h 344"/>
                  <a:gd name="T46" fmla="*/ 39 w 95"/>
                  <a:gd name="T47" fmla="*/ 311 h 344"/>
                  <a:gd name="T48" fmla="*/ 63 w 95"/>
                  <a:gd name="T49" fmla="*/ 311 h 344"/>
                  <a:gd name="T50" fmla="*/ 73 w 95"/>
                  <a:gd name="T51" fmla="*/ 311 h 344"/>
                  <a:gd name="T52" fmla="*/ 74 w 95"/>
                  <a:gd name="T53" fmla="*/ 300 h 344"/>
                  <a:gd name="T54" fmla="*/ 66 w 95"/>
                  <a:gd name="T55" fmla="*/ 276 h 344"/>
                  <a:gd name="T56" fmla="*/ 46 w 95"/>
                  <a:gd name="T57" fmla="*/ 232 h 344"/>
                  <a:gd name="T58" fmla="*/ 34 w 95"/>
                  <a:gd name="T59" fmla="*/ 195 h 344"/>
                  <a:gd name="T60" fmla="*/ 28 w 95"/>
                  <a:gd name="T61" fmla="*/ 158 h 344"/>
                  <a:gd name="T62" fmla="*/ 25 w 95"/>
                  <a:gd name="T63" fmla="*/ 124 h 344"/>
                  <a:gd name="T64" fmla="*/ 25 w 95"/>
                  <a:gd name="T65" fmla="*/ 92 h 344"/>
                  <a:gd name="T66" fmla="*/ 28 w 95"/>
                  <a:gd name="T67" fmla="*/ 68 h 34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95" h="344">
                    <a:moveTo>
                      <a:pt x="28" y="68"/>
                    </a:moveTo>
                    <a:lnTo>
                      <a:pt x="38" y="17"/>
                    </a:lnTo>
                    <a:lnTo>
                      <a:pt x="56" y="0"/>
                    </a:lnTo>
                    <a:lnTo>
                      <a:pt x="71" y="14"/>
                    </a:lnTo>
                    <a:lnTo>
                      <a:pt x="77" y="28"/>
                    </a:lnTo>
                    <a:lnTo>
                      <a:pt x="67" y="51"/>
                    </a:lnTo>
                    <a:lnTo>
                      <a:pt x="59" y="89"/>
                    </a:lnTo>
                    <a:lnTo>
                      <a:pt x="55" y="127"/>
                    </a:lnTo>
                    <a:lnTo>
                      <a:pt x="52" y="167"/>
                    </a:lnTo>
                    <a:lnTo>
                      <a:pt x="56" y="195"/>
                    </a:lnTo>
                    <a:lnTo>
                      <a:pt x="66" y="232"/>
                    </a:lnTo>
                    <a:lnTo>
                      <a:pt x="76" y="263"/>
                    </a:lnTo>
                    <a:lnTo>
                      <a:pt x="87" y="297"/>
                    </a:lnTo>
                    <a:lnTo>
                      <a:pt x="92" y="310"/>
                    </a:lnTo>
                    <a:lnTo>
                      <a:pt x="95" y="318"/>
                    </a:lnTo>
                    <a:lnTo>
                      <a:pt x="92" y="330"/>
                    </a:lnTo>
                    <a:lnTo>
                      <a:pt x="84" y="335"/>
                    </a:lnTo>
                    <a:lnTo>
                      <a:pt x="62" y="331"/>
                    </a:lnTo>
                    <a:lnTo>
                      <a:pt x="35" y="335"/>
                    </a:lnTo>
                    <a:lnTo>
                      <a:pt x="21" y="341"/>
                    </a:lnTo>
                    <a:lnTo>
                      <a:pt x="7" y="344"/>
                    </a:lnTo>
                    <a:lnTo>
                      <a:pt x="0" y="335"/>
                    </a:lnTo>
                    <a:lnTo>
                      <a:pt x="20" y="313"/>
                    </a:lnTo>
                    <a:lnTo>
                      <a:pt x="39" y="311"/>
                    </a:lnTo>
                    <a:lnTo>
                      <a:pt x="63" y="311"/>
                    </a:lnTo>
                    <a:lnTo>
                      <a:pt x="73" y="311"/>
                    </a:lnTo>
                    <a:lnTo>
                      <a:pt x="74" y="300"/>
                    </a:lnTo>
                    <a:lnTo>
                      <a:pt x="66" y="276"/>
                    </a:lnTo>
                    <a:lnTo>
                      <a:pt x="46" y="232"/>
                    </a:lnTo>
                    <a:lnTo>
                      <a:pt x="34" y="195"/>
                    </a:lnTo>
                    <a:lnTo>
                      <a:pt x="28" y="158"/>
                    </a:lnTo>
                    <a:lnTo>
                      <a:pt x="25" y="124"/>
                    </a:lnTo>
                    <a:lnTo>
                      <a:pt x="25" y="92"/>
                    </a:lnTo>
                    <a:lnTo>
                      <a:pt x="28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Let</a:t>
            </a:r>
            <a:r>
              <a:rPr lang="en-US" altLang="en-US">
                <a:latin typeface="Trebuchet MS" charset="0"/>
                <a:cs typeface="Trebuchet MS" charset="0"/>
              </a:rPr>
              <a:t>’</a:t>
            </a:r>
            <a:r>
              <a:rPr lang="en-US" altLang="x-none">
                <a:latin typeface="Trebuchet MS" charset="0"/>
                <a:cs typeface="Trebuchet MS" charset="0"/>
              </a:rPr>
              <a:t>s Build a System!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231063" y="3727450"/>
            <a:ext cx="8509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9600" b="0">
                <a:latin typeface="+mj-lt"/>
              </a:rPr>
              <a:t>?</a:t>
            </a:r>
            <a:endParaRPr lang="en-US" sz="2400" b="0">
              <a:latin typeface="+mj-lt"/>
            </a:endParaRPr>
          </a:p>
        </p:txBody>
      </p:sp>
      <p:grpSp>
        <p:nvGrpSpPr>
          <p:cNvPr id="25603" name="Group 5"/>
          <p:cNvGrpSpPr>
            <a:grpSpLocks/>
          </p:cNvGrpSpPr>
          <p:nvPr/>
        </p:nvGrpSpPr>
        <p:grpSpPr bwMode="auto">
          <a:xfrm>
            <a:off x="2533650" y="1833563"/>
            <a:ext cx="4124325" cy="2963862"/>
            <a:chOff x="1596" y="1155"/>
            <a:chExt cx="2598" cy="1867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1824" y="1296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824" y="1824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842" y="2352"/>
              <a:ext cx="2160" cy="528"/>
            </a:xfrm>
            <a:custGeom>
              <a:avLst/>
              <a:gdLst>
                <a:gd name="T0" fmla="*/ 1824 w 2160"/>
                <a:gd name="T1" fmla="*/ 0 h 528"/>
                <a:gd name="T2" fmla="*/ 2160 w 2160"/>
                <a:gd name="T3" fmla="*/ 0 h 528"/>
                <a:gd name="T4" fmla="*/ 2160 w 2160"/>
                <a:gd name="T5" fmla="*/ 240 h 528"/>
                <a:gd name="T6" fmla="*/ 0 w 2160"/>
                <a:gd name="T7" fmla="*/ 240 h 528"/>
                <a:gd name="T8" fmla="*/ 0 w 2160"/>
                <a:gd name="T9" fmla="*/ 528 h 528"/>
                <a:gd name="T10" fmla="*/ 288 w 2160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"/>
                <a:gd name="T19" fmla="*/ 0 h 528"/>
                <a:gd name="T20" fmla="*/ 2160 w 216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" h="528">
                  <a:moveTo>
                    <a:pt x="1824" y="0"/>
                  </a:moveTo>
                  <a:lnTo>
                    <a:pt x="2160" y="0"/>
                  </a:lnTo>
                  <a:lnTo>
                    <a:pt x="2160" y="240"/>
                  </a:lnTo>
                  <a:lnTo>
                    <a:pt x="0" y="240"/>
                  </a:lnTo>
                  <a:lnTo>
                    <a:pt x="0" y="528"/>
                  </a:lnTo>
                  <a:lnTo>
                    <a:pt x="288" y="52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081" y="115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203" y="115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688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092" y="1675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214" y="1675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688" y="1824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110" y="2203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3232" y="2203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688" y="2352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10" y="2731"/>
              <a:ext cx="593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>
                  <a:latin typeface="+mj-lt"/>
                </a:rPr>
                <a:t>Copy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232" y="2731"/>
              <a:ext cx="415" cy="29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2400" b="0" dirty="0" err="1">
                  <a:latin typeface="+mj-lt"/>
                </a:rPr>
                <a:t>Inv</a:t>
              </a:r>
              <a:endParaRPr lang="en-US" sz="2400" b="0" dirty="0">
                <a:latin typeface="+mj-lt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2688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96" y="1296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3696" y="2880"/>
              <a:ext cx="4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7086600" y="5332413"/>
            <a:ext cx="1200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>
                <a:latin typeface="+mj-lt"/>
              </a:rPr>
              <a:t>output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66800" y="2741613"/>
            <a:ext cx="996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400" b="0" dirty="0">
                <a:latin typeface="+mj-lt"/>
              </a:rPr>
              <a:t>input</a:t>
            </a:r>
          </a:p>
        </p:txBody>
      </p:sp>
      <p:pic>
        <p:nvPicPr>
          <p:cNvPr id="25606" name="Picture 31" descr="MIT_b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1625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81800" y="3352800"/>
            <a:ext cx="1803400" cy="1909763"/>
            <a:chOff x="457200" y="3957638"/>
            <a:chExt cx="1803400" cy="1909762"/>
          </a:xfrm>
        </p:grpSpPr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57200" y="3957638"/>
              <a:ext cx="18034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(In Theory)</a:t>
              </a:r>
            </a:p>
          </p:txBody>
        </p:sp>
        <p:pic>
          <p:nvPicPr>
            <p:cNvPr id="25612" name="Picture 33" descr="MIT_bw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46482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705600" y="3352800"/>
            <a:ext cx="1752600" cy="1905000"/>
            <a:chOff x="-457200" y="3810000"/>
            <a:chExt cx="1752600" cy="1905000"/>
          </a:xfrm>
        </p:grpSpPr>
        <p:sp>
          <p:nvSpPr>
            <p:cNvPr id="27" name="Text Box 30"/>
            <p:cNvSpPr txBox="1">
              <a:spLocks noChangeArrowheads="1"/>
            </p:cNvSpPr>
            <p:nvPr/>
          </p:nvSpPr>
          <p:spPr bwMode="auto">
            <a:xfrm>
              <a:off x="-457200" y="3810000"/>
              <a:ext cx="1752600" cy="461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400" b="0" dirty="0">
                  <a:latin typeface="+mj-lt"/>
                </a:rPr>
                <a:t>  (Reality)  </a:t>
              </a:r>
            </a:p>
          </p:txBody>
        </p:sp>
        <p:pic>
          <p:nvPicPr>
            <p:cNvPr id="25610" name="Picture 1" descr="MIT_blu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0200" y="449580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  <a:cs typeface="Trebuchet MS" charset="0"/>
              </a:rPr>
              <a:t>Why Did Our System Fail?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9600" y="1143000"/>
            <a:ext cx="784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>
              <a:buFontTx/>
              <a:buNone/>
            </a:pPr>
            <a:r>
              <a:rPr lang="en-US" altLang="x-none"/>
              <a:t>Why doesn</a:t>
            </a:r>
            <a:r>
              <a:rPr lang="en-US" altLang="en-US"/>
              <a:t>’</a:t>
            </a:r>
            <a:r>
              <a:rPr lang="en-US" altLang="x-none"/>
              <a:t>t</a:t>
            </a:r>
            <a:r>
              <a:rPr lang="en-US" altLang="ja-JP"/>
              <a:t> theory match reality?</a:t>
            </a:r>
          </a:p>
          <a:p>
            <a:pPr lvl="1">
              <a:buFontTx/>
              <a:buNone/>
            </a:pPr>
            <a:r>
              <a:rPr lang="en-US" altLang="x-none" sz="2400"/>
              <a:t>1. COPY block doesn</a:t>
            </a:r>
            <a:r>
              <a:rPr lang="en-US" altLang="ja-JP" sz="2400"/>
              <a:t>’t work right</a:t>
            </a:r>
          </a:p>
          <a:p>
            <a:pPr lvl="1">
              <a:buFontTx/>
              <a:buNone/>
            </a:pPr>
            <a:r>
              <a:rPr lang="en-US" altLang="x-none" sz="2400"/>
              <a:t>2. INV block doesn</a:t>
            </a:r>
            <a:r>
              <a:rPr lang="en-US" altLang="en-US" sz="2400"/>
              <a:t>’</a:t>
            </a:r>
            <a:r>
              <a:rPr lang="en-US" altLang="ja-JP" sz="2400"/>
              <a:t>t work right</a:t>
            </a:r>
          </a:p>
          <a:p>
            <a:pPr lvl="1">
              <a:buFontTx/>
              <a:buNone/>
            </a:pPr>
            <a:r>
              <a:rPr lang="en-US" altLang="x-none" sz="2400"/>
              <a:t>3. Theory is imperfect</a:t>
            </a:r>
          </a:p>
          <a:p>
            <a:pPr lvl="1">
              <a:buFontTx/>
              <a:buNone/>
            </a:pPr>
            <a:r>
              <a:rPr lang="en-US" altLang="x-none" sz="2400"/>
              <a:t>4. Reality is imperfect</a:t>
            </a:r>
          </a:p>
          <a:p>
            <a:pPr lvl="1">
              <a:buFontTx/>
              <a:buNone/>
            </a:pPr>
            <a:r>
              <a:rPr lang="en-US" altLang="x-none" sz="2400"/>
              <a:t>5. Our system architecture stinks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4191000"/>
            <a:ext cx="7848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Bookman Old Style" charset="0"/>
                <a:ea typeface="ＭＳ Ｐゴシック" charset="-128"/>
                <a:cs typeface="Bookman Old Style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ANSWER:  </a:t>
            </a:r>
            <a:r>
              <a:rPr lang="en-US" altLang="x-none" sz="3200"/>
              <a:t>all</a:t>
            </a:r>
            <a:r>
              <a:rPr lang="en-US" altLang="x-none"/>
              <a:t> of the above!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/>
              <a:t>	Noise and inaccuracy are inevitable; we can</a:t>
            </a:r>
            <a:r>
              <a:rPr lang="en-US" altLang="ja-JP"/>
              <a:t>’t reliably reproduce infinite information − we must </a:t>
            </a:r>
            <a:r>
              <a:rPr lang="en-US" altLang="ja-JP">
                <a:solidFill>
                  <a:srgbClr val="CC0000"/>
                </a:solidFill>
              </a:rPr>
              <a:t>design our system to tolerate some amount of error</a:t>
            </a:r>
            <a:r>
              <a:rPr lang="en-US" altLang="ja-JP"/>
              <a:t> if it is to process information reliably.</a:t>
            </a:r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</TotalTime>
  <Words>1769</Words>
  <Application>Microsoft Macintosh PowerPoint</Application>
  <PresentationFormat>On-screen Show (4:3)</PresentationFormat>
  <Paragraphs>298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Bookman Old Style</vt:lpstr>
      <vt:lpstr>Calibri</vt:lpstr>
      <vt:lpstr>Comic Sans MS</vt:lpstr>
      <vt:lpstr>Gill Sans MT</vt:lpstr>
      <vt:lpstr>Tekton Pro</vt:lpstr>
      <vt:lpstr>Trebuchet MS</vt:lpstr>
      <vt:lpstr>Office Theme</vt:lpstr>
      <vt:lpstr>Equation</vt:lpstr>
      <vt:lpstr>2. The Digital Abstraction</vt:lpstr>
      <vt:lpstr>The Trouble with Analog Signaling</vt:lpstr>
      <vt:lpstr>Concrete Encoding of Information</vt:lpstr>
      <vt:lpstr>Let’s Use Electrical Phenomenon…</vt:lpstr>
      <vt:lpstr>Representing Information with Voltage</vt:lpstr>
      <vt:lpstr>Using Voltages to Encode a Picture</vt:lpstr>
      <vt:lpstr>Information Processing = Computation</vt:lpstr>
      <vt:lpstr>Let’s Build a System!</vt:lpstr>
      <vt:lpstr>Why Did Our System Fail?</vt:lpstr>
      <vt:lpstr>The Digital Abstraction</vt:lpstr>
      <vt:lpstr>The Digital Abstraction</vt:lpstr>
      <vt:lpstr>Using Voltages “Digitally”</vt:lpstr>
      <vt:lpstr>A Digital Processing Element</vt:lpstr>
      <vt:lpstr>A Combinational Digital System</vt:lpstr>
      <vt:lpstr>Is This a Combinational Device?</vt:lpstr>
      <vt:lpstr>Dealing With Noise</vt:lpstr>
      <vt:lpstr>Will This System Work?</vt:lpstr>
      <vt:lpstr>Where Does Noise Come From?</vt:lpstr>
      <vt:lpstr>Needed: Noise Margins!</vt:lpstr>
      <vt:lpstr>A Buffer</vt:lpstr>
      <vt:lpstr>Voltage Transfer Characteristic</vt:lpstr>
      <vt:lpstr>Can This Be a Combinational Inverter?</vt:lpstr>
      <vt:lpstr>Summary: The Digital Abstraction</vt:lpstr>
      <vt:lpstr>Next Time: Building Logic with Transistors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171</cp:revision>
  <cp:lastPrinted>2015-02-24T02:31:28Z</cp:lastPrinted>
  <dcterms:created xsi:type="dcterms:W3CDTF">2010-02-03T13:36:01Z</dcterms:created>
  <dcterms:modified xsi:type="dcterms:W3CDTF">2022-12-07T00:45:37Z</dcterms:modified>
</cp:coreProperties>
</file>