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59" r:id="rId5"/>
    <p:sldId id="260" r:id="rId6"/>
    <p:sldId id="262" r:id="rId7"/>
    <p:sldId id="261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9" r:id="rId24"/>
    <p:sldId id="300" r:id="rId25"/>
    <p:sldId id="301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>
      <p:cViewPr varScale="1">
        <p:scale>
          <a:sx n="117" d="100"/>
          <a:sy n="117" d="100"/>
        </p:scale>
        <p:origin x="1464" y="168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6332E7-6E31-0A4F-848F-2ED9FAE62218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C690A5-528C-2244-93DD-BA3359112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6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47AE99-B6A4-9C4E-915C-92E6A8BE40CE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9AFD07-FA21-8645-A614-68AF374D98DF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9D207E-6BB7-7F4A-BA64-F6A398AD87D9}" type="slidenum">
              <a:rPr lang="en-US" sz="1200">
                <a:latin typeface="Times New Roman" charset="0"/>
              </a:rPr>
              <a:pPr eaLnBrk="1" hangingPunct="1"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6D94A4-5B72-E941-B0EE-E95487F61F29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C71C7-E7A2-CE4A-89CD-1F2177DBB0DF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A3B749-9D47-3E4D-B66B-3EA544B53881}" type="slidenum">
              <a:rPr lang="en-US" sz="1200">
                <a:latin typeface="Times New Roman" charset="0"/>
              </a:rPr>
              <a:pPr eaLnBrk="1" hangingPunct="1"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9387E-77A9-A84F-9966-11B778D572B8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FC384-4C6F-114A-9E04-F6953BD9DB55}" type="slidenum">
              <a:rPr lang="en-US" sz="1200">
                <a:latin typeface="Times New Roman" charset="0"/>
              </a:rPr>
              <a:pPr eaLnBrk="1" hangingPunct="1"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FCF13B-4498-8B43-89C2-2466D2AE17DB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81EBBC-17EA-0342-BC6F-6715A6739168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1E2DEF-337F-B14C-9D0D-F4218032D807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73777-EE16-574E-B634-DE2399E5EEC4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76F31B-0914-374E-94D5-B32E27FBB036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ADC293-E5A7-8746-A07C-FFCB1D10ED7D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A8F978-9BED-104F-AB7D-DF23DD160F38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01DC-36DB-BB49-9090-5D2B9C123FB4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EE7464-BA27-FB49-8D0F-1C1E1F7C944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FBB25-465B-D84F-876D-4C8B8B489499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4325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4" rIns="89809" bIns="44904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1FB668-15A2-EB45-97E8-A7A5E5C15467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E127CE-6DC7-6D4B-BDC8-1F009C10547A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A008E-4F44-3B49-BAB7-736CB0BA63B3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45B5A-160D-C741-BEB1-632005C3D7C8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49D1F6-5D0A-BB4B-A548-3614F68E7903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777E0-A576-2D4A-801E-6B6FC1B5B676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2B405-0156-8348-B3E1-C2149F7CA816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D8555A0-D1C7-AC44-A8BB-04268AD90F83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91942EC-85D3-664B-B544-42D514158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34A54CC-B82C-9B42-B089-E5CE7DDF3761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4582B26-3F3F-D14A-AC6D-69FBDF804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3798538-6975-6740-B6EA-97F266994FF2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FEE8748-BF5C-8147-AD91-64404A8F2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2027981-E484-2B41-9B22-6707E250FB1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F138E1B-D8C2-F54D-A811-0C51BCA6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1624B79-9D4A-2D49-ACBB-05B744325D5F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F217ACA-F4E7-7F41-A71C-083280B50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799206D-8997-A843-A8BF-2C395E287A0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0F3282F-9FA8-6640-894A-51B32EF6A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E9E3BD6-5896-6E4D-9244-D08206B34FC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C33D6B5-0D96-EA43-BAFD-40CBB9F19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5730B97-9A2E-FF49-A67F-009E86372AA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5B7154B-8C85-A449-A3D0-D03182413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F36758E-B104-A446-A7CF-51FB0218B3F6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ACAA495-710A-B44D-9231-92F4FDCB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9EDDF63-7B15-8942-8E88-C54274A45CC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634E5C6-289E-904E-ACCB-E9ACC0B40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811B1CF-9350-7741-878A-5D010147F2C9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E54AE0E-5B3C-144A-91B3-607E5254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Finite State Machines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63CA3489-EFB8-A647-58CC-3C56DCBC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156" y="4953000"/>
            <a:ext cx="35956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State transition diagrams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FSM party games!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Example: </a:t>
            </a:r>
            <a:r>
              <a:rPr lang="en-US" sz="2000" dirty="0" err="1">
                <a:latin typeface="Bookman Old Style" charset="0"/>
                <a:cs typeface="Bookman Old Style" charset="0"/>
              </a:rPr>
              <a:t>RoboAnt</a:t>
            </a:r>
            <a:endParaRPr lang="en-US" sz="2000" dirty="0">
              <a:latin typeface="Bookman Old Style" charset="0"/>
              <a:cs typeface="Bookman Old Style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Metastability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E8E32D86-8660-6EC2-0CB5-0F519A18F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5475" y="2057400"/>
            <a:ext cx="390525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 descr="6004">
            <a:extLst>
              <a:ext uri="{FF2B5EF4-FFF2-40B4-BE49-F238E27FC236}">
                <a16:creationId xmlns:a16="http://schemas.microsoft.com/office/drawing/2014/main" id="{44F1B0D1-A28B-8D19-6EA2-EA6C502F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130425"/>
            <a:ext cx="2581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DA3EB163-72D9-8BE3-DF80-976F54D1620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43000"/>
            <a:ext cx="3189288" cy="1905000"/>
            <a:chOff x="1173" y="692"/>
            <a:chExt cx="2009" cy="1049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BE9185A7-45B7-1B99-1BE0-E68451D1A6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692"/>
              <a:ext cx="2009" cy="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889849D-A8B7-8F61-5C9F-1B9D1E2ED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302"/>
              <a:ext cx="117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 i="1">
                  <a:latin typeface="Comic Sans MS" charset="0"/>
                  <a:cs typeface="Comic Sans MS" charset="0"/>
                </a:rPr>
                <a:t>Finally!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200" b="1" i="1">
                  <a:latin typeface="Comic Sans MS" charset="0"/>
                  <a:cs typeface="Comic Sans MS" charset="0"/>
                </a:rPr>
                <a:t>Some ENGINEERING!</a:t>
              </a:r>
              <a:endParaRPr lang="en-US" sz="1400" b="1" i="1">
                <a:latin typeface="Comic Sans MS" charset="0"/>
                <a:cs typeface="Comic Sans MS" charset="0"/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E5C3AC22-6A5A-1319-C261-AB33F6D26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" y="891"/>
              <a:ext cx="1175" cy="419"/>
              <a:chOff x="3713" y="3312"/>
              <a:chExt cx="1175" cy="419"/>
            </a:xfrm>
          </p:grpSpPr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58A37D48-1C82-454A-4306-F9823B351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3627"/>
                <a:ext cx="52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14">
                <a:extLst>
                  <a:ext uri="{FF2B5EF4-FFF2-40B4-BE49-F238E27FC236}">
                    <a16:creationId xmlns:a16="http://schemas.microsoft.com/office/drawing/2014/main" id="{F71C0B4E-58E3-8162-886D-4E7510493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0" y="3377"/>
                <a:ext cx="363" cy="354"/>
                <a:chOff x="1488" y="2592"/>
                <a:chExt cx="1438" cy="1402"/>
              </a:xfrm>
            </p:grpSpPr>
            <p:sp>
              <p:nvSpPr>
                <p:cNvPr id="27" name="Freeform 15">
                  <a:extLst>
                    <a:ext uri="{FF2B5EF4-FFF2-40B4-BE49-F238E27FC236}">
                      <a16:creationId xmlns:a16="http://schemas.microsoft.com/office/drawing/2014/main" id="{7AE6601F-7498-B15C-208C-20D291B27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2592"/>
                  <a:ext cx="1123" cy="1001"/>
                </a:xfrm>
                <a:custGeom>
                  <a:avLst/>
                  <a:gdLst>
                    <a:gd name="T0" fmla="*/ 1123 w 1123"/>
                    <a:gd name="T1" fmla="*/ 630 h 1001"/>
                    <a:gd name="T2" fmla="*/ 768 w 1123"/>
                    <a:gd name="T3" fmla="*/ 84 h 1001"/>
                    <a:gd name="T4" fmla="*/ 261 w 1123"/>
                    <a:gd name="T5" fmla="*/ 123 h 1001"/>
                    <a:gd name="T6" fmla="*/ 35 w 1123"/>
                    <a:gd name="T7" fmla="*/ 589 h 1001"/>
                    <a:gd name="T8" fmla="*/ 473 w 1123"/>
                    <a:gd name="T9" fmla="*/ 1001 h 10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"/>
                    <a:gd name="T16" fmla="*/ 0 h 1001"/>
                    <a:gd name="T17" fmla="*/ 1123 w 1123"/>
                    <a:gd name="T18" fmla="*/ 1001 h 10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" h="1001">
                      <a:moveTo>
                        <a:pt x="1123" y="630"/>
                      </a:moveTo>
                      <a:cubicBezTo>
                        <a:pt x="1064" y="540"/>
                        <a:pt x="912" y="168"/>
                        <a:pt x="768" y="84"/>
                      </a:cubicBezTo>
                      <a:cubicBezTo>
                        <a:pt x="624" y="0"/>
                        <a:pt x="382" y="39"/>
                        <a:pt x="261" y="123"/>
                      </a:cubicBezTo>
                      <a:cubicBezTo>
                        <a:pt x="139" y="207"/>
                        <a:pt x="0" y="443"/>
                        <a:pt x="35" y="589"/>
                      </a:cubicBezTo>
                      <a:cubicBezTo>
                        <a:pt x="71" y="736"/>
                        <a:pt x="382" y="916"/>
                        <a:pt x="473" y="1001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E3FB34AE-B528-4CEA-8188-C69047C54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2971"/>
                  <a:ext cx="872" cy="819"/>
                </a:xfrm>
                <a:custGeom>
                  <a:avLst/>
                  <a:gdLst>
                    <a:gd name="T0" fmla="*/ 388 w 872"/>
                    <a:gd name="T1" fmla="*/ 0 h 819"/>
                    <a:gd name="T2" fmla="*/ 65 w 872"/>
                    <a:gd name="T3" fmla="*/ 142 h 819"/>
                    <a:gd name="T4" fmla="*/ 64 w 872"/>
                    <a:gd name="T5" fmla="*/ 583 h 819"/>
                    <a:gd name="T6" fmla="*/ 452 w 872"/>
                    <a:gd name="T7" fmla="*/ 810 h 819"/>
                    <a:gd name="T8" fmla="*/ 872 w 872"/>
                    <a:gd name="T9" fmla="*/ 527 h 8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2"/>
                    <a:gd name="T16" fmla="*/ 0 h 819"/>
                    <a:gd name="T17" fmla="*/ 872 w 872"/>
                    <a:gd name="T18" fmla="*/ 819 h 8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2" h="819">
                      <a:moveTo>
                        <a:pt x="388" y="0"/>
                      </a:moveTo>
                      <a:cubicBezTo>
                        <a:pt x="334" y="24"/>
                        <a:pt x="119" y="45"/>
                        <a:pt x="65" y="142"/>
                      </a:cubicBezTo>
                      <a:cubicBezTo>
                        <a:pt x="11" y="240"/>
                        <a:pt x="0" y="473"/>
                        <a:pt x="64" y="583"/>
                      </a:cubicBezTo>
                      <a:cubicBezTo>
                        <a:pt x="128" y="694"/>
                        <a:pt x="317" y="819"/>
                        <a:pt x="452" y="810"/>
                      </a:cubicBezTo>
                      <a:cubicBezTo>
                        <a:pt x="587" y="801"/>
                        <a:pt x="785" y="586"/>
                        <a:pt x="872" y="527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Freeform 17">
                  <a:extLst>
                    <a:ext uri="{FF2B5EF4-FFF2-40B4-BE49-F238E27FC236}">
                      <a16:creationId xmlns:a16="http://schemas.microsoft.com/office/drawing/2014/main" id="{DA5E49AE-280E-0779-FE0E-FE6B96313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6" y="2784"/>
                  <a:ext cx="670" cy="964"/>
                </a:xfrm>
                <a:custGeom>
                  <a:avLst/>
                  <a:gdLst>
                    <a:gd name="T0" fmla="*/ 4 w 670"/>
                    <a:gd name="T1" fmla="*/ 801 h 964"/>
                    <a:gd name="T2" fmla="*/ 398 w 670"/>
                    <a:gd name="T3" fmla="*/ 928 h 964"/>
                    <a:gd name="T4" fmla="*/ 664 w 670"/>
                    <a:gd name="T5" fmla="*/ 585 h 964"/>
                    <a:gd name="T6" fmla="*/ 430 w 670"/>
                    <a:gd name="T7" fmla="*/ 124 h 964"/>
                    <a:gd name="T8" fmla="*/ 0 w 670"/>
                    <a:gd name="T9" fmla="*/ 0 h 9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0"/>
                    <a:gd name="T16" fmla="*/ 0 h 964"/>
                    <a:gd name="T17" fmla="*/ 670 w 670"/>
                    <a:gd name="T18" fmla="*/ 964 h 9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0" h="964">
                      <a:moveTo>
                        <a:pt x="4" y="801"/>
                      </a:moveTo>
                      <a:cubicBezTo>
                        <a:pt x="70" y="822"/>
                        <a:pt x="288" y="964"/>
                        <a:pt x="398" y="928"/>
                      </a:cubicBezTo>
                      <a:cubicBezTo>
                        <a:pt x="508" y="892"/>
                        <a:pt x="658" y="719"/>
                        <a:pt x="664" y="585"/>
                      </a:cubicBezTo>
                      <a:cubicBezTo>
                        <a:pt x="670" y="452"/>
                        <a:pt x="541" y="222"/>
                        <a:pt x="430" y="124"/>
                      </a:cubicBezTo>
                      <a:cubicBezTo>
                        <a:pt x="319" y="26"/>
                        <a:pt x="90" y="26"/>
                        <a:pt x="0" y="0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Freeform 18">
                  <a:extLst>
                    <a:ext uri="{FF2B5EF4-FFF2-40B4-BE49-F238E27FC236}">
                      <a16:creationId xmlns:a16="http://schemas.microsoft.com/office/drawing/2014/main" id="{7E99993C-A182-A43C-97D6-38B34339D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472186">
                  <a:off x="1881" y="3250"/>
                  <a:ext cx="783" cy="706"/>
                </a:xfrm>
                <a:custGeom>
                  <a:avLst/>
                  <a:gdLst>
                    <a:gd name="T0" fmla="*/ 95 w 783"/>
                    <a:gd name="T1" fmla="*/ 0 h 706"/>
                    <a:gd name="T2" fmla="*/ 3 w 783"/>
                    <a:gd name="T3" fmla="*/ 246 h 706"/>
                    <a:gd name="T4" fmla="*/ 116 w 783"/>
                    <a:gd name="T5" fmla="*/ 527 h 706"/>
                    <a:gd name="T6" fmla="*/ 440 w 783"/>
                    <a:gd name="T7" fmla="*/ 689 h 706"/>
                    <a:gd name="T8" fmla="*/ 783 w 783"/>
                    <a:gd name="T9" fmla="*/ 632 h 7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3"/>
                    <a:gd name="T16" fmla="*/ 0 h 706"/>
                    <a:gd name="T17" fmla="*/ 783 w 783"/>
                    <a:gd name="T18" fmla="*/ 706 h 7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3" h="706">
                      <a:moveTo>
                        <a:pt x="95" y="0"/>
                      </a:moveTo>
                      <a:cubicBezTo>
                        <a:pt x="80" y="41"/>
                        <a:pt x="0" y="158"/>
                        <a:pt x="3" y="246"/>
                      </a:cubicBezTo>
                      <a:cubicBezTo>
                        <a:pt x="6" y="334"/>
                        <a:pt x="43" y="453"/>
                        <a:pt x="116" y="527"/>
                      </a:cubicBezTo>
                      <a:cubicBezTo>
                        <a:pt x="189" y="601"/>
                        <a:pt x="329" y="672"/>
                        <a:pt x="440" y="689"/>
                      </a:cubicBezTo>
                      <a:cubicBezTo>
                        <a:pt x="551" y="706"/>
                        <a:pt x="712" y="644"/>
                        <a:pt x="783" y="632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>
                <a:extLst>
                  <a:ext uri="{FF2B5EF4-FFF2-40B4-BE49-F238E27FC236}">
                    <a16:creationId xmlns:a16="http://schemas.microsoft.com/office/drawing/2014/main" id="{D3FF9F93-4AB6-6360-3BD8-BE37F5BC8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3570"/>
                <a:ext cx="1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>
                <a:extLst>
                  <a:ext uri="{FF2B5EF4-FFF2-40B4-BE49-F238E27FC236}">
                    <a16:creationId xmlns:a16="http://schemas.microsoft.com/office/drawing/2014/main" id="{50E13E6D-E432-A8D2-ECD7-1B352D479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3456"/>
                <a:ext cx="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1">
                <a:extLst>
                  <a:ext uri="{FF2B5EF4-FFF2-40B4-BE49-F238E27FC236}">
                    <a16:creationId xmlns:a16="http://schemas.microsoft.com/office/drawing/2014/main" id="{693C6C51-2147-579D-F28D-8648B8A8A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3456"/>
                <a:ext cx="2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D3B53210-CAFF-D1BF-DA63-D0B07AFA7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8" y="3312"/>
                <a:ext cx="896" cy="145"/>
                <a:chOff x="816" y="672"/>
                <a:chExt cx="2832" cy="576"/>
              </a:xfrm>
            </p:grpSpPr>
            <p:sp>
              <p:nvSpPr>
                <p:cNvPr id="23" name="Line 23">
                  <a:extLst>
                    <a:ext uri="{FF2B5EF4-FFF2-40B4-BE49-F238E27FC236}">
                      <a16:creationId xmlns:a16="http://schemas.microsoft.com/office/drawing/2014/main" id="{B7CF7C06-44B2-E0EA-4E98-4AEA571507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24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4">
                  <a:extLst>
                    <a:ext uri="{FF2B5EF4-FFF2-40B4-BE49-F238E27FC236}">
                      <a16:creationId xmlns:a16="http://schemas.microsoft.com/office/drawing/2014/main" id="{6554BC41-4E8A-A262-1AC3-65DCD1F38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8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5">
                  <a:extLst>
                    <a:ext uri="{FF2B5EF4-FFF2-40B4-BE49-F238E27FC236}">
                      <a16:creationId xmlns:a16="http://schemas.microsoft.com/office/drawing/2014/main" id="{17E472E8-3ED6-5625-010B-1805EAF6E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6" y="672"/>
                  <a:ext cx="28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6">
                  <a:extLst>
                    <a:ext uri="{FF2B5EF4-FFF2-40B4-BE49-F238E27FC236}">
                      <a16:creationId xmlns:a16="http://schemas.microsoft.com/office/drawing/2014/main" id="{57E94312-1BAD-3523-750E-D400DA937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27">
                <a:extLst>
                  <a:ext uri="{FF2B5EF4-FFF2-40B4-BE49-F238E27FC236}">
                    <a16:creationId xmlns:a16="http://schemas.microsoft.com/office/drawing/2014/main" id="{ED1A570C-307E-9159-51F2-38941063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9" y="3627"/>
                <a:ext cx="3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8">
                <a:extLst>
                  <a:ext uri="{FF2B5EF4-FFF2-40B4-BE49-F238E27FC236}">
                    <a16:creationId xmlns:a16="http://schemas.microsoft.com/office/drawing/2014/main" id="{ED10F1A8-9E96-B376-8C35-804314AE0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3401"/>
                <a:ext cx="169" cy="19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9">
                <a:extLst>
                  <a:ext uri="{FF2B5EF4-FFF2-40B4-BE49-F238E27FC236}">
                    <a16:creationId xmlns:a16="http://schemas.microsoft.com/office/drawing/2014/main" id="{70571B6A-EB3E-CEE2-AB8B-69A799BBA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1" y="3558"/>
                <a:ext cx="36" cy="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30">
                <a:extLst>
                  <a:ext uri="{FF2B5EF4-FFF2-40B4-BE49-F238E27FC236}">
                    <a16:creationId xmlns:a16="http://schemas.microsoft.com/office/drawing/2014/main" id="{6C20352E-8D50-2466-9C48-90033F3C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1" y="3570"/>
                <a:ext cx="36" cy="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31">
                <a:extLst>
                  <a:ext uri="{FF2B5EF4-FFF2-40B4-BE49-F238E27FC236}">
                    <a16:creationId xmlns:a16="http://schemas.microsoft.com/office/drawing/2014/main" id="{D2AF5285-E8A9-B6D4-FD5C-2332528B0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0" y="3446"/>
                <a:ext cx="3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2">
                <a:extLst>
                  <a:ext uri="{FF2B5EF4-FFF2-40B4-BE49-F238E27FC236}">
                    <a16:creationId xmlns:a16="http://schemas.microsoft.com/office/drawing/2014/main" id="{C362068B-A355-17AE-9EBD-191C1945F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4" y="3383"/>
                <a:ext cx="3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" name="Rectangle 6">
            <a:extLst>
              <a:ext uri="{FF2B5EF4-FFF2-40B4-BE49-F238E27FC236}">
                <a16:creationId xmlns:a16="http://schemas.microsoft.com/office/drawing/2014/main" id="{4D3372FC-1A2F-CD25-D4F3-E9E17D3A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47800"/>
            <a:ext cx="1538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b="1" i="1">
                <a:latin typeface="Comic Sans MS" charset="0"/>
                <a:cs typeface="Comic Sans MS" charset="0"/>
              </a:rPr>
              <a:t>Great -- </a:t>
            </a:r>
            <a:r>
              <a:rPr lang="en-US" sz="1200" b="1" i="1" u="sng">
                <a:latin typeface="Comic Sans MS" charset="0"/>
                <a:cs typeface="Comic Sans MS" charset="0"/>
              </a:rPr>
              <a:t>Theory!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7D249F8B-91F6-0567-F629-810B6470863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057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3">
            <a:extLst>
              <a:ext uri="{FF2B5EF4-FFF2-40B4-BE49-F238E27FC236}">
                <a16:creationId xmlns:a16="http://schemas.microsoft.com/office/drawing/2014/main" id="{9AF8FE01-1851-9ADF-72B2-7C34A85F696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28800"/>
            <a:ext cx="712788" cy="762000"/>
            <a:chOff x="297" y="1632"/>
            <a:chExt cx="1088" cy="1162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FB5826E-05BC-976E-BE1D-434B85CC5135}"/>
                </a:ext>
              </a:extLst>
            </p:cNvPr>
            <p:cNvSpPr>
              <a:spLocks/>
            </p:cNvSpPr>
            <p:nvPr/>
          </p:nvSpPr>
          <p:spPr bwMode="auto">
            <a:xfrm rot="3678300" flipH="1">
              <a:off x="509" y="2524"/>
              <a:ext cx="250" cy="290"/>
            </a:xfrm>
            <a:custGeom>
              <a:avLst/>
              <a:gdLst>
                <a:gd name="T0" fmla="*/ 54 w 250"/>
                <a:gd name="T1" fmla="*/ 0 h 290"/>
                <a:gd name="T2" fmla="*/ 13 w 250"/>
                <a:gd name="T3" fmla="*/ 194 h 290"/>
                <a:gd name="T4" fmla="*/ 132 w 250"/>
                <a:gd name="T5" fmla="*/ 288 h 290"/>
                <a:gd name="T6" fmla="*/ 247 w 250"/>
                <a:gd name="T7" fmla="*/ 182 h 290"/>
                <a:gd name="T8" fmla="*/ 150 w 250"/>
                <a:gd name="T9" fmla="*/ 0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90"/>
                <a:gd name="T17" fmla="*/ 250 w 25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90">
                  <a:moveTo>
                    <a:pt x="54" y="0"/>
                  </a:moveTo>
                  <a:cubicBezTo>
                    <a:pt x="47" y="32"/>
                    <a:pt x="0" y="146"/>
                    <a:pt x="13" y="194"/>
                  </a:cubicBezTo>
                  <a:cubicBezTo>
                    <a:pt x="26" y="242"/>
                    <a:pt x="93" y="290"/>
                    <a:pt x="132" y="288"/>
                  </a:cubicBezTo>
                  <a:cubicBezTo>
                    <a:pt x="171" y="286"/>
                    <a:pt x="244" y="230"/>
                    <a:pt x="247" y="182"/>
                  </a:cubicBezTo>
                  <a:cubicBezTo>
                    <a:pt x="250" y="134"/>
                    <a:pt x="170" y="38"/>
                    <a:pt x="1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B2061279-7598-8E1A-8518-BBA5A35B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728"/>
              <a:ext cx="320" cy="32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AAA27718-F6B2-967A-D039-F3466339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1728"/>
              <a:ext cx="320" cy="32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45DA01B6-39DE-661D-B79C-E465E5DD5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" y="2016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E9D29D3C-384C-15D6-FB4B-F09D6E11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352"/>
              <a:ext cx="320" cy="32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2592DB9C-5990-E9D2-1461-E9353B7F8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" y="2064"/>
              <a:ext cx="17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40">
              <a:extLst>
                <a:ext uri="{FF2B5EF4-FFF2-40B4-BE49-F238E27FC236}">
                  <a16:creationId xmlns:a16="http://schemas.microsoft.com/office/drawing/2014/main" id="{D41787BF-45FB-7843-5A54-CF30C649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632"/>
              <a:ext cx="607" cy="240"/>
            </a:xfrm>
            <a:custGeom>
              <a:avLst/>
              <a:gdLst>
                <a:gd name="T0" fmla="*/ 0 w 36772"/>
                <a:gd name="T1" fmla="*/ 0 h 21600"/>
                <a:gd name="T2" fmla="*/ 0 w 36772"/>
                <a:gd name="T3" fmla="*/ 0 h 21600"/>
                <a:gd name="T4" fmla="*/ 0 w 36772"/>
                <a:gd name="T5" fmla="*/ 0 h 21600"/>
                <a:gd name="T6" fmla="*/ 0 60000 65536"/>
                <a:gd name="T7" fmla="*/ 0 60000 65536"/>
                <a:gd name="T8" fmla="*/ 0 60000 65536"/>
                <a:gd name="T9" fmla="*/ 0 w 36772"/>
                <a:gd name="T10" fmla="*/ 0 h 21600"/>
                <a:gd name="T11" fmla="*/ 36772 w 367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772" h="21600" fill="none" extrusionOk="0">
                  <a:moveTo>
                    <a:pt x="-1" y="10765"/>
                  </a:moveTo>
                  <a:cubicBezTo>
                    <a:pt x="3863" y="4102"/>
                    <a:pt x="10983" y="-1"/>
                    <a:pt x="18686" y="0"/>
                  </a:cubicBezTo>
                  <a:cubicBezTo>
                    <a:pt x="25980" y="0"/>
                    <a:pt x="32783" y="3682"/>
                    <a:pt x="36771" y="9790"/>
                  </a:cubicBezTo>
                </a:path>
                <a:path w="36772" h="21600" stroke="0" extrusionOk="0">
                  <a:moveTo>
                    <a:pt x="-1" y="10765"/>
                  </a:moveTo>
                  <a:cubicBezTo>
                    <a:pt x="3863" y="4102"/>
                    <a:pt x="10983" y="-1"/>
                    <a:pt x="18686" y="0"/>
                  </a:cubicBezTo>
                  <a:cubicBezTo>
                    <a:pt x="25980" y="0"/>
                    <a:pt x="32783" y="3682"/>
                    <a:pt x="36771" y="9790"/>
                  </a:cubicBezTo>
                  <a:lnTo>
                    <a:pt x="18686" y="21600"/>
                  </a:lnTo>
                  <a:lnTo>
                    <a:pt x="-1" y="10765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41">
              <a:extLst>
                <a:ext uri="{FF2B5EF4-FFF2-40B4-BE49-F238E27FC236}">
                  <a16:creationId xmlns:a16="http://schemas.microsoft.com/office/drawing/2014/main" id="{30C09E19-2410-349C-61B9-6B3823B543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7" y="1872"/>
              <a:ext cx="607" cy="240"/>
            </a:xfrm>
            <a:custGeom>
              <a:avLst/>
              <a:gdLst>
                <a:gd name="T0" fmla="*/ 0 w 36778"/>
                <a:gd name="T1" fmla="*/ 0 h 21600"/>
                <a:gd name="T2" fmla="*/ 0 w 36778"/>
                <a:gd name="T3" fmla="*/ 0 h 21600"/>
                <a:gd name="T4" fmla="*/ 0 w 36778"/>
                <a:gd name="T5" fmla="*/ 0 h 21600"/>
                <a:gd name="T6" fmla="*/ 0 60000 65536"/>
                <a:gd name="T7" fmla="*/ 0 60000 65536"/>
                <a:gd name="T8" fmla="*/ 0 60000 65536"/>
                <a:gd name="T9" fmla="*/ 0 w 36778"/>
                <a:gd name="T10" fmla="*/ 0 h 21600"/>
                <a:gd name="T11" fmla="*/ 36778 w 367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778" h="21600" fill="none" extrusionOk="0">
                  <a:moveTo>
                    <a:pt x="0" y="9846"/>
                  </a:moveTo>
                  <a:cubicBezTo>
                    <a:pt x="3982" y="3705"/>
                    <a:pt x="10803" y="-1"/>
                    <a:pt x="18122" y="0"/>
                  </a:cubicBezTo>
                  <a:cubicBezTo>
                    <a:pt x="25803" y="0"/>
                    <a:pt x="32906" y="4079"/>
                    <a:pt x="36777" y="10713"/>
                  </a:cubicBezTo>
                </a:path>
                <a:path w="36778" h="21600" stroke="0" extrusionOk="0">
                  <a:moveTo>
                    <a:pt x="0" y="9846"/>
                  </a:moveTo>
                  <a:cubicBezTo>
                    <a:pt x="3982" y="3705"/>
                    <a:pt x="10803" y="-1"/>
                    <a:pt x="18122" y="0"/>
                  </a:cubicBezTo>
                  <a:cubicBezTo>
                    <a:pt x="25803" y="0"/>
                    <a:pt x="32906" y="4079"/>
                    <a:pt x="36777" y="10713"/>
                  </a:cubicBezTo>
                  <a:lnTo>
                    <a:pt x="18122" y="21600"/>
                  </a:lnTo>
                  <a:lnTo>
                    <a:pt x="0" y="984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0"/>
          <p:cNvGrpSpPr>
            <a:grpSpLocks/>
          </p:cNvGrpSpPr>
          <p:nvPr/>
        </p:nvGrpSpPr>
        <p:grpSpPr bwMode="auto">
          <a:xfrm>
            <a:off x="304800" y="1600200"/>
            <a:ext cx="3857625" cy="2286000"/>
            <a:chOff x="194" y="1104"/>
            <a:chExt cx="2430" cy="1440"/>
          </a:xfrm>
        </p:grpSpPr>
        <p:sp>
          <p:nvSpPr>
            <p:cNvPr id="54326" name="Rectangle 3"/>
            <p:cNvSpPr>
              <a:spLocks noChangeArrowheads="1"/>
            </p:cNvSpPr>
            <p:nvPr/>
          </p:nvSpPr>
          <p:spPr bwMode="auto">
            <a:xfrm>
              <a:off x="1289" y="2016"/>
              <a:ext cx="19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7" name="Freeform 4"/>
            <p:cNvSpPr>
              <a:spLocks/>
            </p:cNvSpPr>
            <p:nvPr/>
          </p:nvSpPr>
          <p:spPr bwMode="auto">
            <a:xfrm>
              <a:off x="1337" y="2448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8" name="Line 5"/>
            <p:cNvSpPr>
              <a:spLocks noChangeShapeType="1"/>
            </p:cNvSpPr>
            <p:nvPr/>
          </p:nvSpPr>
          <p:spPr bwMode="auto">
            <a:xfrm>
              <a:off x="76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9" name="Freeform 6"/>
            <p:cNvSpPr>
              <a:spLocks/>
            </p:cNvSpPr>
            <p:nvPr/>
          </p:nvSpPr>
          <p:spPr bwMode="auto">
            <a:xfrm>
              <a:off x="1481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0" name="Freeform 7"/>
            <p:cNvSpPr>
              <a:spLocks/>
            </p:cNvSpPr>
            <p:nvPr/>
          </p:nvSpPr>
          <p:spPr bwMode="auto">
            <a:xfrm flipH="1">
              <a:off x="857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1" name="Rectangle 8"/>
            <p:cNvSpPr>
              <a:spLocks noChangeArrowheads="1"/>
            </p:cNvSpPr>
            <p:nvPr/>
          </p:nvSpPr>
          <p:spPr bwMode="auto">
            <a:xfrm>
              <a:off x="1049" y="1104"/>
              <a:ext cx="672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ROM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or 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gates</a:t>
              </a:r>
            </a:p>
          </p:txBody>
        </p:sp>
        <p:sp>
          <p:nvSpPr>
            <p:cNvPr id="54332" name="Line 9"/>
            <p:cNvSpPr>
              <a:spLocks noChangeShapeType="1"/>
            </p:cNvSpPr>
            <p:nvPr/>
          </p:nvSpPr>
          <p:spPr bwMode="auto">
            <a:xfrm>
              <a:off x="172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3" name="Text Box 10"/>
            <p:cNvSpPr txBox="1">
              <a:spLocks noChangeArrowheads="1"/>
            </p:cNvSpPr>
            <p:nvPr/>
          </p:nvSpPr>
          <p:spPr bwMode="auto">
            <a:xfrm>
              <a:off x="1861" y="1761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NEXT</a:t>
              </a:r>
            </a:p>
          </p:txBody>
        </p:sp>
        <p:sp>
          <p:nvSpPr>
            <p:cNvPr id="54334" name="Text Box 11"/>
            <p:cNvSpPr txBox="1">
              <a:spLocks noChangeArrowheads="1"/>
            </p:cNvSpPr>
            <p:nvPr/>
          </p:nvSpPr>
          <p:spPr bwMode="auto">
            <a:xfrm>
              <a:off x="293" y="1776"/>
              <a:ext cx="5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STATE</a:t>
              </a:r>
            </a:p>
          </p:txBody>
        </p:sp>
        <p:sp>
          <p:nvSpPr>
            <p:cNvPr id="54335" name="Text Box 12"/>
            <p:cNvSpPr txBox="1">
              <a:spLocks noChangeArrowheads="1"/>
            </p:cNvSpPr>
            <p:nvPr/>
          </p:nvSpPr>
          <p:spPr bwMode="auto">
            <a:xfrm>
              <a:off x="194" y="1248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inputs</a:t>
              </a:r>
            </a:p>
          </p:txBody>
        </p:sp>
        <p:sp>
          <p:nvSpPr>
            <p:cNvPr id="54336" name="Text Box 13"/>
            <p:cNvSpPr txBox="1">
              <a:spLocks noChangeArrowheads="1"/>
            </p:cNvSpPr>
            <p:nvPr/>
          </p:nvSpPr>
          <p:spPr bwMode="auto">
            <a:xfrm>
              <a:off x="1952" y="1248"/>
              <a:ext cx="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outputs</a:t>
              </a:r>
            </a:p>
          </p:txBody>
        </p:sp>
        <p:sp>
          <p:nvSpPr>
            <p:cNvPr id="54337" name="Line 14"/>
            <p:cNvSpPr>
              <a:spLocks noChangeShapeType="1"/>
            </p:cNvSpPr>
            <p:nvPr/>
          </p:nvSpPr>
          <p:spPr bwMode="auto">
            <a:xfrm>
              <a:off x="1865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8" name="Text Box 15"/>
            <p:cNvSpPr txBox="1">
              <a:spLocks noChangeArrowheads="1"/>
            </p:cNvSpPr>
            <p:nvPr/>
          </p:nvSpPr>
          <p:spPr bwMode="auto">
            <a:xfrm>
              <a:off x="1914" y="2001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  <p:sp>
          <p:nvSpPr>
            <p:cNvPr id="54339" name="Line 16"/>
            <p:cNvSpPr>
              <a:spLocks noChangeShapeType="1"/>
            </p:cNvSpPr>
            <p:nvPr/>
          </p:nvSpPr>
          <p:spPr bwMode="auto">
            <a:xfrm>
              <a:off x="810" y="207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40" name="Text Box 17"/>
            <p:cNvSpPr txBox="1">
              <a:spLocks noChangeArrowheads="1"/>
            </p:cNvSpPr>
            <p:nvPr/>
          </p:nvSpPr>
          <p:spPr bwMode="auto">
            <a:xfrm>
              <a:off x="859" y="201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</p:grpSp>
      <p:sp>
        <p:nvSpPr>
          <p:cNvPr id="54275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47926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1. Initialization?  Clear the memory?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2. Unused state encodings?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waste ROM (use gates)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   - what does it mean?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can the FSM recover? 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3. Choosing encoding for state?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4. Synchronizing input changes with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state update?</a:t>
            </a:r>
          </a:p>
        </p:txBody>
      </p:sp>
      <p:grpSp>
        <p:nvGrpSpPr>
          <p:cNvPr id="54276" name="Group 75"/>
          <p:cNvGrpSpPr>
            <a:grpSpLocks/>
          </p:cNvGrpSpPr>
          <p:nvPr/>
        </p:nvGrpSpPr>
        <p:grpSpPr bwMode="auto">
          <a:xfrm>
            <a:off x="365125" y="4495800"/>
            <a:ext cx="4017963" cy="1481138"/>
            <a:chOff x="230" y="2832"/>
            <a:chExt cx="2531" cy="933"/>
          </a:xfrm>
        </p:grpSpPr>
        <p:grpSp>
          <p:nvGrpSpPr>
            <p:cNvPr id="32803" name="Group 26"/>
            <p:cNvGrpSpPr>
              <a:grpSpLocks/>
            </p:cNvGrpSpPr>
            <p:nvPr/>
          </p:nvGrpSpPr>
          <p:grpSpPr bwMode="auto">
            <a:xfrm>
              <a:off x="528" y="3360"/>
              <a:ext cx="192" cy="240"/>
              <a:chOff x="480" y="2880"/>
              <a:chExt cx="192" cy="240"/>
            </a:xfrm>
          </p:grpSpPr>
          <p:sp>
            <p:nvSpPr>
              <p:cNvPr id="54322" name="Rectangle 22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6" name="Group 25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5" name="Line 24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4" name="Group 27"/>
            <p:cNvGrpSpPr>
              <a:grpSpLocks/>
            </p:cNvGrpSpPr>
            <p:nvPr/>
          </p:nvGrpSpPr>
          <p:grpSpPr bwMode="auto">
            <a:xfrm>
              <a:off x="912" y="3360"/>
              <a:ext cx="192" cy="240"/>
              <a:chOff x="480" y="2880"/>
              <a:chExt cx="192" cy="240"/>
            </a:xfrm>
          </p:grpSpPr>
          <p:sp>
            <p:nvSpPr>
              <p:cNvPr id="54318" name="Rectangle 2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2" name="Group 2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1" name="Line 3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5" name="Group 32"/>
            <p:cNvGrpSpPr>
              <a:grpSpLocks/>
            </p:cNvGrpSpPr>
            <p:nvPr/>
          </p:nvGrpSpPr>
          <p:grpSpPr bwMode="auto">
            <a:xfrm>
              <a:off x="1680" y="3360"/>
              <a:ext cx="192" cy="240"/>
              <a:chOff x="480" y="2880"/>
              <a:chExt cx="192" cy="240"/>
            </a:xfrm>
          </p:grpSpPr>
          <p:sp>
            <p:nvSpPr>
              <p:cNvPr id="54314" name="Rectangle 33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8" name="Group 34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7" name="Line 36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6" name="Group 37"/>
            <p:cNvGrpSpPr>
              <a:grpSpLocks/>
            </p:cNvGrpSpPr>
            <p:nvPr/>
          </p:nvGrpSpPr>
          <p:grpSpPr bwMode="auto">
            <a:xfrm>
              <a:off x="1296" y="3360"/>
              <a:ext cx="192" cy="240"/>
              <a:chOff x="480" y="2880"/>
              <a:chExt cx="192" cy="240"/>
            </a:xfrm>
          </p:grpSpPr>
          <p:sp>
            <p:nvSpPr>
              <p:cNvPr id="54310" name="Rectangle 3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4" name="Group 3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3" name="Line 4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54284" name="Line 42"/>
            <p:cNvSpPr>
              <a:spLocks noChangeShapeType="1"/>
            </p:cNvSpPr>
            <p:nvPr/>
          </p:nvSpPr>
          <p:spPr bwMode="auto">
            <a:xfrm>
              <a:off x="33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5" name="Line 43"/>
            <p:cNvSpPr>
              <a:spLocks noChangeShapeType="1"/>
            </p:cNvSpPr>
            <p:nvPr/>
          </p:nvSpPr>
          <p:spPr bwMode="auto">
            <a:xfrm>
              <a:off x="72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6" name="Line 44"/>
            <p:cNvSpPr>
              <a:spLocks noChangeShapeType="1"/>
            </p:cNvSpPr>
            <p:nvPr/>
          </p:nvSpPr>
          <p:spPr bwMode="auto">
            <a:xfrm>
              <a:off x="110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7" name="Line 45"/>
            <p:cNvSpPr>
              <a:spLocks noChangeShapeType="1"/>
            </p:cNvSpPr>
            <p:nvPr/>
          </p:nvSpPr>
          <p:spPr bwMode="auto">
            <a:xfrm>
              <a:off x="1488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8" name="Line 46"/>
            <p:cNvSpPr>
              <a:spLocks noChangeShapeType="1"/>
            </p:cNvSpPr>
            <p:nvPr/>
          </p:nvSpPr>
          <p:spPr bwMode="auto">
            <a:xfrm>
              <a:off x="216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0" name="Line 50"/>
            <p:cNvSpPr>
              <a:spLocks noChangeShapeType="1"/>
            </p:cNvSpPr>
            <p:nvPr/>
          </p:nvSpPr>
          <p:spPr bwMode="auto">
            <a:xfrm>
              <a:off x="1872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1" name="Line 51"/>
            <p:cNvSpPr>
              <a:spLocks noChangeShapeType="1"/>
            </p:cNvSpPr>
            <p:nvPr/>
          </p:nvSpPr>
          <p:spPr bwMode="auto">
            <a:xfrm>
              <a:off x="196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2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3" name="Line 55"/>
            <p:cNvSpPr>
              <a:spLocks noChangeShapeType="1"/>
            </p:cNvSpPr>
            <p:nvPr/>
          </p:nvSpPr>
          <p:spPr bwMode="auto">
            <a:xfrm>
              <a:off x="1152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4" name="Line 56"/>
            <p:cNvSpPr>
              <a:spLocks noChangeShapeType="1"/>
            </p:cNvSpPr>
            <p:nvPr/>
          </p:nvSpPr>
          <p:spPr bwMode="auto">
            <a:xfrm>
              <a:off x="768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5" name="Line 57"/>
            <p:cNvSpPr>
              <a:spLocks noChangeShapeType="1"/>
            </p:cNvSpPr>
            <p:nvPr/>
          </p:nvSpPr>
          <p:spPr bwMode="auto">
            <a:xfrm>
              <a:off x="768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6" name="Oval 49"/>
            <p:cNvSpPr>
              <a:spLocks noChangeArrowheads="1"/>
            </p:cNvSpPr>
            <p:nvPr/>
          </p:nvSpPr>
          <p:spPr bwMode="auto">
            <a:xfrm>
              <a:off x="2064" y="318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7" name="Line 58"/>
            <p:cNvSpPr>
              <a:spLocks noChangeShapeType="1"/>
            </p:cNvSpPr>
            <p:nvPr/>
          </p:nvSpPr>
          <p:spPr bwMode="auto">
            <a:xfrm>
              <a:off x="1536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8" name="Line 59"/>
            <p:cNvSpPr>
              <a:spLocks noChangeShapeType="1"/>
            </p:cNvSpPr>
            <p:nvPr/>
          </p:nvSpPr>
          <p:spPr bwMode="auto">
            <a:xfrm>
              <a:off x="115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9" name="Oval 48"/>
            <p:cNvSpPr>
              <a:spLocks noChangeArrowheads="1"/>
            </p:cNvSpPr>
            <p:nvPr/>
          </p:nvSpPr>
          <p:spPr bwMode="auto">
            <a:xfrm>
              <a:off x="2064" y="284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0" name="Line 64"/>
            <p:cNvSpPr>
              <a:spLocks noChangeShapeType="1"/>
            </p:cNvSpPr>
            <p:nvPr/>
          </p:nvSpPr>
          <p:spPr bwMode="auto">
            <a:xfrm>
              <a:off x="1776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1" name="Line 65"/>
            <p:cNvSpPr>
              <a:spLocks noChangeShapeType="1"/>
            </p:cNvSpPr>
            <p:nvPr/>
          </p:nvSpPr>
          <p:spPr bwMode="auto">
            <a:xfrm>
              <a:off x="1392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2" name="Line 66"/>
            <p:cNvSpPr>
              <a:spLocks noChangeShapeType="1"/>
            </p:cNvSpPr>
            <p:nvPr/>
          </p:nvSpPr>
          <p:spPr bwMode="auto">
            <a:xfrm>
              <a:off x="100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3" name="Line 67"/>
            <p:cNvSpPr>
              <a:spLocks noChangeShapeType="1"/>
            </p:cNvSpPr>
            <p:nvPr/>
          </p:nvSpPr>
          <p:spPr bwMode="auto">
            <a:xfrm>
              <a:off x="624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4" name="Line 68"/>
            <p:cNvSpPr>
              <a:spLocks noChangeShapeType="1"/>
            </p:cNvSpPr>
            <p:nvPr/>
          </p:nvSpPr>
          <p:spPr bwMode="auto">
            <a:xfrm flipH="1">
              <a:off x="336" y="37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5" name="Text Box 69"/>
            <p:cNvSpPr txBox="1">
              <a:spLocks noChangeArrowheads="1"/>
            </p:cNvSpPr>
            <p:nvPr/>
          </p:nvSpPr>
          <p:spPr bwMode="auto">
            <a:xfrm>
              <a:off x="230" y="3263"/>
              <a:ext cx="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IN</a:t>
              </a:r>
            </a:p>
          </p:txBody>
        </p:sp>
        <p:sp>
          <p:nvSpPr>
            <p:cNvPr id="54306" name="Text Box 70"/>
            <p:cNvSpPr txBox="1">
              <a:spLocks noChangeArrowheads="1"/>
            </p:cNvSpPr>
            <p:nvPr/>
          </p:nvSpPr>
          <p:spPr bwMode="auto">
            <a:xfrm>
              <a:off x="230" y="355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  <p:sp>
          <p:nvSpPr>
            <p:cNvPr id="54307" name="AutoShape 72"/>
            <p:cNvSpPr>
              <a:spLocks noChangeArrowheads="1"/>
            </p:cNvSpPr>
            <p:nvPr/>
          </p:nvSpPr>
          <p:spPr bwMode="auto">
            <a:xfrm>
              <a:off x="2160" y="2942"/>
              <a:ext cx="336" cy="24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8" name="Line 73"/>
            <p:cNvSpPr>
              <a:spLocks noChangeShapeType="1"/>
            </p:cNvSpPr>
            <p:nvPr/>
          </p:nvSpPr>
          <p:spPr bwMode="auto">
            <a:xfrm>
              <a:off x="249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9" name="Text Box 74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</p:grp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Housekeeping Issues…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76600" y="5562600"/>
            <a:ext cx="3035300" cy="1152525"/>
            <a:chOff x="3276600" y="5562600"/>
            <a:chExt cx="3034787" cy="1152908"/>
          </a:xfrm>
        </p:grpSpPr>
        <p:sp>
          <p:nvSpPr>
            <p:cNvPr id="32781" name="Text Box 77"/>
            <p:cNvSpPr txBox="1">
              <a:spLocks noChangeArrowheads="1"/>
            </p:cNvSpPr>
            <p:nvPr/>
          </p:nvSpPr>
          <p:spPr bwMode="auto">
            <a:xfrm>
              <a:off x="4267200" y="5791200"/>
              <a:ext cx="20441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Now, that’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funny </a:t>
              </a:r>
              <a:b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looking state machine</a:t>
              </a:r>
              <a:endPara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54279" name="Line 78"/>
            <p:cNvSpPr>
              <a:spLocks noChangeShapeType="1"/>
            </p:cNvSpPr>
            <p:nvPr/>
          </p:nvSpPr>
          <p:spPr bwMode="auto">
            <a:xfrm>
              <a:off x="3962284" y="5791276"/>
              <a:ext cx="304748" cy="76225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2783" name="Group 70"/>
            <p:cNvGrpSpPr>
              <a:grpSpLocks/>
            </p:cNvGrpSpPr>
            <p:nvPr/>
          </p:nvGrpSpPr>
          <p:grpSpPr bwMode="auto">
            <a:xfrm flipH="1">
              <a:off x="3276600" y="5562600"/>
              <a:ext cx="520767" cy="1152908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2906" y="3683023"/>
                <a:ext cx="158415" cy="673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1320" y="4356623"/>
                <a:ext cx="277225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5022" y="4356623"/>
                <a:ext cx="216298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87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0562" y="2690106"/>
                  <a:ext cx="243714" cy="1219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09700" y="2583428"/>
                  <a:ext cx="228483" cy="1219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788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39" y="2674867"/>
                  <a:ext cx="237623" cy="396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508" y="2574284"/>
                  <a:ext cx="249808" cy="14020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6416" y="3530625"/>
                <a:ext cx="353387" cy="225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1988" y="3192300"/>
                <a:ext cx="137091" cy="3322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600256" y="3753126"/>
                <a:ext cx="42650" cy="295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7208" y="4048779"/>
                <a:ext cx="170601" cy="2865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4243" y="3009422"/>
                <a:ext cx="161460" cy="13106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447" y="4333792"/>
                <a:ext cx="207262" cy="11271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2795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80836" y="726419"/>
                  <a:ext cx="353387" cy="41147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92465" y="751595"/>
                  <a:ext cx="502664" cy="2255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69290" y="729020"/>
                  <a:ext cx="307690" cy="2225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92363" y="3276600"/>
            <a:ext cx="1287462" cy="1057275"/>
            <a:chOff x="2391833" y="3276600"/>
            <a:chExt cx="1287738" cy="1057077"/>
          </a:xfrm>
        </p:grpSpPr>
        <p:sp>
          <p:nvSpPr>
            <p:cNvPr id="4" name="Trapezoid 3"/>
            <p:cNvSpPr/>
            <p:nvPr/>
          </p:nvSpPr>
          <p:spPr>
            <a:xfrm rot="16200000">
              <a:off x="2399894" y="3467018"/>
              <a:ext cx="609486" cy="228649"/>
            </a:xfrm>
            <a:prstGeom prst="trapezoid">
              <a:avLst/>
            </a:prstGeom>
            <a:solidFill>
              <a:schemeClr val="bg1"/>
            </a:solidFill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 flipH="1" flipV="1">
              <a:off x="2704637" y="3857516"/>
              <a:ext cx="4764" cy="2364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91833" y="4025760"/>
              <a:ext cx="612906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reset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426086" y="3451931"/>
              <a:ext cx="572980" cy="2762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1    0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2815786" y="3738476"/>
              <a:ext cx="2238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88861" y="3576582"/>
              <a:ext cx="690710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initial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454150"/>
            <a:ext cx="7086600" cy="1828800"/>
            <a:chOff x="480" y="916"/>
            <a:chExt cx="4464" cy="1152"/>
          </a:xfrm>
        </p:grpSpPr>
        <p:grpSp>
          <p:nvGrpSpPr>
            <p:cNvPr id="34857" name="Group 4"/>
            <p:cNvGrpSpPr>
              <a:grpSpLocks/>
            </p:cNvGrpSpPr>
            <p:nvPr/>
          </p:nvGrpSpPr>
          <p:grpSpPr bwMode="auto">
            <a:xfrm>
              <a:off x="3798" y="916"/>
              <a:ext cx="573" cy="429"/>
              <a:chOff x="2766" y="904"/>
              <a:chExt cx="573" cy="429"/>
            </a:xfrm>
          </p:grpSpPr>
          <p:sp>
            <p:nvSpPr>
              <p:cNvPr id="23622" name="Rectangle 5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3" name="Rectangle 6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4" name="Rectangle 7"/>
              <p:cNvSpPr>
                <a:spLocks noChangeArrowheads="1"/>
              </p:cNvSpPr>
              <p:nvPr/>
            </p:nvSpPr>
            <p:spPr bwMode="auto">
              <a:xfrm>
                <a:off x="2837" y="983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ROM</a:t>
                </a:r>
                <a:endParaRPr lang="en-US">
                  <a:latin typeface="+mj-lt"/>
                </a:endParaRPr>
              </a:p>
            </p:txBody>
          </p:sp>
        </p:grpSp>
        <p:grpSp>
          <p:nvGrpSpPr>
            <p:cNvPr id="34858" name="Group 8"/>
            <p:cNvGrpSpPr>
              <a:grpSpLocks/>
            </p:cNvGrpSpPr>
            <p:nvPr/>
          </p:nvGrpSpPr>
          <p:grpSpPr bwMode="auto">
            <a:xfrm>
              <a:off x="3790" y="1631"/>
              <a:ext cx="581" cy="219"/>
              <a:chOff x="2758" y="1619"/>
              <a:chExt cx="581" cy="219"/>
            </a:xfrm>
          </p:grpSpPr>
          <p:sp>
            <p:nvSpPr>
              <p:cNvPr id="23618" name="Rectangle 9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9" name="Rectangle 10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0" name="Line 11"/>
              <p:cNvSpPr>
                <a:spLocks noChangeShapeType="1"/>
              </p:cNvSpPr>
              <p:nvPr/>
            </p:nvSpPr>
            <p:spPr bwMode="auto">
              <a:xfrm flipV="1">
                <a:off x="2758" y="1759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1" name="Line 12"/>
              <p:cNvSpPr>
                <a:spLocks noChangeShapeType="1"/>
              </p:cNvSpPr>
              <p:nvPr/>
            </p:nvSpPr>
            <p:spPr bwMode="auto">
              <a:xfrm flipH="1" flipV="1">
                <a:off x="2758" y="1688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59" name="Group 13"/>
            <p:cNvGrpSpPr>
              <a:grpSpLocks/>
            </p:cNvGrpSpPr>
            <p:nvPr/>
          </p:nvGrpSpPr>
          <p:grpSpPr bwMode="auto">
            <a:xfrm>
              <a:off x="4052" y="1337"/>
              <a:ext cx="64" cy="294"/>
              <a:chOff x="3020" y="1325"/>
              <a:chExt cx="64" cy="294"/>
            </a:xfrm>
          </p:grpSpPr>
          <p:sp>
            <p:nvSpPr>
              <p:cNvPr id="23616" name="Freeform 14"/>
              <p:cNvSpPr>
                <a:spLocks/>
              </p:cNvSpPr>
              <p:nvPr/>
            </p:nvSpPr>
            <p:spPr bwMode="auto">
              <a:xfrm>
                <a:off x="3020" y="1484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7" name="Line 15"/>
              <p:cNvSpPr>
                <a:spLocks noChangeShapeType="1"/>
              </p:cNvSpPr>
              <p:nvPr/>
            </p:nvSpPr>
            <p:spPr bwMode="auto">
              <a:xfrm>
                <a:off x="3052" y="1325"/>
                <a:ext cx="1" cy="1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0" name="Group 16"/>
            <p:cNvGrpSpPr>
              <a:grpSpLocks/>
            </p:cNvGrpSpPr>
            <p:nvPr/>
          </p:nvGrpSpPr>
          <p:grpSpPr bwMode="auto">
            <a:xfrm>
              <a:off x="4052" y="1838"/>
              <a:ext cx="64" cy="222"/>
              <a:chOff x="3020" y="1826"/>
              <a:chExt cx="64" cy="222"/>
            </a:xfrm>
          </p:grpSpPr>
          <p:sp>
            <p:nvSpPr>
              <p:cNvPr id="23614" name="Freeform 17"/>
              <p:cNvSpPr>
                <a:spLocks/>
              </p:cNvSpPr>
              <p:nvPr/>
            </p:nvSpPr>
            <p:spPr bwMode="auto">
              <a:xfrm>
                <a:off x="3020" y="1913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5" name="Line 18"/>
              <p:cNvSpPr>
                <a:spLocks noChangeShapeType="1"/>
              </p:cNvSpPr>
              <p:nvPr/>
            </p:nvSpPr>
            <p:spPr bwMode="auto">
              <a:xfrm>
                <a:off x="3052" y="1826"/>
                <a:ext cx="1" cy="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7" name="Line 19"/>
            <p:cNvSpPr>
              <a:spLocks noChangeShapeType="1"/>
            </p:cNvSpPr>
            <p:nvPr/>
          </p:nvSpPr>
          <p:spPr bwMode="auto">
            <a:xfrm>
              <a:off x="3504" y="2064"/>
              <a:ext cx="5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20"/>
            <p:cNvSpPr>
              <a:spLocks noChangeShapeType="1"/>
            </p:cNvSpPr>
            <p:nvPr/>
          </p:nvSpPr>
          <p:spPr bwMode="auto">
            <a:xfrm flipV="1">
              <a:off x="3504" y="1194"/>
              <a:ext cx="1" cy="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3" name="Group 21"/>
            <p:cNvGrpSpPr>
              <a:grpSpLocks/>
            </p:cNvGrpSpPr>
            <p:nvPr/>
          </p:nvGrpSpPr>
          <p:grpSpPr bwMode="auto">
            <a:xfrm>
              <a:off x="4363" y="956"/>
              <a:ext cx="581" cy="63"/>
              <a:chOff x="3331" y="944"/>
              <a:chExt cx="581" cy="63"/>
            </a:xfrm>
          </p:grpSpPr>
          <p:sp>
            <p:nvSpPr>
              <p:cNvPr id="23612" name="Freeform 22"/>
              <p:cNvSpPr>
                <a:spLocks/>
              </p:cNvSpPr>
              <p:nvPr/>
            </p:nvSpPr>
            <p:spPr bwMode="auto">
              <a:xfrm>
                <a:off x="3777" y="944"/>
                <a:ext cx="135" cy="63"/>
              </a:xfrm>
              <a:custGeom>
                <a:avLst/>
                <a:gdLst>
                  <a:gd name="T0" fmla="*/ 135 w 135"/>
                  <a:gd name="T1" fmla="*/ 31 h 63"/>
                  <a:gd name="T2" fmla="*/ 0 w 135"/>
                  <a:gd name="T3" fmla="*/ 63 h 63"/>
                  <a:gd name="T4" fmla="*/ 0 w 135"/>
                  <a:gd name="T5" fmla="*/ 31 h 63"/>
                  <a:gd name="T6" fmla="*/ 0 w 135"/>
                  <a:gd name="T7" fmla="*/ 0 h 63"/>
                  <a:gd name="T8" fmla="*/ 135 w 135"/>
                  <a:gd name="T9" fmla="*/ 31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1"/>
                    </a:moveTo>
                    <a:lnTo>
                      <a:pt x="0" y="63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3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3" name="Line 23"/>
              <p:cNvSpPr>
                <a:spLocks noChangeShapeType="1"/>
              </p:cNvSpPr>
              <p:nvPr/>
            </p:nvSpPr>
            <p:spPr bwMode="auto">
              <a:xfrm>
                <a:off x="3331" y="975"/>
                <a:ext cx="45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4" name="Group 24"/>
            <p:cNvGrpSpPr>
              <a:grpSpLocks/>
            </p:cNvGrpSpPr>
            <p:nvPr/>
          </p:nvGrpSpPr>
          <p:grpSpPr bwMode="auto">
            <a:xfrm>
              <a:off x="3360" y="1027"/>
              <a:ext cx="438" cy="64"/>
              <a:chOff x="2328" y="1015"/>
              <a:chExt cx="438" cy="64"/>
            </a:xfrm>
          </p:grpSpPr>
          <p:sp>
            <p:nvSpPr>
              <p:cNvPr id="23610" name="Freeform 25"/>
              <p:cNvSpPr>
                <a:spLocks/>
              </p:cNvSpPr>
              <p:nvPr/>
            </p:nvSpPr>
            <p:spPr bwMode="auto">
              <a:xfrm>
                <a:off x="2630" y="1015"/>
                <a:ext cx="136" cy="64"/>
              </a:xfrm>
              <a:custGeom>
                <a:avLst/>
                <a:gdLst>
                  <a:gd name="T0" fmla="*/ 136 w 136"/>
                  <a:gd name="T1" fmla="*/ 32 h 64"/>
                  <a:gd name="T2" fmla="*/ 0 w 136"/>
                  <a:gd name="T3" fmla="*/ 64 h 64"/>
                  <a:gd name="T4" fmla="*/ 0 w 136"/>
                  <a:gd name="T5" fmla="*/ 32 h 64"/>
                  <a:gd name="T6" fmla="*/ 0 w 136"/>
                  <a:gd name="T7" fmla="*/ 0 h 64"/>
                  <a:gd name="T8" fmla="*/ 136 w 136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64"/>
                  <a:gd name="T17" fmla="*/ 136 w 13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64">
                    <a:moveTo>
                      <a:pt x="136" y="32"/>
                    </a:moveTo>
                    <a:lnTo>
                      <a:pt x="0" y="64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1" name="Line 26"/>
              <p:cNvSpPr>
                <a:spLocks noChangeShapeType="1"/>
              </p:cNvSpPr>
              <p:nvPr/>
            </p:nvSpPr>
            <p:spPr bwMode="auto">
              <a:xfrm>
                <a:off x="2328" y="1047"/>
                <a:ext cx="31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1" name="Line 27"/>
            <p:cNvSpPr>
              <a:spLocks noChangeShapeType="1"/>
            </p:cNvSpPr>
            <p:nvPr/>
          </p:nvSpPr>
          <p:spPr bwMode="auto">
            <a:xfrm flipH="1">
              <a:off x="3479" y="1027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2" name="Line 28"/>
            <p:cNvSpPr>
              <a:spLocks noChangeShapeType="1"/>
            </p:cNvSpPr>
            <p:nvPr/>
          </p:nvSpPr>
          <p:spPr bwMode="auto">
            <a:xfrm flipH="1">
              <a:off x="347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3" name="Line 29"/>
            <p:cNvSpPr>
              <a:spLocks noChangeShapeType="1"/>
            </p:cNvSpPr>
            <p:nvPr/>
          </p:nvSpPr>
          <p:spPr bwMode="auto">
            <a:xfrm flipH="1">
              <a:off x="405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8" name="Group 30"/>
            <p:cNvGrpSpPr>
              <a:grpSpLocks/>
            </p:cNvGrpSpPr>
            <p:nvPr/>
          </p:nvGrpSpPr>
          <p:grpSpPr bwMode="auto">
            <a:xfrm flipH="1">
              <a:off x="3504" y="1170"/>
              <a:ext cx="294" cy="64"/>
              <a:chOff x="3339" y="1158"/>
              <a:chExt cx="294" cy="64"/>
            </a:xfrm>
          </p:grpSpPr>
          <p:sp>
            <p:nvSpPr>
              <p:cNvPr id="23608" name="Freeform 31"/>
              <p:cNvSpPr>
                <a:spLocks/>
              </p:cNvSpPr>
              <p:nvPr/>
            </p:nvSpPr>
            <p:spPr bwMode="auto">
              <a:xfrm>
                <a:off x="3339" y="1158"/>
                <a:ext cx="135" cy="64"/>
              </a:xfrm>
              <a:custGeom>
                <a:avLst/>
                <a:gdLst>
                  <a:gd name="T0" fmla="*/ 0 w 135"/>
                  <a:gd name="T1" fmla="*/ 32 h 64"/>
                  <a:gd name="T2" fmla="*/ 135 w 135"/>
                  <a:gd name="T3" fmla="*/ 0 h 64"/>
                  <a:gd name="T4" fmla="*/ 135 w 135"/>
                  <a:gd name="T5" fmla="*/ 32 h 64"/>
                  <a:gd name="T6" fmla="*/ 135 w 135"/>
                  <a:gd name="T7" fmla="*/ 64 h 64"/>
                  <a:gd name="T8" fmla="*/ 0 w 135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4"/>
                  <a:gd name="T17" fmla="*/ 135 w 13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4">
                    <a:moveTo>
                      <a:pt x="0" y="32"/>
                    </a:moveTo>
                    <a:lnTo>
                      <a:pt x="135" y="0"/>
                    </a:lnTo>
                    <a:lnTo>
                      <a:pt x="135" y="32"/>
                    </a:lnTo>
                    <a:lnTo>
                      <a:pt x="135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09" name="Line 32"/>
              <p:cNvSpPr>
                <a:spLocks noChangeShapeType="1"/>
              </p:cNvSpPr>
              <p:nvPr/>
            </p:nvSpPr>
            <p:spPr bwMode="auto">
              <a:xfrm flipH="1">
                <a:off x="3466" y="1190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33"/>
            <p:cNvSpPr>
              <a:spLocks noChangeArrowheads="1"/>
            </p:cNvSpPr>
            <p:nvPr/>
          </p:nvSpPr>
          <p:spPr bwMode="auto">
            <a:xfrm>
              <a:off x="39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34"/>
            <p:cNvSpPr>
              <a:spLocks noChangeArrowheads="1"/>
            </p:cNvSpPr>
            <p:nvPr/>
          </p:nvSpPr>
          <p:spPr bwMode="auto">
            <a:xfrm>
              <a:off x="33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35"/>
            <p:cNvSpPr>
              <a:spLocks noChangeArrowheads="1"/>
            </p:cNvSpPr>
            <p:nvPr/>
          </p:nvSpPr>
          <p:spPr bwMode="auto">
            <a:xfrm>
              <a:off x="480" y="932"/>
              <a:ext cx="240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32000"/>
                </a:lnSpc>
                <a:defRPr/>
              </a:pPr>
              <a:r>
                <a:rPr lang="en-US" sz="2000" dirty="0">
                  <a:latin typeface="+mj-lt"/>
                </a:rPr>
                <a:t>1.  What can you say about the number of states?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74700" y="3619500"/>
            <a:ext cx="7281863" cy="952500"/>
            <a:chOff x="488" y="2280"/>
            <a:chExt cx="4587" cy="600"/>
          </a:xfrm>
        </p:grpSpPr>
        <p:sp>
          <p:nvSpPr>
            <p:cNvPr id="23572" name="Rectangle 37"/>
            <p:cNvSpPr>
              <a:spLocks noChangeArrowheads="1"/>
            </p:cNvSpPr>
            <p:nvPr/>
          </p:nvSpPr>
          <p:spPr bwMode="auto">
            <a:xfrm>
              <a:off x="488" y="2470"/>
              <a:ext cx="16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97000"/>
                </a:lnSpc>
                <a:defRPr/>
              </a:pPr>
              <a:r>
                <a:rPr lang="en-US" sz="2000" dirty="0">
                  <a:latin typeface="+mj-lt"/>
                </a:rPr>
                <a:t>2.  Same question:</a:t>
              </a:r>
            </a:p>
          </p:txBody>
        </p:sp>
        <p:sp>
          <p:nvSpPr>
            <p:cNvPr id="23573" name="Rectangle 38"/>
            <p:cNvSpPr>
              <a:spLocks noChangeArrowheads="1"/>
            </p:cNvSpPr>
            <p:nvPr/>
          </p:nvSpPr>
          <p:spPr bwMode="auto">
            <a:xfrm>
              <a:off x="334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4" name="Rectangle 39"/>
            <p:cNvSpPr>
              <a:spLocks noChangeArrowheads="1"/>
            </p:cNvSpPr>
            <p:nvPr/>
          </p:nvSpPr>
          <p:spPr bwMode="auto">
            <a:xfrm>
              <a:off x="3577" y="2533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 </a:t>
              </a:r>
              <a:endParaRPr lang="en-US">
                <a:latin typeface="+mj-lt"/>
              </a:endParaRPr>
            </a:p>
          </p:txBody>
        </p:sp>
        <p:sp>
          <p:nvSpPr>
            <p:cNvPr id="23575" name="Rectangle 40"/>
            <p:cNvSpPr>
              <a:spLocks noChangeArrowheads="1"/>
            </p:cNvSpPr>
            <p:nvPr/>
          </p:nvSpPr>
          <p:spPr bwMode="auto">
            <a:xfrm>
              <a:off x="3433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6" name="Rectangle 41"/>
            <p:cNvSpPr>
              <a:spLocks noChangeArrowheads="1"/>
            </p:cNvSpPr>
            <p:nvPr/>
          </p:nvSpPr>
          <p:spPr bwMode="auto">
            <a:xfrm>
              <a:off x="4461" y="2533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 </a:t>
              </a:r>
              <a:endParaRPr lang="en-US">
                <a:latin typeface="+mj-lt"/>
              </a:endParaRPr>
            </a:p>
          </p:txBody>
        </p:sp>
        <p:sp>
          <p:nvSpPr>
            <p:cNvPr id="23577" name="Rectangle 42"/>
            <p:cNvSpPr>
              <a:spLocks noChangeArrowheads="1"/>
            </p:cNvSpPr>
            <p:nvPr/>
          </p:nvSpPr>
          <p:spPr bwMode="auto">
            <a:xfrm>
              <a:off x="4294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8" name="Rectangle 43"/>
            <p:cNvSpPr>
              <a:spLocks noChangeArrowheads="1"/>
            </p:cNvSpPr>
            <p:nvPr/>
          </p:nvSpPr>
          <p:spPr bwMode="auto">
            <a:xfrm>
              <a:off x="420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9" name="Freeform 44"/>
            <p:cNvSpPr>
              <a:spLocks/>
            </p:cNvSpPr>
            <p:nvPr/>
          </p:nvSpPr>
          <p:spPr bwMode="auto">
            <a:xfrm>
              <a:off x="3210" y="2493"/>
              <a:ext cx="136" cy="63"/>
            </a:xfrm>
            <a:custGeom>
              <a:avLst/>
              <a:gdLst>
                <a:gd name="T0" fmla="*/ 136 w 136"/>
                <a:gd name="T1" fmla="*/ 32 h 63"/>
                <a:gd name="T2" fmla="*/ 0 w 136"/>
                <a:gd name="T3" fmla="*/ 63 h 63"/>
                <a:gd name="T4" fmla="*/ 0 w 136"/>
                <a:gd name="T5" fmla="*/ 32 h 63"/>
                <a:gd name="T6" fmla="*/ 0 w 136"/>
                <a:gd name="T7" fmla="*/ 0 h 63"/>
                <a:gd name="T8" fmla="*/ 136 w 136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63"/>
                <a:gd name="T17" fmla="*/ 136 w 136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63">
                  <a:moveTo>
                    <a:pt x="136" y="32"/>
                  </a:moveTo>
                  <a:lnTo>
                    <a:pt x="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0" name="Line 45"/>
            <p:cNvSpPr>
              <a:spLocks noChangeShapeType="1"/>
            </p:cNvSpPr>
            <p:nvPr/>
          </p:nvSpPr>
          <p:spPr bwMode="auto">
            <a:xfrm>
              <a:off x="3051" y="2525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45" name="Group 46"/>
            <p:cNvGrpSpPr>
              <a:grpSpLocks/>
            </p:cNvGrpSpPr>
            <p:nvPr/>
          </p:nvGrpSpPr>
          <p:grpSpPr bwMode="auto">
            <a:xfrm>
              <a:off x="3912" y="2493"/>
              <a:ext cx="294" cy="63"/>
              <a:chOff x="2869" y="2917"/>
              <a:chExt cx="294" cy="63"/>
            </a:xfrm>
          </p:grpSpPr>
          <p:sp>
            <p:nvSpPr>
              <p:cNvPr id="23591" name="Freeform 47"/>
              <p:cNvSpPr>
                <a:spLocks/>
              </p:cNvSpPr>
              <p:nvPr/>
            </p:nvSpPr>
            <p:spPr bwMode="auto">
              <a:xfrm>
                <a:off x="3028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2" name="Line 48"/>
              <p:cNvSpPr>
                <a:spLocks noChangeShapeType="1"/>
              </p:cNvSpPr>
              <p:nvPr/>
            </p:nvSpPr>
            <p:spPr bwMode="auto">
              <a:xfrm>
                <a:off x="2869" y="2949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46" name="Group 49"/>
            <p:cNvGrpSpPr>
              <a:grpSpLocks/>
            </p:cNvGrpSpPr>
            <p:nvPr/>
          </p:nvGrpSpPr>
          <p:grpSpPr bwMode="auto">
            <a:xfrm>
              <a:off x="4772" y="2493"/>
              <a:ext cx="303" cy="63"/>
              <a:chOff x="3729" y="2917"/>
              <a:chExt cx="303" cy="63"/>
            </a:xfrm>
          </p:grpSpPr>
          <p:sp>
            <p:nvSpPr>
              <p:cNvPr id="23589" name="Freeform 50"/>
              <p:cNvSpPr>
                <a:spLocks/>
              </p:cNvSpPr>
              <p:nvPr/>
            </p:nvSpPr>
            <p:spPr bwMode="auto">
              <a:xfrm>
                <a:off x="3897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0" name="Line 51"/>
              <p:cNvSpPr>
                <a:spLocks noChangeShapeType="1"/>
              </p:cNvSpPr>
              <p:nvPr/>
            </p:nvSpPr>
            <p:spPr bwMode="auto">
              <a:xfrm>
                <a:off x="3729" y="2949"/>
                <a:ext cx="17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83" name="Line 52"/>
            <p:cNvSpPr>
              <a:spLocks noChangeShapeType="1"/>
            </p:cNvSpPr>
            <p:nvPr/>
          </p:nvSpPr>
          <p:spPr bwMode="auto">
            <a:xfrm>
              <a:off x="3091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4" name="Line 53"/>
            <p:cNvSpPr>
              <a:spLocks noChangeShapeType="1"/>
            </p:cNvSpPr>
            <p:nvPr/>
          </p:nvSpPr>
          <p:spPr bwMode="auto">
            <a:xfrm>
              <a:off x="3992" y="2493"/>
              <a:ext cx="71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5" name="Line 54"/>
            <p:cNvSpPr>
              <a:spLocks noChangeShapeType="1"/>
            </p:cNvSpPr>
            <p:nvPr/>
          </p:nvSpPr>
          <p:spPr bwMode="auto">
            <a:xfrm>
              <a:off x="4852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6" name="Rectangle 55"/>
            <p:cNvSpPr>
              <a:spLocks noChangeArrowheads="1"/>
            </p:cNvSpPr>
            <p:nvPr/>
          </p:nvSpPr>
          <p:spPr bwMode="auto">
            <a:xfrm>
              <a:off x="3107" y="228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2000">
                <a:latin typeface="+mj-lt"/>
              </a:endParaRPr>
            </a:p>
          </p:txBody>
        </p:sp>
        <p:sp>
          <p:nvSpPr>
            <p:cNvPr id="23587" name="Rectangle 56"/>
            <p:cNvSpPr>
              <a:spLocks noChangeArrowheads="1"/>
            </p:cNvSpPr>
            <p:nvPr/>
          </p:nvSpPr>
          <p:spPr bwMode="auto">
            <a:xfrm>
              <a:off x="3999" y="2288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2000">
                <a:latin typeface="+mj-lt"/>
              </a:endParaRPr>
            </a:p>
          </p:txBody>
        </p:sp>
        <p:sp>
          <p:nvSpPr>
            <p:cNvPr id="23588" name="Rectangle 57"/>
            <p:cNvSpPr>
              <a:spLocks noChangeArrowheads="1"/>
            </p:cNvSpPr>
            <p:nvPr/>
          </p:nvSpPr>
          <p:spPr bwMode="auto">
            <a:xfrm>
              <a:off x="4860" y="2280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774700" y="5257800"/>
            <a:ext cx="6472238" cy="822325"/>
            <a:chOff x="488" y="3312"/>
            <a:chExt cx="4077" cy="518"/>
          </a:xfrm>
        </p:grpSpPr>
        <p:sp>
          <p:nvSpPr>
            <p:cNvPr id="23557" name="Rectangle 59"/>
            <p:cNvSpPr>
              <a:spLocks noChangeArrowheads="1"/>
            </p:cNvSpPr>
            <p:nvPr/>
          </p:nvSpPr>
          <p:spPr bwMode="auto">
            <a:xfrm>
              <a:off x="488" y="3332"/>
              <a:ext cx="205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16000"/>
                </a:lnSpc>
                <a:defRPr/>
              </a:pPr>
              <a:r>
                <a:rPr lang="en-US" sz="2000" dirty="0">
                  <a:latin typeface="+mj-lt"/>
                </a:rPr>
                <a:t>3. Here’s an FSM.  Can you discover its rules?</a:t>
              </a:r>
            </a:p>
          </p:txBody>
        </p:sp>
        <p:grpSp>
          <p:nvGrpSpPr>
            <p:cNvPr id="34822" name="Group 60"/>
            <p:cNvGrpSpPr>
              <a:grpSpLocks/>
            </p:cNvGrpSpPr>
            <p:nvPr/>
          </p:nvGrpSpPr>
          <p:grpSpPr bwMode="auto">
            <a:xfrm>
              <a:off x="3682" y="3312"/>
              <a:ext cx="883" cy="518"/>
              <a:chOff x="2870" y="1930"/>
              <a:chExt cx="883" cy="518"/>
            </a:xfrm>
          </p:grpSpPr>
          <p:sp>
            <p:nvSpPr>
              <p:cNvPr id="23559" name="AutoShape 61"/>
              <p:cNvSpPr>
                <a:spLocks noChangeArrowheads="1"/>
              </p:cNvSpPr>
              <p:nvPr/>
            </p:nvSpPr>
            <p:spPr bwMode="auto">
              <a:xfrm>
                <a:off x="2870" y="2033"/>
                <a:ext cx="883" cy="415"/>
              </a:xfrm>
              <a:prstGeom prst="cube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60" name="Oval 62"/>
              <p:cNvSpPr>
                <a:spLocks noChangeArrowheads="1"/>
              </p:cNvSpPr>
              <p:nvPr/>
            </p:nvSpPr>
            <p:spPr bwMode="auto">
              <a:xfrm>
                <a:off x="3394" y="1982"/>
                <a:ext cx="133" cy="51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1" name="Oval 63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2" name="Oval 64"/>
              <p:cNvSpPr>
                <a:spLocks noChangeArrowheads="1"/>
              </p:cNvSpPr>
              <p:nvPr/>
            </p:nvSpPr>
            <p:spPr bwMode="auto">
              <a:xfrm>
                <a:off x="3183" y="2238"/>
                <a:ext cx="190" cy="187"/>
              </a:xfrm>
              <a:prstGeom prst="ellipse">
                <a:avLst/>
              </a:prstGeom>
              <a:gradFill rotWithShape="0">
                <a:gsLst>
                  <a:gs pos="0">
                    <a:srgbClr val="99FF66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5" y="2215"/>
                <a:ext cx="546" cy="162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456386"/>
                  </a:avLst>
                </a:prstTxWarp>
              </a:bodyPr>
              <a:lstStyle/>
              <a:p>
                <a:pPr algn="ctr"/>
                <a:r>
                  <a:rPr 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You Win!</a:t>
                </a:r>
              </a:p>
            </p:txBody>
          </p:sp>
          <p:sp>
            <p:nvSpPr>
              <p:cNvPr id="23564" name="Oval 66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8" y="1943"/>
                <a:ext cx="64" cy="45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1</a:t>
                </a:r>
              </a:p>
            </p:txBody>
          </p:sp>
          <p:grpSp>
            <p:nvGrpSpPr>
              <p:cNvPr id="34830" name="Group 68"/>
              <p:cNvGrpSpPr>
                <a:grpSpLocks/>
              </p:cNvGrpSpPr>
              <p:nvPr/>
            </p:nvGrpSpPr>
            <p:grpSpPr bwMode="auto">
              <a:xfrm>
                <a:off x="3002" y="1930"/>
                <a:ext cx="292" cy="103"/>
                <a:chOff x="2765" y="1824"/>
                <a:chExt cx="385" cy="131"/>
              </a:xfrm>
            </p:grpSpPr>
            <p:grpSp>
              <p:nvGrpSpPr>
                <p:cNvPr id="34831" name="Group 69"/>
                <p:cNvGrpSpPr>
                  <a:grpSpLocks/>
                </p:cNvGrpSpPr>
                <p:nvPr/>
              </p:nvGrpSpPr>
              <p:grpSpPr bwMode="auto">
                <a:xfrm>
                  <a:off x="2765" y="1824"/>
                  <a:ext cx="385" cy="131"/>
                  <a:chOff x="1296" y="1824"/>
                  <a:chExt cx="528" cy="192"/>
                </a:xfrm>
              </p:grpSpPr>
              <p:sp>
                <p:nvSpPr>
                  <p:cNvPr id="2357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1921"/>
                    <a:ext cx="239" cy="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357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528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3568" name="Oval 72"/>
                <p:cNvSpPr>
                  <a:spLocks noChangeArrowheads="1"/>
                </p:cNvSpPr>
                <p:nvPr/>
              </p:nvSpPr>
              <p:spPr bwMode="auto">
                <a:xfrm>
                  <a:off x="2765" y="1825"/>
                  <a:ext cx="385" cy="9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83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6" y="1841"/>
                  <a:ext cx="84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FadeUp">
                    <a:avLst>
                      <a:gd name="adj" fmla="val 6958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+mj-lt"/>
                      <a:ea typeface="+mj-lt"/>
                      <a:cs typeface="+mj-lt"/>
                    </a:rPr>
                    <a:t>0</a:t>
                  </a:r>
                </a:p>
              </p:txBody>
            </p:sp>
          </p:grpSp>
        </p:grpSp>
      </p:grp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3"/>
          <p:cNvGrpSpPr>
            <a:grpSpLocks/>
          </p:cNvGrpSpPr>
          <p:nvPr/>
        </p:nvGrpSpPr>
        <p:grpSpPr bwMode="auto">
          <a:xfrm>
            <a:off x="7978775" y="2571750"/>
            <a:ext cx="455613" cy="373063"/>
            <a:chOff x="3677" y="2675"/>
            <a:chExt cx="287" cy="235"/>
          </a:xfrm>
        </p:grpSpPr>
        <p:sp>
          <p:nvSpPr>
            <p:cNvPr id="25710" name="Oval 4"/>
            <p:cNvSpPr>
              <a:spLocks noChangeArrowheads="1"/>
            </p:cNvSpPr>
            <p:nvPr/>
          </p:nvSpPr>
          <p:spPr bwMode="auto">
            <a:xfrm>
              <a:off x="3677" y="2695"/>
              <a:ext cx="287" cy="21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9" name="Group 5"/>
            <p:cNvGrpSpPr>
              <a:grpSpLocks/>
            </p:cNvGrpSpPr>
            <p:nvPr/>
          </p:nvGrpSpPr>
          <p:grpSpPr bwMode="auto">
            <a:xfrm>
              <a:off x="3697" y="2675"/>
              <a:ext cx="96" cy="64"/>
              <a:chOff x="3697" y="2675"/>
              <a:chExt cx="96" cy="64"/>
            </a:xfrm>
          </p:grpSpPr>
          <p:sp>
            <p:nvSpPr>
              <p:cNvPr id="25712" name="Freeform 6"/>
              <p:cNvSpPr>
                <a:spLocks/>
              </p:cNvSpPr>
              <p:nvPr/>
            </p:nvSpPr>
            <p:spPr bwMode="auto">
              <a:xfrm>
                <a:off x="3697" y="2675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Line 7"/>
              <p:cNvSpPr>
                <a:spLocks noChangeShapeType="1"/>
              </p:cNvSpPr>
              <p:nvPr/>
            </p:nvSpPr>
            <p:spPr bwMode="auto">
              <a:xfrm flipH="1">
                <a:off x="3785" y="269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8542338" y="25923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67" name="Group 9"/>
          <p:cNvGrpSpPr>
            <a:grpSpLocks/>
          </p:cNvGrpSpPr>
          <p:nvPr/>
        </p:nvGrpSpPr>
        <p:grpSpPr bwMode="auto">
          <a:xfrm>
            <a:off x="6318250" y="1727200"/>
            <a:ext cx="455613" cy="371475"/>
            <a:chOff x="2631" y="2143"/>
            <a:chExt cx="287" cy="234"/>
          </a:xfrm>
        </p:grpSpPr>
        <p:sp>
          <p:nvSpPr>
            <p:cNvPr id="25706" name="Oval 10"/>
            <p:cNvSpPr>
              <a:spLocks noChangeArrowheads="1"/>
            </p:cNvSpPr>
            <p:nvPr/>
          </p:nvSpPr>
          <p:spPr bwMode="auto">
            <a:xfrm>
              <a:off x="2631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5" name="Group 11"/>
            <p:cNvGrpSpPr>
              <a:grpSpLocks/>
            </p:cNvGrpSpPr>
            <p:nvPr/>
          </p:nvGrpSpPr>
          <p:grpSpPr bwMode="auto">
            <a:xfrm>
              <a:off x="2651" y="2143"/>
              <a:ext cx="96" cy="64"/>
              <a:chOff x="2651" y="2143"/>
              <a:chExt cx="96" cy="64"/>
            </a:xfrm>
          </p:grpSpPr>
          <p:sp>
            <p:nvSpPr>
              <p:cNvPr id="25708" name="Freeform 12"/>
              <p:cNvSpPr>
                <a:spLocks/>
              </p:cNvSpPr>
              <p:nvPr/>
            </p:nvSpPr>
            <p:spPr bwMode="auto">
              <a:xfrm>
                <a:off x="2651" y="2143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9" name="Line 13"/>
              <p:cNvSpPr>
                <a:spLocks noChangeShapeType="1"/>
              </p:cNvSpPr>
              <p:nvPr/>
            </p:nvSpPr>
            <p:spPr bwMode="auto">
              <a:xfrm flipH="1">
                <a:off x="2739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8" name="Group 14"/>
          <p:cNvGrpSpPr>
            <a:grpSpLocks/>
          </p:cNvGrpSpPr>
          <p:nvPr/>
        </p:nvGrpSpPr>
        <p:grpSpPr bwMode="auto">
          <a:xfrm>
            <a:off x="4835525" y="1727200"/>
            <a:ext cx="455613" cy="371475"/>
            <a:chOff x="1697" y="2143"/>
            <a:chExt cx="287" cy="234"/>
          </a:xfrm>
        </p:grpSpPr>
        <p:sp>
          <p:nvSpPr>
            <p:cNvPr id="25702" name="Oval 15"/>
            <p:cNvSpPr>
              <a:spLocks noChangeArrowheads="1"/>
            </p:cNvSpPr>
            <p:nvPr/>
          </p:nvSpPr>
          <p:spPr bwMode="auto">
            <a:xfrm>
              <a:off x="1697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1" name="Group 16"/>
            <p:cNvGrpSpPr>
              <a:grpSpLocks/>
            </p:cNvGrpSpPr>
            <p:nvPr/>
          </p:nvGrpSpPr>
          <p:grpSpPr bwMode="auto">
            <a:xfrm>
              <a:off x="1861" y="2143"/>
              <a:ext cx="95" cy="64"/>
              <a:chOff x="1861" y="2143"/>
              <a:chExt cx="95" cy="64"/>
            </a:xfrm>
          </p:grpSpPr>
          <p:sp>
            <p:nvSpPr>
              <p:cNvPr id="25704" name="Freeform 17"/>
              <p:cNvSpPr>
                <a:spLocks/>
              </p:cNvSpPr>
              <p:nvPr/>
            </p:nvSpPr>
            <p:spPr bwMode="auto">
              <a:xfrm>
                <a:off x="1861" y="2143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4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5" name="Line 18"/>
              <p:cNvSpPr>
                <a:spLocks noChangeShapeType="1"/>
              </p:cNvSpPr>
              <p:nvPr/>
            </p:nvSpPr>
            <p:spPr bwMode="auto">
              <a:xfrm>
                <a:off x="1861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6" name="Oval 19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7" name="Oval 20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8" name="Oval 21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9" name="Oval 22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0" name="Rectangle 23"/>
          <p:cNvSpPr>
            <a:spLocks noChangeArrowheads="1"/>
          </p:cNvSpPr>
          <p:nvPr/>
        </p:nvSpPr>
        <p:spPr bwMode="auto">
          <a:xfrm>
            <a:off x="4562475" y="17526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1" name="Rectangle 24"/>
          <p:cNvSpPr>
            <a:spLocks noChangeArrowheads="1"/>
          </p:cNvSpPr>
          <p:nvPr/>
        </p:nvSpPr>
        <p:spPr bwMode="auto">
          <a:xfrm>
            <a:off x="5335588" y="28321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12" name="Rectangle 25"/>
          <p:cNvSpPr>
            <a:spLocks noChangeArrowheads="1"/>
          </p:cNvSpPr>
          <p:nvPr/>
        </p:nvSpPr>
        <p:spPr bwMode="auto">
          <a:xfrm>
            <a:off x="5722938" y="20589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3" name="Rectangle 26"/>
          <p:cNvSpPr>
            <a:spLocks noChangeArrowheads="1"/>
          </p:cNvSpPr>
          <p:nvPr/>
        </p:nvSpPr>
        <p:spPr bwMode="auto">
          <a:xfrm>
            <a:off x="6865938" y="17541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77" name="Group 27"/>
          <p:cNvGrpSpPr>
            <a:grpSpLocks/>
          </p:cNvGrpSpPr>
          <p:nvPr/>
        </p:nvGrpSpPr>
        <p:grpSpPr bwMode="auto">
          <a:xfrm>
            <a:off x="5603875" y="1739900"/>
            <a:ext cx="381000" cy="88900"/>
            <a:chOff x="2196" y="2159"/>
            <a:chExt cx="215" cy="48"/>
          </a:xfrm>
        </p:grpSpPr>
        <p:sp>
          <p:nvSpPr>
            <p:cNvPr id="25700" name="Freeform 28"/>
            <p:cNvSpPr>
              <a:spLocks/>
            </p:cNvSpPr>
            <p:nvPr/>
          </p:nvSpPr>
          <p:spPr bwMode="auto">
            <a:xfrm>
              <a:off x="2316" y="2159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1" name="Line 29"/>
            <p:cNvSpPr>
              <a:spLocks noChangeShapeType="1"/>
            </p:cNvSpPr>
            <p:nvPr/>
          </p:nvSpPr>
          <p:spPr bwMode="auto">
            <a:xfrm>
              <a:off x="2196" y="2183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78" name="Group 30"/>
          <p:cNvGrpSpPr>
            <a:grpSpLocks/>
          </p:cNvGrpSpPr>
          <p:nvPr/>
        </p:nvGrpSpPr>
        <p:grpSpPr bwMode="auto">
          <a:xfrm>
            <a:off x="5580063" y="1979613"/>
            <a:ext cx="404812" cy="79375"/>
            <a:chOff x="2156" y="2302"/>
            <a:chExt cx="216" cy="48"/>
          </a:xfrm>
        </p:grpSpPr>
        <p:sp>
          <p:nvSpPr>
            <p:cNvPr id="25698" name="Freeform 31"/>
            <p:cNvSpPr>
              <a:spLocks/>
            </p:cNvSpPr>
            <p:nvPr/>
          </p:nvSpPr>
          <p:spPr bwMode="auto">
            <a:xfrm>
              <a:off x="2156" y="2302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Line 32"/>
            <p:cNvSpPr>
              <a:spLocks noChangeShapeType="1"/>
            </p:cNvSpPr>
            <p:nvPr/>
          </p:nvSpPr>
          <p:spPr bwMode="auto">
            <a:xfrm flipH="1">
              <a:off x="2252" y="2326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16" name="Oval 33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7" name="Oval 34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1" name="Group 35"/>
          <p:cNvGrpSpPr>
            <a:grpSpLocks/>
          </p:cNvGrpSpPr>
          <p:nvPr/>
        </p:nvGrpSpPr>
        <p:grpSpPr bwMode="auto">
          <a:xfrm>
            <a:off x="4151313" y="2635250"/>
            <a:ext cx="455612" cy="371475"/>
            <a:chOff x="1266" y="2715"/>
            <a:chExt cx="287" cy="234"/>
          </a:xfrm>
        </p:grpSpPr>
        <p:sp>
          <p:nvSpPr>
            <p:cNvPr id="25694" name="Oval 36"/>
            <p:cNvSpPr>
              <a:spLocks noChangeArrowheads="1"/>
            </p:cNvSpPr>
            <p:nvPr/>
          </p:nvSpPr>
          <p:spPr bwMode="auto">
            <a:xfrm>
              <a:off x="1266" y="2735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73" name="Group 37"/>
            <p:cNvGrpSpPr>
              <a:grpSpLocks/>
            </p:cNvGrpSpPr>
            <p:nvPr/>
          </p:nvGrpSpPr>
          <p:grpSpPr bwMode="auto">
            <a:xfrm>
              <a:off x="1430" y="2715"/>
              <a:ext cx="95" cy="64"/>
              <a:chOff x="1430" y="2715"/>
              <a:chExt cx="95" cy="64"/>
            </a:xfrm>
          </p:grpSpPr>
          <p:sp>
            <p:nvSpPr>
              <p:cNvPr id="25696" name="Freeform 38"/>
              <p:cNvSpPr>
                <a:spLocks/>
              </p:cNvSpPr>
              <p:nvPr/>
            </p:nvSpPr>
            <p:spPr bwMode="auto">
              <a:xfrm>
                <a:off x="1430" y="2715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3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3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97" name="Line 39"/>
              <p:cNvSpPr>
                <a:spLocks noChangeShapeType="1"/>
              </p:cNvSpPr>
              <p:nvPr/>
            </p:nvSpPr>
            <p:spPr bwMode="auto">
              <a:xfrm>
                <a:off x="1430" y="273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19" name="Oval 40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0" name="Oval 41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1" name="Rectangle 42"/>
          <p:cNvSpPr>
            <a:spLocks noChangeArrowheads="1"/>
          </p:cNvSpPr>
          <p:nvPr/>
        </p:nvSpPr>
        <p:spPr bwMode="auto">
          <a:xfrm>
            <a:off x="3657600" y="266065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22" name="Oval 43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3" name="Oval 44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4" name="Rectangle 45"/>
          <p:cNvSpPr>
            <a:spLocks noChangeArrowheads="1"/>
          </p:cNvSpPr>
          <p:nvPr/>
        </p:nvSpPr>
        <p:spPr bwMode="auto">
          <a:xfrm>
            <a:off x="5032375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88" name="Group 46"/>
          <p:cNvGrpSpPr>
            <a:grpSpLocks/>
          </p:cNvGrpSpPr>
          <p:nvPr/>
        </p:nvGrpSpPr>
        <p:grpSpPr bwMode="auto">
          <a:xfrm>
            <a:off x="4943475" y="2660650"/>
            <a:ext cx="341313" cy="76200"/>
            <a:chOff x="1765" y="2731"/>
            <a:chExt cx="215" cy="48"/>
          </a:xfrm>
        </p:grpSpPr>
        <p:sp>
          <p:nvSpPr>
            <p:cNvPr id="25692" name="Freeform 47"/>
            <p:cNvSpPr>
              <a:spLocks/>
            </p:cNvSpPr>
            <p:nvPr/>
          </p:nvSpPr>
          <p:spPr bwMode="auto">
            <a:xfrm>
              <a:off x="1885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3" name="Line 48"/>
            <p:cNvSpPr>
              <a:spLocks noChangeShapeType="1"/>
            </p:cNvSpPr>
            <p:nvPr/>
          </p:nvSpPr>
          <p:spPr bwMode="auto">
            <a:xfrm>
              <a:off x="1765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26" name="Oval 49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7" name="Oval 50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8" name="Rectangle 51"/>
          <p:cNvSpPr>
            <a:spLocks noChangeArrowheads="1"/>
          </p:cNvSpPr>
          <p:nvPr/>
        </p:nvSpPr>
        <p:spPr bwMode="auto">
          <a:xfrm>
            <a:off x="5805488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29" name="Rectangle 52"/>
          <p:cNvSpPr>
            <a:spLocks noChangeArrowheads="1"/>
          </p:cNvSpPr>
          <p:nvPr/>
        </p:nvSpPr>
        <p:spPr bwMode="auto">
          <a:xfrm>
            <a:off x="5919788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3" name="Group 53"/>
          <p:cNvGrpSpPr>
            <a:grpSpLocks/>
          </p:cNvGrpSpPr>
          <p:nvPr/>
        </p:nvGrpSpPr>
        <p:grpSpPr bwMode="auto">
          <a:xfrm>
            <a:off x="5703888" y="2660650"/>
            <a:ext cx="341312" cy="76200"/>
            <a:chOff x="2244" y="2731"/>
            <a:chExt cx="215" cy="48"/>
          </a:xfrm>
        </p:grpSpPr>
        <p:sp>
          <p:nvSpPr>
            <p:cNvPr id="25690" name="Freeform 54"/>
            <p:cNvSpPr>
              <a:spLocks/>
            </p:cNvSpPr>
            <p:nvPr/>
          </p:nvSpPr>
          <p:spPr bwMode="auto">
            <a:xfrm>
              <a:off x="2364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1" name="Line 55"/>
            <p:cNvSpPr>
              <a:spLocks noChangeShapeType="1"/>
            </p:cNvSpPr>
            <p:nvPr/>
          </p:nvSpPr>
          <p:spPr bwMode="auto">
            <a:xfrm>
              <a:off x="2244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1" name="Oval 56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2" name="Oval 57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3" name="Rectangle 58"/>
          <p:cNvSpPr>
            <a:spLocks noChangeArrowheads="1"/>
          </p:cNvSpPr>
          <p:nvPr/>
        </p:nvSpPr>
        <p:spPr bwMode="auto">
          <a:xfrm>
            <a:off x="6604000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4" name="Rectangle 59"/>
          <p:cNvSpPr>
            <a:spLocks noChangeArrowheads="1"/>
          </p:cNvSpPr>
          <p:nvPr/>
        </p:nvSpPr>
        <p:spPr bwMode="auto">
          <a:xfrm>
            <a:off x="6716713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8" name="Group 60"/>
          <p:cNvGrpSpPr>
            <a:grpSpLocks/>
          </p:cNvGrpSpPr>
          <p:nvPr/>
        </p:nvGrpSpPr>
        <p:grpSpPr bwMode="auto">
          <a:xfrm>
            <a:off x="6502400" y="2660650"/>
            <a:ext cx="341313" cy="76200"/>
            <a:chOff x="2747" y="2731"/>
            <a:chExt cx="215" cy="48"/>
          </a:xfrm>
        </p:grpSpPr>
        <p:sp>
          <p:nvSpPr>
            <p:cNvPr id="25688" name="Freeform 61"/>
            <p:cNvSpPr>
              <a:spLocks/>
            </p:cNvSpPr>
            <p:nvPr/>
          </p:nvSpPr>
          <p:spPr bwMode="auto">
            <a:xfrm>
              <a:off x="2866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9" name="Line 62"/>
            <p:cNvSpPr>
              <a:spLocks noChangeShapeType="1"/>
            </p:cNvSpPr>
            <p:nvPr/>
          </p:nvSpPr>
          <p:spPr bwMode="auto">
            <a:xfrm>
              <a:off x="2747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6" name="Oval 63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7" name="Oval 64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8" name="Rectangle 65"/>
          <p:cNvSpPr>
            <a:spLocks noChangeArrowheads="1"/>
          </p:cNvSpPr>
          <p:nvPr/>
        </p:nvSpPr>
        <p:spPr bwMode="auto">
          <a:xfrm>
            <a:off x="7402513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9" name="Rectangle 66"/>
          <p:cNvSpPr>
            <a:spLocks noChangeArrowheads="1"/>
          </p:cNvSpPr>
          <p:nvPr/>
        </p:nvSpPr>
        <p:spPr bwMode="auto">
          <a:xfrm>
            <a:off x="751522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903" name="Group 67"/>
          <p:cNvGrpSpPr>
            <a:grpSpLocks/>
          </p:cNvGrpSpPr>
          <p:nvPr/>
        </p:nvGrpSpPr>
        <p:grpSpPr bwMode="auto">
          <a:xfrm>
            <a:off x="7300913" y="2660650"/>
            <a:ext cx="341312" cy="76200"/>
            <a:chOff x="3250" y="2731"/>
            <a:chExt cx="215" cy="48"/>
          </a:xfrm>
        </p:grpSpPr>
        <p:sp>
          <p:nvSpPr>
            <p:cNvPr id="25686" name="Freeform 68"/>
            <p:cNvSpPr>
              <a:spLocks/>
            </p:cNvSpPr>
            <p:nvPr/>
          </p:nvSpPr>
          <p:spPr bwMode="auto">
            <a:xfrm>
              <a:off x="3369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7" name="Line 69"/>
            <p:cNvSpPr>
              <a:spLocks noChangeShapeType="1"/>
            </p:cNvSpPr>
            <p:nvPr/>
          </p:nvSpPr>
          <p:spPr bwMode="auto">
            <a:xfrm>
              <a:off x="3250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904" name="Group 70"/>
          <p:cNvGrpSpPr>
            <a:grpSpLocks/>
          </p:cNvGrpSpPr>
          <p:nvPr/>
        </p:nvGrpSpPr>
        <p:grpSpPr bwMode="auto">
          <a:xfrm>
            <a:off x="4829175" y="2925763"/>
            <a:ext cx="569913" cy="227012"/>
            <a:chOff x="1693" y="2898"/>
            <a:chExt cx="359" cy="143"/>
          </a:xfrm>
        </p:grpSpPr>
        <p:grpSp>
          <p:nvGrpSpPr>
            <p:cNvPr id="36960" name="Group 71"/>
            <p:cNvGrpSpPr>
              <a:grpSpLocks/>
            </p:cNvGrpSpPr>
            <p:nvPr/>
          </p:nvGrpSpPr>
          <p:grpSpPr bwMode="auto">
            <a:xfrm>
              <a:off x="1693" y="2898"/>
              <a:ext cx="80" cy="87"/>
              <a:chOff x="1693" y="2898"/>
              <a:chExt cx="80" cy="87"/>
            </a:xfrm>
          </p:grpSpPr>
          <p:sp>
            <p:nvSpPr>
              <p:cNvPr id="25684" name="Freeform 72"/>
              <p:cNvSpPr>
                <a:spLocks/>
              </p:cNvSpPr>
              <p:nvPr/>
            </p:nvSpPr>
            <p:spPr bwMode="auto">
              <a:xfrm>
                <a:off x="1693" y="2898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85" name="Line 73"/>
              <p:cNvSpPr>
                <a:spLocks noChangeShapeType="1"/>
              </p:cNvSpPr>
              <p:nvPr/>
            </p:nvSpPr>
            <p:spPr bwMode="auto">
              <a:xfrm flipH="1" flipV="1">
                <a:off x="1757" y="2961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5683" name="Freeform 74"/>
            <p:cNvSpPr>
              <a:spLocks/>
            </p:cNvSpPr>
            <p:nvPr/>
          </p:nvSpPr>
          <p:spPr bwMode="auto">
            <a:xfrm>
              <a:off x="1765" y="2969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7 w 287"/>
                <a:gd name="T11" fmla="*/ 56 h 72"/>
                <a:gd name="T12" fmla="*/ 191 w 287"/>
                <a:gd name="T13" fmla="*/ 64 h 72"/>
                <a:gd name="T14" fmla="*/ 167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7" y="56"/>
                  </a:lnTo>
                  <a:lnTo>
                    <a:pt x="191" y="64"/>
                  </a:lnTo>
                  <a:lnTo>
                    <a:pt x="167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42" name="Freeform 75"/>
          <p:cNvSpPr>
            <a:spLocks/>
          </p:cNvSpPr>
          <p:nvPr/>
        </p:nvSpPr>
        <p:spPr bwMode="auto">
          <a:xfrm>
            <a:off x="4943475" y="3038475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7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3" name="Freeform 76"/>
          <p:cNvSpPr>
            <a:spLocks/>
          </p:cNvSpPr>
          <p:nvPr/>
        </p:nvSpPr>
        <p:spPr bwMode="auto">
          <a:xfrm>
            <a:off x="4943475" y="3038475"/>
            <a:ext cx="2052638" cy="390525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3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6" y="119"/>
                </a:lnTo>
                <a:lnTo>
                  <a:pt x="1094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4" name="Freeform 77"/>
          <p:cNvSpPr>
            <a:spLocks/>
          </p:cNvSpPr>
          <p:nvPr/>
        </p:nvSpPr>
        <p:spPr bwMode="auto">
          <a:xfrm>
            <a:off x="4943475" y="3038475"/>
            <a:ext cx="2965450" cy="466725"/>
          </a:xfrm>
          <a:custGeom>
            <a:avLst/>
            <a:gdLst>
              <a:gd name="T0" fmla="*/ 0 w 1868"/>
              <a:gd name="T1" fmla="*/ 0 h 143"/>
              <a:gd name="T2" fmla="*/ 2147483647 w 1868"/>
              <a:gd name="T3" fmla="*/ 2147483647 h 143"/>
              <a:gd name="T4" fmla="*/ 2147483647 w 1868"/>
              <a:gd name="T5" fmla="*/ 2147483647 h 143"/>
              <a:gd name="T6" fmla="*/ 2147483647 w 1868"/>
              <a:gd name="T7" fmla="*/ 2147483647 h 143"/>
              <a:gd name="T8" fmla="*/ 2147483647 w 1868"/>
              <a:gd name="T9" fmla="*/ 2147483647 h 143"/>
              <a:gd name="T10" fmla="*/ 2147483647 w 1868"/>
              <a:gd name="T11" fmla="*/ 2147483647 h 143"/>
              <a:gd name="T12" fmla="*/ 2147483647 w 1868"/>
              <a:gd name="T13" fmla="*/ 2147483647 h 143"/>
              <a:gd name="T14" fmla="*/ 2147483647 w 1868"/>
              <a:gd name="T15" fmla="*/ 2147483647 h 143"/>
              <a:gd name="T16" fmla="*/ 2147483647 w 1868"/>
              <a:gd name="T17" fmla="*/ 2147483647 h 143"/>
              <a:gd name="T18" fmla="*/ 2147483647 w 1868"/>
              <a:gd name="T19" fmla="*/ 2147483647 h 143"/>
              <a:gd name="T20" fmla="*/ 2147483647 w 1868"/>
              <a:gd name="T21" fmla="*/ 2147483647 h 143"/>
              <a:gd name="T22" fmla="*/ 2147483647 w 1868"/>
              <a:gd name="T23" fmla="*/ 2147483647 h 143"/>
              <a:gd name="T24" fmla="*/ 2147483647 w 1868"/>
              <a:gd name="T25" fmla="*/ 2147483647 h 143"/>
              <a:gd name="T26" fmla="*/ 2147483647 w 1868"/>
              <a:gd name="T27" fmla="*/ 2147483647 h 143"/>
              <a:gd name="T28" fmla="*/ 2147483647 w 1868"/>
              <a:gd name="T29" fmla="*/ 2147483647 h 143"/>
              <a:gd name="T30" fmla="*/ 2147483647 w 1868"/>
              <a:gd name="T31" fmla="*/ 2147483647 h 143"/>
              <a:gd name="T32" fmla="*/ 2147483647 w 1868"/>
              <a:gd name="T33" fmla="*/ 2147483647 h 143"/>
              <a:gd name="T34" fmla="*/ 2147483647 w 1868"/>
              <a:gd name="T35" fmla="*/ 2147483647 h 143"/>
              <a:gd name="T36" fmla="*/ 2147483647 w 1868"/>
              <a:gd name="T37" fmla="*/ 2147483647 h 143"/>
              <a:gd name="T38" fmla="*/ 2147483647 w 1868"/>
              <a:gd name="T39" fmla="*/ 2147483647 h 143"/>
              <a:gd name="T40" fmla="*/ 2147483647 w 1868"/>
              <a:gd name="T41" fmla="*/ 2147483647 h 143"/>
              <a:gd name="T42" fmla="*/ 2147483647 w 1868"/>
              <a:gd name="T43" fmla="*/ 2147483647 h 143"/>
              <a:gd name="T44" fmla="*/ 2147483647 w 1868"/>
              <a:gd name="T45" fmla="*/ 2147483647 h 143"/>
              <a:gd name="T46" fmla="*/ 2147483647 w 1868"/>
              <a:gd name="T47" fmla="*/ 2147483647 h 143"/>
              <a:gd name="T48" fmla="*/ 2147483647 w 1868"/>
              <a:gd name="T49" fmla="*/ 2147483647 h 143"/>
              <a:gd name="T50" fmla="*/ 2147483647 w 1868"/>
              <a:gd name="T51" fmla="*/ 2147483647 h 143"/>
              <a:gd name="T52" fmla="*/ 2147483647 w 1868"/>
              <a:gd name="T53" fmla="*/ 2147483647 h 143"/>
              <a:gd name="T54" fmla="*/ 2147483647 w 1868"/>
              <a:gd name="T55" fmla="*/ 2147483647 h 143"/>
              <a:gd name="T56" fmla="*/ 2147483647 w 1868"/>
              <a:gd name="T57" fmla="*/ 2147483647 h 143"/>
              <a:gd name="T58" fmla="*/ 2147483647 w 1868"/>
              <a:gd name="T59" fmla="*/ 2147483647 h 143"/>
              <a:gd name="T60" fmla="*/ 2147483647 w 1868"/>
              <a:gd name="T61" fmla="*/ 2147483647 h 143"/>
              <a:gd name="T62" fmla="*/ 2147483647 w 1868"/>
              <a:gd name="T63" fmla="*/ 2147483647 h 143"/>
              <a:gd name="T64" fmla="*/ 2147483647 w 1868"/>
              <a:gd name="T65" fmla="*/ 2147483647 h 143"/>
              <a:gd name="T66" fmla="*/ 2147483647 w 1868"/>
              <a:gd name="T67" fmla="*/ 2147483647 h 143"/>
              <a:gd name="T68" fmla="*/ 2147483647 w 1868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8"/>
              <a:gd name="T106" fmla="*/ 0 h 143"/>
              <a:gd name="T107" fmla="*/ 1868 w 1868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8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5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2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5" y="127"/>
                </a:lnTo>
                <a:lnTo>
                  <a:pt x="1525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4" y="56"/>
                </a:lnTo>
                <a:lnTo>
                  <a:pt x="1828" y="40"/>
                </a:lnTo>
                <a:lnTo>
                  <a:pt x="1852" y="24"/>
                </a:lnTo>
                <a:lnTo>
                  <a:pt x="1860" y="16"/>
                </a:lnTo>
                <a:lnTo>
                  <a:pt x="186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5" name="Rectangle 78"/>
          <p:cNvSpPr>
            <a:spLocks noChangeArrowheads="1"/>
          </p:cNvSpPr>
          <p:nvPr/>
        </p:nvSpPr>
        <p:spPr bwMode="auto">
          <a:xfrm>
            <a:off x="512127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46" name="Oval 79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7" name="Oval 80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8" name="Oval 81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9" name="Oval 82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0" name="Oval 83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1" name="Oval 84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2" name="Rectangle 85"/>
          <p:cNvSpPr>
            <a:spLocks noChangeArrowheads="1"/>
          </p:cNvSpPr>
          <p:nvPr/>
        </p:nvSpPr>
        <p:spPr bwMode="auto">
          <a:xfrm>
            <a:off x="7364413" y="1727200"/>
            <a:ext cx="336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5653" name="Rectangle 86"/>
          <p:cNvSpPr>
            <a:spLocks noChangeArrowheads="1"/>
          </p:cNvSpPr>
          <p:nvPr/>
        </p:nvSpPr>
        <p:spPr bwMode="auto">
          <a:xfrm>
            <a:off x="2586038" y="1739900"/>
            <a:ext cx="825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0=OFF,</a:t>
            </a:r>
            <a:endParaRPr lang="en-US" dirty="0">
              <a:latin typeface="+mj-lt"/>
            </a:endParaRPr>
          </a:p>
        </p:txBody>
      </p:sp>
      <p:sp>
        <p:nvSpPr>
          <p:cNvPr id="25654" name="Rectangle 87"/>
          <p:cNvSpPr>
            <a:spLocks noChangeArrowheads="1"/>
          </p:cNvSpPr>
          <p:nvPr/>
        </p:nvSpPr>
        <p:spPr bwMode="auto">
          <a:xfrm>
            <a:off x="2814638" y="200977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1=ON?</a:t>
            </a:r>
            <a:endParaRPr lang="en-US" dirty="0">
              <a:latin typeface="+mj-lt"/>
            </a:endParaRPr>
          </a:p>
        </p:txBody>
      </p:sp>
      <p:sp>
        <p:nvSpPr>
          <p:cNvPr id="25655" name="Rectangle 88"/>
          <p:cNvSpPr>
            <a:spLocks noChangeArrowheads="1"/>
          </p:cNvSpPr>
          <p:nvPr/>
        </p:nvSpPr>
        <p:spPr bwMode="auto">
          <a:xfrm>
            <a:off x="2586038" y="2647950"/>
            <a:ext cx="960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"1111" =</a:t>
            </a:r>
            <a:endParaRPr lang="en-US">
              <a:latin typeface="+mj-lt"/>
            </a:endParaRPr>
          </a:p>
        </p:txBody>
      </p:sp>
      <p:sp>
        <p:nvSpPr>
          <p:cNvPr id="25656" name="Rectangle 89"/>
          <p:cNvSpPr>
            <a:spLocks noChangeArrowheads="1"/>
          </p:cNvSpPr>
          <p:nvPr/>
        </p:nvSpPr>
        <p:spPr bwMode="auto">
          <a:xfrm>
            <a:off x="2814638" y="2874963"/>
            <a:ext cx="103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Surprise!</a:t>
            </a:r>
            <a:endParaRPr lang="en-US">
              <a:latin typeface="+mj-lt"/>
            </a:endParaRPr>
          </a:p>
        </p:txBody>
      </p:sp>
      <p:sp>
        <p:nvSpPr>
          <p:cNvPr id="25657" name="Rectangle 90"/>
          <p:cNvSpPr>
            <a:spLocks noChangeArrowheads="1"/>
          </p:cNvSpPr>
          <p:nvPr/>
        </p:nvSpPr>
        <p:spPr bwMode="auto">
          <a:xfrm>
            <a:off x="609600" y="3783013"/>
            <a:ext cx="79883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If you know NOTHING about the FSM, you’</a:t>
            </a:r>
            <a:r>
              <a:rPr lang="en-US" altLang="ja-JP" sz="2000" dirty="0">
                <a:latin typeface="+mj-lt"/>
              </a:rPr>
              <a:t>re never sure!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If you have a BOUND on the number of states, you can discover its behavior: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              K</a:t>
            </a:r>
            <a:r>
              <a:rPr lang="en-US" sz="2000" dirty="0">
                <a:latin typeface="+mj-lt"/>
              </a:rPr>
              <a:t>-state FSM: Every (reachable) state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reached in &lt; k steps.</a:t>
            </a:r>
            <a:endParaRPr lang="en-US" sz="16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BUT ... FSMs may be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equivalent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25658" name="Rectangle 91"/>
          <p:cNvSpPr>
            <a:spLocks noChangeArrowheads="1"/>
          </p:cNvSpPr>
          <p:nvPr/>
        </p:nvSpPr>
        <p:spPr bwMode="auto">
          <a:xfrm>
            <a:off x="5799138" y="15240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922" name="Group 93"/>
          <p:cNvGrpSpPr>
            <a:grpSpLocks/>
          </p:cNvGrpSpPr>
          <p:nvPr/>
        </p:nvGrpSpPr>
        <p:grpSpPr bwMode="auto">
          <a:xfrm>
            <a:off x="800100" y="2287588"/>
            <a:ext cx="1401763" cy="822325"/>
            <a:chOff x="2870" y="1930"/>
            <a:chExt cx="883" cy="518"/>
          </a:xfrm>
        </p:grpSpPr>
        <p:sp>
          <p:nvSpPr>
            <p:cNvPr id="25669" name="AutoShape 94"/>
            <p:cNvSpPr>
              <a:spLocks noChangeArrowheads="1"/>
            </p:cNvSpPr>
            <p:nvPr/>
          </p:nvSpPr>
          <p:spPr bwMode="auto">
            <a:xfrm>
              <a:off x="2870" y="2033"/>
              <a:ext cx="883" cy="415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5670" name="Oval 95"/>
            <p:cNvSpPr>
              <a:spLocks noChangeArrowheads="1"/>
            </p:cNvSpPr>
            <p:nvPr/>
          </p:nvSpPr>
          <p:spPr bwMode="auto">
            <a:xfrm>
              <a:off x="3394" y="1982"/>
              <a:ext cx="133" cy="51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1" name="Oval 96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2" name="Oval 97"/>
            <p:cNvSpPr>
              <a:spLocks noChangeArrowheads="1"/>
            </p:cNvSpPr>
            <p:nvPr/>
          </p:nvSpPr>
          <p:spPr bwMode="auto">
            <a:xfrm>
              <a:off x="3183" y="2238"/>
              <a:ext cx="190" cy="187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1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3005" y="2215"/>
              <a:ext cx="546" cy="1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456386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You Win!</a:t>
              </a:r>
            </a:p>
          </p:txBody>
        </p:sp>
        <p:sp>
          <p:nvSpPr>
            <p:cNvPr id="25674" name="Oval 99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3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3428" y="1943"/>
              <a:ext cx="64" cy="45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6958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1</a:t>
              </a:r>
            </a:p>
          </p:txBody>
        </p:sp>
        <p:grpSp>
          <p:nvGrpSpPr>
            <p:cNvPr id="36954" name="Group 101"/>
            <p:cNvGrpSpPr>
              <a:grpSpLocks/>
            </p:cNvGrpSpPr>
            <p:nvPr/>
          </p:nvGrpSpPr>
          <p:grpSpPr bwMode="auto">
            <a:xfrm>
              <a:off x="3002" y="1930"/>
              <a:ext cx="292" cy="103"/>
              <a:chOff x="2765" y="1824"/>
              <a:chExt cx="385" cy="131"/>
            </a:xfrm>
          </p:grpSpPr>
          <p:grpSp>
            <p:nvGrpSpPr>
              <p:cNvPr id="36955" name="Group 102"/>
              <p:cNvGrpSpPr>
                <a:grpSpLocks/>
              </p:cNvGrpSpPr>
              <p:nvPr/>
            </p:nvGrpSpPr>
            <p:grpSpPr bwMode="auto">
              <a:xfrm>
                <a:off x="2765" y="1824"/>
                <a:ext cx="385" cy="131"/>
                <a:chOff x="1296" y="1824"/>
                <a:chExt cx="528" cy="192"/>
              </a:xfrm>
            </p:grpSpPr>
            <p:sp>
              <p:nvSpPr>
                <p:cNvPr id="25680" name="Oval 103"/>
                <p:cNvSpPr>
                  <a:spLocks noChangeArrowheads="1"/>
                </p:cNvSpPr>
                <p:nvPr/>
              </p:nvSpPr>
              <p:spPr bwMode="auto">
                <a:xfrm>
                  <a:off x="1441" y="1921"/>
                  <a:ext cx="239" cy="9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Oval 104"/>
                <p:cNvSpPr>
                  <a:spLocks noChangeArrowheads="1"/>
                </p:cNvSpPr>
                <p:nvPr/>
              </p:nvSpPr>
              <p:spPr bwMode="auto">
                <a:xfrm>
                  <a:off x="1296" y="1824"/>
                  <a:ext cx="528" cy="14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8" name="Oval 105"/>
              <p:cNvSpPr>
                <a:spLocks noChangeArrowheads="1"/>
              </p:cNvSpPr>
              <p:nvPr/>
            </p:nvSpPr>
            <p:spPr bwMode="auto">
              <a:xfrm>
                <a:off x="2765" y="1825"/>
                <a:ext cx="385" cy="9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957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6" y="1841"/>
                <a:ext cx="84" cy="59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0</a:t>
                </a:r>
              </a:p>
            </p:txBody>
          </p:sp>
        </p:grpSp>
      </p:grpSp>
      <p:sp>
        <p:nvSpPr>
          <p:cNvPr id="25662" name="Freeform 114"/>
          <p:cNvSpPr>
            <a:spLocks/>
          </p:cNvSpPr>
          <p:nvPr/>
        </p:nvSpPr>
        <p:spPr bwMode="auto">
          <a:xfrm>
            <a:off x="1206500" y="1863725"/>
            <a:ext cx="428625" cy="447675"/>
          </a:xfrm>
          <a:custGeom>
            <a:avLst/>
            <a:gdLst>
              <a:gd name="T0" fmla="*/ 0 w 270"/>
              <a:gd name="T1" fmla="*/ 282 h 282"/>
              <a:gd name="T2" fmla="*/ 88 w 270"/>
              <a:gd name="T3" fmla="*/ 41 h 282"/>
              <a:gd name="T4" fmla="*/ 172 w 270"/>
              <a:gd name="T5" fmla="*/ 36 h 282"/>
              <a:gd name="T6" fmla="*/ 270 w 270"/>
              <a:gd name="T7" fmla="*/ 184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82"/>
              <a:gd name="T14" fmla="*/ 270 w 270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82">
                <a:moveTo>
                  <a:pt x="0" y="282"/>
                </a:moveTo>
                <a:cubicBezTo>
                  <a:pt x="15" y="242"/>
                  <a:pt x="59" y="82"/>
                  <a:pt x="88" y="41"/>
                </a:cubicBezTo>
                <a:cubicBezTo>
                  <a:pt x="117" y="0"/>
                  <a:pt x="142" y="12"/>
                  <a:pt x="172" y="36"/>
                </a:cubicBezTo>
                <a:cubicBezTo>
                  <a:pt x="202" y="60"/>
                  <a:pt x="250" y="153"/>
                  <a:pt x="270" y="184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69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What’s My Transition Diagram?</a:t>
            </a:r>
          </a:p>
        </p:txBody>
      </p:sp>
      <p:grpSp>
        <p:nvGrpSpPr>
          <p:cNvPr id="36925" name="Group 114"/>
          <p:cNvGrpSpPr>
            <a:grpSpLocks/>
          </p:cNvGrpSpPr>
          <p:nvPr/>
        </p:nvGrpSpPr>
        <p:grpSpPr bwMode="auto">
          <a:xfrm rot="1214660">
            <a:off x="1747838" y="1430338"/>
            <a:ext cx="317500" cy="831850"/>
            <a:chOff x="1199294" y="2860085"/>
            <a:chExt cx="870908" cy="2287381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573551" y="3607822"/>
              <a:ext cx="0" cy="71153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585791" y="4326371"/>
              <a:ext cx="330945" cy="36667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306680" y="4320495"/>
              <a:ext cx="274335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29" name="Group 118"/>
            <p:cNvGrpSpPr>
              <a:grpSpLocks/>
            </p:cNvGrpSpPr>
            <p:nvPr/>
          </p:nvGrpSpPr>
          <p:grpSpPr bwMode="auto">
            <a:xfrm rot="2569498">
              <a:off x="1730229" y="4984351"/>
              <a:ext cx="243081" cy="123489"/>
              <a:chOff x="1798895" y="257184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776286" y="2697180"/>
                <a:ext cx="243855" cy="1309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1805889" y="2572466"/>
                <a:ext cx="226436" cy="122227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6930" name="Group 119"/>
            <p:cNvGrpSpPr>
              <a:grpSpLocks/>
            </p:cNvGrpSpPr>
            <p:nvPr/>
          </p:nvGrpSpPr>
          <p:grpSpPr bwMode="auto">
            <a:xfrm rot="-1805807">
              <a:off x="1345924" y="5007249"/>
              <a:ext cx="252852" cy="140217"/>
              <a:chOff x="1071690" y="256299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1090154" y="2662350"/>
                <a:ext cx="235146" cy="3928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1072139" y="2563631"/>
                <a:ext cx="248211" cy="13968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>
            <a:xfrm flipV="1">
              <a:off x="1589399" y="3549979"/>
              <a:ext cx="413680" cy="18334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1999920" y="3103442"/>
              <a:ext cx="13065" cy="42779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1197853" y="3509187"/>
              <a:ext cx="365781" cy="21389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187805" y="3067595"/>
              <a:ext cx="91447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 rot="18313446">
              <a:off x="1907960" y="2951503"/>
              <a:ext cx="161512" cy="130636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4988674">
              <a:off x="1199660" y="2904608"/>
              <a:ext cx="205164" cy="11321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6937" name="Group 126"/>
            <p:cNvGrpSpPr>
              <a:grpSpLocks/>
            </p:cNvGrpSpPr>
            <p:nvPr/>
          </p:nvGrpSpPr>
          <p:grpSpPr bwMode="auto">
            <a:xfrm>
              <a:off x="1420181" y="3209982"/>
              <a:ext cx="519169" cy="404921"/>
              <a:chOff x="1361847" y="721276"/>
              <a:chExt cx="519169" cy="40492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1354366" y="712645"/>
                <a:ext cx="352720" cy="41033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1361499" y="732579"/>
                <a:ext cx="500774" cy="23135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1349655" y="707096"/>
                <a:ext cx="309171" cy="2269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8" name="Straight Connector 127"/>
            <p:cNvCxnSpPr/>
            <p:nvPr/>
          </p:nvCxnSpPr>
          <p:spPr>
            <a:xfrm flipH="1">
              <a:off x="1703889" y="4708388"/>
              <a:ext cx="204662" cy="29247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05993" y="4717536"/>
              <a:ext cx="300462" cy="31429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3"/>
          <p:cNvGrpSpPr>
            <a:grpSpLocks/>
          </p:cNvGrpSpPr>
          <p:nvPr/>
        </p:nvGrpSpPr>
        <p:grpSpPr bwMode="auto">
          <a:xfrm>
            <a:off x="8054975" y="1585913"/>
            <a:ext cx="708025" cy="373062"/>
            <a:chOff x="3317" y="1571"/>
            <a:chExt cx="446" cy="235"/>
          </a:xfrm>
        </p:grpSpPr>
        <p:grpSp>
          <p:nvGrpSpPr>
            <p:cNvPr id="38997" name="Group 4"/>
            <p:cNvGrpSpPr>
              <a:grpSpLocks/>
            </p:cNvGrpSpPr>
            <p:nvPr/>
          </p:nvGrpSpPr>
          <p:grpSpPr bwMode="auto">
            <a:xfrm>
              <a:off x="3317" y="1571"/>
              <a:ext cx="287" cy="235"/>
              <a:chOff x="3317" y="1571"/>
              <a:chExt cx="287" cy="235"/>
            </a:xfrm>
          </p:grpSpPr>
          <p:sp>
            <p:nvSpPr>
              <p:cNvPr id="27735" name="Oval 5"/>
              <p:cNvSpPr>
                <a:spLocks noChangeArrowheads="1"/>
              </p:cNvSpPr>
              <p:nvPr/>
            </p:nvSpPr>
            <p:spPr bwMode="auto">
              <a:xfrm>
                <a:off x="3317" y="1591"/>
                <a:ext cx="287" cy="2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9000" name="Group 6"/>
              <p:cNvGrpSpPr>
                <a:grpSpLocks/>
              </p:cNvGrpSpPr>
              <p:nvPr/>
            </p:nvGrpSpPr>
            <p:grpSpPr bwMode="auto">
              <a:xfrm>
                <a:off x="3337" y="1571"/>
                <a:ext cx="96" cy="64"/>
                <a:chOff x="3337" y="1571"/>
                <a:chExt cx="96" cy="64"/>
              </a:xfrm>
            </p:grpSpPr>
            <p:sp>
              <p:nvSpPr>
                <p:cNvPr id="27737" name="Freeform 7"/>
                <p:cNvSpPr>
                  <a:spLocks/>
                </p:cNvSpPr>
                <p:nvPr/>
              </p:nvSpPr>
              <p:spPr bwMode="auto">
                <a:xfrm>
                  <a:off x="3337" y="1571"/>
                  <a:ext cx="96" cy="64"/>
                </a:xfrm>
                <a:custGeom>
                  <a:avLst/>
                  <a:gdLst>
                    <a:gd name="T0" fmla="*/ 0 w 96"/>
                    <a:gd name="T1" fmla="*/ 64 h 64"/>
                    <a:gd name="T2" fmla="*/ 96 w 96"/>
                    <a:gd name="T3" fmla="*/ 40 h 64"/>
                    <a:gd name="T4" fmla="*/ 88 w 96"/>
                    <a:gd name="T5" fmla="*/ 16 h 64"/>
                    <a:gd name="T6" fmla="*/ 72 w 96"/>
                    <a:gd name="T7" fmla="*/ 0 h 64"/>
                    <a:gd name="T8" fmla="*/ 0 w 96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64"/>
                    <a:gd name="T17" fmla="*/ 96 w 9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64">
                      <a:moveTo>
                        <a:pt x="0" y="64"/>
                      </a:moveTo>
                      <a:lnTo>
                        <a:pt x="96" y="40"/>
                      </a:lnTo>
                      <a:lnTo>
                        <a:pt x="88" y="16"/>
                      </a:lnTo>
                      <a:lnTo>
                        <a:pt x="72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77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425" y="1587"/>
                  <a:ext cx="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7734" name="Rectangle 9"/>
            <p:cNvSpPr>
              <a:spLocks noChangeArrowheads="1"/>
            </p:cNvSpPr>
            <p:nvPr/>
          </p:nvSpPr>
          <p:spPr bwMode="auto">
            <a:xfrm>
              <a:off x="3672" y="1595"/>
              <a:ext cx="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</p:grpSp>
      <p:grpSp>
        <p:nvGrpSpPr>
          <p:cNvPr id="38914" name="Group 10"/>
          <p:cNvGrpSpPr>
            <a:grpSpLocks/>
          </p:cNvGrpSpPr>
          <p:nvPr/>
        </p:nvGrpSpPr>
        <p:grpSpPr bwMode="auto">
          <a:xfrm>
            <a:off x="2287588" y="1649413"/>
            <a:ext cx="455612" cy="371475"/>
            <a:chOff x="2264" y="1039"/>
            <a:chExt cx="287" cy="234"/>
          </a:xfrm>
        </p:grpSpPr>
        <p:sp>
          <p:nvSpPr>
            <p:cNvPr id="27729" name="Oval 11"/>
            <p:cNvSpPr>
              <a:spLocks noChangeArrowheads="1"/>
            </p:cNvSpPr>
            <p:nvPr/>
          </p:nvSpPr>
          <p:spPr bwMode="auto">
            <a:xfrm>
              <a:off x="2264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4" name="Group 12"/>
            <p:cNvGrpSpPr>
              <a:grpSpLocks/>
            </p:cNvGrpSpPr>
            <p:nvPr/>
          </p:nvGrpSpPr>
          <p:grpSpPr bwMode="auto">
            <a:xfrm>
              <a:off x="2284" y="1039"/>
              <a:ext cx="96" cy="64"/>
              <a:chOff x="2284" y="1039"/>
              <a:chExt cx="96" cy="64"/>
            </a:xfrm>
          </p:grpSpPr>
          <p:sp>
            <p:nvSpPr>
              <p:cNvPr id="27731" name="Freeform 13"/>
              <p:cNvSpPr>
                <a:spLocks/>
              </p:cNvSpPr>
              <p:nvPr/>
            </p:nvSpPr>
            <p:spPr bwMode="auto">
              <a:xfrm>
                <a:off x="2284" y="1039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32" name="Line 14"/>
              <p:cNvSpPr>
                <a:spLocks noChangeShapeType="1"/>
              </p:cNvSpPr>
              <p:nvPr/>
            </p:nvSpPr>
            <p:spPr bwMode="auto">
              <a:xfrm flipH="1">
                <a:off x="2372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804863" y="1649413"/>
            <a:ext cx="455612" cy="371475"/>
            <a:chOff x="1330" y="1039"/>
            <a:chExt cx="287" cy="234"/>
          </a:xfrm>
        </p:grpSpPr>
        <p:sp>
          <p:nvSpPr>
            <p:cNvPr id="27725" name="Oval 16"/>
            <p:cNvSpPr>
              <a:spLocks noChangeArrowheads="1"/>
            </p:cNvSpPr>
            <p:nvPr/>
          </p:nvSpPr>
          <p:spPr bwMode="auto">
            <a:xfrm>
              <a:off x="1330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0" name="Group 17"/>
            <p:cNvGrpSpPr>
              <a:grpSpLocks/>
            </p:cNvGrpSpPr>
            <p:nvPr/>
          </p:nvGrpSpPr>
          <p:grpSpPr bwMode="auto">
            <a:xfrm>
              <a:off x="1494" y="1039"/>
              <a:ext cx="96" cy="64"/>
              <a:chOff x="1494" y="1039"/>
              <a:chExt cx="96" cy="64"/>
            </a:xfrm>
          </p:grpSpPr>
          <p:sp>
            <p:nvSpPr>
              <p:cNvPr id="27727" name="Freeform 18"/>
              <p:cNvSpPr>
                <a:spLocks/>
              </p:cNvSpPr>
              <p:nvPr/>
            </p:nvSpPr>
            <p:spPr bwMode="auto">
              <a:xfrm>
                <a:off x="1494" y="1039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8" name="Line 19"/>
              <p:cNvSpPr>
                <a:spLocks noChangeShapeType="1"/>
              </p:cNvSpPr>
              <p:nvPr/>
            </p:nvSpPr>
            <p:spPr bwMode="auto">
              <a:xfrm>
                <a:off x="1494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53" name="Oval 20"/>
          <p:cNvSpPr>
            <a:spLocks noChangeArrowheads="1"/>
          </p:cNvSpPr>
          <p:nvPr/>
        </p:nvSpPr>
        <p:spPr bwMode="auto">
          <a:xfrm>
            <a:off x="114141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4" name="Oval 21"/>
          <p:cNvSpPr>
            <a:spLocks noChangeArrowheads="1"/>
          </p:cNvSpPr>
          <p:nvPr/>
        </p:nvSpPr>
        <p:spPr bwMode="auto">
          <a:xfrm>
            <a:off x="1141413" y="1600200"/>
            <a:ext cx="455612" cy="452438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5" name="Oval 22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6" name="Oval 23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7" name="Rectangle 24"/>
          <p:cNvSpPr>
            <a:spLocks noChangeArrowheads="1"/>
          </p:cNvSpPr>
          <p:nvPr/>
        </p:nvSpPr>
        <p:spPr bwMode="auto">
          <a:xfrm>
            <a:off x="533400" y="16748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58" name="Rectangle 25"/>
          <p:cNvSpPr>
            <a:spLocks noChangeArrowheads="1"/>
          </p:cNvSpPr>
          <p:nvPr/>
        </p:nvSpPr>
        <p:spPr bwMode="auto">
          <a:xfrm>
            <a:off x="168592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59" name="Rectangle 26"/>
          <p:cNvSpPr>
            <a:spLocks noChangeArrowheads="1"/>
          </p:cNvSpPr>
          <p:nvPr/>
        </p:nvSpPr>
        <p:spPr bwMode="auto">
          <a:xfrm>
            <a:off x="1701800" y="19177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0" name="Rectangle 27"/>
          <p:cNvSpPr>
            <a:spLocks noChangeArrowheads="1"/>
          </p:cNvSpPr>
          <p:nvPr/>
        </p:nvSpPr>
        <p:spPr bwMode="auto">
          <a:xfrm>
            <a:off x="2827338" y="16764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24" name="Group 28"/>
          <p:cNvGrpSpPr>
            <a:grpSpLocks/>
          </p:cNvGrpSpPr>
          <p:nvPr/>
        </p:nvGrpSpPr>
        <p:grpSpPr bwMode="auto">
          <a:xfrm>
            <a:off x="1597025" y="1682750"/>
            <a:ext cx="411163" cy="68263"/>
            <a:chOff x="1829" y="1055"/>
            <a:chExt cx="215" cy="48"/>
          </a:xfrm>
        </p:grpSpPr>
        <p:sp>
          <p:nvSpPr>
            <p:cNvPr id="27723" name="Freeform 29"/>
            <p:cNvSpPr>
              <a:spLocks/>
            </p:cNvSpPr>
            <p:nvPr/>
          </p:nvSpPr>
          <p:spPr bwMode="auto">
            <a:xfrm>
              <a:off x="1949" y="1055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4" name="Line 30"/>
            <p:cNvSpPr>
              <a:spLocks noChangeShapeType="1"/>
            </p:cNvSpPr>
            <p:nvPr/>
          </p:nvSpPr>
          <p:spPr bwMode="auto">
            <a:xfrm>
              <a:off x="1829" y="10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25" name="Group 31"/>
          <p:cNvGrpSpPr>
            <a:grpSpLocks/>
          </p:cNvGrpSpPr>
          <p:nvPr/>
        </p:nvGrpSpPr>
        <p:grpSpPr bwMode="auto">
          <a:xfrm>
            <a:off x="1533525" y="1901825"/>
            <a:ext cx="422275" cy="76200"/>
            <a:chOff x="1789" y="1198"/>
            <a:chExt cx="216" cy="48"/>
          </a:xfrm>
        </p:grpSpPr>
        <p:sp>
          <p:nvSpPr>
            <p:cNvPr id="27721" name="Freeform 32"/>
            <p:cNvSpPr>
              <a:spLocks/>
            </p:cNvSpPr>
            <p:nvPr/>
          </p:nvSpPr>
          <p:spPr bwMode="auto">
            <a:xfrm>
              <a:off x="1789" y="1198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2" name="Line 33"/>
            <p:cNvSpPr>
              <a:spLocks noChangeShapeType="1"/>
            </p:cNvSpPr>
            <p:nvPr/>
          </p:nvSpPr>
          <p:spPr bwMode="auto">
            <a:xfrm flipH="1">
              <a:off x="1885" y="1222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63" name="Oval 34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4" name="Oval 35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8928" name="Group 36"/>
          <p:cNvGrpSpPr>
            <a:grpSpLocks/>
          </p:cNvGrpSpPr>
          <p:nvPr/>
        </p:nvGrpSpPr>
        <p:grpSpPr bwMode="auto">
          <a:xfrm>
            <a:off x="4216400" y="1649413"/>
            <a:ext cx="457200" cy="371475"/>
            <a:chOff x="899" y="1611"/>
            <a:chExt cx="288" cy="234"/>
          </a:xfrm>
        </p:grpSpPr>
        <p:sp>
          <p:nvSpPr>
            <p:cNvPr id="27717" name="Oval 37"/>
            <p:cNvSpPr>
              <a:spLocks noChangeArrowheads="1"/>
            </p:cNvSpPr>
            <p:nvPr/>
          </p:nvSpPr>
          <p:spPr bwMode="auto">
            <a:xfrm>
              <a:off x="899" y="1631"/>
              <a:ext cx="288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82" name="Group 38"/>
            <p:cNvGrpSpPr>
              <a:grpSpLocks/>
            </p:cNvGrpSpPr>
            <p:nvPr/>
          </p:nvGrpSpPr>
          <p:grpSpPr bwMode="auto">
            <a:xfrm>
              <a:off x="1063" y="1611"/>
              <a:ext cx="96" cy="64"/>
              <a:chOff x="1063" y="1611"/>
              <a:chExt cx="96" cy="64"/>
            </a:xfrm>
          </p:grpSpPr>
          <p:sp>
            <p:nvSpPr>
              <p:cNvPr id="27719" name="Freeform 39"/>
              <p:cNvSpPr>
                <a:spLocks/>
              </p:cNvSpPr>
              <p:nvPr/>
            </p:nvSpPr>
            <p:spPr bwMode="auto">
              <a:xfrm>
                <a:off x="1063" y="1611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0" name="Line 40"/>
              <p:cNvSpPr>
                <a:spLocks noChangeShapeType="1"/>
              </p:cNvSpPr>
              <p:nvPr/>
            </p:nvSpPr>
            <p:spPr bwMode="auto">
              <a:xfrm>
                <a:off x="1063" y="1627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66" name="Oval 41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7" name="Oval 42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8" name="Rectangle 43"/>
          <p:cNvSpPr>
            <a:spLocks noChangeArrowheads="1"/>
          </p:cNvSpPr>
          <p:nvPr/>
        </p:nvSpPr>
        <p:spPr bwMode="auto">
          <a:xfrm>
            <a:off x="3944938" y="1674813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9" name="Oval 44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0" name="Oval 45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1" name="Rectangle 46"/>
          <p:cNvSpPr>
            <a:spLocks noChangeArrowheads="1"/>
          </p:cNvSpPr>
          <p:nvPr/>
        </p:nvSpPr>
        <p:spPr bwMode="auto">
          <a:xfrm>
            <a:off x="509746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35" name="Group 47"/>
          <p:cNvGrpSpPr>
            <a:grpSpLocks/>
          </p:cNvGrpSpPr>
          <p:nvPr/>
        </p:nvGrpSpPr>
        <p:grpSpPr bwMode="auto">
          <a:xfrm>
            <a:off x="5008563" y="1674813"/>
            <a:ext cx="342900" cy="76200"/>
            <a:chOff x="1398" y="1627"/>
            <a:chExt cx="216" cy="48"/>
          </a:xfrm>
        </p:grpSpPr>
        <p:sp>
          <p:nvSpPr>
            <p:cNvPr id="27715" name="Freeform 48"/>
            <p:cNvSpPr>
              <a:spLocks/>
            </p:cNvSpPr>
            <p:nvPr/>
          </p:nvSpPr>
          <p:spPr bwMode="auto">
            <a:xfrm>
              <a:off x="1518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6" name="Line 49"/>
            <p:cNvSpPr>
              <a:spLocks noChangeShapeType="1"/>
            </p:cNvSpPr>
            <p:nvPr/>
          </p:nvSpPr>
          <p:spPr bwMode="auto">
            <a:xfrm>
              <a:off x="1398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3" name="Oval 50"/>
          <p:cNvSpPr>
            <a:spLocks noChangeArrowheads="1"/>
          </p:cNvSpPr>
          <p:nvPr/>
        </p:nvSpPr>
        <p:spPr bwMode="auto">
          <a:xfrm>
            <a:off x="6084888" y="15478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4" name="Oval 51"/>
          <p:cNvSpPr>
            <a:spLocks noChangeArrowheads="1"/>
          </p:cNvSpPr>
          <p:nvPr/>
        </p:nvSpPr>
        <p:spPr bwMode="auto">
          <a:xfrm>
            <a:off x="6084888" y="1549400"/>
            <a:ext cx="457200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5" name="Rectangle 52"/>
          <p:cNvSpPr>
            <a:spLocks noChangeArrowheads="1"/>
          </p:cNvSpPr>
          <p:nvPr/>
        </p:nvSpPr>
        <p:spPr bwMode="auto">
          <a:xfrm>
            <a:off x="587057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76" name="Rectangle 53"/>
          <p:cNvSpPr>
            <a:spLocks noChangeArrowheads="1"/>
          </p:cNvSpPr>
          <p:nvPr/>
        </p:nvSpPr>
        <p:spPr bwMode="auto">
          <a:xfrm>
            <a:off x="5983288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0" name="Group 54"/>
          <p:cNvGrpSpPr>
            <a:grpSpLocks/>
          </p:cNvGrpSpPr>
          <p:nvPr/>
        </p:nvGrpSpPr>
        <p:grpSpPr bwMode="auto">
          <a:xfrm>
            <a:off x="5768975" y="1674813"/>
            <a:ext cx="341313" cy="76200"/>
            <a:chOff x="1877" y="1627"/>
            <a:chExt cx="215" cy="48"/>
          </a:xfrm>
        </p:grpSpPr>
        <p:sp>
          <p:nvSpPr>
            <p:cNvPr id="27713" name="Freeform 55"/>
            <p:cNvSpPr>
              <a:spLocks/>
            </p:cNvSpPr>
            <p:nvPr/>
          </p:nvSpPr>
          <p:spPr bwMode="auto">
            <a:xfrm>
              <a:off x="1997" y="1627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4" name="Line 56"/>
            <p:cNvSpPr>
              <a:spLocks noChangeShapeType="1"/>
            </p:cNvSpPr>
            <p:nvPr/>
          </p:nvSpPr>
          <p:spPr bwMode="auto">
            <a:xfrm>
              <a:off x="1877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8" name="Oval 57"/>
          <p:cNvSpPr>
            <a:spLocks noChangeArrowheads="1"/>
          </p:cNvSpPr>
          <p:nvPr/>
        </p:nvSpPr>
        <p:spPr bwMode="auto">
          <a:xfrm>
            <a:off x="6883400" y="15478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9" name="Oval 58"/>
          <p:cNvSpPr>
            <a:spLocks noChangeArrowheads="1"/>
          </p:cNvSpPr>
          <p:nvPr/>
        </p:nvSpPr>
        <p:spPr bwMode="auto">
          <a:xfrm>
            <a:off x="6883400" y="1549400"/>
            <a:ext cx="455613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0" name="Rectangle 59"/>
          <p:cNvSpPr>
            <a:spLocks noChangeArrowheads="1"/>
          </p:cNvSpPr>
          <p:nvPr/>
        </p:nvSpPr>
        <p:spPr bwMode="auto">
          <a:xfrm>
            <a:off x="6667500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1" name="Rectangle 60"/>
          <p:cNvSpPr>
            <a:spLocks noChangeArrowheads="1"/>
          </p:cNvSpPr>
          <p:nvPr/>
        </p:nvSpPr>
        <p:spPr bwMode="auto">
          <a:xfrm>
            <a:off x="6781800" y="190182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5" name="Group 61"/>
          <p:cNvGrpSpPr>
            <a:grpSpLocks/>
          </p:cNvGrpSpPr>
          <p:nvPr/>
        </p:nvGrpSpPr>
        <p:grpSpPr bwMode="auto">
          <a:xfrm>
            <a:off x="6567488" y="1674813"/>
            <a:ext cx="341312" cy="76200"/>
            <a:chOff x="2380" y="1627"/>
            <a:chExt cx="215" cy="48"/>
          </a:xfrm>
        </p:grpSpPr>
        <p:sp>
          <p:nvSpPr>
            <p:cNvPr id="27711" name="Freeform 62"/>
            <p:cNvSpPr>
              <a:spLocks/>
            </p:cNvSpPr>
            <p:nvPr/>
          </p:nvSpPr>
          <p:spPr bwMode="auto">
            <a:xfrm>
              <a:off x="2499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2380" y="1651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3" name="Oval 64"/>
          <p:cNvSpPr>
            <a:spLocks noChangeArrowheads="1"/>
          </p:cNvSpPr>
          <p:nvPr/>
        </p:nvSpPr>
        <p:spPr bwMode="auto">
          <a:xfrm>
            <a:off x="7681913" y="15478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4" name="Oval 65"/>
          <p:cNvSpPr>
            <a:spLocks noChangeArrowheads="1"/>
          </p:cNvSpPr>
          <p:nvPr/>
        </p:nvSpPr>
        <p:spPr bwMode="auto">
          <a:xfrm>
            <a:off x="7681913" y="1549400"/>
            <a:ext cx="455612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5" name="Rectangle 66"/>
          <p:cNvSpPr>
            <a:spLocks noChangeArrowheads="1"/>
          </p:cNvSpPr>
          <p:nvPr/>
        </p:nvSpPr>
        <p:spPr bwMode="auto">
          <a:xfrm>
            <a:off x="746601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6" name="Rectangle 67"/>
          <p:cNvSpPr>
            <a:spLocks noChangeArrowheads="1"/>
          </p:cNvSpPr>
          <p:nvPr/>
        </p:nvSpPr>
        <p:spPr bwMode="auto">
          <a:xfrm>
            <a:off x="758031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50" name="Group 68"/>
          <p:cNvGrpSpPr>
            <a:grpSpLocks/>
          </p:cNvGrpSpPr>
          <p:nvPr/>
        </p:nvGrpSpPr>
        <p:grpSpPr bwMode="auto">
          <a:xfrm>
            <a:off x="7364413" y="1674813"/>
            <a:ext cx="342900" cy="76200"/>
            <a:chOff x="2882" y="1627"/>
            <a:chExt cx="216" cy="48"/>
          </a:xfrm>
        </p:grpSpPr>
        <p:sp>
          <p:nvSpPr>
            <p:cNvPr id="27709" name="Freeform 69"/>
            <p:cNvSpPr>
              <a:spLocks/>
            </p:cNvSpPr>
            <p:nvPr/>
          </p:nvSpPr>
          <p:spPr bwMode="auto">
            <a:xfrm>
              <a:off x="3002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0" name="Line 70"/>
            <p:cNvSpPr>
              <a:spLocks noChangeShapeType="1"/>
            </p:cNvSpPr>
            <p:nvPr/>
          </p:nvSpPr>
          <p:spPr bwMode="auto">
            <a:xfrm>
              <a:off x="2882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51" name="Group 71"/>
          <p:cNvGrpSpPr>
            <a:grpSpLocks/>
          </p:cNvGrpSpPr>
          <p:nvPr/>
        </p:nvGrpSpPr>
        <p:grpSpPr bwMode="auto">
          <a:xfrm>
            <a:off x="4941888" y="1951038"/>
            <a:ext cx="569912" cy="227012"/>
            <a:chOff x="1326" y="1794"/>
            <a:chExt cx="359" cy="143"/>
          </a:xfrm>
        </p:grpSpPr>
        <p:grpSp>
          <p:nvGrpSpPr>
            <p:cNvPr id="38969" name="Group 72"/>
            <p:cNvGrpSpPr>
              <a:grpSpLocks/>
            </p:cNvGrpSpPr>
            <p:nvPr/>
          </p:nvGrpSpPr>
          <p:grpSpPr bwMode="auto">
            <a:xfrm>
              <a:off x="1326" y="1794"/>
              <a:ext cx="80" cy="87"/>
              <a:chOff x="1326" y="1794"/>
              <a:chExt cx="80" cy="87"/>
            </a:xfrm>
          </p:grpSpPr>
          <p:sp>
            <p:nvSpPr>
              <p:cNvPr id="27707" name="Freeform 73"/>
              <p:cNvSpPr>
                <a:spLocks/>
              </p:cNvSpPr>
              <p:nvPr/>
            </p:nvSpPr>
            <p:spPr bwMode="auto">
              <a:xfrm>
                <a:off x="1326" y="1794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08" name="Line 74"/>
              <p:cNvSpPr>
                <a:spLocks noChangeShapeType="1"/>
              </p:cNvSpPr>
              <p:nvPr/>
            </p:nvSpPr>
            <p:spPr bwMode="auto">
              <a:xfrm flipH="1" flipV="1">
                <a:off x="1390" y="1857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7706" name="Freeform 75"/>
            <p:cNvSpPr>
              <a:spLocks/>
            </p:cNvSpPr>
            <p:nvPr/>
          </p:nvSpPr>
          <p:spPr bwMode="auto">
            <a:xfrm>
              <a:off x="1398" y="1865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8 w 287"/>
                <a:gd name="T11" fmla="*/ 56 h 72"/>
                <a:gd name="T12" fmla="*/ 192 w 287"/>
                <a:gd name="T13" fmla="*/ 64 h 72"/>
                <a:gd name="T14" fmla="*/ 168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8" y="56"/>
                  </a:lnTo>
                  <a:lnTo>
                    <a:pt x="192" y="64"/>
                  </a:lnTo>
                  <a:lnTo>
                    <a:pt x="168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9" name="Freeform 76"/>
          <p:cNvSpPr>
            <a:spLocks/>
          </p:cNvSpPr>
          <p:nvPr/>
        </p:nvSpPr>
        <p:spPr bwMode="auto">
          <a:xfrm>
            <a:off x="5008563" y="2012950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8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0" name="Freeform 77"/>
          <p:cNvSpPr>
            <a:spLocks/>
          </p:cNvSpPr>
          <p:nvPr/>
        </p:nvSpPr>
        <p:spPr bwMode="auto">
          <a:xfrm>
            <a:off x="5008563" y="2012950"/>
            <a:ext cx="2052637" cy="385763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4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5" y="119"/>
                </a:lnTo>
                <a:lnTo>
                  <a:pt x="1093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1" name="Freeform 78"/>
          <p:cNvSpPr>
            <a:spLocks/>
          </p:cNvSpPr>
          <p:nvPr/>
        </p:nvSpPr>
        <p:spPr bwMode="auto">
          <a:xfrm>
            <a:off x="5008563" y="2012950"/>
            <a:ext cx="2963862" cy="461963"/>
          </a:xfrm>
          <a:custGeom>
            <a:avLst/>
            <a:gdLst>
              <a:gd name="T0" fmla="*/ 0 w 1867"/>
              <a:gd name="T1" fmla="*/ 0 h 143"/>
              <a:gd name="T2" fmla="*/ 2147483647 w 1867"/>
              <a:gd name="T3" fmla="*/ 2147483647 h 143"/>
              <a:gd name="T4" fmla="*/ 2147483647 w 1867"/>
              <a:gd name="T5" fmla="*/ 2147483647 h 143"/>
              <a:gd name="T6" fmla="*/ 2147483647 w 1867"/>
              <a:gd name="T7" fmla="*/ 2147483647 h 143"/>
              <a:gd name="T8" fmla="*/ 2147483647 w 1867"/>
              <a:gd name="T9" fmla="*/ 2147483647 h 143"/>
              <a:gd name="T10" fmla="*/ 2147483647 w 1867"/>
              <a:gd name="T11" fmla="*/ 2147483647 h 143"/>
              <a:gd name="T12" fmla="*/ 2147483647 w 1867"/>
              <a:gd name="T13" fmla="*/ 2147483647 h 143"/>
              <a:gd name="T14" fmla="*/ 2147483647 w 1867"/>
              <a:gd name="T15" fmla="*/ 2147483647 h 143"/>
              <a:gd name="T16" fmla="*/ 2147483647 w 1867"/>
              <a:gd name="T17" fmla="*/ 2147483647 h 143"/>
              <a:gd name="T18" fmla="*/ 2147483647 w 1867"/>
              <a:gd name="T19" fmla="*/ 2147483647 h 143"/>
              <a:gd name="T20" fmla="*/ 2147483647 w 1867"/>
              <a:gd name="T21" fmla="*/ 2147483647 h 143"/>
              <a:gd name="T22" fmla="*/ 2147483647 w 1867"/>
              <a:gd name="T23" fmla="*/ 2147483647 h 143"/>
              <a:gd name="T24" fmla="*/ 2147483647 w 1867"/>
              <a:gd name="T25" fmla="*/ 2147483647 h 143"/>
              <a:gd name="T26" fmla="*/ 2147483647 w 1867"/>
              <a:gd name="T27" fmla="*/ 2147483647 h 143"/>
              <a:gd name="T28" fmla="*/ 2147483647 w 1867"/>
              <a:gd name="T29" fmla="*/ 2147483647 h 143"/>
              <a:gd name="T30" fmla="*/ 2147483647 w 1867"/>
              <a:gd name="T31" fmla="*/ 2147483647 h 143"/>
              <a:gd name="T32" fmla="*/ 2147483647 w 1867"/>
              <a:gd name="T33" fmla="*/ 2147483647 h 143"/>
              <a:gd name="T34" fmla="*/ 2147483647 w 1867"/>
              <a:gd name="T35" fmla="*/ 2147483647 h 143"/>
              <a:gd name="T36" fmla="*/ 2147483647 w 1867"/>
              <a:gd name="T37" fmla="*/ 2147483647 h 143"/>
              <a:gd name="T38" fmla="*/ 2147483647 w 1867"/>
              <a:gd name="T39" fmla="*/ 2147483647 h 143"/>
              <a:gd name="T40" fmla="*/ 2147483647 w 1867"/>
              <a:gd name="T41" fmla="*/ 2147483647 h 143"/>
              <a:gd name="T42" fmla="*/ 2147483647 w 1867"/>
              <a:gd name="T43" fmla="*/ 2147483647 h 143"/>
              <a:gd name="T44" fmla="*/ 2147483647 w 1867"/>
              <a:gd name="T45" fmla="*/ 2147483647 h 143"/>
              <a:gd name="T46" fmla="*/ 2147483647 w 1867"/>
              <a:gd name="T47" fmla="*/ 2147483647 h 143"/>
              <a:gd name="T48" fmla="*/ 2147483647 w 1867"/>
              <a:gd name="T49" fmla="*/ 2147483647 h 143"/>
              <a:gd name="T50" fmla="*/ 2147483647 w 1867"/>
              <a:gd name="T51" fmla="*/ 2147483647 h 143"/>
              <a:gd name="T52" fmla="*/ 2147483647 w 1867"/>
              <a:gd name="T53" fmla="*/ 2147483647 h 143"/>
              <a:gd name="T54" fmla="*/ 2147483647 w 1867"/>
              <a:gd name="T55" fmla="*/ 2147483647 h 143"/>
              <a:gd name="T56" fmla="*/ 2147483647 w 1867"/>
              <a:gd name="T57" fmla="*/ 2147483647 h 143"/>
              <a:gd name="T58" fmla="*/ 2147483647 w 1867"/>
              <a:gd name="T59" fmla="*/ 2147483647 h 143"/>
              <a:gd name="T60" fmla="*/ 2147483647 w 1867"/>
              <a:gd name="T61" fmla="*/ 2147483647 h 143"/>
              <a:gd name="T62" fmla="*/ 2147483647 w 1867"/>
              <a:gd name="T63" fmla="*/ 2147483647 h 143"/>
              <a:gd name="T64" fmla="*/ 2147483647 w 1867"/>
              <a:gd name="T65" fmla="*/ 2147483647 h 143"/>
              <a:gd name="T66" fmla="*/ 2147483647 w 1867"/>
              <a:gd name="T67" fmla="*/ 2147483647 h 143"/>
              <a:gd name="T68" fmla="*/ 2147483647 w 1867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7"/>
              <a:gd name="T106" fmla="*/ 0 h 143"/>
              <a:gd name="T107" fmla="*/ 1867 w 1867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7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6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1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4" y="127"/>
                </a:lnTo>
                <a:lnTo>
                  <a:pt x="1524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3" y="56"/>
                </a:lnTo>
                <a:lnTo>
                  <a:pt x="1827" y="40"/>
                </a:lnTo>
                <a:lnTo>
                  <a:pt x="1851" y="24"/>
                </a:lnTo>
                <a:lnTo>
                  <a:pt x="1859" y="16"/>
                </a:lnTo>
                <a:lnTo>
                  <a:pt x="186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2" name="Rectangle 79"/>
          <p:cNvSpPr>
            <a:spLocks noChangeArrowheads="1"/>
          </p:cNvSpPr>
          <p:nvPr/>
        </p:nvSpPr>
        <p:spPr bwMode="auto">
          <a:xfrm>
            <a:off x="518636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93" name="Oval 80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4" name="Oval 81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5" name="Oval 82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6" name="Oval 83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7" name="Oval 84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8" name="Oval 85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9" name="Rectangle 86"/>
          <p:cNvSpPr>
            <a:spLocks noChangeArrowheads="1"/>
          </p:cNvSpPr>
          <p:nvPr/>
        </p:nvSpPr>
        <p:spPr bwMode="auto">
          <a:xfrm>
            <a:off x="3332163" y="1649413"/>
            <a:ext cx="32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7700" name="Oval 87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1" name="Oval 88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2" name="Rectangle 89"/>
          <p:cNvSpPr>
            <a:spLocks noChangeArrowheads="1"/>
          </p:cNvSpPr>
          <p:nvPr/>
        </p:nvSpPr>
        <p:spPr bwMode="auto">
          <a:xfrm>
            <a:off x="762000" y="2667000"/>
            <a:ext cx="7239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ARE  THEY  DIFFERENT?</a:t>
            </a:r>
          </a:p>
          <a:p>
            <a:pPr lvl="1"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NOT in any practical sense! They are EXTERNALLY INDISTINGUISHABLE, hence interchangeable.</a:t>
            </a:r>
          </a:p>
        </p:txBody>
      </p:sp>
      <p:sp>
        <p:nvSpPr>
          <p:cNvPr id="27703" name="Rectangle 90"/>
          <p:cNvSpPr>
            <a:spLocks noChangeArrowheads="1"/>
          </p:cNvSpPr>
          <p:nvPr/>
        </p:nvSpPr>
        <p:spPr bwMode="auto">
          <a:xfrm>
            <a:off x="1524000" y="4038600"/>
            <a:ext cx="6781800" cy="8175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4000"/>
              </a:lnSpc>
              <a:defRPr/>
            </a:pPr>
            <a:r>
              <a:rPr lang="en-US" sz="2400" dirty="0">
                <a:latin typeface="+mj-lt"/>
              </a:rPr>
              <a:t>FSMs are </a:t>
            </a:r>
            <a:r>
              <a:rPr lang="en-US" sz="2400" i="1" dirty="0">
                <a:latin typeface="+mj-lt"/>
              </a:rPr>
              <a:t>EQUIVALENT 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iff</a:t>
            </a:r>
            <a:r>
              <a:rPr lang="en-US" sz="2400" dirty="0">
                <a:latin typeface="+mj-lt"/>
              </a:rPr>
              <a:t> every input sequence yields identical output sequences.</a:t>
            </a:r>
          </a:p>
        </p:txBody>
      </p:sp>
      <p:sp>
        <p:nvSpPr>
          <p:cNvPr id="27704" name="Rectangle 91"/>
          <p:cNvSpPr>
            <a:spLocks noChangeArrowheads="1"/>
          </p:cNvSpPr>
          <p:nvPr/>
        </p:nvSpPr>
        <p:spPr bwMode="auto">
          <a:xfrm>
            <a:off x="774700" y="5187950"/>
            <a:ext cx="7531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ENGINEERING  GOAL: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HAVE an FSM which </a:t>
            </a:r>
            <a:r>
              <a:rPr lang="en-US" sz="2000" i="1">
                <a:latin typeface="+mj-lt"/>
              </a:rPr>
              <a:t> works...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WANT  </a:t>
            </a:r>
            <a:r>
              <a:rPr lang="en-US" sz="2000" u="sng">
                <a:latin typeface="+mj-lt"/>
              </a:rPr>
              <a:t>simplest</a:t>
            </a:r>
            <a:r>
              <a:rPr lang="en-US" sz="2000">
                <a:latin typeface="+mj-lt"/>
              </a:rPr>
              <a:t>  (ergo cheapest) equivalent  FSM.</a:t>
            </a:r>
          </a:p>
        </p:txBody>
      </p:sp>
      <p:sp>
        <p:nvSpPr>
          <p:cNvPr id="389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Equivalence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/>
      <p:bldP spid="277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3"/>
          <p:cNvGrpSpPr>
            <a:grpSpLocks/>
          </p:cNvGrpSpPr>
          <p:nvPr/>
        </p:nvGrpSpPr>
        <p:grpSpPr bwMode="auto">
          <a:xfrm>
            <a:off x="1739900" y="1587500"/>
            <a:ext cx="787400" cy="1022350"/>
            <a:chOff x="1096" y="1000"/>
            <a:chExt cx="496" cy="644"/>
          </a:xfrm>
        </p:grpSpPr>
        <p:sp>
          <p:nvSpPr>
            <p:cNvPr id="29758" name="Line 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3" name="Group 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67" name="Line 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8" name="Line 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1034" name="Group 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65" name="Line 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6" name="Line 1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61" name="Line 1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6" name="Group 1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63" name="Oval 1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4" name="Oval 1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2819400" y="1371600"/>
            <a:ext cx="5943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SENSORS: antennae L and R, each 1 if in  contact with something.</a:t>
            </a:r>
          </a:p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ACTUATORS: Forward Step F, ten-degree turns TL and TR (left, right).</a:t>
            </a:r>
          </a:p>
        </p:txBody>
      </p:sp>
      <p:sp>
        <p:nvSpPr>
          <p:cNvPr id="40963" name="Text Box 26"/>
          <p:cNvSpPr txBox="1">
            <a:spLocks noChangeArrowheads="1"/>
          </p:cNvSpPr>
          <p:nvPr/>
        </p:nvSpPr>
        <p:spPr bwMode="auto">
          <a:xfrm>
            <a:off x="533400" y="1703388"/>
            <a:ext cx="833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8 legs?</a:t>
            </a:r>
            <a:endParaRPr lang="en-US" sz="2800" i="1">
              <a:solidFill>
                <a:srgbClr val="3366FF"/>
              </a:solidFill>
              <a:latin typeface="Comic Sans MS" charset="0"/>
              <a:cs typeface="Comic Sans MS" charset="0"/>
            </a:endParaRPr>
          </a:p>
        </p:txBody>
      </p:sp>
      <p:sp>
        <p:nvSpPr>
          <p:cNvPr id="29703" name="Line 27"/>
          <p:cNvSpPr>
            <a:spLocks noChangeShapeType="1"/>
          </p:cNvSpPr>
          <p:nvPr/>
        </p:nvSpPr>
        <p:spPr bwMode="auto">
          <a:xfrm flipH="1" flipV="1">
            <a:off x="838200" y="1931988"/>
            <a:ext cx="0" cy="1524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9704" name="Rectangle 28"/>
          <p:cNvSpPr>
            <a:spLocks noChangeArrowheads="1"/>
          </p:cNvSpPr>
          <p:nvPr/>
        </p:nvSpPr>
        <p:spPr bwMode="auto">
          <a:xfrm>
            <a:off x="698500" y="3213100"/>
            <a:ext cx="798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GOAL: Make our ant smart enough to get out of a maze like:</a:t>
            </a:r>
          </a:p>
        </p:txBody>
      </p:sp>
      <p:grpSp>
        <p:nvGrpSpPr>
          <p:cNvPr id="40966" name="Group 29"/>
          <p:cNvGrpSpPr>
            <a:grpSpLocks/>
          </p:cNvGrpSpPr>
          <p:nvPr/>
        </p:nvGrpSpPr>
        <p:grpSpPr bwMode="auto">
          <a:xfrm>
            <a:off x="3657600" y="3657600"/>
            <a:ext cx="2209800" cy="2209800"/>
            <a:chOff x="866" y="2434"/>
            <a:chExt cx="2532" cy="2532"/>
          </a:xfrm>
        </p:grpSpPr>
        <p:sp>
          <p:nvSpPr>
            <p:cNvPr id="29719" name="Rectangle 30"/>
            <p:cNvSpPr>
              <a:spLocks noChangeArrowheads="1"/>
            </p:cNvSpPr>
            <p:nvPr/>
          </p:nvSpPr>
          <p:spPr bwMode="auto">
            <a:xfrm>
              <a:off x="1228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0" name="Rectangle 31"/>
            <p:cNvSpPr>
              <a:spLocks noChangeArrowheads="1"/>
            </p:cNvSpPr>
            <p:nvPr/>
          </p:nvSpPr>
          <p:spPr bwMode="auto">
            <a:xfrm>
              <a:off x="1588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1" name="Rectangle 32"/>
            <p:cNvSpPr>
              <a:spLocks noChangeArrowheads="1"/>
            </p:cNvSpPr>
            <p:nvPr/>
          </p:nvSpPr>
          <p:spPr bwMode="auto">
            <a:xfrm>
              <a:off x="1950" y="460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2" name="Rectangle 33"/>
            <p:cNvSpPr>
              <a:spLocks noChangeArrowheads="1"/>
            </p:cNvSpPr>
            <p:nvPr/>
          </p:nvSpPr>
          <p:spPr bwMode="auto">
            <a:xfrm>
              <a:off x="2314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3" name="Rectangle 34"/>
            <p:cNvSpPr>
              <a:spLocks noChangeArrowheads="1"/>
            </p:cNvSpPr>
            <p:nvPr/>
          </p:nvSpPr>
          <p:spPr bwMode="auto">
            <a:xfrm>
              <a:off x="303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4" name="Rectangle 35"/>
            <p:cNvSpPr>
              <a:spLocks noChangeArrowheads="1"/>
            </p:cNvSpPr>
            <p:nvPr/>
          </p:nvSpPr>
          <p:spPr bwMode="auto">
            <a:xfrm>
              <a:off x="86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5" name="Rectangle 36"/>
            <p:cNvSpPr>
              <a:spLocks noChangeArrowheads="1"/>
            </p:cNvSpPr>
            <p:nvPr/>
          </p:nvSpPr>
          <p:spPr bwMode="auto">
            <a:xfrm>
              <a:off x="86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6" name="Rectangle 37"/>
            <p:cNvSpPr>
              <a:spLocks noChangeArrowheads="1"/>
            </p:cNvSpPr>
            <p:nvPr/>
          </p:nvSpPr>
          <p:spPr bwMode="auto">
            <a:xfrm>
              <a:off x="86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7" name="Rectangle 38"/>
            <p:cNvSpPr>
              <a:spLocks noChangeArrowheads="1"/>
            </p:cNvSpPr>
            <p:nvPr/>
          </p:nvSpPr>
          <p:spPr bwMode="auto">
            <a:xfrm>
              <a:off x="86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8" name="Rectangle 39"/>
            <p:cNvSpPr>
              <a:spLocks noChangeArrowheads="1"/>
            </p:cNvSpPr>
            <p:nvPr/>
          </p:nvSpPr>
          <p:spPr bwMode="auto">
            <a:xfrm>
              <a:off x="86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9" name="Rectangle 40"/>
            <p:cNvSpPr>
              <a:spLocks noChangeArrowheads="1"/>
            </p:cNvSpPr>
            <p:nvPr/>
          </p:nvSpPr>
          <p:spPr bwMode="auto">
            <a:xfrm>
              <a:off x="86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0" name="Rectangle 41"/>
            <p:cNvSpPr>
              <a:spLocks noChangeArrowheads="1"/>
            </p:cNvSpPr>
            <p:nvPr/>
          </p:nvSpPr>
          <p:spPr bwMode="auto">
            <a:xfrm>
              <a:off x="1228" y="243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1" name="Rectangle 42"/>
            <p:cNvSpPr>
              <a:spLocks noChangeArrowheads="1"/>
            </p:cNvSpPr>
            <p:nvPr/>
          </p:nvSpPr>
          <p:spPr bwMode="auto">
            <a:xfrm>
              <a:off x="1588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2" name="Rectangle 43"/>
            <p:cNvSpPr>
              <a:spLocks noChangeArrowheads="1"/>
            </p:cNvSpPr>
            <p:nvPr/>
          </p:nvSpPr>
          <p:spPr bwMode="auto">
            <a:xfrm>
              <a:off x="1950" y="243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3" name="Rectangle 44"/>
            <p:cNvSpPr>
              <a:spLocks noChangeArrowheads="1"/>
            </p:cNvSpPr>
            <p:nvPr/>
          </p:nvSpPr>
          <p:spPr bwMode="auto">
            <a:xfrm>
              <a:off x="2314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4" name="Rectangle 45"/>
            <p:cNvSpPr>
              <a:spLocks noChangeArrowheads="1"/>
            </p:cNvSpPr>
            <p:nvPr/>
          </p:nvSpPr>
          <p:spPr bwMode="auto">
            <a:xfrm>
              <a:off x="303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5" name="Rectangle 46"/>
            <p:cNvSpPr>
              <a:spLocks noChangeArrowheads="1"/>
            </p:cNvSpPr>
            <p:nvPr/>
          </p:nvSpPr>
          <p:spPr bwMode="auto">
            <a:xfrm>
              <a:off x="303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6" name="Rectangle 47"/>
            <p:cNvSpPr>
              <a:spLocks noChangeArrowheads="1"/>
            </p:cNvSpPr>
            <p:nvPr/>
          </p:nvSpPr>
          <p:spPr bwMode="auto">
            <a:xfrm>
              <a:off x="303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7" name="Rectangle 48"/>
            <p:cNvSpPr>
              <a:spLocks noChangeArrowheads="1"/>
            </p:cNvSpPr>
            <p:nvPr/>
          </p:nvSpPr>
          <p:spPr bwMode="auto">
            <a:xfrm>
              <a:off x="303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8" name="Rectangle 49"/>
            <p:cNvSpPr>
              <a:spLocks noChangeArrowheads="1"/>
            </p:cNvSpPr>
            <p:nvPr/>
          </p:nvSpPr>
          <p:spPr bwMode="auto">
            <a:xfrm>
              <a:off x="303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9" name="Rectangle 50"/>
            <p:cNvSpPr>
              <a:spLocks noChangeArrowheads="1"/>
            </p:cNvSpPr>
            <p:nvPr/>
          </p:nvSpPr>
          <p:spPr bwMode="auto">
            <a:xfrm>
              <a:off x="1228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0" name="Rectangle 51"/>
            <p:cNvSpPr>
              <a:spLocks noChangeArrowheads="1"/>
            </p:cNvSpPr>
            <p:nvPr/>
          </p:nvSpPr>
          <p:spPr bwMode="auto">
            <a:xfrm>
              <a:off x="1950" y="3882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1" name="Rectangle 52"/>
            <p:cNvSpPr>
              <a:spLocks noChangeArrowheads="1"/>
            </p:cNvSpPr>
            <p:nvPr/>
          </p:nvSpPr>
          <p:spPr bwMode="auto">
            <a:xfrm>
              <a:off x="2676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2" name="Rectangle 53"/>
            <p:cNvSpPr>
              <a:spLocks noChangeArrowheads="1"/>
            </p:cNvSpPr>
            <p:nvPr/>
          </p:nvSpPr>
          <p:spPr bwMode="auto">
            <a:xfrm>
              <a:off x="303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3" name="Rectangle 54"/>
            <p:cNvSpPr>
              <a:spLocks noChangeArrowheads="1"/>
            </p:cNvSpPr>
            <p:nvPr/>
          </p:nvSpPr>
          <p:spPr bwMode="auto">
            <a:xfrm>
              <a:off x="86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4" name="Rectangle 55"/>
            <p:cNvSpPr>
              <a:spLocks noChangeArrowheads="1"/>
            </p:cNvSpPr>
            <p:nvPr/>
          </p:nvSpPr>
          <p:spPr bwMode="auto">
            <a:xfrm>
              <a:off x="2676" y="3156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5" name="Rectangle 56"/>
            <p:cNvSpPr>
              <a:spLocks noChangeArrowheads="1"/>
            </p:cNvSpPr>
            <p:nvPr/>
          </p:nvSpPr>
          <p:spPr bwMode="auto">
            <a:xfrm>
              <a:off x="2314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6" name="Rectangle 57"/>
            <p:cNvSpPr>
              <a:spLocks noChangeArrowheads="1"/>
            </p:cNvSpPr>
            <p:nvPr/>
          </p:nvSpPr>
          <p:spPr bwMode="auto">
            <a:xfrm>
              <a:off x="1950" y="3156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7" name="Rectangle 58"/>
            <p:cNvSpPr>
              <a:spLocks noChangeArrowheads="1"/>
            </p:cNvSpPr>
            <p:nvPr/>
          </p:nvSpPr>
          <p:spPr bwMode="auto">
            <a:xfrm>
              <a:off x="1588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8" name="Rectangle 59"/>
            <p:cNvSpPr>
              <a:spLocks noChangeArrowheads="1"/>
            </p:cNvSpPr>
            <p:nvPr/>
          </p:nvSpPr>
          <p:spPr bwMode="auto">
            <a:xfrm>
              <a:off x="1950" y="3518"/>
              <a:ext cx="364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9" name="Rectangle 60"/>
            <p:cNvSpPr>
              <a:spLocks noChangeArrowheads="1"/>
            </p:cNvSpPr>
            <p:nvPr/>
          </p:nvSpPr>
          <p:spPr bwMode="auto">
            <a:xfrm>
              <a:off x="2676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0967" name="Group 61"/>
          <p:cNvGrpSpPr>
            <a:grpSpLocks/>
          </p:cNvGrpSpPr>
          <p:nvPr/>
        </p:nvGrpSpPr>
        <p:grpSpPr bwMode="auto">
          <a:xfrm>
            <a:off x="5286375" y="5226050"/>
            <a:ext cx="200025" cy="260350"/>
            <a:chOff x="1096" y="1000"/>
            <a:chExt cx="496" cy="644"/>
          </a:xfrm>
        </p:grpSpPr>
        <p:sp>
          <p:nvSpPr>
            <p:cNvPr id="29708" name="Line 62"/>
            <p:cNvSpPr>
              <a:spLocks noChangeShapeType="1"/>
            </p:cNvSpPr>
            <p:nvPr/>
          </p:nvSpPr>
          <p:spPr bwMode="auto">
            <a:xfrm flipH="1">
              <a:off x="1379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1" name="Group 6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17" name="Line 64"/>
              <p:cNvSpPr>
                <a:spLocks noChangeShapeType="1"/>
              </p:cNvSpPr>
              <p:nvPr/>
            </p:nvSpPr>
            <p:spPr bwMode="auto">
              <a:xfrm>
                <a:off x="551" y="161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8" name="Line 6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92" name="Group 6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15" name="Line 67"/>
              <p:cNvSpPr>
                <a:spLocks noChangeShapeType="1"/>
              </p:cNvSpPr>
              <p:nvPr/>
            </p:nvSpPr>
            <p:spPr bwMode="auto">
              <a:xfrm>
                <a:off x="551" y="1324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6" name="Line 68"/>
              <p:cNvSpPr>
                <a:spLocks noChangeShapeType="1"/>
              </p:cNvSpPr>
              <p:nvPr/>
            </p:nvSpPr>
            <p:spPr bwMode="auto">
              <a:xfrm>
                <a:off x="551" y="1410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1" name="Line 69"/>
            <p:cNvSpPr>
              <a:spLocks noChangeShapeType="1"/>
            </p:cNvSpPr>
            <p:nvPr/>
          </p:nvSpPr>
          <p:spPr bwMode="auto">
            <a:xfrm>
              <a:off x="1096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4" name="Group 7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13" name="Oval 71"/>
              <p:cNvSpPr>
                <a:spLocks noChangeArrowheads="1"/>
              </p:cNvSpPr>
              <p:nvPr/>
            </p:nvSpPr>
            <p:spPr bwMode="auto">
              <a:xfrm>
                <a:off x="626" y="1257"/>
                <a:ext cx="213" cy="28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4" name="Oval 72"/>
              <p:cNvSpPr>
                <a:spLocks noChangeArrowheads="1"/>
              </p:cNvSpPr>
              <p:nvPr/>
            </p:nvSpPr>
            <p:spPr bwMode="auto">
              <a:xfrm>
                <a:off x="626" y="1473"/>
                <a:ext cx="213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707" name="Rectangle 73"/>
          <p:cNvSpPr>
            <a:spLocks noChangeArrowheads="1"/>
          </p:cNvSpPr>
          <p:nvPr/>
        </p:nvSpPr>
        <p:spPr bwMode="auto">
          <a:xfrm>
            <a:off x="698500" y="6072188"/>
            <a:ext cx="55499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7000"/>
              </a:lnSpc>
              <a:defRPr/>
            </a:pPr>
            <a:r>
              <a:rPr lang="en-US" sz="2000" dirty="0">
                <a:latin typeface="+mj-lt"/>
              </a:rPr>
              <a:t>STRATEGY: "Right antenna to the wall"</a:t>
            </a:r>
          </a:p>
        </p:txBody>
      </p:sp>
      <p:sp>
        <p:nvSpPr>
          <p:cNvPr id="40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Build a RoboAnt</a:t>
            </a:r>
          </a:p>
        </p:txBody>
      </p:sp>
      <p:grpSp>
        <p:nvGrpSpPr>
          <p:cNvPr id="40970" name="Group 73"/>
          <p:cNvGrpSpPr>
            <a:grpSpLocks/>
          </p:cNvGrpSpPr>
          <p:nvPr/>
        </p:nvGrpSpPr>
        <p:grpSpPr bwMode="auto">
          <a:xfrm>
            <a:off x="609600" y="2133600"/>
            <a:ext cx="542925" cy="873125"/>
            <a:chOff x="6026434" y="3307400"/>
            <a:chExt cx="1234915" cy="198481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485015" y="3718798"/>
              <a:ext cx="0" cy="70731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85015" y="4426113"/>
              <a:ext cx="274426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268363" y="4426113"/>
              <a:ext cx="216652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74" name="Group 77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564673" y="2692836"/>
                <a:ext cx="245538" cy="1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>
                <a:off x="3575505" y="2584573"/>
                <a:ext cx="227484" cy="1226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0975" name="Group 78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H="1">
                <a:off x="2856945" y="2674794"/>
                <a:ext cx="234706" cy="39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2838890" y="2573749"/>
                <a:ext cx="249151" cy="14074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2236" y="3794583"/>
              <a:ext cx="306922" cy="2309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84" idx="0"/>
            </p:cNvCxnSpPr>
            <p:nvPr/>
          </p:nvCxnSpPr>
          <p:spPr>
            <a:xfrm flipV="1">
              <a:off x="6820824" y="3744060"/>
              <a:ext cx="281647" cy="26704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084208" y="3805408"/>
              <a:ext cx="389973" cy="13352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084208" y="3624970"/>
              <a:ext cx="108326" cy="2995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7102471" y="3624970"/>
              <a:ext cx="158878" cy="12991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5816398">
              <a:off x="6158291" y="3489609"/>
              <a:ext cx="205700" cy="11554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982" name="Group 85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134981" y="733286"/>
                <a:ext cx="350256" cy="404180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145815" y="751328"/>
                <a:ext cx="501910" cy="2237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120538" y="729676"/>
                <a:ext cx="306925" cy="22374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810000" y="1447800"/>
            <a:ext cx="404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defRPr/>
            </a:pPr>
            <a:r>
              <a:rPr lang="en-US" sz="4000">
                <a:latin typeface="+mj-lt"/>
              </a:rPr>
              <a:t>?</a:t>
            </a:r>
          </a:p>
        </p:txBody>
      </p:sp>
      <p:grpSp>
        <p:nvGrpSpPr>
          <p:cNvPr id="43010" name="Group 4"/>
          <p:cNvGrpSpPr>
            <a:grpSpLocks/>
          </p:cNvGrpSpPr>
          <p:nvPr/>
        </p:nvGrpSpPr>
        <p:grpSpPr bwMode="auto">
          <a:xfrm rot="3050704">
            <a:off x="3982243" y="1961357"/>
            <a:ext cx="646113" cy="838200"/>
            <a:chOff x="1096" y="1000"/>
            <a:chExt cx="496" cy="644"/>
          </a:xfrm>
        </p:grpSpPr>
        <p:sp>
          <p:nvSpPr>
            <p:cNvPr id="31760" name="Line 5"/>
            <p:cNvSpPr>
              <a:spLocks noChangeShapeType="1"/>
            </p:cNvSpPr>
            <p:nvPr/>
          </p:nvSpPr>
          <p:spPr bwMode="auto">
            <a:xfrm flipH="1">
              <a:off x="1376" y="100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5" name="Group 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1769" name="Line 7"/>
              <p:cNvSpPr>
                <a:spLocks noChangeShapeType="1"/>
              </p:cNvSpPr>
              <p:nvPr/>
            </p:nvSpPr>
            <p:spPr bwMode="auto">
              <a:xfrm>
                <a:off x="525" y="1607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70" name="Line 8"/>
              <p:cNvSpPr>
                <a:spLocks noChangeShapeType="1"/>
              </p:cNvSpPr>
              <p:nvPr/>
            </p:nvSpPr>
            <p:spPr bwMode="auto">
              <a:xfrm>
                <a:off x="519" y="1679"/>
                <a:ext cx="3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3026" name="Group 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1767" name="Line 10"/>
              <p:cNvSpPr>
                <a:spLocks noChangeShapeType="1"/>
              </p:cNvSpPr>
              <p:nvPr/>
            </p:nvSpPr>
            <p:spPr bwMode="auto">
              <a:xfrm>
                <a:off x="522" y="133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8" name="Line 11"/>
              <p:cNvSpPr>
                <a:spLocks noChangeShapeType="1"/>
              </p:cNvSpPr>
              <p:nvPr/>
            </p:nvSpPr>
            <p:spPr bwMode="auto">
              <a:xfrm>
                <a:off x="515" y="141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093" y="1001"/>
              <a:ext cx="211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8" name="Group 1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1765" name="Oval 14"/>
              <p:cNvSpPr>
                <a:spLocks noChangeArrowheads="1"/>
              </p:cNvSpPr>
              <p:nvPr/>
            </p:nvSpPr>
            <p:spPr bwMode="auto">
              <a:xfrm>
                <a:off x="613" y="1272"/>
                <a:ext cx="212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6" name="Oval 15"/>
              <p:cNvSpPr>
                <a:spLocks noChangeArrowheads="1"/>
              </p:cNvSpPr>
              <p:nvPr/>
            </p:nvSpPr>
            <p:spPr bwMode="auto">
              <a:xfrm>
                <a:off x="602" y="149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7" name="Group 16"/>
          <p:cNvGrpSpPr>
            <a:grpSpLocks/>
          </p:cNvGrpSpPr>
          <p:nvPr/>
        </p:nvGrpSpPr>
        <p:grpSpPr bwMode="auto">
          <a:xfrm>
            <a:off x="1676400" y="3956050"/>
            <a:ext cx="2254250" cy="2320925"/>
            <a:chOff x="1056" y="2492"/>
            <a:chExt cx="1420" cy="1462"/>
          </a:xfrm>
        </p:grpSpPr>
        <p:sp>
          <p:nvSpPr>
            <p:cNvPr id="31752" name="Oval 17"/>
            <p:cNvSpPr>
              <a:spLocks noChangeArrowheads="1"/>
            </p:cNvSpPr>
            <p:nvPr/>
          </p:nvSpPr>
          <p:spPr bwMode="auto">
            <a:xfrm>
              <a:off x="1272" y="2492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1322" y="2564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1486" y="2772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31755" name="Line 20"/>
            <p:cNvSpPr>
              <a:spLocks noChangeShapeType="1"/>
            </p:cNvSpPr>
            <p:nvPr/>
          </p:nvSpPr>
          <p:spPr bwMode="auto">
            <a:xfrm>
              <a:off x="1868" y="2740"/>
              <a:ext cx="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1889" y="258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1480" y="3156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1758" name="Freeform 23"/>
            <p:cNvSpPr>
              <a:spLocks/>
            </p:cNvSpPr>
            <p:nvPr/>
          </p:nvSpPr>
          <p:spPr bwMode="auto">
            <a:xfrm>
              <a:off x="1269" y="2967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1056" y="3508"/>
              <a:ext cx="10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rgbClr val="FF0000"/>
                  </a:solidFill>
                  <a:latin typeface="+mj-lt"/>
                </a:rPr>
                <a:t>“lost” is the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initial state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371600" y="1600200"/>
            <a:ext cx="6477000" cy="1905000"/>
            <a:chOff x="864" y="1008"/>
            <a:chExt cx="4080" cy="1200"/>
          </a:xfrm>
        </p:grpSpPr>
        <p:sp>
          <p:nvSpPr>
            <p:cNvPr id="31750" name="Rectangle 26"/>
            <p:cNvSpPr>
              <a:spLocks noChangeArrowheads="1"/>
            </p:cNvSpPr>
            <p:nvPr/>
          </p:nvSpPr>
          <p:spPr bwMode="auto">
            <a:xfrm>
              <a:off x="864" y="1968"/>
              <a:ext cx="40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Go forward until we hit something.</a:t>
              </a:r>
            </a:p>
          </p:txBody>
        </p:sp>
        <p:sp>
          <p:nvSpPr>
            <p:cNvPr id="31751" name="AutoShape 27"/>
            <p:cNvSpPr>
              <a:spLocks noChangeArrowheads="1"/>
            </p:cNvSpPr>
            <p:nvPr/>
          </p:nvSpPr>
          <p:spPr bwMode="auto">
            <a:xfrm rot="-2493914">
              <a:off x="2976" y="1008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30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Lost In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9" name="Oval 4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0" name="Rectangle 5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3841" name="Rectangle 6"/>
          <p:cNvSpPr>
            <a:spLocks noChangeArrowheads="1"/>
          </p:cNvSpPr>
          <p:nvPr/>
        </p:nvSpPr>
        <p:spPr bwMode="auto">
          <a:xfrm>
            <a:off x="2359025" y="4400550"/>
            <a:ext cx="2508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3842" name="Line 7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3" name="Rectangle 8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3844" name="Rectangle 9"/>
          <p:cNvSpPr>
            <a:spLocks noChangeArrowheads="1"/>
          </p:cNvSpPr>
          <p:nvPr/>
        </p:nvSpPr>
        <p:spPr bwMode="auto">
          <a:xfrm>
            <a:off x="2349500" y="5010150"/>
            <a:ext cx="422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3845" name="Freeform 1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35 w 235"/>
              <a:gd name="T1" fmla="*/ 46 h 357"/>
              <a:gd name="T2" fmla="*/ 211 w 235"/>
              <a:gd name="T3" fmla="*/ 253 h 357"/>
              <a:gd name="T4" fmla="*/ 115 w 235"/>
              <a:gd name="T5" fmla="*/ 349 h 357"/>
              <a:gd name="T6" fmla="*/ 19 w 235"/>
              <a:gd name="T7" fmla="*/ 301 h 357"/>
              <a:gd name="T8" fmla="*/ 19 w 235"/>
              <a:gd name="T9" fmla="*/ 157 h 357"/>
              <a:gd name="T10" fmla="*/ 135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43350" y="3511550"/>
            <a:ext cx="1524000" cy="2127250"/>
            <a:chOff x="3943350" y="3511550"/>
            <a:chExt cx="1524000" cy="2127250"/>
          </a:xfrm>
        </p:grpSpPr>
        <p:sp>
          <p:nvSpPr>
            <p:cNvPr id="33846" name="Oval 11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7" name="Rectangle 12"/>
            <p:cNvSpPr>
              <a:spLocks noChangeArrowheads="1"/>
            </p:cNvSpPr>
            <p:nvPr/>
          </p:nvSpPr>
          <p:spPr bwMode="auto">
            <a:xfrm>
              <a:off x="3951288" y="4070350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33848" name="Line 13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9" name="Rectangle 1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33850" name="Rectangle 15"/>
            <p:cNvSpPr>
              <a:spLocks noChangeArrowheads="1"/>
            </p:cNvSpPr>
            <p:nvPr/>
          </p:nvSpPr>
          <p:spPr bwMode="auto">
            <a:xfrm>
              <a:off x="4214813" y="4464050"/>
              <a:ext cx="3476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33851" name="Rectangle 16"/>
            <p:cNvSpPr>
              <a:spLocks noChangeArrowheads="1"/>
            </p:cNvSpPr>
            <p:nvPr/>
          </p:nvSpPr>
          <p:spPr bwMode="auto">
            <a:xfrm>
              <a:off x="3949700" y="4857750"/>
              <a:ext cx="42386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3852" name="Freeform 17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65" name="Freeform 18"/>
          <p:cNvSpPr>
            <a:spLocks/>
          </p:cNvSpPr>
          <p:nvPr/>
        </p:nvSpPr>
        <p:spPr bwMode="auto">
          <a:xfrm>
            <a:off x="19812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9"/>
          <p:cNvSpPr>
            <a:spLocks/>
          </p:cNvSpPr>
          <p:nvPr/>
        </p:nvSpPr>
        <p:spPr bwMode="auto">
          <a:xfrm>
            <a:off x="63246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20"/>
          <p:cNvSpPr>
            <a:spLocks/>
          </p:cNvSpPr>
          <p:nvPr/>
        </p:nvSpPr>
        <p:spPr bwMode="auto">
          <a:xfrm>
            <a:off x="4114800" y="1447800"/>
            <a:ext cx="877888" cy="1004888"/>
          </a:xfrm>
          <a:custGeom>
            <a:avLst/>
            <a:gdLst>
              <a:gd name="T0" fmla="*/ 0 w 553"/>
              <a:gd name="T1" fmla="*/ 2147483647 h 633"/>
              <a:gd name="T2" fmla="*/ 0 w 553"/>
              <a:gd name="T3" fmla="*/ 0 h 633"/>
              <a:gd name="T4" fmla="*/ 2147483647 w 553"/>
              <a:gd name="T5" fmla="*/ 0 h 633"/>
              <a:gd name="T6" fmla="*/ 2147483647 w 553"/>
              <a:gd name="T7" fmla="*/ 2147483647 h 633"/>
              <a:gd name="T8" fmla="*/ 2147483647 w 553"/>
              <a:gd name="T9" fmla="*/ 2147483647 h 633"/>
              <a:gd name="T10" fmla="*/ 2147483647 w 553"/>
              <a:gd name="T11" fmla="*/ 2147483647 h 633"/>
              <a:gd name="T12" fmla="*/ 0 w 553"/>
              <a:gd name="T13" fmla="*/ 2147483647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"/>
              <a:gd name="T22" fmla="*/ 0 h 633"/>
              <a:gd name="T23" fmla="*/ 553 w 553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" h="633">
                <a:moveTo>
                  <a:pt x="0" y="88"/>
                </a:moveTo>
                <a:lnTo>
                  <a:pt x="0" y="0"/>
                </a:lnTo>
                <a:lnTo>
                  <a:pt x="552" y="0"/>
                </a:lnTo>
                <a:lnTo>
                  <a:pt x="552" y="632"/>
                </a:lnTo>
                <a:lnTo>
                  <a:pt x="464" y="632"/>
                </a:lnTo>
                <a:lnTo>
                  <a:pt x="464" y="88"/>
                </a:lnTo>
                <a:lnTo>
                  <a:pt x="0" y="8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8" name="Group 21"/>
          <p:cNvGrpSpPr>
            <a:grpSpLocks/>
          </p:cNvGrpSpPr>
          <p:nvPr/>
        </p:nvGrpSpPr>
        <p:grpSpPr bwMode="auto">
          <a:xfrm rot="3050704">
            <a:off x="2077243" y="1732757"/>
            <a:ext cx="646113" cy="838200"/>
            <a:chOff x="1096" y="1000"/>
            <a:chExt cx="496" cy="644"/>
          </a:xfrm>
        </p:grpSpPr>
        <p:sp>
          <p:nvSpPr>
            <p:cNvPr id="45099" name="Line 22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0" name="Group 2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108" name="Line 24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2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1" name="Group 2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106" name="Line 27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28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2" name="Line 2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3" name="Group 3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104" name="Oval 31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Oval 32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69" name="Group 33"/>
          <p:cNvGrpSpPr>
            <a:grpSpLocks/>
          </p:cNvGrpSpPr>
          <p:nvPr/>
        </p:nvGrpSpPr>
        <p:grpSpPr bwMode="auto">
          <a:xfrm rot="-2017775">
            <a:off x="6553200" y="1676400"/>
            <a:ext cx="646113" cy="838200"/>
            <a:chOff x="1096" y="1000"/>
            <a:chExt cx="496" cy="644"/>
          </a:xfrm>
        </p:grpSpPr>
        <p:sp>
          <p:nvSpPr>
            <p:cNvPr id="45088" name="Line 3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9" name="Group 3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97" name="Line 3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3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0" name="Group 3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1" name="Line 4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2" name="Group 4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93" name="Oval 4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Oval 4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70" name="Group 45"/>
          <p:cNvGrpSpPr>
            <a:grpSpLocks/>
          </p:cNvGrpSpPr>
          <p:nvPr/>
        </p:nvGrpSpPr>
        <p:grpSpPr bwMode="auto">
          <a:xfrm rot="114894">
            <a:off x="4154488" y="1524000"/>
            <a:ext cx="646112" cy="838200"/>
            <a:chOff x="1096" y="1000"/>
            <a:chExt cx="496" cy="644"/>
          </a:xfrm>
        </p:grpSpPr>
        <p:sp>
          <p:nvSpPr>
            <p:cNvPr id="45077" name="Line 46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8" name="Group 4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86" name="Line 48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49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9" name="Group 5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84" name="Line 51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52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80" name="Line 53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1" name="Group 5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82" name="Oval 55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Oval 56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81000" y="2057400"/>
            <a:ext cx="8305800" cy="1295400"/>
            <a:chOff x="240" y="1296"/>
            <a:chExt cx="5232" cy="816"/>
          </a:xfrm>
        </p:grpSpPr>
        <p:sp>
          <p:nvSpPr>
            <p:cNvPr id="33802" name="Rectangle 58"/>
            <p:cNvSpPr>
              <a:spLocks noChangeArrowheads="1"/>
            </p:cNvSpPr>
            <p:nvPr/>
          </p:nvSpPr>
          <p:spPr bwMode="auto">
            <a:xfrm>
              <a:off x="240" y="1872"/>
              <a:ext cx="52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Turn left (CCW) until we don’t touch anymore</a:t>
              </a:r>
            </a:p>
          </p:txBody>
        </p:sp>
        <p:sp>
          <p:nvSpPr>
            <p:cNvPr id="33803" name="Arc 59"/>
            <p:cNvSpPr>
              <a:spLocks/>
            </p:cNvSpPr>
            <p:nvPr/>
          </p:nvSpPr>
          <p:spPr bwMode="auto">
            <a:xfrm flipH="1">
              <a:off x="1104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4" name="Arc 60"/>
            <p:cNvSpPr>
              <a:spLocks/>
            </p:cNvSpPr>
            <p:nvPr/>
          </p:nvSpPr>
          <p:spPr bwMode="auto">
            <a:xfrm flipH="1">
              <a:off x="2426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5" name="Arc 61"/>
            <p:cNvSpPr>
              <a:spLocks/>
            </p:cNvSpPr>
            <p:nvPr/>
          </p:nvSpPr>
          <p:spPr bwMode="auto">
            <a:xfrm flipH="1">
              <a:off x="3962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Bonk!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56050" y="4648200"/>
            <a:ext cx="1879600" cy="1752600"/>
            <a:chOff x="3956050" y="4648200"/>
            <a:chExt cx="1879600" cy="1752600"/>
          </a:xfrm>
        </p:grpSpPr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1" name="Oval 12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35854" name="Line 15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</p:grp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2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3" name="Freeform 24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21" name="Group 25"/>
          <p:cNvGrpSpPr>
            <a:grpSpLocks/>
          </p:cNvGrpSpPr>
          <p:nvPr/>
        </p:nvGrpSpPr>
        <p:grpSpPr bwMode="auto">
          <a:xfrm rot="114894">
            <a:off x="3962400" y="1828800"/>
            <a:ext cx="646113" cy="838200"/>
            <a:chOff x="1096" y="1000"/>
            <a:chExt cx="496" cy="644"/>
          </a:xfrm>
        </p:grpSpPr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 flipH="1">
              <a:off x="1374" y="986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7" name="Group 2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5877" name="Line 28"/>
              <p:cNvSpPr>
                <a:spLocks noChangeShapeType="1"/>
              </p:cNvSpPr>
              <p:nvPr/>
            </p:nvSpPr>
            <p:spPr bwMode="auto">
              <a:xfrm>
                <a:off x="541" y="1582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8" name="Line 29"/>
              <p:cNvSpPr>
                <a:spLocks noChangeShapeType="1"/>
              </p:cNvSpPr>
              <p:nvPr/>
            </p:nvSpPr>
            <p:spPr bwMode="auto">
              <a:xfrm>
                <a:off x="540" y="1651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7128" name="Group 3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5875" name="Line 31"/>
              <p:cNvSpPr>
                <a:spLocks noChangeShapeType="1"/>
              </p:cNvSpPr>
              <p:nvPr/>
            </p:nvSpPr>
            <p:spPr bwMode="auto">
              <a:xfrm>
                <a:off x="530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6" name="Line 32"/>
              <p:cNvSpPr>
                <a:spLocks noChangeShapeType="1"/>
              </p:cNvSpPr>
              <p:nvPr/>
            </p:nvSpPr>
            <p:spPr bwMode="auto">
              <a:xfrm>
                <a:off x="532" y="1394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5871" name="Line 33"/>
            <p:cNvSpPr>
              <a:spLocks noChangeShapeType="1"/>
            </p:cNvSpPr>
            <p:nvPr/>
          </p:nvSpPr>
          <p:spPr bwMode="auto">
            <a:xfrm>
              <a:off x="1087" y="99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30" name="Group 3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5873" name="Oval 35"/>
              <p:cNvSpPr>
                <a:spLocks noChangeArrowheads="1"/>
              </p:cNvSpPr>
              <p:nvPr/>
            </p:nvSpPr>
            <p:spPr bwMode="auto">
              <a:xfrm>
                <a:off x="61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4" name="Oval 36"/>
              <p:cNvSpPr>
                <a:spLocks noChangeArrowheads="1"/>
              </p:cNvSpPr>
              <p:nvPr/>
            </p:nvSpPr>
            <p:spPr bwMode="auto">
              <a:xfrm>
                <a:off x="611" y="1471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81000" y="1592263"/>
            <a:ext cx="8382000" cy="1760537"/>
            <a:chOff x="240" y="1003"/>
            <a:chExt cx="5280" cy="1109"/>
          </a:xfrm>
        </p:grpSpPr>
        <p:sp>
          <p:nvSpPr>
            <p:cNvPr id="35866" name="Freeform 38"/>
            <p:cNvSpPr>
              <a:spLocks/>
            </p:cNvSpPr>
            <p:nvPr/>
          </p:nvSpPr>
          <p:spPr bwMode="auto">
            <a:xfrm flipH="1"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67" name="Rectangle 39"/>
            <p:cNvSpPr>
              <a:spLocks noChangeArrowheads="1"/>
            </p:cNvSpPr>
            <p:nvPr/>
          </p:nvSpPr>
          <p:spPr bwMode="auto">
            <a:xfrm>
              <a:off x="240" y="1872"/>
              <a:ext cx="5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a little, look for wall</a:t>
              </a:r>
            </a:p>
          </p:txBody>
        </p:sp>
      </p:grpSp>
      <p:sp>
        <p:nvSpPr>
          <p:cNvPr id="47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Little to the Right…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6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9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10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45050" y="3511550"/>
            <a:ext cx="2257425" cy="2355850"/>
            <a:chOff x="4845050" y="3511550"/>
            <a:chExt cx="2257425" cy="2355850"/>
          </a:xfrm>
        </p:grpSpPr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2" name="Rectangle 25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7913" name="Oval 26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4" name="Rectangle 27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37915" name="Rectangle 28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7" name="Rectangle 30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37918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37919" name="Freeform 32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37920" name="Freeform 33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9176" name="Group 34"/>
          <p:cNvGrpSpPr>
            <a:grpSpLocks/>
          </p:cNvGrpSpPr>
          <p:nvPr/>
        </p:nvGrpSpPr>
        <p:grpSpPr bwMode="auto">
          <a:xfrm rot="700010">
            <a:off x="4002088" y="1752600"/>
            <a:ext cx="646112" cy="838200"/>
            <a:chOff x="1096" y="1000"/>
            <a:chExt cx="496" cy="644"/>
          </a:xfrm>
        </p:grpSpPr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2" name="Group 3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7934" name="Line 37"/>
              <p:cNvSpPr>
                <a:spLocks noChangeShapeType="1"/>
              </p:cNvSpPr>
              <p:nvPr/>
            </p:nvSpPr>
            <p:spPr bwMode="auto">
              <a:xfrm>
                <a:off x="525" y="1594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5" name="Line 38"/>
              <p:cNvSpPr>
                <a:spLocks noChangeShapeType="1"/>
              </p:cNvSpPr>
              <p:nvPr/>
            </p:nvSpPr>
            <p:spPr bwMode="auto">
              <a:xfrm>
                <a:off x="527" y="166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83" name="Group 3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7932" name="Line 40"/>
              <p:cNvSpPr>
                <a:spLocks noChangeShapeType="1"/>
              </p:cNvSpPr>
              <p:nvPr/>
            </p:nvSpPr>
            <p:spPr bwMode="auto">
              <a:xfrm>
                <a:off x="521" y="1322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3" name="Line 41"/>
              <p:cNvSpPr>
                <a:spLocks noChangeShapeType="1"/>
              </p:cNvSpPr>
              <p:nvPr/>
            </p:nvSpPr>
            <p:spPr bwMode="auto">
              <a:xfrm>
                <a:off x="521" y="1395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7928" name="Line 42"/>
            <p:cNvSpPr>
              <a:spLocks noChangeShapeType="1"/>
            </p:cNvSpPr>
            <p:nvPr/>
          </p:nvSpPr>
          <p:spPr bwMode="auto">
            <a:xfrm>
              <a:off x="1093" y="997"/>
              <a:ext cx="211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5" name="Group 4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7930" name="Oval 44"/>
              <p:cNvSpPr>
                <a:spLocks noChangeArrowheads="1"/>
              </p:cNvSpPr>
              <p:nvPr/>
            </p:nvSpPr>
            <p:spPr bwMode="auto">
              <a:xfrm>
                <a:off x="607" y="1256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1" name="Oval 45"/>
              <p:cNvSpPr>
                <a:spLocks noChangeArrowheads="1"/>
              </p:cNvSpPr>
              <p:nvPr/>
            </p:nvSpPr>
            <p:spPr bwMode="auto">
              <a:xfrm>
                <a:off x="612" y="1469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52400" y="1592263"/>
            <a:ext cx="8839200" cy="1760537"/>
            <a:chOff x="96" y="1003"/>
            <a:chExt cx="5568" cy="1109"/>
          </a:xfrm>
        </p:grpSpPr>
        <p:sp>
          <p:nvSpPr>
            <p:cNvPr id="37923" name="Freeform 47"/>
            <p:cNvSpPr>
              <a:spLocks/>
            </p:cNvSpPr>
            <p:nvPr/>
          </p:nvSpPr>
          <p:spPr bwMode="auto">
            <a:xfrm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24" name="Rectangle 48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left a little, till not touching (again)</a:t>
              </a:r>
            </a:p>
          </p:txBody>
        </p:sp>
      </p:grpSp>
      <p:sp>
        <p:nvSpPr>
          <p:cNvPr id="49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Then a Little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5695950" y="3975100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746750" y="39941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884863" y="4400550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4845050" y="434975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 flipH="1">
            <a:off x="4845050" y="4813300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5257800" y="4400550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3" name="Rectangle 28"/>
          <p:cNvSpPr>
            <a:spLocks noChangeArrowheads="1"/>
          </p:cNvSpPr>
          <p:nvPr/>
        </p:nvSpPr>
        <p:spPr bwMode="auto">
          <a:xfrm>
            <a:off x="5472113" y="50863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6678613" y="36639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39965" name="Freeform 3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6" name="Freeform 31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7" name="Freeform 32"/>
          <p:cNvSpPr>
            <a:spLocks/>
          </p:cNvSpPr>
          <p:nvPr/>
        </p:nvSpPr>
        <p:spPr bwMode="auto">
          <a:xfrm flipH="1" flipV="1">
            <a:off x="6243638" y="3511550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8" name="Oval 33"/>
          <p:cNvSpPr>
            <a:spLocks noChangeArrowheads="1"/>
          </p:cNvSpPr>
          <p:nvPr/>
        </p:nvSpPr>
        <p:spPr bwMode="auto">
          <a:xfrm>
            <a:off x="5772150" y="5715000"/>
            <a:ext cx="914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9" name="Rectangle 34"/>
          <p:cNvSpPr>
            <a:spLocks noChangeArrowheads="1"/>
          </p:cNvSpPr>
          <p:nvPr/>
        </p:nvSpPr>
        <p:spPr bwMode="auto">
          <a:xfrm>
            <a:off x="5946775" y="61404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70" name="Rectangle 35"/>
          <p:cNvSpPr>
            <a:spLocks noChangeArrowheads="1"/>
          </p:cNvSpPr>
          <p:nvPr/>
        </p:nvSpPr>
        <p:spPr bwMode="auto">
          <a:xfrm>
            <a:off x="5746750" y="5734050"/>
            <a:ext cx="946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Corner</a:t>
            </a: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 flipV="1">
            <a:off x="6223000" y="47244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2" name="Rectangle 37"/>
          <p:cNvSpPr>
            <a:spLocks noChangeArrowheads="1"/>
          </p:cNvSpPr>
          <p:nvPr/>
        </p:nvSpPr>
        <p:spPr bwMode="auto">
          <a:xfrm>
            <a:off x="5967413" y="54673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3" name="Rectangle 38"/>
          <p:cNvSpPr>
            <a:spLocks noChangeArrowheads="1"/>
          </p:cNvSpPr>
          <p:nvPr/>
        </p:nvSpPr>
        <p:spPr bwMode="auto">
          <a:xfrm>
            <a:off x="6756400" y="54927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4" name="Freeform 39"/>
          <p:cNvSpPr>
            <a:spLocks/>
          </p:cNvSpPr>
          <p:nvPr/>
        </p:nvSpPr>
        <p:spPr bwMode="auto">
          <a:xfrm flipH="1" flipV="1">
            <a:off x="6388100" y="52641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5" name="Freeform 40"/>
          <p:cNvSpPr>
            <a:spLocks/>
          </p:cNvSpPr>
          <p:nvPr/>
        </p:nvSpPr>
        <p:spPr bwMode="auto">
          <a:xfrm>
            <a:off x="2895600" y="1828800"/>
            <a:ext cx="738188" cy="1068388"/>
          </a:xfrm>
          <a:custGeom>
            <a:avLst/>
            <a:gdLst>
              <a:gd name="T0" fmla="*/ 0 w 465"/>
              <a:gd name="T1" fmla="*/ 2147483647 h 673"/>
              <a:gd name="T2" fmla="*/ 2147483647 w 465"/>
              <a:gd name="T3" fmla="*/ 2147483647 h 673"/>
              <a:gd name="T4" fmla="*/ 2147483647 w 465"/>
              <a:gd name="T5" fmla="*/ 2147483647 h 673"/>
              <a:gd name="T6" fmla="*/ 2147483647 w 465"/>
              <a:gd name="T7" fmla="*/ 2147483647 h 673"/>
              <a:gd name="T8" fmla="*/ 2147483647 w 465"/>
              <a:gd name="T9" fmla="*/ 0 h 673"/>
              <a:gd name="T10" fmla="*/ 0 w 465"/>
              <a:gd name="T11" fmla="*/ 0 h 673"/>
              <a:gd name="T12" fmla="*/ 0 w 465"/>
              <a:gd name="T13" fmla="*/ 2147483647 h 6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5"/>
              <a:gd name="T22" fmla="*/ 0 h 673"/>
              <a:gd name="T23" fmla="*/ 465 w 465"/>
              <a:gd name="T24" fmla="*/ 673 h 6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5" h="673">
                <a:moveTo>
                  <a:pt x="0" y="672"/>
                </a:moveTo>
                <a:lnTo>
                  <a:pt x="128" y="672"/>
                </a:lnTo>
                <a:lnTo>
                  <a:pt x="128" y="128"/>
                </a:lnTo>
                <a:lnTo>
                  <a:pt x="464" y="128"/>
                </a:lnTo>
                <a:lnTo>
                  <a:pt x="464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1239" name="Group 41"/>
          <p:cNvGrpSpPr>
            <a:grpSpLocks/>
          </p:cNvGrpSpPr>
          <p:nvPr/>
        </p:nvGrpSpPr>
        <p:grpSpPr bwMode="auto">
          <a:xfrm rot="736800">
            <a:off x="2173288" y="1600200"/>
            <a:ext cx="646112" cy="838200"/>
            <a:chOff x="1096" y="1000"/>
            <a:chExt cx="496" cy="644"/>
          </a:xfrm>
        </p:grpSpPr>
        <p:sp>
          <p:nvSpPr>
            <p:cNvPr id="39998" name="Line 42"/>
            <p:cNvSpPr>
              <a:spLocks noChangeShapeType="1"/>
            </p:cNvSpPr>
            <p:nvPr/>
          </p:nvSpPr>
          <p:spPr bwMode="auto">
            <a:xfrm flipH="1">
              <a:off x="1377" y="997"/>
              <a:ext cx="212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0007" name="Line 44"/>
              <p:cNvSpPr>
                <a:spLocks noChangeShapeType="1"/>
              </p:cNvSpPr>
              <p:nvPr/>
            </p:nvSpPr>
            <p:spPr bwMode="auto">
              <a:xfrm>
                <a:off x="521" y="1603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8" name="Line 45"/>
              <p:cNvSpPr>
                <a:spLocks noChangeShapeType="1"/>
              </p:cNvSpPr>
              <p:nvPr/>
            </p:nvSpPr>
            <p:spPr bwMode="auto">
              <a:xfrm>
                <a:off x="523" y="1671"/>
                <a:ext cx="35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1264" name="Group 4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0005" name="Line 47"/>
              <p:cNvSpPr>
                <a:spLocks noChangeShapeType="1"/>
              </p:cNvSpPr>
              <p:nvPr/>
            </p:nvSpPr>
            <p:spPr bwMode="auto">
              <a:xfrm>
                <a:off x="531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6" name="Line 48"/>
              <p:cNvSpPr>
                <a:spLocks noChangeShapeType="1"/>
              </p:cNvSpPr>
              <p:nvPr/>
            </p:nvSpPr>
            <p:spPr bwMode="auto">
              <a:xfrm>
                <a:off x="530" y="1394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0001" name="Line 4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6" name="Group 5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0003" name="Oval 51"/>
              <p:cNvSpPr>
                <a:spLocks noChangeArrowheads="1"/>
              </p:cNvSpPr>
              <p:nvPr/>
            </p:nvSpPr>
            <p:spPr bwMode="auto">
              <a:xfrm>
                <a:off x="62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4" name="Oval 52"/>
              <p:cNvSpPr>
                <a:spLocks noChangeArrowheads="1"/>
              </p:cNvSpPr>
              <p:nvPr/>
            </p:nvSpPr>
            <p:spPr bwMode="auto">
              <a:xfrm>
                <a:off x="614" y="1464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52400" y="1219200"/>
            <a:ext cx="8839200" cy="2133600"/>
            <a:chOff x="96" y="768"/>
            <a:chExt cx="5568" cy="1344"/>
          </a:xfrm>
        </p:grpSpPr>
        <p:sp>
          <p:nvSpPr>
            <p:cNvPr id="39981" name="Freeform 54"/>
            <p:cNvSpPr>
              <a:spLocks/>
            </p:cNvSpPr>
            <p:nvPr/>
          </p:nvSpPr>
          <p:spPr bwMode="auto">
            <a:xfrm>
              <a:off x="1583" y="816"/>
              <a:ext cx="385" cy="222"/>
            </a:xfrm>
            <a:custGeom>
              <a:avLst/>
              <a:gdLst>
                <a:gd name="T0" fmla="*/ 0 w 385"/>
                <a:gd name="T1" fmla="*/ 222 h 222"/>
                <a:gd name="T2" fmla="*/ 48 w 385"/>
                <a:gd name="T3" fmla="*/ 67 h 222"/>
                <a:gd name="T4" fmla="*/ 148 w 385"/>
                <a:gd name="T5" fmla="*/ 3 h 222"/>
                <a:gd name="T6" fmla="*/ 285 w 385"/>
                <a:gd name="T7" fmla="*/ 85 h 222"/>
                <a:gd name="T8" fmla="*/ 385 w 385"/>
                <a:gd name="T9" fmla="*/ 194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222"/>
                <a:gd name="T17" fmla="*/ 385 w 38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222">
                  <a:moveTo>
                    <a:pt x="0" y="222"/>
                  </a:moveTo>
                  <a:cubicBezTo>
                    <a:pt x="8" y="196"/>
                    <a:pt x="23" y="104"/>
                    <a:pt x="48" y="67"/>
                  </a:cubicBezTo>
                  <a:cubicBezTo>
                    <a:pt x="73" y="30"/>
                    <a:pt x="109" y="0"/>
                    <a:pt x="148" y="3"/>
                  </a:cubicBezTo>
                  <a:cubicBezTo>
                    <a:pt x="187" y="6"/>
                    <a:pt x="246" y="53"/>
                    <a:pt x="285" y="85"/>
                  </a:cubicBezTo>
                  <a:cubicBezTo>
                    <a:pt x="324" y="117"/>
                    <a:pt x="364" y="171"/>
                    <a:pt x="385" y="19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2" name="Freeform 55"/>
            <p:cNvSpPr>
              <a:spLocks/>
            </p:cNvSpPr>
            <p:nvPr/>
          </p:nvSpPr>
          <p:spPr bwMode="auto">
            <a:xfrm>
              <a:off x="3744" y="1200"/>
              <a:ext cx="673" cy="465"/>
            </a:xfrm>
            <a:custGeom>
              <a:avLst/>
              <a:gdLst>
                <a:gd name="T0" fmla="*/ 672 w 673"/>
                <a:gd name="T1" fmla="*/ 0 h 465"/>
                <a:gd name="T2" fmla="*/ 672 w 673"/>
                <a:gd name="T3" fmla="*/ 128 h 465"/>
                <a:gd name="T4" fmla="*/ 128 w 673"/>
                <a:gd name="T5" fmla="*/ 128 h 465"/>
                <a:gd name="T6" fmla="*/ 128 w 673"/>
                <a:gd name="T7" fmla="*/ 464 h 465"/>
                <a:gd name="T8" fmla="*/ 0 w 673"/>
                <a:gd name="T9" fmla="*/ 464 h 465"/>
                <a:gd name="T10" fmla="*/ 0 w 673"/>
                <a:gd name="T11" fmla="*/ 0 h 465"/>
                <a:gd name="T12" fmla="*/ 672 w 673"/>
                <a:gd name="T13" fmla="*/ 0 h 4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3"/>
                <a:gd name="T22" fmla="*/ 0 h 465"/>
                <a:gd name="T23" fmla="*/ 673 w 673"/>
                <a:gd name="T24" fmla="*/ 465 h 4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3" h="465">
                  <a:moveTo>
                    <a:pt x="672" y="0"/>
                  </a:moveTo>
                  <a:lnTo>
                    <a:pt x="672" y="128"/>
                  </a:lnTo>
                  <a:lnTo>
                    <a:pt x="128" y="128"/>
                  </a:lnTo>
                  <a:lnTo>
                    <a:pt x="128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3" name="Freeform 56"/>
            <p:cNvSpPr>
              <a:spLocks/>
            </p:cNvSpPr>
            <p:nvPr/>
          </p:nvSpPr>
          <p:spPr bwMode="auto">
            <a:xfrm>
              <a:off x="3408" y="928"/>
              <a:ext cx="444" cy="331"/>
            </a:xfrm>
            <a:custGeom>
              <a:avLst/>
              <a:gdLst>
                <a:gd name="T0" fmla="*/ 7 w 444"/>
                <a:gd name="T1" fmla="*/ 331 h 331"/>
                <a:gd name="T2" fmla="*/ 17 w 444"/>
                <a:gd name="T3" fmla="*/ 131 h 331"/>
                <a:gd name="T4" fmla="*/ 107 w 444"/>
                <a:gd name="T5" fmla="*/ 13 h 331"/>
                <a:gd name="T6" fmla="*/ 271 w 444"/>
                <a:gd name="T7" fmla="*/ 50 h 331"/>
                <a:gd name="T8" fmla="*/ 444 w 444"/>
                <a:gd name="T9" fmla="*/ 9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331"/>
                <a:gd name="T17" fmla="*/ 444 w 444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331">
                  <a:moveTo>
                    <a:pt x="7" y="331"/>
                  </a:moveTo>
                  <a:cubicBezTo>
                    <a:pt x="9" y="298"/>
                    <a:pt x="0" y="184"/>
                    <a:pt x="17" y="131"/>
                  </a:cubicBezTo>
                  <a:cubicBezTo>
                    <a:pt x="34" y="78"/>
                    <a:pt x="65" y="26"/>
                    <a:pt x="107" y="13"/>
                  </a:cubicBezTo>
                  <a:cubicBezTo>
                    <a:pt x="149" y="0"/>
                    <a:pt x="215" y="36"/>
                    <a:pt x="271" y="50"/>
                  </a:cubicBezTo>
                  <a:cubicBezTo>
                    <a:pt x="327" y="64"/>
                    <a:pt x="408" y="86"/>
                    <a:pt x="444" y="95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8" name="Group 57"/>
            <p:cNvGrpSpPr>
              <a:grpSpLocks/>
            </p:cNvGrpSpPr>
            <p:nvPr/>
          </p:nvGrpSpPr>
          <p:grpSpPr bwMode="auto">
            <a:xfrm rot="6055325">
              <a:off x="3996" y="708"/>
              <a:ext cx="407" cy="528"/>
              <a:chOff x="1096" y="1000"/>
              <a:chExt cx="496" cy="644"/>
            </a:xfrm>
          </p:grpSpPr>
          <p:sp>
            <p:nvSpPr>
              <p:cNvPr id="39987" name="Line 58"/>
              <p:cNvSpPr>
                <a:spLocks noChangeShapeType="1"/>
              </p:cNvSpPr>
              <p:nvPr/>
            </p:nvSpPr>
            <p:spPr bwMode="auto">
              <a:xfrm flipH="1">
                <a:off x="1377" y="1003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2" name="Group 59"/>
              <p:cNvGrpSpPr>
                <a:grpSpLocks/>
              </p:cNvGrpSpPr>
              <p:nvPr/>
            </p:nvGrpSpPr>
            <p:grpSpPr bwMode="auto">
              <a:xfrm>
                <a:off x="1167" y="1498"/>
                <a:ext cx="354" cy="72"/>
                <a:chOff x="551" y="1610"/>
                <a:chExt cx="354" cy="72"/>
              </a:xfrm>
            </p:grpSpPr>
            <p:sp>
              <p:nvSpPr>
                <p:cNvPr id="39996" name="Line 60"/>
                <p:cNvSpPr>
                  <a:spLocks noChangeShapeType="1"/>
                </p:cNvSpPr>
                <p:nvPr/>
              </p:nvSpPr>
              <p:spPr bwMode="auto">
                <a:xfrm>
                  <a:off x="535" y="1618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7" name="Line 61"/>
                <p:cNvSpPr>
                  <a:spLocks noChangeShapeType="1"/>
                </p:cNvSpPr>
                <p:nvPr/>
              </p:nvSpPr>
              <p:spPr bwMode="auto">
                <a:xfrm>
                  <a:off x="538" y="1691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253" name="Group 62"/>
              <p:cNvGrpSpPr>
                <a:grpSpLocks/>
              </p:cNvGrpSpPr>
              <p:nvPr/>
            </p:nvGrpSpPr>
            <p:grpSpPr bwMode="auto">
              <a:xfrm>
                <a:off x="1167" y="1213"/>
                <a:ext cx="354" cy="72"/>
                <a:chOff x="551" y="1325"/>
                <a:chExt cx="354" cy="72"/>
              </a:xfrm>
            </p:grpSpPr>
            <p:sp>
              <p:nvSpPr>
                <p:cNvPr id="39994" name="Line 63"/>
                <p:cNvSpPr>
                  <a:spLocks noChangeShapeType="1"/>
                </p:cNvSpPr>
                <p:nvPr/>
              </p:nvSpPr>
              <p:spPr bwMode="auto">
                <a:xfrm>
                  <a:off x="533" y="1362"/>
                  <a:ext cx="36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5" name="Line 64"/>
                <p:cNvSpPr>
                  <a:spLocks noChangeShapeType="1"/>
                </p:cNvSpPr>
                <p:nvPr/>
              </p:nvSpPr>
              <p:spPr bwMode="auto">
                <a:xfrm>
                  <a:off x="535" y="1419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9990" name="Line 65"/>
              <p:cNvSpPr>
                <a:spLocks noChangeShapeType="1"/>
              </p:cNvSpPr>
              <p:nvPr/>
            </p:nvSpPr>
            <p:spPr bwMode="auto">
              <a:xfrm>
                <a:off x="1084" y="1010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5" name="Group 66"/>
              <p:cNvGrpSpPr>
                <a:grpSpLocks/>
              </p:cNvGrpSpPr>
              <p:nvPr/>
            </p:nvGrpSpPr>
            <p:grpSpPr bwMode="auto">
              <a:xfrm>
                <a:off x="1242" y="1146"/>
                <a:ext cx="212" cy="498"/>
                <a:chOff x="626" y="1258"/>
                <a:chExt cx="212" cy="498"/>
              </a:xfrm>
            </p:grpSpPr>
            <p:sp>
              <p:nvSpPr>
                <p:cNvPr id="39992" name="Oval 67"/>
                <p:cNvSpPr>
                  <a:spLocks noChangeArrowheads="1"/>
                </p:cNvSpPr>
                <p:nvPr/>
              </p:nvSpPr>
              <p:spPr bwMode="auto">
                <a:xfrm>
                  <a:off x="612" y="1284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3" name="Oval 68"/>
                <p:cNvSpPr>
                  <a:spLocks noChangeArrowheads="1"/>
                </p:cNvSpPr>
                <p:nvPr/>
              </p:nvSpPr>
              <p:spPr bwMode="auto">
                <a:xfrm>
                  <a:off x="609" y="1488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9985" name="AutoShape 69"/>
            <p:cNvSpPr>
              <a:spLocks noChangeArrowheads="1"/>
            </p:cNvSpPr>
            <p:nvPr/>
          </p:nvSpPr>
          <p:spPr bwMode="auto">
            <a:xfrm>
              <a:off x="2784" y="1344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6" name="Rectangle 70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until we hit perpendicular wall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6781800" y="3657600"/>
            <a:ext cx="2393950" cy="2590800"/>
            <a:chOff x="6782323" y="3677044"/>
            <a:chExt cx="2393420" cy="2287035"/>
          </a:xfrm>
        </p:grpSpPr>
        <p:sp>
          <p:nvSpPr>
            <p:cNvPr id="71" name="Explosion 2 70"/>
            <p:cNvSpPr/>
            <p:nvPr/>
          </p:nvSpPr>
          <p:spPr>
            <a:xfrm>
              <a:off x="6782323" y="3677044"/>
              <a:ext cx="2393420" cy="2287035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9980" name="TextBox 71"/>
            <p:cNvSpPr txBox="1">
              <a:spLocks noChangeArrowheads="1"/>
            </p:cNvSpPr>
            <p:nvPr/>
          </p:nvSpPr>
          <p:spPr bwMode="auto">
            <a:xfrm>
              <a:off x="6982304" y="4349701"/>
              <a:ext cx="1933147" cy="101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Hey, this might</a:t>
              </a:r>
            </a:p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even work!</a:t>
              </a:r>
            </a:p>
          </p:txBody>
        </p:sp>
      </p:grpSp>
      <p:sp>
        <p:nvSpPr>
          <p:cNvPr id="51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Dealing With Outside Corners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1179513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86" name="Group 5"/>
          <p:cNvGrpSpPr>
            <a:grpSpLocks/>
          </p:cNvGrpSpPr>
          <p:nvPr/>
        </p:nvGrpSpPr>
        <p:grpSpPr bwMode="auto">
          <a:xfrm>
            <a:off x="4313238" y="1682750"/>
            <a:ext cx="2282825" cy="2225675"/>
            <a:chOff x="1488" y="2592"/>
            <a:chExt cx="1438" cy="1402"/>
          </a:xfrm>
        </p:grpSpPr>
        <p:sp>
          <p:nvSpPr>
            <p:cNvPr id="5170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1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2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3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4383088" y="2416175"/>
            <a:ext cx="2030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Logic</a:t>
            </a:r>
          </a:p>
        </p:txBody>
      </p: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1179513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1712913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3236913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1712913" y="1262063"/>
            <a:ext cx="5638800" cy="914400"/>
            <a:chOff x="816" y="672"/>
            <a:chExt cx="2832" cy="576"/>
          </a:xfrm>
        </p:grpSpPr>
        <p:sp>
          <p:nvSpPr>
            <p:cNvPr id="5166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7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8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6437313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0" name="Text Box 20"/>
          <p:cNvSpPr txBox="1">
            <a:spLocks noChangeArrowheads="1"/>
          </p:cNvSpPr>
          <p:nvPr/>
        </p:nvSpPr>
        <p:spPr bwMode="auto">
          <a:xfrm>
            <a:off x="3298825" y="2203450"/>
            <a:ext cx="1012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Current</a:t>
            </a:r>
          </a:p>
          <a:p>
            <a:pPr algn="ctr">
              <a:defRPr/>
            </a:pPr>
            <a:r>
              <a:rPr lang="en-US" sz="1600">
                <a:latin typeface="+mj-lt"/>
              </a:rPr>
              <a:t>State</a:t>
            </a:r>
          </a:p>
        </p:txBody>
      </p:sp>
      <p:sp>
        <p:nvSpPr>
          <p:cNvPr id="5131" name="Text Box 21"/>
          <p:cNvSpPr txBox="1">
            <a:spLocks noChangeArrowheads="1"/>
          </p:cNvSpPr>
          <p:nvPr/>
        </p:nvSpPr>
        <p:spPr bwMode="auto">
          <a:xfrm>
            <a:off x="7491413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j-lt"/>
              </a:rPr>
              <a:t>Next</a:t>
            </a:r>
          </a:p>
          <a:p>
            <a:pPr algn="ctr">
              <a:defRPr/>
            </a:pPr>
            <a:r>
              <a:rPr lang="en-US" sz="1600" dirty="0">
                <a:latin typeface="+mj-lt"/>
              </a:rPr>
              <a:t>State</a:t>
            </a:r>
          </a:p>
        </p:txBody>
      </p: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1052513" y="3355975"/>
            <a:ext cx="735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Input</a:t>
            </a:r>
          </a:p>
        </p:txBody>
      </p:sp>
      <p:sp>
        <p:nvSpPr>
          <p:cNvPr id="5133" name="Text Box 23"/>
          <p:cNvSpPr txBox="1">
            <a:spLocks noChangeArrowheads="1"/>
          </p:cNvSpPr>
          <p:nvPr/>
        </p:nvSpPr>
        <p:spPr bwMode="auto">
          <a:xfrm>
            <a:off x="7656513" y="3322638"/>
            <a:ext cx="93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Output</a:t>
            </a:r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2170113" y="1577975"/>
            <a:ext cx="1066800" cy="1560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2170113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H="1">
            <a:off x="2170113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7" name="Text Box 27"/>
          <p:cNvSpPr txBox="1">
            <a:spLocks noChangeArrowheads="1"/>
          </p:cNvSpPr>
          <p:nvPr/>
        </p:nvSpPr>
        <p:spPr bwMode="auto">
          <a:xfrm>
            <a:off x="1041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Clock</a:t>
            </a:r>
          </a:p>
        </p:txBody>
      </p:sp>
      <p:grpSp>
        <p:nvGrpSpPr>
          <p:cNvPr id="16401" name="Group 28"/>
          <p:cNvGrpSpPr>
            <a:grpSpLocks/>
          </p:cNvGrpSpPr>
          <p:nvPr/>
        </p:nvGrpSpPr>
        <p:grpSpPr bwMode="auto">
          <a:xfrm>
            <a:off x="417513" y="2809875"/>
            <a:ext cx="609600" cy="228600"/>
            <a:chOff x="288" y="2448"/>
            <a:chExt cx="384" cy="144"/>
          </a:xfrm>
        </p:grpSpPr>
        <p:grpSp>
          <p:nvGrpSpPr>
            <p:cNvPr id="16416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16424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64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25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62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6417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16418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19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56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5139" name="Line 43"/>
          <p:cNvSpPr>
            <a:spLocks noChangeShapeType="1"/>
          </p:cNvSpPr>
          <p:nvPr/>
        </p:nvSpPr>
        <p:spPr bwMode="auto">
          <a:xfrm flipH="1">
            <a:off x="3736975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0" name="Line 44"/>
          <p:cNvSpPr>
            <a:spLocks noChangeShapeType="1"/>
          </p:cNvSpPr>
          <p:nvPr/>
        </p:nvSpPr>
        <p:spPr bwMode="auto">
          <a:xfrm flipH="1">
            <a:off x="7224713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1" name="Text Box 53"/>
          <p:cNvSpPr txBox="1">
            <a:spLocks noChangeArrowheads="1"/>
          </p:cNvSpPr>
          <p:nvPr/>
        </p:nvSpPr>
        <p:spPr bwMode="auto">
          <a:xfrm>
            <a:off x="2036763" y="1828800"/>
            <a:ext cx="1327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latin typeface="+mj-lt"/>
              </a:rPr>
              <a:t>State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Registers</a:t>
            </a:r>
          </a:p>
        </p:txBody>
      </p:sp>
      <p:sp>
        <p:nvSpPr>
          <p:cNvPr id="5142" name="Text Box 54"/>
          <p:cNvSpPr txBox="1">
            <a:spLocks noChangeArrowheads="1"/>
          </p:cNvSpPr>
          <p:nvPr/>
        </p:nvSpPr>
        <p:spPr bwMode="auto">
          <a:xfrm>
            <a:off x="3824288" y="17557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3" name="Text Box 55"/>
          <p:cNvSpPr txBox="1">
            <a:spLocks noChangeArrowheads="1"/>
          </p:cNvSpPr>
          <p:nvPr/>
        </p:nvSpPr>
        <p:spPr bwMode="auto">
          <a:xfrm>
            <a:off x="6948488" y="16033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4" name="Text Box 56"/>
          <p:cNvSpPr txBox="1">
            <a:spLocks noChangeArrowheads="1"/>
          </p:cNvSpPr>
          <p:nvPr/>
        </p:nvSpPr>
        <p:spPr bwMode="auto">
          <a:xfrm>
            <a:off x="3178175" y="320357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m</a:t>
            </a:r>
          </a:p>
        </p:txBody>
      </p:sp>
      <p:sp>
        <p:nvSpPr>
          <p:cNvPr id="5145" name="Line 57"/>
          <p:cNvSpPr>
            <a:spLocks noChangeShapeType="1"/>
          </p:cNvSpPr>
          <p:nvPr/>
        </p:nvSpPr>
        <p:spPr bwMode="auto">
          <a:xfrm flipH="1">
            <a:off x="3541713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6" name="Text Box 58"/>
          <p:cNvSpPr txBox="1">
            <a:spLocks noChangeArrowheads="1"/>
          </p:cNvSpPr>
          <p:nvPr/>
        </p:nvSpPr>
        <p:spPr bwMode="auto">
          <a:xfrm>
            <a:off x="7132638" y="3203575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n</a:t>
            </a:r>
          </a:p>
        </p:txBody>
      </p:sp>
      <p:sp>
        <p:nvSpPr>
          <p:cNvPr id="5147" name="Line 59"/>
          <p:cNvSpPr>
            <a:spLocks noChangeShapeType="1"/>
          </p:cNvSpPr>
          <p:nvPr/>
        </p:nvSpPr>
        <p:spPr bwMode="auto">
          <a:xfrm flipH="1">
            <a:off x="7462838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5" name="Text Box 131"/>
          <p:cNvSpPr txBox="1">
            <a:spLocks noChangeArrowheads="1"/>
          </p:cNvSpPr>
          <p:nvPr/>
        </p:nvSpPr>
        <p:spPr bwMode="auto">
          <a:xfrm>
            <a:off x="4408488" y="4222750"/>
            <a:ext cx="4583112" cy="16414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Acyclic graph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Obeys static discipline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Can be exhaustively enumerated by a truth table of 2</a:t>
            </a:r>
            <a:r>
              <a:rPr lang="en-US" sz="2000" baseline="30000">
                <a:latin typeface="+mj-lt"/>
              </a:rPr>
              <a:t>k+m </a:t>
            </a:r>
            <a:r>
              <a:rPr lang="en-US" sz="2000">
                <a:latin typeface="+mj-lt"/>
              </a:rPr>
              <a:t>rows and k+n output columns</a:t>
            </a:r>
          </a:p>
        </p:txBody>
      </p:sp>
      <p:sp>
        <p:nvSpPr>
          <p:cNvPr id="6276" name="Text Box 132"/>
          <p:cNvSpPr txBox="1">
            <a:spLocks noChangeArrowheads="1"/>
          </p:cNvSpPr>
          <p:nvPr/>
        </p:nvSpPr>
        <p:spPr bwMode="auto">
          <a:xfrm>
            <a:off x="611188" y="4119563"/>
            <a:ext cx="3427412" cy="18875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Engineered cycles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Works only if dynamic discipline obeyed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Remembers k bits for a total of 2</a:t>
            </a:r>
            <a:r>
              <a:rPr lang="en-US" sz="2000" baseline="30000" dirty="0">
                <a:latin typeface="+mj-lt"/>
              </a:rPr>
              <a:t>k </a:t>
            </a:r>
            <a:r>
              <a:rPr lang="en-US" sz="2000" dirty="0">
                <a:latin typeface="+mj-lt"/>
              </a:rPr>
              <a:t> unique combinations</a:t>
            </a:r>
          </a:p>
        </p:txBody>
      </p:sp>
      <p:sp>
        <p:nvSpPr>
          <p:cNvPr id="6277" name="Freeform 133"/>
          <p:cNvSpPr>
            <a:spLocks/>
          </p:cNvSpPr>
          <p:nvPr/>
        </p:nvSpPr>
        <p:spPr bwMode="auto">
          <a:xfrm>
            <a:off x="1562100" y="2974975"/>
            <a:ext cx="919163" cy="1169988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8" name="Freeform 134"/>
          <p:cNvSpPr>
            <a:spLocks/>
          </p:cNvSpPr>
          <p:nvPr/>
        </p:nvSpPr>
        <p:spPr bwMode="auto">
          <a:xfrm rot="16877814">
            <a:off x="5815013" y="3689350"/>
            <a:ext cx="692150" cy="387350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Our New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5" grpId="0"/>
      <p:bldP spid="62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93700" y="1371600"/>
            <a:ext cx="7150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Observation: two states are equivalent </a:t>
            </a:r>
            <a:r>
              <a:rPr lang="en-US" sz="2000" dirty="0">
                <a:latin typeface="+mj-lt"/>
                <a:sym typeface="Symbol" charset="0"/>
              </a:rPr>
              <a:t>if</a:t>
            </a: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1. Both states have identical outputs;  </a:t>
            </a:r>
            <a:r>
              <a:rPr lang="en-US" sz="2000" u="sng" dirty="0">
                <a:latin typeface="+mj-lt"/>
              </a:rPr>
              <a:t>AND</a:t>
            </a: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2. Every input </a:t>
            </a:r>
            <a:r>
              <a:rPr lang="en-US" sz="2000" dirty="0">
                <a:latin typeface="+mj-lt"/>
                <a:sym typeface="Symbol" charset="0"/>
              </a:rPr>
              <a:t>⇒ </a:t>
            </a:r>
            <a:r>
              <a:rPr lang="en-US" sz="2000" dirty="0">
                <a:latin typeface="+mj-lt"/>
              </a:rPr>
              <a:t>equivalent states.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81000" y="2743200"/>
            <a:ext cx="7924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Reduction Strategy:</a:t>
            </a:r>
          </a:p>
          <a:p>
            <a:pPr lvl="1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Find pairs of equivalent states, MERGE them.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14538" y="3511550"/>
            <a:ext cx="5087937" cy="2965450"/>
            <a:chOff x="2014538" y="3511550"/>
            <a:chExt cx="5087937" cy="2965450"/>
          </a:xfrm>
        </p:grpSpPr>
        <p:sp>
          <p:nvSpPr>
            <p:cNvPr id="41988" name="Oval 5"/>
            <p:cNvSpPr>
              <a:spLocks noChangeArrowheads="1"/>
            </p:cNvSpPr>
            <p:nvPr/>
          </p:nvSpPr>
          <p:spPr bwMode="auto">
            <a:xfrm>
              <a:off x="2019300" y="3956050"/>
              <a:ext cx="952500" cy="787400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2098675" y="4070350"/>
              <a:ext cx="78263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41990" name="Oval 7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1" name="Oval 8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2" name="Oval 9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2359025" y="4400550"/>
              <a:ext cx="2492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41994" name="Rectangle 11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41995" name="Rectangle 12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3951288" y="4070350"/>
              <a:ext cx="885825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RCCW</a:t>
              </a:r>
            </a:p>
          </p:txBody>
        </p:sp>
        <p:sp>
          <p:nvSpPr>
            <p:cNvPr id="41999" name="Line 16"/>
            <p:cNvSpPr>
              <a:spLocks noChangeShapeType="1"/>
            </p:cNvSpPr>
            <p:nvPr/>
          </p:nvSpPr>
          <p:spPr bwMode="auto">
            <a:xfrm>
              <a:off x="2965450" y="4349750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3" name="Line 20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4" name="Line 21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5" name="Rectangle 22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6" name="Rectangle 23"/>
            <p:cNvSpPr>
              <a:spLocks noChangeArrowheads="1"/>
            </p:cNvSpPr>
            <p:nvPr/>
          </p:nvSpPr>
          <p:spPr bwMode="auto">
            <a:xfrm>
              <a:off x="2998788" y="40957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7" name="Rectangle 2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8" name="Rectangle 25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9" name="Rectangle 26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42010" name="Rectangle 27"/>
            <p:cNvSpPr>
              <a:spLocks noChangeArrowheads="1"/>
            </p:cNvSpPr>
            <p:nvPr/>
          </p:nvSpPr>
          <p:spPr bwMode="auto">
            <a:xfrm>
              <a:off x="4214813" y="4464050"/>
              <a:ext cx="346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2347913" y="50101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2" name="Rectangle 29"/>
            <p:cNvSpPr>
              <a:spLocks noChangeArrowheads="1"/>
            </p:cNvSpPr>
            <p:nvPr/>
          </p:nvSpPr>
          <p:spPr bwMode="auto">
            <a:xfrm>
              <a:off x="3948113" y="48577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3" name="Rectangle 30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4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42015" name="Freeform 32"/>
            <p:cNvSpPr>
              <a:spLocks/>
            </p:cNvSpPr>
            <p:nvPr/>
          </p:nvSpPr>
          <p:spPr bwMode="auto">
            <a:xfrm>
              <a:off x="2014538" y="4710113"/>
              <a:ext cx="373062" cy="566737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6" name="Freeform 33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7" name="Freeform 34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8" name="Oval 35"/>
            <p:cNvSpPr>
              <a:spLocks noChangeArrowheads="1"/>
            </p:cNvSpPr>
            <p:nvPr/>
          </p:nvSpPr>
          <p:spPr bwMode="auto">
            <a:xfrm>
              <a:off x="5772150" y="5715000"/>
              <a:ext cx="9144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>
              <a:off x="5946775" y="61404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2020" name="Rectangle 37"/>
            <p:cNvSpPr>
              <a:spLocks noChangeArrowheads="1"/>
            </p:cNvSpPr>
            <p:nvPr/>
          </p:nvSpPr>
          <p:spPr bwMode="auto">
            <a:xfrm>
              <a:off x="5746750" y="5734050"/>
              <a:ext cx="9461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Corner</a:t>
              </a:r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 flipV="1">
              <a:off x="6223000" y="4724400"/>
              <a:ext cx="0" cy="1003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22" name="Rectangle 39"/>
            <p:cNvSpPr>
              <a:spLocks noChangeArrowheads="1"/>
            </p:cNvSpPr>
            <p:nvPr/>
          </p:nvSpPr>
          <p:spPr bwMode="auto">
            <a:xfrm>
              <a:off x="5967413" y="54673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3" name="Rectangle 40"/>
            <p:cNvSpPr>
              <a:spLocks noChangeArrowheads="1"/>
            </p:cNvSpPr>
            <p:nvPr/>
          </p:nvSpPr>
          <p:spPr bwMode="auto">
            <a:xfrm>
              <a:off x="6756400" y="54927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4" name="Freeform 41"/>
            <p:cNvSpPr>
              <a:spLocks/>
            </p:cNvSpPr>
            <p:nvPr/>
          </p:nvSpPr>
          <p:spPr bwMode="auto">
            <a:xfrm flipH="1" flipV="1">
              <a:off x="6388100" y="52641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3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Equivalent State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5821363"/>
            <a:ext cx="845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Behaves exactly as previous (5-state) FSM, but requires </a:t>
            </a:r>
            <a:r>
              <a:rPr lang="en-US" sz="2000" u="sng" dirty="0">
                <a:latin typeface="+mj-lt"/>
              </a:rPr>
              <a:t>half</a:t>
            </a:r>
            <a:r>
              <a:rPr lang="en-US" sz="2000" dirty="0">
                <a:latin typeface="+mj-lt"/>
              </a:rPr>
              <a:t> the ROM in its implementation!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47700" y="1371600"/>
            <a:ext cx="7848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i="1" dirty="0">
                <a:solidFill>
                  <a:srgbClr val="CC0000"/>
                </a:solidFill>
                <a:latin typeface="+mj-lt"/>
              </a:rPr>
              <a:t>Merge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equivalent states Wall1 and Corner into a single new, combined state.</a:t>
            </a:r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2171700" y="2651125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2251075" y="2765425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4095750" y="2670175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5848350" y="2670175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4108450" y="4333875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2511425" y="309562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5899150" y="26892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6037263" y="3095625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4152900" y="44291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4346575" y="4759325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4103688" y="2765425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3117850" y="3044825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4546600" y="3432175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 flipH="1">
            <a:off x="4997450" y="3044825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 flipV="1">
            <a:off x="4857750" y="3343275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4997450" y="3508375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5243513" y="3629025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3151188" y="27908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5129213" y="23336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4452938" y="5203825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5410200" y="3095625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4367213" y="3159125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2500313" y="37052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4100513" y="35528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5624513" y="37814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6831013" y="23590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44062" name="Freeform 31"/>
          <p:cNvSpPr>
            <a:spLocks/>
          </p:cNvSpPr>
          <p:nvPr/>
        </p:nvSpPr>
        <p:spPr bwMode="auto">
          <a:xfrm>
            <a:off x="2166938" y="3405188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3" name="Freeform 32"/>
          <p:cNvSpPr>
            <a:spLocks/>
          </p:cNvSpPr>
          <p:nvPr/>
        </p:nvSpPr>
        <p:spPr bwMode="auto">
          <a:xfrm flipH="1" flipV="1">
            <a:off x="4711700" y="2206625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4" name="Freeform 33"/>
          <p:cNvSpPr>
            <a:spLocks/>
          </p:cNvSpPr>
          <p:nvPr/>
        </p:nvSpPr>
        <p:spPr bwMode="auto">
          <a:xfrm flipH="1" flipV="1">
            <a:off x="6396038" y="2206625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5" name="Freeform 34"/>
          <p:cNvSpPr>
            <a:spLocks/>
          </p:cNvSpPr>
          <p:nvPr/>
        </p:nvSpPr>
        <p:spPr bwMode="auto">
          <a:xfrm>
            <a:off x="4084638" y="5051425"/>
            <a:ext cx="360362" cy="5794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5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 Evolutionary Step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Text Box 3"/>
          <p:cNvSpPr txBox="1">
            <a:spLocks noChangeArrowheads="1"/>
          </p:cNvSpPr>
          <p:nvPr/>
        </p:nvSpPr>
        <p:spPr bwMode="auto">
          <a:xfrm>
            <a:off x="5257800" y="25146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00 0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1 0 | 01 0  0  1</a:t>
            </a:r>
          </a:p>
          <a:p>
            <a:r>
              <a:rPr lang="en-US" sz="1800" b="1">
                <a:latin typeface="Courier New" charset="0"/>
              </a:rPr>
              <a:t>00 1 1 | 01 0  0  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46313" y="2790825"/>
            <a:ext cx="965200" cy="254000"/>
            <a:chOff x="2246313" y="2790825"/>
            <a:chExt cx="965200" cy="254000"/>
          </a:xfrm>
        </p:grpSpPr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>
              <a:off x="2246313" y="3044825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7"/>
            <p:cNvSpPr>
              <a:spLocks noChangeArrowheads="1"/>
            </p:cNvSpPr>
            <p:nvPr/>
          </p:nvSpPr>
          <p:spPr bwMode="auto">
            <a:xfrm>
              <a:off x="2279650" y="2790825"/>
              <a:ext cx="4905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10000" y="2209800"/>
            <a:ext cx="900113" cy="566738"/>
            <a:chOff x="3810000" y="2209800"/>
            <a:chExt cx="900113" cy="566738"/>
          </a:xfrm>
        </p:grpSpPr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4237038" y="2336800"/>
              <a:ext cx="473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57362" name="Freeform 11"/>
            <p:cNvSpPr>
              <a:spLocks/>
            </p:cNvSpPr>
            <p:nvPr/>
          </p:nvSpPr>
          <p:spPr bwMode="auto">
            <a:xfrm flipH="1" flipV="1">
              <a:off x="3810000" y="220980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5257800" y="3343275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01 0 1 | 01 0  1  0</a:t>
            </a:r>
          </a:p>
          <a:p>
            <a:r>
              <a:rPr lang="en-US" sz="1800" b="1">
                <a:latin typeface="Courier New" charset="0"/>
              </a:rPr>
              <a:t>01 1 0 | 01 0  1  0</a:t>
            </a:r>
          </a:p>
          <a:p>
            <a:r>
              <a:rPr lang="en-US" sz="1800" b="1">
                <a:latin typeface="Courier New" charset="0"/>
              </a:rPr>
              <a:t>01 1 1 | 01 0  1  0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00400" y="2667000"/>
            <a:ext cx="914400" cy="749300"/>
            <a:chOff x="3200401" y="2667000"/>
            <a:chExt cx="914400" cy="749300"/>
          </a:xfrm>
        </p:grpSpPr>
        <p:sp>
          <p:nvSpPr>
            <p:cNvPr id="57358" name="Oval 5"/>
            <p:cNvSpPr>
              <a:spLocks noChangeArrowheads="1"/>
            </p:cNvSpPr>
            <p:nvPr/>
          </p:nvSpPr>
          <p:spPr bwMode="auto">
            <a:xfrm>
              <a:off x="3200401" y="26670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Rectangle 8"/>
            <p:cNvSpPr>
              <a:spLocks noChangeArrowheads="1"/>
            </p:cNvSpPr>
            <p:nvPr/>
          </p:nvSpPr>
          <p:spPr bwMode="auto">
            <a:xfrm>
              <a:off x="3208339" y="2765425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>
              <a:off x="3479801" y="3162300"/>
              <a:ext cx="347663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TL</a:t>
              </a:r>
            </a:p>
          </p:txBody>
        </p:sp>
      </p:grp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5257800" y="16764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</p:txBody>
      </p:sp>
      <p:grpSp>
        <p:nvGrpSpPr>
          <p:cNvPr id="57351" name="Group 17"/>
          <p:cNvGrpSpPr>
            <a:grpSpLocks/>
          </p:cNvGrpSpPr>
          <p:nvPr/>
        </p:nvGrpSpPr>
        <p:grpSpPr bwMode="auto">
          <a:xfrm>
            <a:off x="1295400" y="2651125"/>
            <a:ext cx="957263" cy="1497013"/>
            <a:chOff x="816" y="1670"/>
            <a:chExt cx="603" cy="943"/>
          </a:xfrm>
        </p:grpSpPr>
        <p:sp>
          <p:nvSpPr>
            <p:cNvPr id="57353" name="Oval 18"/>
            <p:cNvSpPr>
              <a:spLocks noChangeArrowheads="1"/>
            </p:cNvSpPr>
            <p:nvPr/>
          </p:nvSpPr>
          <p:spPr bwMode="auto">
            <a:xfrm>
              <a:off x="819" y="1670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Rectangle 19"/>
            <p:cNvSpPr>
              <a:spLocks noChangeArrowheads="1"/>
            </p:cNvSpPr>
            <p:nvPr/>
          </p:nvSpPr>
          <p:spPr bwMode="auto">
            <a:xfrm>
              <a:off x="869" y="1742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LOST</a:t>
              </a:r>
            </a:p>
          </p:txBody>
        </p:sp>
        <p:sp>
          <p:nvSpPr>
            <p:cNvPr id="50185" name="Rectangle 20"/>
            <p:cNvSpPr>
              <a:spLocks noChangeArrowheads="1"/>
            </p:cNvSpPr>
            <p:nvPr/>
          </p:nvSpPr>
          <p:spPr bwMode="auto">
            <a:xfrm>
              <a:off x="1033" y="1950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50186" name="Rectangle 21"/>
            <p:cNvSpPr>
              <a:spLocks noChangeArrowheads="1"/>
            </p:cNvSpPr>
            <p:nvPr/>
          </p:nvSpPr>
          <p:spPr bwMode="auto">
            <a:xfrm>
              <a:off x="1027" y="2334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57357" name="Freeform 22"/>
            <p:cNvSpPr>
              <a:spLocks/>
            </p:cNvSpPr>
            <p:nvPr/>
          </p:nvSpPr>
          <p:spPr bwMode="auto">
            <a:xfrm>
              <a:off x="816" y="2145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Building The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/>
      <p:bldP spid="501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1489075" y="1976438"/>
            <a:ext cx="27908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  <a:p>
            <a:r>
              <a:rPr lang="en-US" sz="1800" b="1">
                <a:latin typeface="Courier New" charset="0"/>
              </a:rPr>
              <a:t>00 1 -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00 - 1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01 1 - | 01 0  1  0</a:t>
            </a:r>
          </a:p>
          <a:p>
            <a:r>
              <a:rPr lang="en-US" sz="1800" b="1">
                <a:latin typeface="Courier New" charset="0"/>
              </a:rPr>
              <a:t>01 - 1 | 01 0  1  0</a:t>
            </a:r>
          </a:p>
          <a:p>
            <a:r>
              <a:rPr lang="en-US" sz="1800" b="1">
                <a:latin typeface="Courier New" charset="0"/>
              </a:rPr>
              <a:t>01 0 0 | 10 0  1  0</a:t>
            </a:r>
          </a:p>
          <a:p>
            <a:r>
              <a:rPr lang="en-US" sz="1800" b="1">
                <a:latin typeface="Courier New" charset="0"/>
              </a:rPr>
              <a:t>10 – 0 | 10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10 – 1 | 11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11 1 - | 01 0  1  1</a:t>
            </a:r>
          </a:p>
          <a:p>
            <a:r>
              <a:rPr lang="en-US" sz="1800" b="1">
                <a:latin typeface="Courier New" charset="0"/>
              </a:rPr>
              <a:t>11 0 0 | 10 0  1  1</a:t>
            </a:r>
          </a:p>
          <a:p>
            <a:r>
              <a:rPr lang="en-US" sz="1800" b="1">
                <a:latin typeface="Courier New" charset="0"/>
              </a:rPr>
              <a:t>11 0 1 | 11 0  1  1</a:t>
            </a:r>
          </a:p>
        </p:txBody>
      </p:sp>
      <p:sp>
        <p:nvSpPr>
          <p:cNvPr id="59394" name="AutoShape 4"/>
          <p:cNvSpPr>
            <a:spLocks/>
          </p:cNvSpPr>
          <p:nvPr/>
        </p:nvSpPr>
        <p:spPr bwMode="auto">
          <a:xfrm>
            <a:off x="1219200" y="2590800"/>
            <a:ext cx="228600" cy="838200"/>
          </a:xfrm>
          <a:prstGeom prst="leftBrace">
            <a:avLst>
              <a:gd name="adj1" fmla="val 30556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457200" y="286385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LOST</a:t>
            </a:r>
          </a:p>
        </p:txBody>
      </p:sp>
      <p:sp>
        <p:nvSpPr>
          <p:cNvPr id="59396" name="AutoShape 6"/>
          <p:cNvSpPr>
            <a:spLocks/>
          </p:cNvSpPr>
          <p:nvPr/>
        </p:nvSpPr>
        <p:spPr bwMode="auto">
          <a:xfrm>
            <a:off x="1219200" y="34290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7"/>
          <p:cNvSpPr>
            <a:spLocks/>
          </p:cNvSpPr>
          <p:nvPr/>
        </p:nvSpPr>
        <p:spPr bwMode="auto">
          <a:xfrm>
            <a:off x="1219200" y="4191000"/>
            <a:ext cx="228600" cy="609600"/>
          </a:xfrm>
          <a:prstGeom prst="leftBrace">
            <a:avLst>
              <a:gd name="adj1" fmla="val 22222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8"/>
          <p:cNvSpPr>
            <a:spLocks/>
          </p:cNvSpPr>
          <p:nvPr/>
        </p:nvSpPr>
        <p:spPr bwMode="auto">
          <a:xfrm>
            <a:off x="1219200" y="48006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355600" y="36576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RCCW</a:t>
            </a: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332341" y="438785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WALL1</a:t>
            </a: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332341" y="502920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15000" y="1600200"/>
            <a:ext cx="2516188" cy="4191000"/>
            <a:chOff x="3600" y="1008"/>
            <a:chExt cx="1585" cy="2640"/>
          </a:xfrm>
        </p:grpSpPr>
        <p:sp>
          <p:nvSpPr>
            <p:cNvPr id="59415" name="Text Box 13"/>
            <p:cNvSpPr txBox="1">
              <a:spLocks noChangeArrowheads="1"/>
            </p:cNvSpPr>
            <p:nvPr/>
          </p:nvSpPr>
          <p:spPr bwMode="auto">
            <a:xfrm>
              <a:off x="3600" y="1008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Courier New" charset="0"/>
                </a:rPr>
                <a:t>S1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>
                  <a:latin typeface="Courier New" charset="0"/>
                </a:rPr>
                <a:t>       S</a:t>
              </a:r>
              <a:r>
                <a:rPr lang="en-US" altLang="ja-JP" sz="1800" b="1" baseline="-25000">
                  <a:latin typeface="Courier New" charset="0"/>
                </a:rPr>
                <a:t>1</a:t>
              </a:r>
              <a:r>
                <a:rPr lang="en-US" altLang="ja-JP" sz="1800" b="1">
                  <a:latin typeface="Courier New" charset="0"/>
                </a:rPr>
                <a:t>S</a:t>
              </a:r>
              <a:r>
                <a:rPr lang="en-US" altLang="ja-JP" sz="1800" b="1" baseline="-25000">
                  <a:latin typeface="Courier New" charset="0"/>
                </a:rPr>
                <a:t>0</a:t>
              </a:r>
            </a:p>
            <a:p>
              <a:r>
                <a:rPr lang="en-US" sz="1800" b="1">
                  <a:latin typeface="Courier New" charset="0"/>
                </a:rPr>
                <a:t>      </a:t>
              </a:r>
              <a:r>
                <a:rPr lang="en-US" sz="1800" b="1" i="1">
                  <a:latin typeface="Courier New" charset="0"/>
                </a:rPr>
                <a:t>00 01 11 10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00</a:t>
              </a:r>
              <a:r>
                <a:rPr lang="en-US" sz="1800" b="1">
                  <a:latin typeface="Courier New" charset="0"/>
                </a:rPr>
                <a:t>  0  1  1  1</a:t>
              </a:r>
            </a:p>
            <a:p>
              <a:r>
                <a:rPr lang="en-US" sz="1800" b="1">
                  <a:latin typeface="Courier New" charset="0"/>
                </a:rPr>
                <a:t>LR </a:t>
              </a:r>
              <a:r>
                <a:rPr lang="en-US" sz="1800" b="1" i="1">
                  <a:latin typeface="Courier New" charset="0"/>
                </a:rPr>
                <a:t>01</a:t>
              </a:r>
              <a:r>
                <a:rPr lang="en-US" sz="1800" b="1">
                  <a:latin typeface="Courier New" charset="0"/>
                </a:rPr>
                <a:t>  0  0  1  1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11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10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</p:txBody>
        </p:sp>
        <p:sp>
          <p:nvSpPr>
            <p:cNvPr id="59416" name="Text Box 14"/>
            <p:cNvSpPr txBox="1">
              <a:spLocks noChangeArrowheads="1"/>
            </p:cNvSpPr>
            <p:nvPr/>
          </p:nvSpPr>
          <p:spPr bwMode="auto">
            <a:xfrm>
              <a:off x="3600" y="2552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Courier New" charset="0"/>
                </a:rPr>
                <a:t>S0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 dirty="0">
                  <a:latin typeface="Courier New" charset="0"/>
                </a:rPr>
                <a:t>       S</a:t>
              </a:r>
              <a:r>
                <a:rPr lang="en-US" altLang="ja-JP" sz="1800" b="1" baseline="-25000" dirty="0">
                  <a:latin typeface="Courier New" charset="0"/>
                </a:rPr>
                <a:t>1</a:t>
              </a:r>
              <a:r>
                <a:rPr lang="en-US" altLang="ja-JP" sz="1800" b="1" dirty="0">
                  <a:latin typeface="Courier New" charset="0"/>
                </a:rPr>
                <a:t>S</a:t>
              </a:r>
              <a:r>
                <a:rPr lang="en-US" altLang="ja-JP" sz="1800" b="1" baseline="-25000" dirty="0">
                  <a:latin typeface="Courier New" charset="0"/>
                </a:rPr>
                <a:t>0</a:t>
              </a:r>
            </a:p>
            <a:p>
              <a:r>
                <a:rPr lang="en-US" sz="1800" b="1" dirty="0">
                  <a:latin typeface="Courier New" charset="0"/>
                </a:rPr>
                <a:t>      </a:t>
              </a:r>
              <a:r>
                <a:rPr lang="en-US" sz="1800" b="1" i="1" dirty="0">
                  <a:latin typeface="Courier New" charset="0"/>
                </a:rPr>
                <a:t>00 01 11 10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00</a:t>
              </a:r>
              <a:r>
                <a:rPr lang="en-US" sz="1800" b="1" dirty="0">
                  <a:latin typeface="Courier New" charset="0"/>
                </a:rPr>
                <a:t>  0  0  0  0</a:t>
              </a:r>
            </a:p>
            <a:p>
              <a:r>
                <a:rPr lang="en-US" sz="1800" b="1" dirty="0">
                  <a:latin typeface="Courier New" charset="0"/>
                </a:rPr>
                <a:t>LR </a:t>
              </a:r>
              <a:r>
                <a:rPr lang="en-US" sz="1800" b="1" i="1" dirty="0">
                  <a:latin typeface="Courier New" charset="0"/>
                </a:rPr>
                <a:t>01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10</a:t>
              </a:r>
              <a:r>
                <a:rPr lang="en-US" sz="1800" b="1" dirty="0">
                  <a:latin typeface="Courier New" charset="0"/>
                </a:rPr>
                <a:t>  1  1  1  0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03888" y="2133600"/>
            <a:ext cx="2767012" cy="1752600"/>
            <a:chOff x="3593" y="1344"/>
            <a:chExt cx="1743" cy="1104"/>
          </a:xfrm>
        </p:grpSpPr>
        <p:sp>
          <p:nvSpPr>
            <p:cNvPr id="59411" name="Oval 16"/>
            <p:cNvSpPr>
              <a:spLocks noChangeArrowheads="1"/>
            </p:cNvSpPr>
            <p:nvPr/>
          </p:nvSpPr>
          <p:spPr bwMode="auto">
            <a:xfrm>
              <a:off x="4464" y="1392"/>
              <a:ext cx="480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2" name="Oval 17"/>
            <p:cNvSpPr>
              <a:spLocks noChangeArrowheads="1"/>
            </p:cNvSpPr>
            <p:nvPr/>
          </p:nvSpPr>
          <p:spPr bwMode="auto">
            <a:xfrm>
              <a:off x="4656" y="1344"/>
              <a:ext cx="57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3" name="Oval 18"/>
            <p:cNvSpPr>
              <a:spLocks noChangeArrowheads="1"/>
            </p:cNvSpPr>
            <p:nvPr/>
          </p:nvSpPr>
          <p:spPr bwMode="auto">
            <a:xfrm>
              <a:off x="4944" y="1344"/>
              <a:ext cx="288" cy="7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graphicFrame>
          <p:nvGraphicFramePr>
            <p:cNvPr id="59414" name="Object 3"/>
            <p:cNvGraphicFramePr>
              <a:graphicFrameLocks noChangeAspect="1"/>
            </p:cNvGraphicFramePr>
            <p:nvPr/>
          </p:nvGraphicFramePr>
          <p:xfrm>
            <a:off x="3593" y="2134"/>
            <a:ext cx="174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09700" imgH="254000" progId="Equation.3">
                    <p:embed/>
                  </p:oleObj>
                </mc:Choice>
                <mc:Fallback>
                  <p:oleObj name="Equation" r:id="rId3" imgW="1409700" imgH="25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134"/>
                          <a:ext cx="174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1042988" y="5715000"/>
            <a:ext cx="343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j-lt"/>
              </a:rPr>
              <a:t>Complete Transition table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88063" y="4876800"/>
            <a:ext cx="2376487" cy="1447800"/>
            <a:chOff x="3835" y="3072"/>
            <a:chExt cx="1497" cy="912"/>
          </a:xfrm>
        </p:grpSpPr>
        <p:sp>
          <p:nvSpPr>
            <p:cNvPr id="59407" name="Oval 22"/>
            <p:cNvSpPr>
              <a:spLocks noChangeArrowheads="1"/>
            </p:cNvSpPr>
            <p:nvPr/>
          </p:nvSpPr>
          <p:spPr bwMode="auto">
            <a:xfrm>
              <a:off x="4176" y="3072"/>
              <a:ext cx="100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Oval 23"/>
            <p:cNvSpPr>
              <a:spLocks noChangeArrowheads="1"/>
            </p:cNvSpPr>
            <p:nvPr/>
          </p:nvSpPr>
          <p:spPr bwMode="auto">
            <a:xfrm>
              <a:off x="417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9" name="Object 2"/>
            <p:cNvGraphicFramePr>
              <a:graphicFrameLocks noChangeAspect="1"/>
            </p:cNvGraphicFramePr>
            <p:nvPr/>
          </p:nvGraphicFramePr>
          <p:xfrm>
            <a:off x="3835" y="3658"/>
            <a:ext cx="149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68400" imgH="254000" progId="Equation.3">
                    <p:embed/>
                  </p:oleObj>
                </mc:Choice>
                <mc:Fallback>
                  <p:oleObj name="Equation" r:id="rId5" imgW="11684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3658"/>
                          <a:ext cx="149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0" name="Oval 25"/>
            <p:cNvSpPr>
              <a:spLocks noChangeArrowheads="1"/>
            </p:cNvSpPr>
            <p:nvPr/>
          </p:nvSpPr>
          <p:spPr bwMode="auto">
            <a:xfrm>
              <a:off x="441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430338"/>
            <a:ext cx="5949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Ant Schematic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990600"/>
            <a:ext cx="495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defRPr/>
            </a:pPr>
            <a:r>
              <a:rPr lang="en-US" sz="2800" dirty="0">
                <a:latin typeface="+mj-lt"/>
              </a:rPr>
              <a:t>• </a:t>
            </a:r>
            <a:r>
              <a:rPr lang="en-US" sz="2000" dirty="0">
                <a:latin typeface="+mj-lt"/>
              </a:rPr>
              <a:t>More than ants: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Swarming, flocking, and schooling can result from collections of very simple FSMs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Perhaps most physics: 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Cellular automata, arrays of simple FSMs, can more accurately model fluids than numerical solutions to PDEs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What if: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We replaced the ROM with a RAM and have outputs that modify the RAM?</a:t>
            </a:r>
          </a:p>
          <a:p>
            <a:pPr marL="228600" indent="-228600"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... You'll see FSMs for the rest of your life!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33988" y="1417638"/>
            <a:ext cx="4094162" cy="4518025"/>
            <a:chOff x="5233988" y="1417638"/>
            <a:chExt cx="4094162" cy="4518025"/>
          </a:xfrm>
        </p:grpSpPr>
        <p:pic>
          <p:nvPicPr>
            <p:cNvPr id="63492" name="Picture 6" descr="60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938" y="3054350"/>
              <a:ext cx="3251200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3" name="Rectangle 9"/>
            <p:cNvSpPr>
              <a:spLocks noChangeArrowheads="1"/>
            </p:cNvSpPr>
            <p:nvPr/>
          </p:nvSpPr>
          <p:spPr bwMode="auto">
            <a:xfrm>
              <a:off x="5233988" y="2228850"/>
              <a:ext cx="2559050" cy="537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i="1">
                  <a:latin typeface="Comic Sans MS" charset="0"/>
                  <a:cs typeface="Comic Sans MS" charset="0"/>
                </a:rPr>
                <a:t>I prefer to think we </a:t>
              </a:r>
              <a:r>
                <a:rPr lang="en-US" sz="1600" b="1" i="1">
                  <a:latin typeface="Comic Sans MS" charset="0"/>
                  <a:cs typeface="Comic Sans MS" charset="0"/>
                </a:rPr>
                <a:t>ascended</a:t>
              </a:r>
              <a:r>
                <a:rPr lang="en-US" sz="1600" i="1">
                  <a:latin typeface="Comic Sans MS" charset="0"/>
                  <a:cs typeface="Comic Sans MS" charset="0"/>
                </a:rPr>
                <a:t>…</a:t>
              </a:r>
            </a:p>
          </p:txBody>
        </p:sp>
        <p:sp>
          <p:nvSpPr>
            <p:cNvPr id="63494" name="Rectangle 10"/>
            <p:cNvSpPr>
              <a:spLocks noChangeArrowheads="1"/>
            </p:cNvSpPr>
            <p:nvPr/>
          </p:nvSpPr>
          <p:spPr bwMode="auto">
            <a:xfrm>
              <a:off x="5797712" y="1658938"/>
              <a:ext cx="3423914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2000"/>
                </a:lnSpc>
              </a:pPr>
              <a:r>
                <a:rPr lang="en-US" sz="1600" i="1">
                  <a:latin typeface="Comic Sans MS" charset="0"/>
                  <a:cs typeface="Comic Sans MS" charset="0"/>
                </a:rPr>
                <a:t>Did we all descend from FSMs???</a:t>
              </a:r>
            </a:p>
          </p:txBody>
        </p:sp>
        <p:sp>
          <p:nvSpPr>
            <p:cNvPr id="63495" name="Freeform 14"/>
            <p:cNvSpPr>
              <a:spLocks/>
            </p:cNvSpPr>
            <p:nvPr/>
          </p:nvSpPr>
          <p:spPr bwMode="auto">
            <a:xfrm>
              <a:off x="5649913" y="1417638"/>
              <a:ext cx="3678237" cy="1658937"/>
            </a:xfrm>
            <a:custGeom>
              <a:avLst/>
              <a:gdLst>
                <a:gd name="T0" fmla="*/ 2147483647 w 2317"/>
                <a:gd name="T1" fmla="*/ 2147483647 h 1045"/>
                <a:gd name="T2" fmla="*/ 2147483647 w 2317"/>
                <a:gd name="T3" fmla="*/ 2147483647 h 1045"/>
                <a:gd name="T4" fmla="*/ 2147483647 w 2317"/>
                <a:gd name="T5" fmla="*/ 2147483647 h 1045"/>
                <a:gd name="T6" fmla="*/ 2147483647 w 2317"/>
                <a:gd name="T7" fmla="*/ 2147483647 h 1045"/>
                <a:gd name="T8" fmla="*/ 2147483647 w 2317"/>
                <a:gd name="T9" fmla="*/ 2147483647 h 1045"/>
                <a:gd name="T10" fmla="*/ 2147483647 w 2317"/>
                <a:gd name="T11" fmla="*/ 2147483647 h 1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7"/>
                <a:gd name="T19" fmla="*/ 0 h 1045"/>
                <a:gd name="T20" fmla="*/ 2317 w 2317"/>
                <a:gd name="T21" fmla="*/ 1045 h 10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7" h="1045">
                  <a:moveTo>
                    <a:pt x="1489" y="1045"/>
                  </a:moveTo>
                  <a:cubicBezTo>
                    <a:pt x="1559" y="979"/>
                    <a:pt x="2317" y="314"/>
                    <a:pt x="2120" y="157"/>
                  </a:cubicBezTo>
                  <a:cubicBezTo>
                    <a:pt x="1923" y="0"/>
                    <a:pt x="608" y="65"/>
                    <a:pt x="304" y="103"/>
                  </a:cubicBezTo>
                  <a:cubicBezTo>
                    <a:pt x="0" y="141"/>
                    <a:pt x="39" y="333"/>
                    <a:pt x="297" y="388"/>
                  </a:cubicBezTo>
                  <a:cubicBezTo>
                    <a:pt x="555" y="443"/>
                    <a:pt x="1650" y="326"/>
                    <a:pt x="1849" y="435"/>
                  </a:cubicBezTo>
                  <a:cubicBezTo>
                    <a:pt x="2048" y="544"/>
                    <a:pt x="1564" y="918"/>
                    <a:pt x="1489" y="1045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Freeform 15"/>
            <p:cNvSpPr>
              <a:spLocks/>
            </p:cNvSpPr>
            <p:nvPr/>
          </p:nvSpPr>
          <p:spPr bwMode="auto">
            <a:xfrm>
              <a:off x="5294313" y="2112963"/>
              <a:ext cx="2398712" cy="1179512"/>
            </a:xfrm>
            <a:custGeom>
              <a:avLst/>
              <a:gdLst>
                <a:gd name="T0" fmla="*/ 2147483647 w 1511"/>
                <a:gd name="T1" fmla="*/ 2147483647 h 743"/>
                <a:gd name="T2" fmla="*/ 2147483647 w 1511"/>
                <a:gd name="T3" fmla="*/ 2147483647 h 743"/>
                <a:gd name="T4" fmla="*/ 2147483647 w 1511"/>
                <a:gd name="T5" fmla="*/ 2147483647 h 743"/>
                <a:gd name="T6" fmla="*/ 2147483647 w 1511"/>
                <a:gd name="T7" fmla="*/ 2147483647 h 743"/>
                <a:gd name="T8" fmla="*/ 2147483647 w 1511"/>
                <a:gd name="T9" fmla="*/ 2147483647 h 743"/>
                <a:gd name="T10" fmla="*/ 2147483647 w 1511"/>
                <a:gd name="T11" fmla="*/ 2147483647 h 7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1"/>
                <a:gd name="T19" fmla="*/ 0 h 743"/>
                <a:gd name="T20" fmla="*/ 1511 w 1511"/>
                <a:gd name="T21" fmla="*/ 743 h 7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1" h="743">
                  <a:moveTo>
                    <a:pt x="392" y="743"/>
                  </a:moveTo>
                  <a:cubicBezTo>
                    <a:pt x="337" y="692"/>
                    <a:pt x="0" y="212"/>
                    <a:pt x="155" y="106"/>
                  </a:cubicBezTo>
                  <a:cubicBezTo>
                    <a:pt x="310" y="0"/>
                    <a:pt x="1129" y="56"/>
                    <a:pt x="1320" y="106"/>
                  </a:cubicBezTo>
                  <a:cubicBezTo>
                    <a:pt x="1511" y="156"/>
                    <a:pt x="1466" y="344"/>
                    <a:pt x="1300" y="404"/>
                  </a:cubicBezTo>
                  <a:cubicBezTo>
                    <a:pt x="1134" y="464"/>
                    <a:pt x="475" y="409"/>
                    <a:pt x="324" y="465"/>
                  </a:cubicBezTo>
                  <a:cubicBezTo>
                    <a:pt x="173" y="521"/>
                    <a:pt x="366" y="673"/>
                    <a:pt x="392" y="743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FSMs All the Way Down?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2705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0" indent="1588">
              <a:defRPr/>
            </a:pPr>
            <a:r>
              <a:rPr lang="en-US" sz="2000" dirty="0">
                <a:latin typeface="+mj-lt"/>
              </a:rPr>
              <a:t>What if each button input is an asynchronous 0/1 level?  </a:t>
            </a:r>
          </a:p>
        </p:txBody>
      </p:sp>
      <p:grpSp>
        <p:nvGrpSpPr>
          <p:cNvPr id="65538" name="Group 111"/>
          <p:cNvGrpSpPr>
            <a:grpSpLocks/>
          </p:cNvGrpSpPr>
          <p:nvPr/>
        </p:nvGrpSpPr>
        <p:grpSpPr bwMode="auto">
          <a:xfrm>
            <a:off x="3201988" y="1635125"/>
            <a:ext cx="4459287" cy="1101725"/>
            <a:chOff x="2830" y="786"/>
            <a:chExt cx="2809" cy="694"/>
          </a:xfrm>
        </p:grpSpPr>
        <p:sp>
          <p:nvSpPr>
            <p:cNvPr id="10293" name="Rectangle 6"/>
            <p:cNvSpPr>
              <a:spLocks noChangeArrowheads="1"/>
            </p:cNvSpPr>
            <p:nvPr/>
          </p:nvSpPr>
          <p:spPr bwMode="auto">
            <a:xfrm>
              <a:off x="3502" y="786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4" name="Rectangle 7"/>
            <p:cNvSpPr>
              <a:spLocks noChangeArrowheads="1"/>
            </p:cNvSpPr>
            <p:nvPr/>
          </p:nvSpPr>
          <p:spPr bwMode="auto">
            <a:xfrm>
              <a:off x="2830" y="978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5" name="Rectangle 8"/>
            <p:cNvSpPr>
              <a:spLocks noChangeArrowheads="1"/>
            </p:cNvSpPr>
            <p:nvPr/>
          </p:nvSpPr>
          <p:spPr bwMode="auto">
            <a:xfrm>
              <a:off x="4318" y="930"/>
              <a:ext cx="720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latin typeface="+mj-lt"/>
                </a:rPr>
                <a:t>  Lock</a:t>
              </a:r>
            </a:p>
          </p:txBody>
        </p:sp>
        <p:sp>
          <p:nvSpPr>
            <p:cNvPr id="10296" name="Line 9"/>
            <p:cNvSpPr>
              <a:spLocks noChangeShapeType="1"/>
            </p:cNvSpPr>
            <p:nvPr/>
          </p:nvSpPr>
          <p:spPr bwMode="auto">
            <a:xfrm>
              <a:off x="5038" y="117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7" name="Text Box 10"/>
            <p:cNvSpPr txBox="1">
              <a:spLocks noChangeArrowheads="1"/>
            </p:cNvSpPr>
            <p:nvPr/>
          </p:nvSpPr>
          <p:spPr bwMode="auto">
            <a:xfrm>
              <a:off x="4270" y="1124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B1</a:t>
              </a:r>
            </a:p>
          </p:txBody>
        </p:sp>
        <p:sp>
          <p:nvSpPr>
            <p:cNvPr id="10298" name="Text Box 11"/>
            <p:cNvSpPr txBox="1">
              <a:spLocks noChangeArrowheads="1"/>
            </p:cNvSpPr>
            <p:nvPr/>
          </p:nvSpPr>
          <p:spPr bwMode="auto">
            <a:xfrm>
              <a:off x="5422" y="1076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  <p:grpSp>
          <p:nvGrpSpPr>
            <p:cNvPr id="65612" name="Group 12"/>
            <p:cNvGrpSpPr>
              <a:grpSpLocks/>
            </p:cNvGrpSpPr>
            <p:nvPr/>
          </p:nvGrpSpPr>
          <p:grpSpPr bwMode="auto">
            <a:xfrm>
              <a:off x="4318" y="1266"/>
              <a:ext cx="144" cy="144"/>
              <a:chOff x="864" y="1968"/>
              <a:chExt cx="144" cy="192"/>
            </a:xfrm>
          </p:grpSpPr>
          <p:sp>
            <p:nvSpPr>
              <p:cNvPr id="10334" name="Line 13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5" name="Line 14"/>
              <p:cNvSpPr>
                <a:spLocks noChangeShapeType="1"/>
              </p:cNvSpPr>
              <p:nvPr/>
            </p:nvSpPr>
            <p:spPr bwMode="auto">
              <a:xfrm flipV="1">
                <a:off x="864" y="206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5613" name="Group 15"/>
            <p:cNvGrpSpPr>
              <a:grpSpLocks/>
            </p:cNvGrpSpPr>
            <p:nvPr/>
          </p:nvGrpSpPr>
          <p:grpSpPr bwMode="auto">
            <a:xfrm>
              <a:off x="3646" y="1268"/>
              <a:ext cx="672" cy="212"/>
              <a:chOff x="192" y="1922"/>
              <a:chExt cx="672" cy="212"/>
            </a:xfrm>
          </p:grpSpPr>
          <p:sp>
            <p:nvSpPr>
              <p:cNvPr id="10332" name="Line 16"/>
              <p:cNvSpPr>
                <a:spLocks noChangeShapeType="1"/>
              </p:cNvSpPr>
              <p:nvPr/>
            </p:nvSpPr>
            <p:spPr bwMode="auto">
              <a:xfrm>
                <a:off x="480" y="201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3" name="Text Box 17"/>
              <p:cNvSpPr txBox="1">
                <a:spLocks noChangeArrowheads="1"/>
              </p:cNvSpPr>
              <p:nvPr/>
            </p:nvSpPr>
            <p:spPr bwMode="auto">
              <a:xfrm>
                <a:off x="192" y="192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65614" name="Group 18"/>
            <p:cNvGrpSpPr>
              <a:grpSpLocks/>
            </p:cNvGrpSpPr>
            <p:nvPr/>
          </p:nvGrpSpPr>
          <p:grpSpPr bwMode="auto">
            <a:xfrm>
              <a:off x="3358" y="1314"/>
              <a:ext cx="528" cy="96"/>
              <a:chOff x="672" y="1296"/>
              <a:chExt cx="864" cy="192"/>
            </a:xfrm>
          </p:grpSpPr>
          <p:grpSp>
            <p:nvGrpSpPr>
              <p:cNvPr id="65630" name="Group 19"/>
              <p:cNvGrpSpPr>
                <a:grpSpLocks/>
              </p:cNvGrpSpPr>
              <p:nvPr/>
            </p:nvGrpSpPr>
            <p:grpSpPr bwMode="auto">
              <a:xfrm>
                <a:off x="672" y="1296"/>
                <a:ext cx="288" cy="192"/>
                <a:chOff x="672" y="1296"/>
                <a:chExt cx="288" cy="192"/>
              </a:xfrm>
            </p:grpSpPr>
            <p:sp>
              <p:nvSpPr>
                <p:cNvPr id="10328" name="Line 2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9" name="Line 2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1" name="Group 24"/>
              <p:cNvGrpSpPr>
                <a:grpSpLocks/>
              </p:cNvGrpSpPr>
              <p:nvPr/>
            </p:nvGrpSpPr>
            <p:grpSpPr bwMode="auto">
              <a:xfrm>
                <a:off x="960" y="1296"/>
                <a:ext cx="288" cy="192"/>
                <a:chOff x="672" y="1296"/>
                <a:chExt cx="288" cy="192"/>
              </a:xfrm>
            </p:grpSpPr>
            <p:sp>
              <p:nvSpPr>
                <p:cNvPr id="10324" name="Line 25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5" name="Line 26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7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2" name="Group 29"/>
              <p:cNvGrpSpPr>
                <a:grpSpLocks/>
              </p:cNvGrpSpPr>
              <p:nvPr/>
            </p:nvGrpSpPr>
            <p:grpSpPr bwMode="auto">
              <a:xfrm>
                <a:off x="1248" y="1296"/>
                <a:ext cx="288" cy="192"/>
                <a:chOff x="672" y="1296"/>
                <a:chExt cx="288" cy="192"/>
              </a:xfrm>
            </p:grpSpPr>
            <p:sp>
              <p:nvSpPr>
                <p:cNvPr id="10320" name="Line 3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1" name="Line 3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3" name="Line 3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0302" name="Text Box 34"/>
            <p:cNvSpPr txBox="1">
              <a:spLocks noChangeArrowheads="1"/>
            </p:cNvSpPr>
            <p:nvPr/>
          </p:nvSpPr>
          <p:spPr bwMode="auto">
            <a:xfrm>
              <a:off x="4270" y="932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B0</a:t>
              </a:r>
            </a:p>
          </p:txBody>
        </p:sp>
        <p:grpSp>
          <p:nvGrpSpPr>
            <p:cNvPr id="65616" name="Group 35"/>
            <p:cNvGrpSpPr>
              <a:grpSpLocks/>
            </p:cNvGrpSpPr>
            <p:nvPr/>
          </p:nvGrpSpPr>
          <p:grpSpPr bwMode="auto">
            <a:xfrm>
              <a:off x="3549" y="788"/>
              <a:ext cx="769" cy="404"/>
              <a:chOff x="1295" y="1154"/>
              <a:chExt cx="769" cy="404"/>
            </a:xfrm>
          </p:grpSpPr>
          <p:sp>
            <p:nvSpPr>
              <p:cNvPr id="10311" name="Line 36"/>
              <p:cNvSpPr>
                <a:spLocks noChangeShapeType="1"/>
              </p:cNvSpPr>
              <p:nvPr/>
            </p:nvSpPr>
            <p:spPr bwMode="auto">
              <a:xfrm>
                <a:off x="1680" y="139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2" name="Line 37"/>
              <p:cNvSpPr>
                <a:spLocks noChangeShapeType="1"/>
              </p:cNvSpPr>
              <p:nvPr/>
            </p:nvSpPr>
            <p:spPr bwMode="auto">
              <a:xfrm flipH="1" flipV="1">
                <a:off x="1488" y="1296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3" name="Oval 38"/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4" name="Oval 39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5" name="Rectangle 40"/>
              <p:cNvSpPr>
                <a:spLocks noChangeArrowheads="1"/>
              </p:cNvSpPr>
              <p:nvPr/>
            </p:nvSpPr>
            <p:spPr bwMode="auto">
              <a:xfrm>
                <a:off x="1295" y="1154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6" name="Rectangle 41"/>
              <p:cNvSpPr>
                <a:spLocks noChangeArrowheads="1"/>
              </p:cNvSpPr>
              <p:nvPr/>
            </p:nvSpPr>
            <p:spPr bwMode="auto">
              <a:xfrm>
                <a:off x="1295" y="1346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  <p:sp>
          <p:nvSpPr>
            <p:cNvPr id="10304" name="Line 42"/>
            <p:cNvSpPr>
              <a:spLocks noChangeShapeType="1"/>
            </p:cNvSpPr>
            <p:nvPr/>
          </p:nvSpPr>
          <p:spPr bwMode="auto">
            <a:xfrm>
              <a:off x="3310" y="121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618" name="Group 43"/>
            <p:cNvGrpSpPr>
              <a:grpSpLocks/>
            </p:cNvGrpSpPr>
            <p:nvPr/>
          </p:nvGrpSpPr>
          <p:grpSpPr bwMode="auto">
            <a:xfrm>
              <a:off x="2925" y="980"/>
              <a:ext cx="385" cy="404"/>
              <a:chOff x="2303" y="1250"/>
              <a:chExt cx="385" cy="404"/>
            </a:xfrm>
          </p:grpSpPr>
          <p:sp>
            <p:nvSpPr>
              <p:cNvPr id="10306" name="Line 44"/>
              <p:cNvSpPr>
                <a:spLocks noChangeShapeType="1"/>
              </p:cNvSpPr>
              <p:nvPr/>
            </p:nvSpPr>
            <p:spPr bwMode="auto">
              <a:xfrm flipH="1" flipV="1">
                <a:off x="2496" y="139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7" name="Oval 45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8" name="Oval 46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9" name="Rectangle 47"/>
              <p:cNvSpPr>
                <a:spLocks noChangeArrowheads="1"/>
              </p:cNvSpPr>
              <p:nvPr/>
            </p:nvSpPr>
            <p:spPr bwMode="auto">
              <a:xfrm>
                <a:off x="2303" y="1250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0" name="Rectangle 48"/>
              <p:cNvSpPr>
                <a:spLocks noChangeArrowheads="1"/>
              </p:cNvSpPr>
              <p:nvPr/>
            </p:nvSpPr>
            <p:spPr bwMode="auto">
              <a:xfrm>
                <a:off x="2303" y="1442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sp>
        <p:nvSpPr>
          <p:cNvPr id="497713" name="Text Box 49"/>
          <p:cNvSpPr txBox="1">
            <a:spLocks noChangeArrowheads="1"/>
          </p:cNvSpPr>
          <p:nvPr/>
        </p:nvSpPr>
        <p:spPr bwMode="auto">
          <a:xfrm>
            <a:off x="593725" y="3198813"/>
            <a:ext cx="7712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7938" indent="-7938">
              <a:defRPr/>
            </a:pPr>
            <a:r>
              <a:rPr lang="en-US" sz="2000" dirty="0">
                <a:latin typeface="+mj-lt"/>
              </a:rPr>
              <a:t>To build a system with asynchronous inputs, we have to break the rules: </a:t>
            </a:r>
            <a:r>
              <a:rPr lang="en-US" sz="2000" i="1" dirty="0">
                <a:latin typeface="+mj-lt"/>
              </a:rPr>
              <a:t>we cannot guarantee that setup and hold time requirements are met at the inputs!</a:t>
            </a:r>
          </a:p>
          <a:p>
            <a:pPr marL="7938" indent="-7938">
              <a:defRPr/>
            </a:pPr>
            <a:endParaRPr lang="en-US" sz="2000" i="1" dirty="0">
              <a:latin typeface="+mj-lt"/>
            </a:endParaRPr>
          </a:p>
          <a:p>
            <a:pPr marL="7938" indent="-7938">
              <a:defRPr/>
            </a:pPr>
            <a:r>
              <a:rPr lang="en-US" sz="2000" i="1" dirty="0">
                <a:latin typeface="+mj-lt"/>
              </a:rPr>
              <a:t>So, </a:t>
            </a:r>
            <a:r>
              <a:rPr lang="en-US" sz="2000" dirty="0">
                <a:latin typeface="+mj-lt"/>
              </a:rPr>
              <a:t>we need a </a:t>
            </a:r>
            <a:r>
              <a:rPr lang="en-US" altLang="ja-JP" sz="2000" dirty="0">
                <a:latin typeface="+mj-lt"/>
              </a:rPr>
              <a:t>“synchronizer” at each input:</a:t>
            </a:r>
            <a:endParaRPr lang="en-US" sz="2000" i="1" dirty="0">
              <a:latin typeface="+mj-lt"/>
            </a:endParaRPr>
          </a:p>
        </p:txBody>
      </p: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717550" y="4987925"/>
            <a:ext cx="8426450" cy="1624013"/>
            <a:chOff x="452" y="3142"/>
            <a:chExt cx="5308" cy="1023"/>
          </a:xfrm>
        </p:grpSpPr>
        <p:grpSp>
          <p:nvGrpSpPr>
            <p:cNvPr id="65565" name="Group 123"/>
            <p:cNvGrpSpPr>
              <a:grpSpLocks/>
            </p:cNvGrpSpPr>
            <p:nvPr/>
          </p:nvGrpSpPr>
          <p:grpSpPr bwMode="auto">
            <a:xfrm>
              <a:off x="452" y="3142"/>
              <a:ext cx="3866" cy="1023"/>
              <a:chOff x="452" y="3142"/>
              <a:chExt cx="3866" cy="1023"/>
            </a:xfrm>
          </p:grpSpPr>
          <p:grpSp>
            <p:nvGrpSpPr>
              <p:cNvPr id="65567" name="Group 66"/>
              <p:cNvGrpSpPr>
                <a:grpSpLocks/>
              </p:cNvGrpSpPr>
              <p:nvPr/>
            </p:nvGrpSpPr>
            <p:grpSpPr bwMode="auto">
              <a:xfrm>
                <a:off x="452" y="3142"/>
                <a:ext cx="1824" cy="406"/>
                <a:chOff x="864" y="3292"/>
                <a:chExt cx="1824" cy="406"/>
              </a:xfrm>
            </p:grpSpPr>
            <p:sp>
              <p:nvSpPr>
                <p:cNvPr id="10286" name="Rectangle 51"/>
                <p:cNvSpPr>
                  <a:spLocks noChangeArrowheads="1"/>
                </p:cNvSpPr>
                <p:nvPr/>
              </p:nvSpPr>
              <p:spPr bwMode="auto">
                <a:xfrm>
                  <a:off x="864" y="3292"/>
                  <a:ext cx="576" cy="384"/>
                </a:xfrm>
                <a:prstGeom prst="rect">
                  <a:avLst/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7" name="Line 54"/>
                <p:cNvSpPr>
                  <a:spLocks noChangeShapeType="1"/>
                </p:cNvSpPr>
                <p:nvPr/>
              </p:nvSpPr>
              <p:spPr bwMode="auto">
                <a:xfrm>
                  <a:off x="1296" y="3532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8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3436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9" name="Oval 56"/>
                <p:cNvSpPr>
                  <a:spLocks noChangeArrowheads="1"/>
                </p:cNvSpPr>
                <p:nvPr/>
              </p:nvSpPr>
              <p:spPr bwMode="auto">
                <a:xfrm>
                  <a:off x="1056" y="338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0" name="Oval 57"/>
                <p:cNvSpPr>
                  <a:spLocks noChangeArrowheads="1"/>
                </p:cNvSpPr>
                <p:nvPr/>
              </p:nvSpPr>
              <p:spPr bwMode="auto">
                <a:xfrm>
                  <a:off x="1056" y="3580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1" name="Rectangle 58"/>
                <p:cNvSpPr>
                  <a:spLocks noChangeArrowheads="1"/>
                </p:cNvSpPr>
                <p:nvPr/>
              </p:nvSpPr>
              <p:spPr bwMode="auto">
                <a:xfrm>
                  <a:off x="911" y="3294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0292" name="Rectangle 59"/>
                <p:cNvSpPr>
                  <a:spLocks noChangeArrowheads="1"/>
                </p:cNvSpPr>
                <p:nvPr/>
              </p:nvSpPr>
              <p:spPr bwMode="auto">
                <a:xfrm>
                  <a:off x="911" y="3486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10255" name="Line 67"/>
              <p:cNvSpPr>
                <a:spLocks noChangeShapeType="1"/>
              </p:cNvSpPr>
              <p:nvPr/>
            </p:nvSpPr>
            <p:spPr bwMode="auto">
              <a:xfrm>
                <a:off x="1681" y="3950"/>
                <a:ext cx="26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6" name="Line 68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7" name="Line 69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0" cy="2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8" name="Line 73"/>
              <p:cNvSpPr>
                <a:spLocks noChangeShapeType="1"/>
              </p:cNvSpPr>
              <p:nvPr/>
            </p:nvSpPr>
            <p:spPr bwMode="auto">
              <a:xfrm>
                <a:off x="3225" y="3382"/>
                <a:ext cx="109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9" name="Text Box 76"/>
              <p:cNvSpPr txBox="1">
                <a:spLocks noChangeArrowheads="1"/>
              </p:cNvSpPr>
              <p:nvPr/>
            </p:nvSpPr>
            <p:spPr bwMode="auto">
              <a:xfrm>
                <a:off x="1056" y="3384"/>
                <a:ext cx="121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(Unsynchronized)</a:t>
                </a:r>
              </a:p>
            </p:txBody>
          </p:sp>
          <p:sp>
            <p:nvSpPr>
              <p:cNvPr id="10260" name="Rectangle 77"/>
              <p:cNvSpPr>
                <a:spLocks noChangeArrowheads="1"/>
              </p:cNvSpPr>
              <p:nvPr/>
            </p:nvSpPr>
            <p:spPr bwMode="auto">
              <a:xfrm>
                <a:off x="1508" y="3172"/>
                <a:ext cx="3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U(t)</a:t>
                </a:r>
              </a:p>
            </p:txBody>
          </p:sp>
          <p:sp>
            <p:nvSpPr>
              <p:cNvPr id="10261" name="Text Box 78"/>
              <p:cNvSpPr txBox="1">
                <a:spLocks noChangeArrowheads="1"/>
              </p:cNvSpPr>
              <p:nvPr/>
            </p:nvSpPr>
            <p:spPr bwMode="auto">
              <a:xfrm>
                <a:off x="3264" y="3372"/>
                <a:ext cx="10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(Synchronized)</a:t>
                </a:r>
              </a:p>
            </p:txBody>
          </p:sp>
          <p:sp>
            <p:nvSpPr>
              <p:cNvPr id="10262" name="Rectangle 79"/>
              <p:cNvSpPr>
                <a:spLocks noChangeArrowheads="1"/>
              </p:cNvSpPr>
              <p:nvPr/>
            </p:nvSpPr>
            <p:spPr bwMode="auto">
              <a:xfrm>
                <a:off x="3360" y="3182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S(t)</a:t>
                </a:r>
              </a:p>
            </p:txBody>
          </p:sp>
          <p:sp>
            <p:nvSpPr>
              <p:cNvPr id="10263" name="Text Box 83"/>
              <p:cNvSpPr txBox="1">
                <a:spLocks noChangeArrowheads="1"/>
              </p:cNvSpPr>
              <p:nvPr/>
            </p:nvSpPr>
            <p:spPr bwMode="auto">
              <a:xfrm>
                <a:off x="3381" y="3952"/>
                <a:ext cx="4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Clock</a:t>
                </a:r>
              </a:p>
            </p:txBody>
          </p:sp>
          <p:grpSp>
            <p:nvGrpSpPr>
              <p:cNvPr id="65577" name="Group 84"/>
              <p:cNvGrpSpPr>
                <a:grpSpLocks/>
              </p:cNvGrpSpPr>
              <p:nvPr/>
            </p:nvGrpSpPr>
            <p:grpSpPr bwMode="auto">
              <a:xfrm>
                <a:off x="1028" y="3902"/>
                <a:ext cx="528" cy="96"/>
                <a:chOff x="672" y="1296"/>
                <a:chExt cx="864" cy="192"/>
              </a:xfrm>
            </p:grpSpPr>
            <p:grpSp>
              <p:nvGrpSpPr>
                <p:cNvPr id="65584" name="Group 85"/>
                <p:cNvGrpSpPr>
                  <a:grpSpLocks/>
                </p:cNvGrpSpPr>
                <p:nvPr/>
              </p:nvGrpSpPr>
              <p:grpSpPr bwMode="auto">
                <a:xfrm>
                  <a:off x="672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8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5" name="Group 90"/>
                <p:cNvGrpSpPr>
                  <a:grpSpLocks/>
                </p:cNvGrpSpPr>
                <p:nvPr/>
              </p:nvGrpSpPr>
              <p:grpSpPr bwMode="auto">
                <a:xfrm>
                  <a:off x="960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0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1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6" name="Group 95"/>
                <p:cNvGrpSpPr>
                  <a:grpSpLocks/>
                </p:cNvGrpSpPr>
                <p:nvPr/>
              </p:nvGrpSpPr>
              <p:grpSpPr bwMode="auto">
                <a:xfrm>
                  <a:off x="1248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5578" name="Group 103"/>
              <p:cNvGrpSpPr>
                <a:grpSpLocks/>
              </p:cNvGrpSpPr>
              <p:nvPr/>
            </p:nvGrpSpPr>
            <p:grpSpPr bwMode="auto">
              <a:xfrm>
                <a:off x="2274" y="3164"/>
                <a:ext cx="980" cy="704"/>
                <a:chOff x="4544" y="2928"/>
                <a:chExt cx="980" cy="704"/>
              </a:xfrm>
            </p:grpSpPr>
            <p:sp>
              <p:nvSpPr>
                <p:cNvPr id="10266" name="AutoShape 102"/>
                <p:cNvSpPr>
                  <a:spLocks noChangeArrowheads="1"/>
                </p:cNvSpPr>
                <p:nvPr/>
              </p:nvSpPr>
              <p:spPr bwMode="auto">
                <a:xfrm>
                  <a:off x="4544" y="2928"/>
                  <a:ext cx="976" cy="704"/>
                </a:xfrm>
                <a:prstGeom prst="roundRect">
                  <a:avLst>
                    <a:gd name="adj" fmla="val 190"/>
                  </a:avLst>
                </a:prstGeom>
                <a:solidFill>
                  <a:srgbClr val="CCEC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grpSp>
              <p:nvGrpSpPr>
                <p:cNvPr id="65580" name="Group 64"/>
                <p:cNvGrpSpPr>
                  <a:grpSpLocks/>
                </p:cNvGrpSpPr>
                <p:nvPr/>
              </p:nvGrpSpPr>
              <p:grpSpPr bwMode="auto">
                <a:xfrm>
                  <a:off x="4544" y="3420"/>
                  <a:ext cx="177" cy="96"/>
                  <a:chOff x="1680" y="3696"/>
                  <a:chExt cx="144" cy="192"/>
                </a:xfrm>
              </p:grpSpPr>
              <p:sp>
                <p:nvSpPr>
                  <p:cNvPr id="102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696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0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0" y="3792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02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574" y="3151"/>
                  <a:ext cx="95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>
                      <a:latin typeface="+mj-lt"/>
                    </a:rPr>
                    <a:t>Synchronizer</a:t>
                  </a:r>
                </a:p>
              </p:txBody>
            </p:sp>
          </p:grpSp>
        </p:grpSp>
        <p:sp>
          <p:nvSpPr>
            <p:cNvPr id="10253" name="Text Box 107"/>
            <p:cNvSpPr txBox="1">
              <a:spLocks noChangeArrowheads="1"/>
            </p:cNvSpPr>
            <p:nvPr/>
          </p:nvSpPr>
          <p:spPr bwMode="auto">
            <a:xfrm>
              <a:off x="4416" y="3216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i="1" dirty="0">
                  <a:latin typeface="+mj-lt"/>
                </a:rPr>
                <a:t>Valid except for brief periods following active clock edges</a:t>
              </a:r>
            </a:p>
          </p:txBody>
        </p:sp>
      </p:grpSp>
      <p:sp>
        <p:nvSpPr>
          <p:cNvPr id="655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World Doesn’t Run on Our Clock!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734300" y="1166813"/>
            <a:ext cx="1301750" cy="2608262"/>
            <a:chOff x="7734300" y="1166813"/>
            <a:chExt cx="1301448" cy="2608891"/>
          </a:xfrm>
        </p:grpSpPr>
        <p:sp>
          <p:nvSpPr>
            <p:cNvPr id="65543" name="Text Box 114"/>
            <p:cNvSpPr txBox="1">
              <a:spLocks noChangeArrowheads="1"/>
            </p:cNvSpPr>
            <p:nvPr/>
          </p:nvSpPr>
          <p:spPr bwMode="auto">
            <a:xfrm>
              <a:off x="7734300" y="1166813"/>
              <a:ext cx="12573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 what about the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dynamic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discipline?</a:t>
              </a:r>
            </a:p>
          </p:txBody>
        </p:sp>
        <p:sp>
          <p:nvSpPr>
            <p:cNvPr id="10251" name="Line 115"/>
            <p:cNvSpPr>
              <a:spLocks noChangeShapeType="1"/>
            </p:cNvSpPr>
            <p:nvPr/>
          </p:nvSpPr>
          <p:spPr bwMode="auto">
            <a:xfrm>
              <a:off x="8381850" y="2210052"/>
              <a:ext cx="76182" cy="152437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545" name="Group 97"/>
            <p:cNvGrpSpPr>
              <a:grpSpLocks/>
            </p:cNvGrpSpPr>
            <p:nvPr/>
          </p:nvGrpSpPr>
          <p:grpSpPr bwMode="auto">
            <a:xfrm flipH="1">
              <a:off x="8382000" y="2438400"/>
              <a:ext cx="653748" cy="1337304"/>
              <a:chOff x="5740840" y="729676"/>
              <a:chExt cx="970286" cy="198481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6200182" y="1140201"/>
                <a:ext cx="0" cy="70701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00182" y="1847216"/>
                <a:ext cx="27560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5983466" y="1847216"/>
                <a:ext cx="21671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549" name="Group 10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66770" y="2690922"/>
                  <a:ext cx="242628" cy="1414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3576193" y="2582513"/>
                  <a:ext cx="226138" cy="1249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65550" name="Group 10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855379" y="2674426"/>
                  <a:ext cx="235561" cy="4006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Freeform 114"/>
                <p:cNvSpPr/>
                <p:nvPr/>
              </p:nvSpPr>
              <p:spPr>
                <a:xfrm>
                  <a:off x="2838890" y="2575443"/>
                  <a:ext cx="249694" cy="1366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6207249" y="1217973"/>
                <a:ext cx="308583" cy="23095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254362" y="1460715"/>
                <a:ext cx="261471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5950488" y="1229756"/>
                <a:ext cx="240272" cy="238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955199" y="1460715"/>
                <a:ext cx="209649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 rot="5400000">
                <a:off x="6224878" y="1822503"/>
                <a:ext cx="160257" cy="12955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8043755">
                <a:off x="5982241" y="1824855"/>
                <a:ext cx="205034" cy="1130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5557" name="Group 10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3133340" y="732489"/>
                  <a:ext cx="353340" cy="40535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3145119" y="751343"/>
                  <a:ext cx="504099" cy="2238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121563" y="730132"/>
                  <a:ext cx="308583" cy="2238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5"/>
          <p:cNvGrpSpPr>
            <a:grpSpLocks/>
          </p:cNvGrpSpPr>
          <p:nvPr/>
        </p:nvGrpSpPr>
        <p:grpSpPr bwMode="auto">
          <a:xfrm>
            <a:off x="3406775" y="2070100"/>
            <a:ext cx="1824038" cy="901700"/>
            <a:chOff x="883" y="1284"/>
            <a:chExt cx="1149" cy="568"/>
          </a:xfrm>
        </p:grpSpPr>
        <p:sp>
          <p:nvSpPr>
            <p:cNvPr id="12407" name="AutoShape 6"/>
            <p:cNvSpPr>
              <a:spLocks noChangeArrowheads="1"/>
            </p:cNvSpPr>
            <p:nvPr/>
          </p:nvSpPr>
          <p:spPr bwMode="auto">
            <a:xfrm>
              <a:off x="883" y="1284"/>
              <a:ext cx="1149" cy="568"/>
            </a:xfrm>
            <a:prstGeom prst="roundRect">
              <a:avLst>
                <a:gd name="adj" fmla="val 18495"/>
              </a:avLst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8" name="Rectangle 7"/>
            <p:cNvSpPr>
              <a:spLocks noChangeArrowheads="1"/>
            </p:cNvSpPr>
            <p:nvPr/>
          </p:nvSpPr>
          <p:spPr bwMode="auto">
            <a:xfrm>
              <a:off x="1319" y="1438"/>
              <a:ext cx="34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Sync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09" name="Rectangle 8"/>
            <p:cNvSpPr>
              <a:spLocks noChangeArrowheads="1"/>
            </p:cNvSpPr>
            <p:nvPr/>
          </p:nvSpPr>
          <p:spPr bwMode="auto">
            <a:xfrm>
              <a:off x="959" y="1320"/>
              <a:ext cx="15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0" name="Rectangle 9"/>
            <p:cNvSpPr>
              <a:spLocks noChangeArrowheads="1"/>
            </p:cNvSpPr>
            <p:nvPr/>
          </p:nvSpPr>
          <p:spPr bwMode="auto">
            <a:xfrm>
              <a:off x="943" y="1596"/>
              <a:ext cx="30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1" name="Rectangle 10"/>
            <p:cNvSpPr>
              <a:spLocks noChangeArrowheads="1"/>
            </p:cNvSpPr>
            <p:nvPr/>
          </p:nvSpPr>
          <p:spPr bwMode="auto">
            <a:xfrm>
              <a:off x="1861" y="1375"/>
              <a:ext cx="9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7586" name="Group 11"/>
          <p:cNvGrpSpPr>
            <a:grpSpLocks/>
          </p:cNvGrpSpPr>
          <p:nvPr/>
        </p:nvGrpSpPr>
        <p:grpSpPr bwMode="auto">
          <a:xfrm>
            <a:off x="2944813" y="2201863"/>
            <a:ext cx="455612" cy="74612"/>
            <a:chOff x="592" y="1367"/>
            <a:chExt cx="287" cy="47"/>
          </a:xfrm>
        </p:grpSpPr>
        <p:sp>
          <p:nvSpPr>
            <p:cNvPr id="12405" name="Freeform 12"/>
            <p:cNvSpPr>
              <a:spLocks/>
            </p:cNvSpPr>
            <p:nvPr/>
          </p:nvSpPr>
          <p:spPr bwMode="auto">
            <a:xfrm>
              <a:off x="783" y="1367"/>
              <a:ext cx="96" cy="47"/>
            </a:xfrm>
            <a:custGeom>
              <a:avLst/>
              <a:gdLst>
                <a:gd name="T0" fmla="*/ 96 w 96"/>
                <a:gd name="T1" fmla="*/ 23 h 47"/>
                <a:gd name="T2" fmla="*/ 0 w 96"/>
                <a:gd name="T3" fmla="*/ 47 h 47"/>
                <a:gd name="T4" fmla="*/ 0 w 96"/>
                <a:gd name="T5" fmla="*/ 23 h 47"/>
                <a:gd name="T6" fmla="*/ 0 w 96"/>
                <a:gd name="T7" fmla="*/ 0 h 47"/>
                <a:gd name="T8" fmla="*/ 96 w 96"/>
                <a:gd name="T9" fmla="*/ 2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3"/>
                  </a:moveTo>
                  <a:lnTo>
                    <a:pt x="0" y="4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9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6" name="Line 13"/>
            <p:cNvSpPr>
              <a:spLocks noChangeShapeType="1"/>
            </p:cNvSpPr>
            <p:nvPr/>
          </p:nvSpPr>
          <p:spPr bwMode="auto">
            <a:xfrm>
              <a:off x="592" y="1390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7" name="Group 14"/>
          <p:cNvGrpSpPr>
            <a:grpSpLocks/>
          </p:cNvGrpSpPr>
          <p:nvPr/>
        </p:nvGrpSpPr>
        <p:grpSpPr bwMode="auto">
          <a:xfrm>
            <a:off x="2944813" y="2652713"/>
            <a:ext cx="455612" cy="74612"/>
            <a:chOff x="592" y="1651"/>
            <a:chExt cx="287" cy="47"/>
          </a:xfrm>
        </p:grpSpPr>
        <p:sp>
          <p:nvSpPr>
            <p:cNvPr id="12403" name="Freeform 15"/>
            <p:cNvSpPr>
              <a:spLocks/>
            </p:cNvSpPr>
            <p:nvPr/>
          </p:nvSpPr>
          <p:spPr bwMode="auto">
            <a:xfrm>
              <a:off x="783" y="1651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4" name="Line 16"/>
            <p:cNvSpPr>
              <a:spLocks noChangeShapeType="1"/>
            </p:cNvSpPr>
            <p:nvPr/>
          </p:nvSpPr>
          <p:spPr bwMode="auto">
            <a:xfrm>
              <a:off x="592" y="1675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8" name="Group 17"/>
          <p:cNvGrpSpPr>
            <a:grpSpLocks/>
          </p:cNvGrpSpPr>
          <p:nvPr/>
        </p:nvGrpSpPr>
        <p:grpSpPr bwMode="auto">
          <a:xfrm>
            <a:off x="5224463" y="2289175"/>
            <a:ext cx="355600" cy="74613"/>
            <a:chOff x="2028" y="1422"/>
            <a:chExt cx="224" cy="47"/>
          </a:xfrm>
        </p:grpSpPr>
        <p:sp>
          <p:nvSpPr>
            <p:cNvPr id="12401" name="Freeform 18"/>
            <p:cNvSpPr>
              <a:spLocks/>
            </p:cNvSpPr>
            <p:nvPr/>
          </p:nvSpPr>
          <p:spPr bwMode="auto">
            <a:xfrm>
              <a:off x="2156" y="1422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2" name="Line 19"/>
            <p:cNvSpPr>
              <a:spLocks noChangeShapeType="1"/>
            </p:cNvSpPr>
            <p:nvPr/>
          </p:nvSpPr>
          <p:spPr bwMode="auto">
            <a:xfrm>
              <a:off x="2028" y="1446"/>
              <a:ext cx="1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9" name="Group 247"/>
          <p:cNvGrpSpPr>
            <a:grpSpLocks/>
          </p:cNvGrpSpPr>
          <p:nvPr/>
        </p:nvGrpSpPr>
        <p:grpSpPr bwMode="auto">
          <a:xfrm>
            <a:off x="609600" y="2011363"/>
            <a:ext cx="1978025" cy="962025"/>
            <a:chOff x="384" y="1267"/>
            <a:chExt cx="1246" cy="606"/>
          </a:xfrm>
        </p:grpSpPr>
        <p:sp>
          <p:nvSpPr>
            <p:cNvPr id="12379" name="Rectangle 20"/>
            <p:cNvSpPr>
              <a:spLocks noChangeArrowheads="1"/>
            </p:cNvSpPr>
            <p:nvPr/>
          </p:nvSpPr>
          <p:spPr bwMode="auto">
            <a:xfrm>
              <a:off x="528" y="1267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80" name="Rectangle 21"/>
            <p:cNvSpPr>
              <a:spLocks noChangeArrowheads="1"/>
            </p:cNvSpPr>
            <p:nvPr/>
          </p:nvSpPr>
          <p:spPr bwMode="auto">
            <a:xfrm>
              <a:off x="384" y="1670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67680" name="Group 22"/>
            <p:cNvGrpSpPr>
              <a:grpSpLocks/>
            </p:cNvGrpSpPr>
            <p:nvPr/>
          </p:nvGrpSpPr>
          <p:grpSpPr bwMode="auto">
            <a:xfrm>
              <a:off x="815" y="1291"/>
              <a:ext cx="231" cy="167"/>
              <a:chOff x="2946" y="1280"/>
              <a:chExt cx="231" cy="167"/>
            </a:xfrm>
          </p:grpSpPr>
          <p:sp>
            <p:nvSpPr>
              <p:cNvPr id="12398" name="Line 23"/>
              <p:cNvSpPr>
                <a:spLocks noChangeShapeType="1"/>
              </p:cNvSpPr>
              <p:nvPr/>
            </p:nvSpPr>
            <p:spPr bwMode="auto">
              <a:xfrm>
                <a:off x="2946" y="1446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9" name="Line 24"/>
              <p:cNvSpPr>
                <a:spLocks noChangeShapeType="1"/>
              </p:cNvSpPr>
              <p:nvPr/>
            </p:nvSpPr>
            <p:spPr bwMode="auto">
              <a:xfrm flipV="1">
                <a:off x="3058" y="1280"/>
                <a:ext cx="1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400" name="Line 25"/>
              <p:cNvSpPr>
                <a:spLocks noChangeShapeType="1"/>
              </p:cNvSpPr>
              <p:nvPr/>
            </p:nvSpPr>
            <p:spPr bwMode="auto">
              <a:xfrm>
                <a:off x="3058" y="128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1" name="Group 26"/>
            <p:cNvGrpSpPr>
              <a:grpSpLocks/>
            </p:cNvGrpSpPr>
            <p:nvPr/>
          </p:nvGrpSpPr>
          <p:grpSpPr bwMode="auto">
            <a:xfrm>
              <a:off x="815" y="1686"/>
              <a:ext cx="231" cy="174"/>
              <a:chOff x="2946" y="1675"/>
              <a:chExt cx="231" cy="174"/>
            </a:xfrm>
          </p:grpSpPr>
          <p:sp>
            <p:nvSpPr>
              <p:cNvPr id="12395" name="Line 27"/>
              <p:cNvSpPr>
                <a:spLocks noChangeShapeType="1"/>
              </p:cNvSpPr>
              <p:nvPr/>
            </p:nvSpPr>
            <p:spPr bwMode="auto">
              <a:xfrm>
                <a:off x="2946" y="1848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6" name="Line 28"/>
              <p:cNvSpPr>
                <a:spLocks noChangeShapeType="1"/>
              </p:cNvSpPr>
              <p:nvPr/>
            </p:nvSpPr>
            <p:spPr bwMode="auto">
              <a:xfrm flipV="1">
                <a:off x="3058" y="1675"/>
                <a:ext cx="1" cy="1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7" name="Line 29"/>
              <p:cNvSpPr>
                <a:spLocks noChangeShapeType="1"/>
              </p:cNvSpPr>
              <p:nvPr/>
            </p:nvSpPr>
            <p:spPr bwMode="auto">
              <a:xfrm>
                <a:off x="3058" y="1675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2" name="Group 30"/>
            <p:cNvGrpSpPr>
              <a:grpSpLocks/>
            </p:cNvGrpSpPr>
            <p:nvPr/>
          </p:nvGrpSpPr>
          <p:grpSpPr bwMode="auto">
            <a:xfrm>
              <a:off x="1294" y="1291"/>
              <a:ext cx="336" cy="187"/>
              <a:chOff x="3425" y="1280"/>
              <a:chExt cx="336" cy="187"/>
            </a:xfrm>
          </p:grpSpPr>
          <p:sp>
            <p:nvSpPr>
              <p:cNvPr id="12390" name="Rectangle 31"/>
              <p:cNvSpPr>
                <a:spLocks noChangeArrowheads="1"/>
              </p:cNvSpPr>
              <p:nvPr/>
            </p:nvSpPr>
            <p:spPr bwMode="auto">
              <a:xfrm>
                <a:off x="3425" y="1280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91" name="Rectangle 32"/>
              <p:cNvSpPr>
                <a:spLocks noChangeArrowheads="1"/>
              </p:cNvSpPr>
              <p:nvPr/>
            </p:nvSpPr>
            <p:spPr bwMode="auto">
              <a:xfrm>
                <a:off x="3505" y="1280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91" name="Group 33"/>
              <p:cNvGrpSpPr>
                <a:grpSpLocks/>
              </p:cNvGrpSpPr>
              <p:nvPr/>
            </p:nvGrpSpPr>
            <p:grpSpPr bwMode="auto">
              <a:xfrm>
                <a:off x="3608" y="1280"/>
                <a:ext cx="153" cy="187"/>
                <a:chOff x="3608" y="1280"/>
                <a:chExt cx="153" cy="187"/>
              </a:xfrm>
            </p:grpSpPr>
            <p:sp>
              <p:nvSpPr>
                <p:cNvPr id="12393" name="Rectangle 34"/>
                <p:cNvSpPr>
                  <a:spLocks noChangeArrowheads="1"/>
                </p:cNvSpPr>
                <p:nvPr/>
              </p:nvSpPr>
              <p:spPr bwMode="auto">
                <a:xfrm>
                  <a:off x="3608" y="1280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94" name="Rectangle 35"/>
                <p:cNvSpPr>
                  <a:spLocks noChangeArrowheads="1"/>
                </p:cNvSpPr>
                <p:nvPr/>
              </p:nvSpPr>
              <p:spPr bwMode="auto">
                <a:xfrm>
                  <a:off x="3656" y="1351"/>
                  <a:ext cx="10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IN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  <p:grpSp>
          <p:nvGrpSpPr>
            <p:cNvPr id="67683" name="Group 36"/>
            <p:cNvGrpSpPr>
              <a:grpSpLocks/>
            </p:cNvGrpSpPr>
            <p:nvPr/>
          </p:nvGrpSpPr>
          <p:grpSpPr bwMode="auto">
            <a:xfrm>
              <a:off x="1294" y="1686"/>
              <a:ext cx="303" cy="187"/>
              <a:chOff x="3425" y="1675"/>
              <a:chExt cx="303" cy="187"/>
            </a:xfrm>
          </p:grpSpPr>
          <p:sp>
            <p:nvSpPr>
              <p:cNvPr id="12385" name="Rectangle 37"/>
              <p:cNvSpPr>
                <a:spLocks noChangeArrowheads="1"/>
              </p:cNvSpPr>
              <p:nvPr/>
            </p:nvSpPr>
            <p:spPr bwMode="auto">
              <a:xfrm>
                <a:off x="3425" y="1675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86" name="Rectangle 38"/>
              <p:cNvSpPr>
                <a:spLocks noChangeArrowheads="1"/>
              </p:cNvSpPr>
              <p:nvPr/>
            </p:nvSpPr>
            <p:spPr bwMode="auto">
              <a:xfrm>
                <a:off x="3505" y="1675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86" name="Group 39"/>
              <p:cNvGrpSpPr>
                <a:grpSpLocks/>
              </p:cNvGrpSpPr>
              <p:nvPr/>
            </p:nvGrpSpPr>
            <p:grpSpPr bwMode="auto">
              <a:xfrm>
                <a:off x="3608" y="1675"/>
                <a:ext cx="120" cy="187"/>
                <a:chOff x="3608" y="1675"/>
                <a:chExt cx="120" cy="187"/>
              </a:xfrm>
            </p:grpSpPr>
            <p:sp>
              <p:nvSpPr>
                <p:cNvPr id="123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8" y="1675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656" y="1746"/>
                  <a:ext cx="7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C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</p:grpSp>
      <p:sp>
        <p:nvSpPr>
          <p:cNvPr id="12369" name="Text Box 234"/>
          <p:cNvSpPr txBox="1">
            <a:spLocks noChangeArrowheads="1"/>
          </p:cNvSpPr>
          <p:nvPr/>
        </p:nvSpPr>
        <p:spPr bwMode="auto">
          <a:xfrm>
            <a:off x="76200" y="3773488"/>
            <a:ext cx="37004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Synchronizer specifications: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 (decision time)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r>
              <a:rPr lang="en-US" sz="2000" dirty="0">
                <a:latin typeface="+mj-lt"/>
              </a:rPr>
              <a:t> (allowable error)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value of S at time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 err="1">
                <a:latin typeface="+mj-lt"/>
              </a:rPr>
              <a:t>+t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+mj-lt"/>
              </a:rPr>
              <a:t>1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&lt;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–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&gt;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0, 1	otherwise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565525" y="4191000"/>
            <a:ext cx="1801813" cy="1863725"/>
            <a:chOff x="3565446" y="4191000"/>
            <a:chExt cx="1801892" cy="1863725"/>
          </a:xfrm>
        </p:grpSpPr>
        <p:sp>
          <p:nvSpPr>
            <p:cNvPr id="12296" name="Rectangle 161"/>
            <p:cNvSpPr>
              <a:spLocks noChangeArrowheads="1"/>
            </p:cNvSpPr>
            <p:nvPr/>
          </p:nvSpPr>
          <p:spPr bwMode="auto">
            <a:xfrm>
              <a:off x="3657525" y="4191000"/>
              <a:ext cx="323864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7" name="Rectangle 162"/>
            <p:cNvSpPr>
              <a:spLocks noChangeArrowheads="1"/>
            </p:cNvSpPr>
            <p:nvPr/>
          </p:nvSpPr>
          <p:spPr bwMode="auto">
            <a:xfrm>
              <a:off x="3565446" y="4605338"/>
              <a:ext cx="5492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8" name="Rectangle 163"/>
            <p:cNvSpPr>
              <a:spLocks noChangeArrowheads="1"/>
            </p:cNvSpPr>
            <p:nvPr/>
          </p:nvSpPr>
          <p:spPr bwMode="auto">
            <a:xfrm>
              <a:off x="3657525" y="5057775"/>
              <a:ext cx="22543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S:</a:t>
              </a:r>
              <a:endParaRPr lang="en-US" sz="2400">
                <a:latin typeface="+mj-lt"/>
              </a:endParaRPr>
            </a:p>
          </p:txBody>
        </p:sp>
        <p:sp>
          <p:nvSpPr>
            <p:cNvPr id="12299" name="Line 164"/>
            <p:cNvSpPr>
              <a:spLocks noChangeShapeType="1"/>
            </p:cNvSpPr>
            <p:nvPr/>
          </p:nvSpPr>
          <p:spPr bwMode="auto">
            <a:xfrm>
              <a:off x="4087757" y="4492625"/>
              <a:ext cx="36831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0" name="Line 165"/>
            <p:cNvSpPr>
              <a:spLocks noChangeShapeType="1"/>
            </p:cNvSpPr>
            <p:nvPr/>
          </p:nvSpPr>
          <p:spPr bwMode="auto">
            <a:xfrm flipV="1">
              <a:off x="4456073" y="4216400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1" name="Line 166"/>
            <p:cNvSpPr>
              <a:spLocks noChangeShapeType="1"/>
            </p:cNvSpPr>
            <p:nvPr/>
          </p:nvSpPr>
          <p:spPr bwMode="auto">
            <a:xfrm>
              <a:off x="4456073" y="4216400"/>
              <a:ext cx="91126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2" name="Line 167"/>
            <p:cNvSpPr>
              <a:spLocks noChangeShapeType="1"/>
            </p:cNvSpPr>
            <p:nvPr/>
          </p:nvSpPr>
          <p:spPr bwMode="auto">
            <a:xfrm>
              <a:off x="4087757" y="4845050"/>
              <a:ext cx="55723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3" name="Line 168"/>
            <p:cNvSpPr>
              <a:spLocks noChangeShapeType="1"/>
            </p:cNvSpPr>
            <p:nvPr/>
          </p:nvSpPr>
          <p:spPr bwMode="auto">
            <a:xfrm flipV="1">
              <a:off x="4644993" y="4581525"/>
              <a:ext cx="1588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4" name="Line 169"/>
            <p:cNvSpPr>
              <a:spLocks noChangeShapeType="1"/>
            </p:cNvSpPr>
            <p:nvPr/>
          </p:nvSpPr>
          <p:spPr bwMode="auto">
            <a:xfrm>
              <a:off x="4644993" y="4581525"/>
              <a:ext cx="72234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2" name="Line 187"/>
            <p:cNvSpPr>
              <a:spLocks noChangeShapeType="1"/>
            </p:cNvSpPr>
            <p:nvPr/>
          </p:nvSpPr>
          <p:spPr bwMode="auto">
            <a:xfrm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3" name="Line 188"/>
            <p:cNvSpPr>
              <a:spLocks noChangeShapeType="1"/>
            </p:cNvSpPr>
            <p:nvPr/>
          </p:nvSpPr>
          <p:spPr bwMode="auto">
            <a:xfrm flipH="1"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4" name="Line 189"/>
            <p:cNvSpPr>
              <a:spLocks noChangeShapeType="1"/>
            </p:cNvSpPr>
            <p:nvPr/>
          </p:nvSpPr>
          <p:spPr bwMode="auto">
            <a:xfrm>
              <a:off x="4810101" y="5210175"/>
              <a:ext cx="38101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5" name="Line 190"/>
            <p:cNvSpPr>
              <a:spLocks noChangeShapeType="1"/>
            </p:cNvSpPr>
            <p:nvPr/>
          </p:nvSpPr>
          <p:spPr bwMode="auto">
            <a:xfrm>
              <a:off x="4822801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6" name="Line 191"/>
            <p:cNvSpPr>
              <a:spLocks noChangeShapeType="1"/>
            </p:cNvSpPr>
            <p:nvPr/>
          </p:nvSpPr>
          <p:spPr bwMode="auto">
            <a:xfrm>
              <a:off x="4644993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7" name="Freeform 192"/>
            <p:cNvSpPr>
              <a:spLocks/>
            </p:cNvSpPr>
            <p:nvPr/>
          </p:nvSpPr>
          <p:spPr bwMode="auto">
            <a:xfrm>
              <a:off x="4494175" y="4995863"/>
              <a:ext cx="150819" cy="76200"/>
            </a:xfrm>
            <a:custGeom>
              <a:avLst/>
              <a:gdLst>
                <a:gd name="T0" fmla="*/ 2147483647 w 95"/>
                <a:gd name="T1" fmla="*/ 2147483647 h 48"/>
                <a:gd name="T2" fmla="*/ 0 w 95"/>
                <a:gd name="T3" fmla="*/ 2147483647 h 48"/>
                <a:gd name="T4" fmla="*/ 0 w 95"/>
                <a:gd name="T5" fmla="*/ 2147483647 h 48"/>
                <a:gd name="T6" fmla="*/ 0 w 95"/>
                <a:gd name="T7" fmla="*/ 0 h 48"/>
                <a:gd name="T8" fmla="*/ 2147483647 w 9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8" name="Line 193"/>
            <p:cNvSpPr>
              <a:spLocks noChangeShapeType="1"/>
            </p:cNvSpPr>
            <p:nvPr/>
          </p:nvSpPr>
          <p:spPr bwMode="auto">
            <a:xfrm>
              <a:off x="4456073" y="5033963"/>
              <a:ext cx="3810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9" name="Freeform 194"/>
            <p:cNvSpPr>
              <a:spLocks/>
            </p:cNvSpPr>
            <p:nvPr/>
          </p:nvSpPr>
          <p:spPr bwMode="auto">
            <a:xfrm>
              <a:off x="4822801" y="4995863"/>
              <a:ext cx="152407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0" name="Line 195"/>
            <p:cNvSpPr>
              <a:spLocks noChangeShapeType="1"/>
            </p:cNvSpPr>
            <p:nvPr/>
          </p:nvSpPr>
          <p:spPr bwMode="auto">
            <a:xfrm flipH="1">
              <a:off x="4975208" y="503396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1" name="Rectangle 196"/>
            <p:cNvSpPr>
              <a:spLocks noChangeArrowheads="1"/>
            </p:cNvSpPr>
            <p:nvPr/>
          </p:nvSpPr>
          <p:spPr bwMode="auto">
            <a:xfrm>
              <a:off x="5114914" y="4857750"/>
              <a:ext cx="10319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32" name="Rectangle 197"/>
            <p:cNvSpPr>
              <a:spLocks noChangeArrowheads="1"/>
            </p:cNvSpPr>
            <p:nvPr/>
          </p:nvSpPr>
          <p:spPr bwMode="auto">
            <a:xfrm>
              <a:off x="5191117" y="4970463"/>
              <a:ext cx="1238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33" name="Line 198"/>
            <p:cNvSpPr>
              <a:spLocks noChangeShapeType="1"/>
            </p:cNvSpPr>
            <p:nvPr/>
          </p:nvSpPr>
          <p:spPr bwMode="auto">
            <a:xfrm>
              <a:off x="4644993" y="4303713"/>
              <a:ext cx="1588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4" name="Line 199"/>
            <p:cNvSpPr>
              <a:spLocks noChangeShapeType="1"/>
            </p:cNvSpPr>
            <p:nvPr/>
          </p:nvSpPr>
          <p:spPr bwMode="auto">
            <a:xfrm>
              <a:off x="4456073" y="4303713"/>
              <a:ext cx="1587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5" name="Freeform 200"/>
            <p:cNvSpPr>
              <a:spLocks/>
            </p:cNvSpPr>
            <p:nvPr/>
          </p:nvSpPr>
          <p:spPr bwMode="auto">
            <a:xfrm>
              <a:off x="4303666" y="4354513"/>
              <a:ext cx="152407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6" name="Line 201"/>
            <p:cNvSpPr>
              <a:spLocks noChangeShapeType="1"/>
            </p:cNvSpPr>
            <p:nvPr/>
          </p:nvSpPr>
          <p:spPr bwMode="auto">
            <a:xfrm>
              <a:off x="4278265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7" name="Freeform 202"/>
            <p:cNvSpPr>
              <a:spLocks/>
            </p:cNvSpPr>
            <p:nvPr/>
          </p:nvSpPr>
          <p:spPr bwMode="auto">
            <a:xfrm>
              <a:off x="4644993" y="4354513"/>
              <a:ext cx="152407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8" name="Line 203"/>
            <p:cNvSpPr>
              <a:spLocks noChangeShapeType="1"/>
            </p:cNvSpPr>
            <p:nvPr/>
          </p:nvSpPr>
          <p:spPr bwMode="auto">
            <a:xfrm flipH="1">
              <a:off x="4797400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9" name="Rectangle 204"/>
            <p:cNvSpPr>
              <a:spLocks noChangeArrowheads="1"/>
            </p:cNvSpPr>
            <p:nvPr/>
          </p:nvSpPr>
          <p:spPr bwMode="auto">
            <a:xfrm>
              <a:off x="4949807" y="4214813"/>
              <a:ext cx="13811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0" name="Rectangle 205"/>
            <p:cNvSpPr>
              <a:spLocks noChangeArrowheads="1"/>
            </p:cNvSpPr>
            <p:nvPr/>
          </p:nvSpPr>
          <p:spPr bwMode="auto">
            <a:xfrm>
              <a:off x="5089513" y="4214813"/>
              <a:ext cx="10319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41" name="Rectangle 206"/>
            <p:cNvSpPr>
              <a:spLocks noChangeArrowheads="1"/>
            </p:cNvSpPr>
            <p:nvPr/>
          </p:nvSpPr>
          <p:spPr bwMode="auto">
            <a:xfrm>
              <a:off x="5165716" y="4329113"/>
              <a:ext cx="1111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0" name="Text Box 235"/>
            <p:cNvSpPr txBox="1">
              <a:spLocks noChangeArrowheads="1"/>
            </p:cNvSpPr>
            <p:nvPr/>
          </p:nvSpPr>
          <p:spPr bwMode="auto">
            <a:xfrm>
              <a:off x="4267152" y="5716588"/>
              <a:ext cx="973181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1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54675" y="4213225"/>
            <a:ext cx="1279525" cy="1843088"/>
            <a:chOff x="5654675" y="4213225"/>
            <a:chExt cx="1279525" cy="1843088"/>
          </a:xfrm>
        </p:grpSpPr>
        <p:sp>
          <p:nvSpPr>
            <p:cNvPr id="12305" name="Line 170"/>
            <p:cNvSpPr>
              <a:spLocks noChangeShapeType="1"/>
            </p:cNvSpPr>
            <p:nvPr/>
          </p:nvSpPr>
          <p:spPr bwMode="auto">
            <a:xfrm>
              <a:off x="5654675" y="4491038"/>
              <a:ext cx="5445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6" name="Line 171"/>
            <p:cNvSpPr>
              <a:spLocks noChangeShapeType="1"/>
            </p:cNvSpPr>
            <p:nvPr/>
          </p:nvSpPr>
          <p:spPr bwMode="auto">
            <a:xfrm flipV="1">
              <a:off x="6199188" y="4214813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7" name="Line 172"/>
            <p:cNvSpPr>
              <a:spLocks noChangeShapeType="1"/>
            </p:cNvSpPr>
            <p:nvPr/>
          </p:nvSpPr>
          <p:spPr bwMode="auto">
            <a:xfrm>
              <a:off x="6199188" y="4214813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8" name="Line 173"/>
            <p:cNvSpPr>
              <a:spLocks noChangeShapeType="1"/>
            </p:cNvSpPr>
            <p:nvPr/>
          </p:nvSpPr>
          <p:spPr bwMode="auto">
            <a:xfrm>
              <a:off x="5654675" y="4843463"/>
              <a:ext cx="3667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9" name="Line 174"/>
            <p:cNvSpPr>
              <a:spLocks noChangeShapeType="1"/>
            </p:cNvSpPr>
            <p:nvPr/>
          </p:nvSpPr>
          <p:spPr bwMode="auto">
            <a:xfrm flipV="1">
              <a:off x="6021388" y="4579938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0" name="Line 175"/>
            <p:cNvSpPr>
              <a:spLocks noChangeShapeType="1"/>
            </p:cNvSpPr>
            <p:nvPr/>
          </p:nvSpPr>
          <p:spPr bwMode="auto">
            <a:xfrm>
              <a:off x="6021388" y="4579938"/>
              <a:ext cx="9128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1" name="Line 176"/>
            <p:cNvSpPr>
              <a:spLocks noChangeShapeType="1"/>
            </p:cNvSpPr>
            <p:nvPr/>
          </p:nvSpPr>
          <p:spPr bwMode="auto">
            <a:xfrm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2" name="Line 177"/>
            <p:cNvSpPr>
              <a:spLocks noChangeShapeType="1"/>
            </p:cNvSpPr>
            <p:nvPr/>
          </p:nvSpPr>
          <p:spPr bwMode="auto">
            <a:xfrm flipH="1"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3" name="Line 178"/>
            <p:cNvSpPr>
              <a:spLocks noChangeShapeType="1"/>
            </p:cNvSpPr>
            <p:nvPr/>
          </p:nvSpPr>
          <p:spPr bwMode="auto">
            <a:xfrm>
              <a:off x="6186488" y="5484813"/>
              <a:ext cx="3794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4" name="Line 179"/>
            <p:cNvSpPr>
              <a:spLocks noChangeShapeType="1"/>
            </p:cNvSpPr>
            <p:nvPr/>
          </p:nvSpPr>
          <p:spPr bwMode="auto">
            <a:xfrm>
              <a:off x="61991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5" name="Line 180"/>
            <p:cNvSpPr>
              <a:spLocks noChangeShapeType="1"/>
            </p:cNvSpPr>
            <p:nvPr/>
          </p:nvSpPr>
          <p:spPr bwMode="auto">
            <a:xfrm>
              <a:off x="60213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6" name="Freeform 181"/>
            <p:cNvSpPr>
              <a:spLocks/>
            </p:cNvSpPr>
            <p:nvPr/>
          </p:nvSpPr>
          <p:spPr bwMode="auto">
            <a:xfrm>
              <a:off x="5868988" y="4994275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7" name="Line 182"/>
            <p:cNvSpPr>
              <a:spLocks noChangeShapeType="1"/>
            </p:cNvSpPr>
            <p:nvPr/>
          </p:nvSpPr>
          <p:spPr bwMode="auto">
            <a:xfrm>
              <a:off x="58308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8" name="Freeform 183"/>
            <p:cNvSpPr>
              <a:spLocks/>
            </p:cNvSpPr>
            <p:nvPr/>
          </p:nvSpPr>
          <p:spPr bwMode="auto">
            <a:xfrm>
              <a:off x="6199188" y="4994275"/>
              <a:ext cx="152400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9" name="Line 184"/>
            <p:cNvSpPr>
              <a:spLocks noChangeShapeType="1"/>
            </p:cNvSpPr>
            <p:nvPr/>
          </p:nvSpPr>
          <p:spPr bwMode="auto">
            <a:xfrm flipH="1">
              <a:off x="63515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0" name="Rectangle 185"/>
            <p:cNvSpPr>
              <a:spLocks noChangeArrowheads="1"/>
            </p:cNvSpPr>
            <p:nvPr/>
          </p:nvSpPr>
          <p:spPr bwMode="auto">
            <a:xfrm>
              <a:off x="6489700" y="48561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21" name="Rectangle 186"/>
            <p:cNvSpPr>
              <a:spLocks noChangeArrowheads="1"/>
            </p:cNvSpPr>
            <p:nvPr/>
          </p:nvSpPr>
          <p:spPr bwMode="auto">
            <a:xfrm>
              <a:off x="6565900" y="4968875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42" name="Line 207"/>
            <p:cNvSpPr>
              <a:spLocks noChangeShapeType="1"/>
            </p:cNvSpPr>
            <p:nvPr/>
          </p:nvSpPr>
          <p:spPr bwMode="auto">
            <a:xfrm>
              <a:off x="61991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3" name="Line 208"/>
            <p:cNvSpPr>
              <a:spLocks noChangeShapeType="1"/>
            </p:cNvSpPr>
            <p:nvPr/>
          </p:nvSpPr>
          <p:spPr bwMode="auto">
            <a:xfrm>
              <a:off x="60213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4" name="Freeform 209"/>
            <p:cNvSpPr>
              <a:spLocks/>
            </p:cNvSpPr>
            <p:nvPr/>
          </p:nvSpPr>
          <p:spPr bwMode="auto">
            <a:xfrm>
              <a:off x="5868988" y="4352925"/>
              <a:ext cx="152400" cy="74613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5" name="Line 210"/>
            <p:cNvSpPr>
              <a:spLocks noChangeShapeType="1"/>
            </p:cNvSpPr>
            <p:nvPr/>
          </p:nvSpPr>
          <p:spPr bwMode="auto">
            <a:xfrm>
              <a:off x="58308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6" name="Freeform 211"/>
            <p:cNvSpPr>
              <a:spLocks/>
            </p:cNvSpPr>
            <p:nvPr/>
          </p:nvSpPr>
          <p:spPr bwMode="auto">
            <a:xfrm>
              <a:off x="6199188" y="4352925"/>
              <a:ext cx="152400" cy="74613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7" name="Line 212"/>
            <p:cNvSpPr>
              <a:spLocks noChangeShapeType="1"/>
            </p:cNvSpPr>
            <p:nvPr/>
          </p:nvSpPr>
          <p:spPr bwMode="auto">
            <a:xfrm flipH="1">
              <a:off x="63515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8" name="Rectangle 213"/>
            <p:cNvSpPr>
              <a:spLocks noChangeArrowheads="1"/>
            </p:cNvSpPr>
            <p:nvPr/>
          </p:nvSpPr>
          <p:spPr bwMode="auto">
            <a:xfrm>
              <a:off x="6515100" y="4213225"/>
              <a:ext cx="138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9" name="Rectangle 214"/>
            <p:cNvSpPr>
              <a:spLocks noChangeArrowheads="1"/>
            </p:cNvSpPr>
            <p:nvPr/>
          </p:nvSpPr>
          <p:spPr bwMode="auto">
            <a:xfrm>
              <a:off x="6654800" y="4213225"/>
              <a:ext cx="1031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50" name="Rectangle 215"/>
            <p:cNvSpPr>
              <a:spLocks noChangeArrowheads="1"/>
            </p:cNvSpPr>
            <p:nvPr/>
          </p:nvSpPr>
          <p:spPr bwMode="auto">
            <a:xfrm>
              <a:off x="6731000" y="4327525"/>
              <a:ext cx="1111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1" name="Text Box 236"/>
            <p:cNvSpPr txBox="1">
              <a:spLocks noChangeArrowheads="1"/>
            </p:cNvSpPr>
            <p:nvPr/>
          </p:nvSpPr>
          <p:spPr bwMode="auto">
            <a:xfrm>
              <a:off x="5849938" y="5718175"/>
              <a:ext cx="9731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2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54875" y="4191000"/>
            <a:ext cx="1279525" cy="1866900"/>
            <a:chOff x="7254875" y="4191000"/>
            <a:chExt cx="1279525" cy="1866900"/>
          </a:xfrm>
        </p:grpSpPr>
        <p:sp>
          <p:nvSpPr>
            <p:cNvPr id="12351" name="Line 216"/>
            <p:cNvSpPr>
              <a:spLocks noChangeShapeType="1"/>
            </p:cNvSpPr>
            <p:nvPr/>
          </p:nvSpPr>
          <p:spPr bwMode="auto">
            <a:xfrm>
              <a:off x="7254875" y="4454525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2" name="Line 217"/>
            <p:cNvSpPr>
              <a:spLocks noChangeShapeType="1"/>
            </p:cNvSpPr>
            <p:nvPr/>
          </p:nvSpPr>
          <p:spPr bwMode="auto">
            <a:xfrm flipV="1">
              <a:off x="7799388" y="4191000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3" name="Line 218"/>
            <p:cNvSpPr>
              <a:spLocks noChangeShapeType="1"/>
            </p:cNvSpPr>
            <p:nvPr/>
          </p:nvSpPr>
          <p:spPr bwMode="auto">
            <a:xfrm>
              <a:off x="7799388" y="4191000"/>
              <a:ext cx="7350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4" name="Line 219"/>
            <p:cNvSpPr>
              <a:spLocks noChangeShapeType="1"/>
            </p:cNvSpPr>
            <p:nvPr/>
          </p:nvSpPr>
          <p:spPr bwMode="auto">
            <a:xfrm>
              <a:off x="7254875" y="4908550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5" name="Line 220"/>
            <p:cNvSpPr>
              <a:spLocks noChangeShapeType="1"/>
            </p:cNvSpPr>
            <p:nvPr/>
          </p:nvSpPr>
          <p:spPr bwMode="auto">
            <a:xfrm flipV="1">
              <a:off x="7799388" y="4643438"/>
              <a:ext cx="1587" cy="265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6" name="Line 221"/>
            <p:cNvSpPr>
              <a:spLocks noChangeShapeType="1"/>
            </p:cNvSpPr>
            <p:nvPr/>
          </p:nvSpPr>
          <p:spPr bwMode="auto">
            <a:xfrm>
              <a:off x="7799388" y="4643438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7" name="Line 222"/>
            <p:cNvSpPr>
              <a:spLocks noChangeShapeType="1"/>
            </p:cNvSpPr>
            <p:nvPr/>
          </p:nvSpPr>
          <p:spPr bwMode="auto">
            <a:xfrm>
              <a:off x="79898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8" name="Line 223"/>
            <p:cNvSpPr>
              <a:spLocks noChangeShapeType="1"/>
            </p:cNvSpPr>
            <p:nvPr/>
          </p:nvSpPr>
          <p:spPr bwMode="auto">
            <a:xfrm>
              <a:off x="77993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9" name="Freeform 224"/>
            <p:cNvSpPr>
              <a:spLocks/>
            </p:cNvSpPr>
            <p:nvPr/>
          </p:nvSpPr>
          <p:spPr bwMode="auto">
            <a:xfrm>
              <a:off x="7646988" y="5033963"/>
              <a:ext cx="152400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0" name="Line 225"/>
            <p:cNvSpPr>
              <a:spLocks noChangeShapeType="1"/>
            </p:cNvSpPr>
            <p:nvPr/>
          </p:nvSpPr>
          <p:spPr bwMode="auto">
            <a:xfrm>
              <a:off x="76215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1" name="Freeform 226"/>
            <p:cNvSpPr>
              <a:spLocks/>
            </p:cNvSpPr>
            <p:nvPr/>
          </p:nvSpPr>
          <p:spPr bwMode="auto">
            <a:xfrm>
              <a:off x="7989888" y="5033963"/>
              <a:ext cx="152400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2" name="Line 227"/>
            <p:cNvSpPr>
              <a:spLocks noChangeShapeType="1"/>
            </p:cNvSpPr>
            <p:nvPr/>
          </p:nvSpPr>
          <p:spPr bwMode="auto">
            <a:xfrm flipH="1">
              <a:off x="81422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3" name="Rectangle 228"/>
            <p:cNvSpPr>
              <a:spLocks noChangeArrowheads="1"/>
            </p:cNvSpPr>
            <p:nvPr/>
          </p:nvSpPr>
          <p:spPr bwMode="auto">
            <a:xfrm>
              <a:off x="8267700" y="48942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64" name="Rectangle 229"/>
            <p:cNvSpPr>
              <a:spLocks noChangeArrowheads="1"/>
            </p:cNvSpPr>
            <p:nvPr/>
          </p:nvSpPr>
          <p:spPr bwMode="auto">
            <a:xfrm>
              <a:off x="8343900" y="5008563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65" name="Line 230"/>
            <p:cNvSpPr>
              <a:spLocks noChangeShapeType="1"/>
            </p:cNvSpPr>
            <p:nvPr/>
          </p:nvSpPr>
          <p:spPr bwMode="auto">
            <a:xfrm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6" name="Line 231"/>
            <p:cNvSpPr>
              <a:spLocks noChangeShapeType="1"/>
            </p:cNvSpPr>
            <p:nvPr/>
          </p:nvSpPr>
          <p:spPr bwMode="auto">
            <a:xfrm flipH="1"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7" name="Line 232"/>
            <p:cNvSpPr>
              <a:spLocks noChangeShapeType="1"/>
            </p:cNvSpPr>
            <p:nvPr/>
          </p:nvSpPr>
          <p:spPr bwMode="auto">
            <a:xfrm>
              <a:off x="7989888" y="5524500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8" name="Line 233"/>
            <p:cNvSpPr>
              <a:spLocks noChangeShapeType="1"/>
            </p:cNvSpPr>
            <p:nvPr/>
          </p:nvSpPr>
          <p:spPr bwMode="auto">
            <a:xfrm>
              <a:off x="7989888" y="5248275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72" name="Text Box 237"/>
            <p:cNvSpPr txBox="1">
              <a:spLocks noChangeArrowheads="1"/>
            </p:cNvSpPr>
            <p:nvPr/>
          </p:nvSpPr>
          <p:spPr bwMode="auto">
            <a:xfrm>
              <a:off x="7432675" y="5719763"/>
              <a:ext cx="9731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CASE 3</a:t>
              </a:r>
            </a:p>
          </p:txBody>
        </p:sp>
      </p:grpSp>
      <p:grpSp>
        <p:nvGrpSpPr>
          <p:cNvPr id="13" name="Group 245"/>
          <p:cNvGrpSpPr>
            <a:grpSpLocks/>
          </p:cNvGrpSpPr>
          <p:nvPr/>
        </p:nvGrpSpPr>
        <p:grpSpPr bwMode="auto">
          <a:xfrm>
            <a:off x="3657600" y="1219200"/>
            <a:ext cx="5116513" cy="2471738"/>
            <a:chOff x="2304" y="768"/>
            <a:chExt cx="3223" cy="1557"/>
          </a:xfrm>
        </p:grpSpPr>
        <p:sp>
          <p:nvSpPr>
            <p:cNvPr id="12374" name="Text Box 238"/>
            <p:cNvSpPr txBox="1">
              <a:spLocks noChangeArrowheads="1"/>
            </p:cNvSpPr>
            <p:nvPr/>
          </p:nvSpPr>
          <p:spPr bwMode="auto">
            <a:xfrm>
              <a:off x="2304" y="908"/>
              <a:ext cx="1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UNSOLVABLE</a:t>
              </a:r>
            </a:p>
          </p:txBody>
        </p:sp>
        <p:sp>
          <p:nvSpPr>
            <p:cNvPr id="12375" name="Freeform 239"/>
            <p:cNvSpPr>
              <a:spLocks/>
            </p:cNvSpPr>
            <p:nvPr/>
          </p:nvSpPr>
          <p:spPr bwMode="auto">
            <a:xfrm>
              <a:off x="2832" y="768"/>
              <a:ext cx="144" cy="144"/>
            </a:xfrm>
            <a:custGeom>
              <a:avLst/>
              <a:gdLst>
                <a:gd name="T0" fmla="*/ 0 w 144"/>
                <a:gd name="T1" fmla="*/ 144 h 144"/>
                <a:gd name="T2" fmla="*/ 96 w 144"/>
                <a:gd name="T3" fmla="*/ 0 h 144"/>
                <a:gd name="T4" fmla="*/ 144 w 1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96" y="0"/>
                  </a:lnTo>
                  <a:lnTo>
                    <a:pt x="144" y="1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7599" name="Group 244"/>
            <p:cNvGrpSpPr>
              <a:grpSpLocks/>
            </p:cNvGrpSpPr>
            <p:nvPr/>
          </p:nvGrpSpPr>
          <p:grpSpPr bwMode="auto">
            <a:xfrm>
              <a:off x="4025" y="1104"/>
              <a:ext cx="1502" cy="1221"/>
              <a:chOff x="4025" y="1104"/>
              <a:chExt cx="1502" cy="1221"/>
            </a:xfrm>
          </p:grpSpPr>
          <p:sp>
            <p:nvSpPr>
              <p:cNvPr id="479474" name="Rectangle 242"/>
              <p:cNvSpPr>
                <a:spLocks noChangeArrowheads="1"/>
              </p:cNvSpPr>
              <p:nvPr/>
            </p:nvSpPr>
            <p:spPr bwMode="auto">
              <a:xfrm>
                <a:off x="4025" y="1104"/>
                <a:ext cx="1502" cy="121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378" name="Text Box 240"/>
              <p:cNvSpPr txBox="1">
                <a:spLocks noChangeArrowheads="1"/>
              </p:cNvSpPr>
              <p:nvPr/>
            </p:nvSpPr>
            <p:spPr bwMode="auto">
              <a:xfrm>
                <a:off x="4080" y="1104"/>
                <a:ext cx="1447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For NO finite values of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E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and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D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is this spec realizable, even with reliable components!</a:t>
                </a:r>
              </a:p>
            </p:txBody>
          </p:sp>
        </p:grpSp>
      </p:grpSp>
      <p:sp>
        <p:nvSpPr>
          <p:cNvPr id="67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Bounded-time Synchronizer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7063" y="914400"/>
            <a:ext cx="28527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A classic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69925" y="1509713"/>
            <a:ext cx="353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Let’s just use a D Register:</a:t>
            </a:r>
          </a:p>
        </p:txBody>
      </p:sp>
      <p:grpSp>
        <p:nvGrpSpPr>
          <p:cNvPr id="69634" name="Group 62"/>
          <p:cNvGrpSpPr>
            <a:grpSpLocks/>
          </p:cNvGrpSpPr>
          <p:nvPr/>
        </p:nvGrpSpPr>
        <p:grpSpPr bwMode="auto">
          <a:xfrm>
            <a:off x="914400" y="2230438"/>
            <a:ext cx="3335338" cy="977900"/>
            <a:chOff x="576" y="1363"/>
            <a:chExt cx="2101" cy="616"/>
          </a:xfrm>
        </p:grpSpPr>
        <p:grpSp>
          <p:nvGrpSpPr>
            <p:cNvPr id="69661" name="Group 61"/>
            <p:cNvGrpSpPr>
              <a:grpSpLocks/>
            </p:cNvGrpSpPr>
            <p:nvPr/>
          </p:nvGrpSpPr>
          <p:grpSpPr bwMode="auto">
            <a:xfrm>
              <a:off x="1861" y="1363"/>
              <a:ext cx="816" cy="616"/>
              <a:chOff x="1861" y="1363"/>
              <a:chExt cx="816" cy="616"/>
            </a:xfrm>
          </p:grpSpPr>
          <p:sp>
            <p:nvSpPr>
              <p:cNvPr id="16436" name="Rectangle 23"/>
              <p:cNvSpPr>
                <a:spLocks noChangeArrowheads="1"/>
              </p:cNvSpPr>
              <p:nvPr/>
            </p:nvSpPr>
            <p:spPr bwMode="auto">
              <a:xfrm>
                <a:off x="2057" y="1363"/>
                <a:ext cx="424" cy="61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37" name="Rectangle 24"/>
              <p:cNvSpPr>
                <a:spLocks noChangeArrowheads="1"/>
              </p:cNvSpPr>
              <p:nvPr/>
            </p:nvSpPr>
            <p:spPr bwMode="auto">
              <a:xfrm>
                <a:off x="204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438" name="Rectangle 25"/>
              <p:cNvSpPr>
                <a:spLocks noChangeArrowheads="1"/>
              </p:cNvSpPr>
              <p:nvPr/>
            </p:nvSpPr>
            <p:spPr bwMode="auto">
              <a:xfrm>
                <a:off x="228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439" name="Line 26"/>
              <p:cNvSpPr>
                <a:spLocks noChangeShapeType="1"/>
              </p:cNvSpPr>
              <p:nvPr/>
            </p:nvSpPr>
            <p:spPr bwMode="auto">
              <a:xfrm>
                <a:off x="2485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0" name="Line 27"/>
              <p:cNvSpPr>
                <a:spLocks noChangeShapeType="1"/>
              </p:cNvSpPr>
              <p:nvPr/>
            </p:nvSpPr>
            <p:spPr bwMode="auto">
              <a:xfrm>
                <a:off x="1861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1" name="Line 28"/>
              <p:cNvSpPr>
                <a:spLocks noChangeShapeType="1"/>
              </p:cNvSpPr>
              <p:nvPr/>
            </p:nvSpPr>
            <p:spPr bwMode="auto">
              <a:xfrm>
                <a:off x="1861" y="183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2" name="Freeform 29"/>
              <p:cNvSpPr>
                <a:spLocks/>
              </p:cNvSpPr>
              <p:nvPr/>
            </p:nvSpPr>
            <p:spPr bwMode="auto">
              <a:xfrm>
                <a:off x="2053" y="1791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9662" name="Group 38"/>
            <p:cNvGrpSpPr>
              <a:grpSpLocks/>
            </p:cNvGrpSpPr>
            <p:nvPr/>
          </p:nvGrpSpPr>
          <p:grpSpPr bwMode="auto">
            <a:xfrm>
              <a:off x="576" y="1363"/>
              <a:ext cx="1183" cy="606"/>
              <a:chOff x="447" y="1267"/>
              <a:chExt cx="1183" cy="606"/>
            </a:xfrm>
          </p:grpSpPr>
          <p:sp>
            <p:nvSpPr>
              <p:cNvPr id="16414" name="Rectangle 39"/>
              <p:cNvSpPr>
                <a:spLocks noChangeArrowheads="1"/>
              </p:cNvSpPr>
              <p:nvPr/>
            </p:nvSpPr>
            <p:spPr bwMode="auto">
              <a:xfrm>
                <a:off x="528" y="1267"/>
                <a:ext cx="20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IN: 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6415" name="Rectangle 40"/>
              <p:cNvSpPr>
                <a:spLocks noChangeArrowheads="1"/>
              </p:cNvSpPr>
              <p:nvPr/>
            </p:nvSpPr>
            <p:spPr bwMode="auto">
              <a:xfrm>
                <a:off x="447" y="1670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CLK:</a:t>
                </a:r>
                <a:endParaRPr lang="en-US" sz="2400" dirty="0">
                  <a:latin typeface="+mj-lt"/>
                </a:endParaRPr>
              </a:p>
            </p:txBody>
          </p:sp>
          <p:grpSp>
            <p:nvGrpSpPr>
              <p:cNvPr id="69665" name="Group 41"/>
              <p:cNvGrpSpPr>
                <a:grpSpLocks/>
              </p:cNvGrpSpPr>
              <p:nvPr/>
            </p:nvGrpSpPr>
            <p:grpSpPr bwMode="auto">
              <a:xfrm>
                <a:off x="815" y="1291"/>
                <a:ext cx="231" cy="167"/>
                <a:chOff x="2946" y="1280"/>
                <a:chExt cx="231" cy="167"/>
              </a:xfrm>
            </p:grpSpPr>
            <p:sp>
              <p:nvSpPr>
                <p:cNvPr id="16433" name="Line 42"/>
                <p:cNvSpPr>
                  <a:spLocks noChangeShapeType="1"/>
                </p:cNvSpPr>
                <p:nvPr/>
              </p:nvSpPr>
              <p:spPr bwMode="auto">
                <a:xfrm>
                  <a:off x="2946" y="1446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58" y="1280"/>
                  <a:ext cx="1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5" name="Line 44"/>
                <p:cNvSpPr>
                  <a:spLocks noChangeShapeType="1"/>
                </p:cNvSpPr>
                <p:nvPr/>
              </p:nvSpPr>
              <p:spPr bwMode="auto">
                <a:xfrm>
                  <a:off x="3058" y="1280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6" name="Group 45"/>
              <p:cNvGrpSpPr>
                <a:grpSpLocks/>
              </p:cNvGrpSpPr>
              <p:nvPr/>
            </p:nvGrpSpPr>
            <p:grpSpPr bwMode="auto">
              <a:xfrm>
                <a:off x="815" y="1686"/>
                <a:ext cx="231" cy="174"/>
                <a:chOff x="2946" y="1675"/>
                <a:chExt cx="231" cy="174"/>
              </a:xfrm>
            </p:grpSpPr>
            <p:sp>
              <p:nvSpPr>
                <p:cNvPr id="16430" name="Line 46"/>
                <p:cNvSpPr>
                  <a:spLocks noChangeShapeType="1"/>
                </p:cNvSpPr>
                <p:nvPr/>
              </p:nvSpPr>
              <p:spPr bwMode="auto">
                <a:xfrm>
                  <a:off x="2946" y="1848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58" y="1675"/>
                  <a:ext cx="1" cy="1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2" name="Line 48"/>
                <p:cNvSpPr>
                  <a:spLocks noChangeShapeType="1"/>
                </p:cNvSpPr>
                <p:nvPr/>
              </p:nvSpPr>
              <p:spPr bwMode="auto">
                <a:xfrm>
                  <a:off x="3058" y="1675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7" name="Group 49"/>
              <p:cNvGrpSpPr>
                <a:grpSpLocks/>
              </p:cNvGrpSpPr>
              <p:nvPr/>
            </p:nvGrpSpPr>
            <p:grpSpPr bwMode="auto">
              <a:xfrm>
                <a:off x="1294" y="1291"/>
                <a:ext cx="336" cy="187"/>
                <a:chOff x="3425" y="1280"/>
                <a:chExt cx="336" cy="187"/>
              </a:xfrm>
            </p:grpSpPr>
            <p:sp>
              <p:nvSpPr>
                <p:cNvPr id="1642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25" y="1280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6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5" y="1280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6" name="Group 52"/>
                <p:cNvGrpSpPr>
                  <a:grpSpLocks/>
                </p:cNvGrpSpPr>
                <p:nvPr/>
              </p:nvGrpSpPr>
              <p:grpSpPr bwMode="auto">
                <a:xfrm>
                  <a:off x="3608" y="1280"/>
                  <a:ext cx="153" cy="187"/>
                  <a:chOff x="3608" y="1280"/>
                  <a:chExt cx="153" cy="187"/>
                </a:xfrm>
              </p:grpSpPr>
              <p:sp>
                <p:nvSpPr>
                  <p:cNvPr id="1642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280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351"/>
                    <a:ext cx="105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+mj-lt"/>
                      </a:rPr>
                      <a:t>IN</a:t>
                    </a:r>
                    <a:endParaRPr lang="en-US" sz="24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9668" name="Group 55"/>
              <p:cNvGrpSpPr>
                <a:grpSpLocks/>
              </p:cNvGrpSpPr>
              <p:nvPr/>
            </p:nvGrpSpPr>
            <p:grpSpPr bwMode="auto">
              <a:xfrm>
                <a:off x="1294" y="1686"/>
                <a:ext cx="303" cy="187"/>
                <a:chOff x="3425" y="1675"/>
                <a:chExt cx="303" cy="187"/>
              </a:xfrm>
            </p:grpSpPr>
            <p:sp>
              <p:nvSpPr>
                <p:cNvPr id="16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425" y="1675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505" y="1675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1" name="Group 58"/>
                <p:cNvGrpSpPr>
                  <a:grpSpLocks/>
                </p:cNvGrpSpPr>
                <p:nvPr/>
              </p:nvGrpSpPr>
              <p:grpSpPr bwMode="auto">
                <a:xfrm>
                  <a:off x="3608" y="1675"/>
                  <a:ext cx="120" cy="187"/>
                  <a:chOff x="3608" y="1675"/>
                  <a:chExt cx="120" cy="187"/>
                </a:xfrm>
              </p:grpSpPr>
              <p:sp>
                <p:nvSpPr>
                  <p:cNvPr id="1642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675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746"/>
                    <a:ext cx="72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rgbClr val="000000"/>
                        </a:solidFill>
                        <a:latin typeface="+mj-lt"/>
                      </a:rPr>
                      <a:t>C</a:t>
                    </a:r>
                    <a:endParaRPr lang="en-US" sz="240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6389" name="Text Box 63"/>
          <p:cNvSpPr txBox="1">
            <a:spLocks noChangeArrowheads="1"/>
          </p:cNvSpPr>
          <p:nvPr/>
        </p:nvSpPr>
        <p:spPr bwMode="auto">
          <a:xfrm>
            <a:off x="4876800" y="1457325"/>
            <a:ext cx="3886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DECISION TIME</a:t>
            </a:r>
            <a:r>
              <a:rPr lang="en-US" sz="1600" dirty="0">
                <a:latin typeface="+mj-lt"/>
              </a:rPr>
              <a:t> is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of register.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ALLOWABLE ERROR</a:t>
            </a:r>
            <a:r>
              <a:rPr lang="en-US" sz="1600" dirty="0">
                <a:latin typeface="+mj-lt"/>
              </a:rPr>
              <a:t> is max(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Our logic: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after T</a:t>
            </a:r>
            <a:r>
              <a:rPr lang="en-US" sz="1600" baseline="-25000" dirty="0">
                <a:latin typeface="+mj-lt"/>
              </a:rPr>
              <a:t>C</a:t>
            </a:r>
            <a:r>
              <a:rPr lang="en-US" sz="1600" dirty="0">
                <a:latin typeface="+mj-lt"/>
              </a:rPr>
              <a:t>, we’</a:t>
            </a:r>
            <a:r>
              <a:rPr lang="en-US" altLang="ja-JP" sz="1600" dirty="0">
                <a:latin typeface="+mj-lt"/>
              </a:rPr>
              <a:t>ll have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Q=1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r>
              <a:rPr lang="en-US" sz="1600" baseline="-25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or 1 otherwise.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20725" y="3768725"/>
            <a:ext cx="7483475" cy="2246313"/>
            <a:chOff x="720725" y="3768725"/>
            <a:chExt cx="7483475" cy="2246313"/>
          </a:xfrm>
        </p:grpSpPr>
        <p:sp>
          <p:nvSpPr>
            <p:cNvPr id="16385" name="Rectangle 86"/>
            <p:cNvSpPr>
              <a:spLocks noChangeArrowheads="1"/>
            </p:cNvSpPr>
            <p:nvPr/>
          </p:nvSpPr>
          <p:spPr bwMode="auto">
            <a:xfrm>
              <a:off x="5556250" y="4343400"/>
              <a:ext cx="2647950" cy="1665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390" name="Text Box 64"/>
            <p:cNvSpPr txBox="1">
              <a:spLocks noChangeArrowheads="1"/>
            </p:cNvSpPr>
            <p:nvPr/>
          </p:nvSpPr>
          <p:spPr bwMode="auto">
            <a:xfrm>
              <a:off x="720725" y="3768725"/>
              <a:ext cx="3657600" cy="224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175" indent="-3175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j-lt"/>
                </a:rPr>
                <a:t>We’</a:t>
              </a:r>
              <a:r>
                <a:rPr lang="en-US" altLang="ja-JP" sz="2000" dirty="0">
                  <a:latin typeface="+mj-lt"/>
                </a:rPr>
                <a:t>re lured by the digital abstraction into assuming that Q must be either 1 or 0.  But let’s look at the input latch in the flip flop when IN and CLK change at about the same time...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69640" name="Group 85"/>
            <p:cNvGrpSpPr>
              <a:grpSpLocks/>
            </p:cNvGrpSpPr>
            <p:nvPr/>
          </p:nvGrpSpPr>
          <p:grpSpPr bwMode="auto">
            <a:xfrm>
              <a:off x="4737100" y="4562476"/>
              <a:ext cx="3176588" cy="1381126"/>
              <a:chOff x="776" y="944"/>
              <a:chExt cx="2001" cy="870"/>
            </a:xfrm>
          </p:grpSpPr>
          <p:grpSp>
            <p:nvGrpSpPr>
              <p:cNvPr id="69641" name="Group 65"/>
              <p:cNvGrpSpPr>
                <a:grpSpLocks/>
              </p:cNvGrpSpPr>
              <p:nvPr/>
            </p:nvGrpSpPr>
            <p:grpSpPr bwMode="auto">
              <a:xfrm>
                <a:off x="2304" y="992"/>
                <a:ext cx="473" cy="616"/>
                <a:chOff x="1718" y="3172"/>
                <a:chExt cx="473" cy="616"/>
              </a:xfrm>
            </p:grpSpPr>
            <p:sp useBgFill="1">
              <p:nvSpPr>
                <p:cNvPr id="16408" name="Rectangle 66"/>
                <p:cNvSpPr>
                  <a:spLocks noChangeArrowheads="1"/>
                </p:cNvSpPr>
                <p:nvPr/>
              </p:nvSpPr>
              <p:spPr bwMode="auto">
                <a:xfrm>
                  <a:off x="1732" y="3172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6409" name="Rectangle 67"/>
                <p:cNvSpPr>
                  <a:spLocks noChangeArrowheads="1"/>
                </p:cNvSpPr>
                <p:nvPr/>
              </p:nvSpPr>
              <p:spPr bwMode="auto">
                <a:xfrm>
                  <a:off x="1718" y="3550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16410" name="Rectangle 68"/>
                <p:cNvSpPr>
                  <a:spLocks noChangeArrowheads="1"/>
                </p:cNvSpPr>
                <p:nvPr/>
              </p:nvSpPr>
              <p:spPr bwMode="auto">
                <a:xfrm>
                  <a:off x="171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16411" name="Rectangle 69"/>
                <p:cNvSpPr>
                  <a:spLocks noChangeArrowheads="1"/>
                </p:cNvSpPr>
                <p:nvPr/>
              </p:nvSpPr>
              <p:spPr bwMode="auto">
                <a:xfrm>
                  <a:off x="195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 useBgFill="1">
            <p:nvSpPr>
              <p:cNvPr id="16393" name="Rectangle 70"/>
              <p:cNvSpPr>
                <a:spLocks noChangeArrowheads="1"/>
              </p:cNvSpPr>
              <p:nvPr/>
            </p:nvSpPr>
            <p:spPr bwMode="auto">
              <a:xfrm>
                <a:off x="1646" y="99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4" name="Rectangle 71"/>
              <p:cNvSpPr>
                <a:spLocks noChangeArrowheads="1"/>
              </p:cNvSpPr>
              <p:nvPr/>
            </p:nvSpPr>
            <p:spPr bwMode="auto">
              <a:xfrm>
                <a:off x="1632" y="137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16395" name="Rectangle 72"/>
              <p:cNvSpPr>
                <a:spLocks noChangeArrowheads="1"/>
              </p:cNvSpPr>
              <p:nvPr/>
            </p:nvSpPr>
            <p:spPr bwMode="auto">
              <a:xfrm>
                <a:off x="163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396" name="Rectangle 73"/>
              <p:cNvSpPr>
                <a:spLocks noChangeArrowheads="1"/>
              </p:cNvSpPr>
              <p:nvPr/>
            </p:nvSpPr>
            <p:spPr bwMode="auto">
              <a:xfrm>
                <a:off x="187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397" name="Freeform 74"/>
              <p:cNvSpPr>
                <a:spLocks/>
              </p:cNvSpPr>
              <p:nvPr/>
            </p:nvSpPr>
            <p:spPr bwMode="auto">
              <a:xfrm>
                <a:off x="1210" y="1468"/>
                <a:ext cx="1105" cy="241"/>
              </a:xfrm>
              <a:custGeom>
                <a:avLst/>
                <a:gdLst>
                  <a:gd name="T0" fmla="*/ 1104 w 1105"/>
                  <a:gd name="T1" fmla="*/ 0 h 241"/>
                  <a:gd name="T2" fmla="*/ 953 w 1105"/>
                  <a:gd name="T3" fmla="*/ 0 h 241"/>
                  <a:gd name="T4" fmla="*/ 953 w 1105"/>
                  <a:gd name="T5" fmla="*/ 240 h 241"/>
                  <a:gd name="T6" fmla="*/ 0 w 1105"/>
                  <a:gd name="T7" fmla="*/ 24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5"/>
                  <a:gd name="T13" fmla="*/ 0 h 241"/>
                  <a:gd name="T14" fmla="*/ 1105 w 1105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5" h="241">
                    <a:moveTo>
                      <a:pt x="1104" y="0"/>
                    </a:moveTo>
                    <a:lnTo>
                      <a:pt x="953" y="0"/>
                    </a:lnTo>
                    <a:lnTo>
                      <a:pt x="953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8" name="Freeform 75"/>
              <p:cNvSpPr>
                <a:spLocks/>
              </p:cNvSpPr>
              <p:nvPr/>
            </p:nvSpPr>
            <p:spPr bwMode="auto">
              <a:xfrm>
                <a:off x="1439" y="1468"/>
                <a:ext cx="193" cy="241"/>
              </a:xfrm>
              <a:custGeom>
                <a:avLst/>
                <a:gdLst>
                  <a:gd name="T0" fmla="*/ 192 w 193"/>
                  <a:gd name="T1" fmla="*/ 0 h 241"/>
                  <a:gd name="T2" fmla="*/ 0 w 193"/>
                  <a:gd name="T3" fmla="*/ 0 h 241"/>
                  <a:gd name="T4" fmla="*/ 0 w 193"/>
                  <a:gd name="T5" fmla="*/ 240 h 24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41"/>
                  <a:gd name="T11" fmla="*/ 193 w 193"/>
                  <a:gd name="T12" fmla="*/ 241 h 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41">
                    <a:moveTo>
                      <a:pt x="192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9" name="Line 76"/>
              <p:cNvSpPr>
                <a:spLocks noChangeShapeType="1"/>
              </p:cNvSpPr>
              <p:nvPr/>
            </p:nvSpPr>
            <p:spPr bwMode="auto">
              <a:xfrm>
                <a:off x="1258" y="113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0" name="Line 77"/>
              <p:cNvSpPr>
                <a:spLocks noChangeShapeType="1"/>
              </p:cNvSpPr>
              <p:nvPr/>
            </p:nvSpPr>
            <p:spPr bwMode="auto">
              <a:xfrm>
                <a:off x="2074" y="11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1" name="Rectangle 78"/>
              <p:cNvSpPr>
                <a:spLocks noChangeArrowheads="1"/>
              </p:cNvSpPr>
              <p:nvPr/>
            </p:nvSpPr>
            <p:spPr bwMode="auto">
              <a:xfrm>
                <a:off x="960" y="1034"/>
                <a:ext cx="2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IN</a:t>
                </a:r>
              </a:p>
            </p:txBody>
          </p:sp>
          <p:sp>
            <p:nvSpPr>
              <p:cNvPr id="16402" name="Rectangle 79"/>
              <p:cNvSpPr>
                <a:spLocks noChangeArrowheads="1"/>
              </p:cNvSpPr>
              <p:nvPr/>
            </p:nvSpPr>
            <p:spPr bwMode="auto">
              <a:xfrm>
                <a:off x="776" y="1595"/>
                <a:ext cx="42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CLK</a:t>
                </a:r>
              </a:p>
            </p:txBody>
          </p:sp>
          <p:sp>
            <p:nvSpPr>
              <p:cNvPr id="498768" name="AutoShape 80"/>
              <p:cNvSpPr>
                <a:spLocks noChangeArrowheads="1"/>
              </p:cNvSpPr>
              <p:nvPr/>
            </p:nvSpPr>
            <p:spPr bwMode="auto">
              <a:xfrm>
                <a:off x="2126" y="944"/>
                <a:ext cx="136" cy="136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04" name="Rectangle 81"/>
              <p:cNvSpPr>
                <a:spLocks noChangeArrowheads="1"/>
              </p:cNvSpPr>
              <p:nvPr/>
            </p:nvSpPr>
            <p:spPr bwMode="auto">
              <a:xfrm>
                <a:off x="1680" y="1204"/>
                <a:ext cx="37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input</a:t>
                </a:r>
              </a:p>
            </p:txBody>
          </p:sp>
          <p:sp>
            <p:nvSpPr>
              <p:cNvPr id="16405" name="Rectangle 82"/>
              <p:cNvSpPr>
                <a:spLocks noChangeArrowheads="1"/>
              </p:cNvSpPr>
              <p:nvPr/>
            </p:nvSpPr>
            <p:spPr bwMode="auto">
              <a:xfrm>
                <a:off x="2314" y="1204"/>
                <a:ext cx="43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output</a:t>
                </a:r>
              </a:p>
            </p:txBody>
          </p:sp>
          <p:sp>
            <p:nvSpPr>
              <p:cNvPr id="16406" name="Freeform 8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7" name="Oval 84"/>
              <p:cNvSpPr>
                <a:spLocks noChangeArrowheads="1"/>
              </p:cNvSpPr>
              <p:nvPr/>
            </p:nvSpPr>
            <p:spPr bwMode="auto">
              <a:xfrm>
                <a:off x="1416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69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Unsolvable?  That can’t be true…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101"/>
          <p:cNvGrpSpPr>
            <a:grpSpLocks/>
          </p:cNvGrpSpPr>
          <p:nvPr/>
        </p:nvGrpSpPr>
        <p:grpSpPr bwMode="auto">
          <a:xfrm>
            <a:off x="4232275" y="1676400"/>
            <a:ext cx="4816475" cy="3690938"/>
            <a:chOff x="2594" y="1372"/>
            <a:chExt cx="3034" cy="2325"/>
          </a:xfrm>
        </p:grpSpPr>
        <p:sp>
          <p:nvSpPr>
            <p:cNvPr id="18465" name="Line 19"/>
            <p:cNvSpPr>
              <a:spLocks noChangeShapeType="1"/>
            </p:cNvSpPr>
            <p:nvPr/>
          </p:nvSpPr>
          <p:spPr bwMode="auto">
            <a:xfrm>
              <a:off x="3265" y="3380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66" name="Line 20"/>
            <p:cNvSpPr>
              <a:spLocks noChangeShapeType="1"/>
            </p:cNvSpPr>
            <p:nvPr/>
          </p:nvSpPr>
          <p:spPr bwMode="auto">
            <a:xfrm rot="-5400000">
              <a:off x="2403" y="2518"/>
              <a:ext cx="1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15" name="Group 21"/>
            <p:cNvGrpSpPr>
              <a:grpSpLocks/>
            </p:cNvGrpSpPr>
            <p:nvPr/>
          </p:nvGrpSpPr>
          <p:grpSpPr bwMode="auto">
            <a:xfrm>
              <a:off x="3273" y="1847"/>
              <a:ext cx="1444" cy="1533"/>
              <a:chOff x="3456" y="2141"/>
              <a:chExt cx="1236" cy="888"/>
            </a:xfrm>
          </p:grpSpPr>
          <p:sp>
            <p:nvSpPr>
              <p:cNvPr id="18483" name="Freeform 22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4" name="Freeform 23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68" name="Text Box 24"/>
            <p:cNvSpPr txBox="1">
              <a:spLocks noChangeArrowheads="1"/>
            </p:cNvSpPr>
            <p:nvPr/>
          </p:nvSpPr>
          <p:spPr bwMode="auto">
            <a:xfrm>
              <a:off x="4796" y="3445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  <a:endParaRPr lang="en-US" sz="2000">
                <a:latin typeface="+mj-lt"/>
              </a:endParaRPr>
            </a:p>
          </p:txBody>
        </p:sp>
        <p:sp>
          <p:nvSpPr>
            <p:cNvPr id="18469" name="Text Box 25"/>
            <p:cNvSpPr txBox="1">
              <a:spLocks noChangeArrowheads="1"/>
            </p:cNvSpPr>
            <p:nvPr/>
          </p:nvSpPr>
          <p:spPr bwMode="auto">
            <a:xfrm>
              <a:off x="2893" y="1631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  <a:endParaRPr lang="en-US" sz="2000">
                <a:latin typeface="+mj-lt"/>
              </a:endParaRPr>
            </a:p>
          </p:txBody>
        </p:sp>
        <p:sp>
          <p:nvSpPr>
            <p:cNvPr id="18470" name="Text Box 26"/>
            <p:cNvSpPr txBox="1">
              <a:spLocks noChangeArrowheads="1"/>
            </p:cNvSpPr>
            <p:nvPr/>
          </p:nvSpPr>
          <p:spPr bwMode="auto">
            <a:xfrm>
              <a:off x="3777" y="1372"/>
              <a:ext cx="9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VTC of </a:t>
              </a:r>
              <a:br>
                <a:rPr lang="en-US" sz="1600">
                  <a:latin typeface="+mj-lt"/>
                </a:rPr>
              </a:br>
              <a:r>
                <a:rPr lang="en-US" altLang="ja-JP" sz="1600">
                  <a:latin typeface="+mj-lt"/>
                </a:rPr>
                <a:t>“closed” latch</a:t>
              </a:r>
              <a:endParaRPr lang="en-US">
                <a:latin typeface="+mj-lt"/>
              </a:endParaRPr>
            </a:p>
          </p:txBody>
        </p:sp>
        <p:sp>
          <p:nvSpPr>
            <p:cNvPr id="18471" name="Freeform 27"/>
            <p:cNvSpPr>
              <a:spLocks/>
            </p:cNvSpPr>
            <p:nvPr/>
          </p:nvSpPr>
          <p:spPr bwMode="auto">
            <a:xfrm>
              <a:off x="3616" y="1719"/>
              <a:ext cx="443" cy="631"/>
            </a:xfrm>
            <a:custGeom>
              <a:avLst/>
              <a:gdLst>
                <a:gd name="T0" fmla="*/ 115506 w 353"/>
                <a:gd name="T1" fmla="*/ 0 h 474"/>
                <a:gd name="T2" fmla="*/ 4612 w 353"/>
                <a:gd name="T3" fmla="*/ 579259 h 474"/>
                <a:gd name="T4" fmla="*/ 143156 w 353"/>
                <a:gd name="T5" fmla="*/ 1300474 h 474"/>
                <a:gd name="T6" fmla="*/ 197112 w 353"/>
                <a:gd name="T7" fmla="*/ 1338531 h 474"/>
                <a:gd name="T8" fmla="*/ 186568 w 353"/>
                <a:gd name="T9" fmla="*/ 1237667 h 474"/>
                <a:gd name="T10" fmla="*/ 158714 w 353"/>
                <a:gd name="T11" fmla="*/ 1273455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474"/>
                <a:gd name="T20" fmla="*/ 353 w 353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474">
                  <a:moveTo>
                    <a:pt x="200" y="0"/>
                  </a:moveTo>
                  <a:cubicBezTo>
                    <a:pt x="100" y="60"/>
                    <a:pt x="0" y="120"/>
                    <a:pt x="8" y="192"/>
                  </a:cubicBezTo>
                  <a:cubicBezTo>
                    <a:pt x="16" y="264"/>
                    <a:pt x="193" y="390"/>
                    <a:pt x="248" y="432"/>
                  </a:cubicBezTo>
                  <a:cubicBezTo>
                    <a:pt x="303" y="474"/>
                    <a:pt x="329" y="447"/>
                    <a:pt x="341" y="444"/>
                  </a:cubicBezTo>
                  <a:cubicBezTo>
                    <a:pt x="353" y="441"/>
                    <a:pt x="334" y="414"/>
                    <a:pt x="323" y="411"/>
                  </a:cubicBezTo>
                  <a:cubicBezTo>
                    <a:pt x="312" y="408"/>
                    <a:pt x="285" y="420"/>
                    <a:pt x="275" y="4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20" name="Group 28"/>
            <p:cNvGrpSpPr>
              <a:grpSpLocks/>
            </p:cNvGrpSpPr>
            <p:nvPr/>
          </p:nvGrpSpPr>
          <p:grpSpPr bwMode="auto">
            <a:xfrm>
              <a:off x="3265" y="1847"/>
              <a:ext cx="2363" cy="1533"/>
              <a:chOff x="2713" y="2010"/>
              <a:chExt cx="2363" cy="1533"/>
            </a:xfrm>
          </p:grpSpPr>
          <p:sp>
            <p:nvSpPr>
              <p:cNvPr id="18480" name="Line 29"/>
              <p:cNvSpPr>
                <a:spLocks noChangeShapeType="1"/>
              </p:cNvSpPr>
              <p:nvPr/>
            </p:nvSpPr>
            <p:spPr bwMode="auto">
              <a:xfrm flipV="1">
                <a:off x="2713" y="2010"/>
                <a:ext cx="1445" cy="153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1" name="Text Box 30"/>
              <p:cNvSpPr txBox="1">
                <a:spLocks noChangeArrowheads="1"/>
              </p:cNvSpPr>
              <p:nvPr/>
            </p:nvSpPr>
            <p:spPr bwMode="auto">
              <a:xfrm>
                <a:off x="3939" y="2669"/>
                <a:ext cx="11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VTC of feedback</a:t>
                </a:r>
                <a:br>
                  <a:rPr lang="en-US" sz="1600">
                    <a:latin typeface="+mj-lt"/>
                  </a:rPr>
                </a:br>
                <a:r>
                  <a:rPr lang="en-US" sz="1600">
                    <a:latin typeface="+mj-lt"/>
                  </a:rPr>
                  <a:t>path (V</a:t>
                </a:r>
                <a:r>
                  <a:rPr lang="en-US" sz="1600" baseline="-25000">
                    <a:latin typeface="+mj-lt"/>
                  </a:rPr>
                  <a:t>in</a:t>
                </a:r>
                <a:r>
                  <a:rPr lang="en-US" sz="1600">
                    <a:latin typeface="+mj-lt"/>
                  </a:rPr>
                  <a:t>=V</a:t>
                </a:r>
                <a:r>
                  <a:rPr lang="en-US" sz="1600" baseline="-25000">
                    <a:latin typeface="+mj-lt"/>
                  </a:rPr>
                  <a:t>out</a:t>
                </a:r>
                <a:r>
                  <a:rPr lang="en-US" sz="1600">
                    <a:latin typeface="+mj-lt"/>
                  </a:rPr>
                  <a:t>)</a:t>
                </a:r>
                <a:endParaRPr lang="en-US" sz="2000">
                  <a:latin typeface="+mj-lt"/>
                </a:endParaRPr>
              </a:p>
            </p:txBody>
          </p:sp>
          <p:sp>
            <p:nvSpPr>
              <p:cNvPr id="18482" name="Freeform 31"/>
              <p:cNvSpPr>
                <a:spLocks/>
              </p:cNvSpPr>
              <p:nvPr/>
            </p:nvSpPr>
            <p:spPr bwMode="auto">
              <a:xfrm>
                <a:off x="3737" y="2353"/>
                <a:ext cx="703" cy="287"/>
              </a:xfrm>
              <a:custGeom>
                <a:avLst/>
                <a:gdLst>
                  <a:gd name="T0" fmla="*/ 326375 w 560"/>
                  <a:gd name="T1" fmla="*/ 616351 h 216"/>
                  <a:gd name="T2" fmla="*/ 149809 w 560"/>
                  <a:gd name="T3" fmla="*/ 453096 h 216"/>
                  <a:gd name="T4" fmla="*/ 61352 w 560"/>
                  <a:gd name="T5" fmla="*/ 69807 h 216"/>
                  <a:gd name="T6" fmla="*/ 7068 w 560"/>
                  <a:gd name="T7" fmla="*/ 33536 h 216"/>
                  <a:gd name="T8" fmla="*/ 17554 w 560"/>
                  <a:gd name="T9" fmla="*/ 128834 h 216"/>
                  <a:gd name="T10" fmla="*/ 45403 w 560"/>
                  <a:gd name="T11" fmla="*/ 93861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0"/>
                  <a:gd name="T19" fmla="*/ 0 h 216"/>
                  <a:gd name="T20" fmla="*/ 560 w 560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0" h="216">
                    <a:moveTo>
                      <a:pt x="560" y="216"/>
                    </a:moveTo>
                    <a:cubicBezTo>
                      <a:pt x="509" y="207"/>
                      <a:pt x="333" y="191"/>
                      <a:pt x="257" y="159"/>
                    </a:cubicBezTo>
                    <a:cubicBezTo>
                      <a:pt x="181" y="127"/>
                      <a:pt x="146" y="48"/>
                      <a:pt x="105" y="24"/>
                    </a:cubicBezTo>
                    <a:cubicBezTo>
                      <a:pt x="64" y="0"/>
                      <a:pt x="24" y="9"/>
                      <a:pt x="12" y="12"/>
                    </a:cubicBezTo>
                    <a:cubicBezTo>
                      <a:pt x="0" y="15"/>
                      <a:pt x="19" y="42"/>
                      <a:pt x="30" y="45"/>
                    </a:cubicBezTo>
                    <a:cubicBezTo>
                      <a:pt x="41" y="48"/>
                      <a:pt x="68" y="36"/>
                      <a:pt x="78" y="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21" name="Group 32"/>
            <p:cNvGrpSpPr>
              <a:grpSpLocks/>
            </p:cNvGrpSpPr>
            <p:nvPr/>
          </p:nvGrpSpPr>
          <p:grpSpPr bwMode="auto">
            <a:xfrm>
              <a:off x="2594" y="1708"/>
              <a:ext cx="2806" cy="1827"/>
              <a:chOff x="2042" y="1871"/>
              <a:chExt cx="2806" cy="1827"/>
            </a:xfrm>
          </p:grpSpPr>
          <p:sp>
            <p:nvSpPr>
              <p:cNvPr id="18474" name="Oval 33"/>
              <p:cNvSpPr>
                <a:spLocks noChangeArrowheads="1"/>
              </p:cNvSpPr>
              <p:nvPr/>
            </p:nvSpPr>
            <p:spPr bwMode="auto">
              <a:xfrm>
                <a:off x="4097" y="1946"/>
                <a:ext cx="121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5" name="Oval 34"/>
              <p:cNvSpPr>
                <a:spLocks noChangeArrowheads="1"/>
              </p:cNvSpPr>
              <p:nvPr/>
            </p:nvSpPr>
            <p:spPr bwMode="auto">
              <a:xfrm>
                <a:off x="2653" y="3479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6" name="Oval 35"/>
              <p:cNvSpPr>
                <a:spLocks noChangeArrowheads="1"/>
              </p:cNvSpPr>
              <p:nvPr/>
            </p:nvSpPr>
            <p:spPr bwMode="auto">
              <a:xfrm>
                <a:off x="3375" y="2712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7" name="Text Box 36"/>
              <p:cNvSpPr txBox="1">
                <a:spLocks noChangeArrowheads="1"/>
              </p:cNvSpPr>
              <p:nvPr/>
            </p:nvSpPr>
            <p:spPr bwMode="auto">
              <a:xfrm>
                <a:off x="2042" y="3407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0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8" name="Text Box 37"/>
              <p:cNvSpPr txBox="1">
                <a:spLocks noChangeArrowheads="1"/>
              </p:cNvSpPr>
              <p:nvPr/>
            </p:nvSpPr>
            <p:spPr bwMode="auto">
              <a:xfrm>
                <a:off x="4226" y="1871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1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9" name="Text Box 38"/>
              <p:cNvSpPr txBox="1">
                <a:spLocks noChangeArrowheads="1"/>
              </p:cNvSpPr>
              <p:nvPr/>
            </p:nvSpPr>
            <p:spPr bwMode="auto">
              <a:xfrm>
                <a:off x="2560" y="2457"/>
                <a:ext cx="113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an undefined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state</a:t>
                </a: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71682" name="Group 102"/>
          <p:cNvGrpSpPr>
            <a:grpSpLocks/>
          </p:cNvGrpSpPr>
          <p:nvPr/>
        </p:nvGrpSpPr>
        <p:grpSpPr bwMode="auto">
          <a:xfrm>
            <a:off x="722313" y="1343025"/>
            <a:ext cx="2751137" cy="1500188"/>
            <a:chOff x="455" y="846"/>
            <a:chExt cx="1733" cy="945"/>
          </a:xfrm>
        </p:grpSpPr>
        <p:sp>
          <p:nvSpPr>
            <p:cNvPr id="18440" name="Text Box 44"/>
            <p:cNvSpPr txBox="1">
              <a:spLocks noChangeArrowheads="1"/>
            </p:cNvSpPr>
            <p:nvPr/>
          </p:nvSpPr>
          <p:spPr bwMode="auto">
            <a:xfrm>
              <a:off x="1942" y="1236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Y</a:t>
              </a:r>
            </a:p>
          </p:txBody>
        </p:sp>
        <p:sp>
          <p:nvSpPr>
            <p:cNvPr id="18441" name="AutoShape 45"/>
            <p:cNvSpPr>
              <a:spLocks noChangeArrowheads="1"/>
            </p:cNvSpPr>
            <p:nvPr/>
          </p:nvSpPr>
          <p:spPr bwMode="auto">
            <a:xfrm rot="-5400000">
              <a:off x="1179" y="1170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2" name="Line 46"/>
            <p:cNvSpPr>
              <a:spLocks noChangeShapeType="1"/>
            </p:cNvSpPr>
            <p:nvPr/>
          </p:nvSpPr>
          <p:spPr bwMode="auto">
            <a:xfrm>
              <a:off x="1581" y="1284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3" name="Line 47"/>
            <p:cNvSpPr>
              <a:spLocks noChangeShapeType="1"/>
            </p:cNvSpPr>
            <p:nvPr/>
          </p:nvSpPr>
          <p:spPr bwMode="auto">
            <a:xfrm>
              <a:off x="695" y="1439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4" name="Freeform 48"/>
            <p:cNvSpPr>
              <a:spLocks/>
            </p:cNvSpPr>
            <p:nvPr/>
          </p:nvSpPr>
          <p:spPr bwMode="auto">
            <a:xfrm>
              <a:off x="695" y="1516"/>
              <a:ext cx="809" cy="207"/>
            </a:xfrm>
            <a:custGeom>
              <a:avLst/>
              <a:gdLst>
                <a:gd name="T0" fmla="*/ 0 w 816"/>
                <a:gd name="T1" fmla="*/ 1 h 384"/>
                <a:gd name="T2" fmla="*/ 639 w 816"/>
                <a:gd name="T3" fmla="*/ 1 h 384"/>
                <a:gd name="T4" fmla="*/ 639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5" name="Text Box 49"/>
            <p:cNvSpPr txBox="1">
              <a:spLocks noChangeArrowheads="1"/>
            </p:cNvSpPr>
            <p:nvPr/>
          </p:nvSpPr>
          <p:spPr bwMode="auto">
            <a:xfrm>
              <a:off x="1369" y="101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0</a:t>
              </a:r>
              <a:endParaRPr lang="en-US" sz="2000">
                <a:latin typeface="+mj-lt"/>
              </a:endParaRPr>
            </a:p>
          </p:txBody>
        </p:sp>
        <p:sp>
          <p:nvSpPr>
            <p:cNvPr id="18446" name="Text Box 50"/>
            <p:cNvSpPr txBox="1">
              <a:spLocks noChangeArrowheads="1"/>
            </p:cNvSpPr>
            <p:nvPr/>
          </p:nvSpPr>
          <p:spPr bwMode="auto">
            <a:xfrm>
              <a:off x="1363" y="133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1</a:t>
              </a:r>
              <a:endParaRPr lang="en-US" sz="2000">
                <a:latin typeface="+mj-lt"/>
              </a:endParaRPr>
            </a:p>
          </p:txBody>
        </p:sp>
        <p:sp>
          <p:nvSpPr>
            <p:cNvPr id="18447" name="Line 51"/>
            <p:cNvSpPr>
              <a:spLocks noChangeShapeType="1"/>
            </p:cNvSpPr>
            <p:nvPr/>
          </p:nvSpPr>
          <p:spPr bwMode="auto">
            <a:xfrm flipH="1">
              <a:off x="1117" y="1104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8" name="Text Box 55"/>
            <p:cNvSpPr txBox="1">
              <a:spLocks noChangeArrowheads="1"/>
            </p:cNvSpPr>
            <p:nvPr/>
          </p:nvSpPr>
          <p:spPr bwMode="auto">
            <a:xfrm>
              <a:off x="1942" y="115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</a:p>
          </p:txBody>
        </p:sp>
        <p:sp>
          <p:nvSpPr>
            <p:cNvPr id="18449" name="Rectangle 56"/>
            <p:cNvSpPr>
              <a:spLocks noChangeArrowheads="1"/>
            </p:cNvSpPr>
            <p:nvPr/>
          </p:nvSpPr>
          <p:spPr bwMode="auto">
            <a:xfrm>
              <a:off x="936" y="975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0" name="Freeform 57"/>
            <p:cNvSpPr>
              <a:spLocks/>
            </p:cNvSpPr>
            <p:nvPr/>
          </p:nvSpPr>
          <p:spPr bwMode="auto">
            <a:xfrm>
              <a:off x="1168" y="846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1" name="Line 58"/>
            <p:cNvSpPr>
              <a:spLocks noChangeShapeType="1"/>
            </p:cNvSpPr>
            <p:nvPr/>
          </p:nvSpPr>
          <p:spPr bwMode="auto">
            <a:xfrm flipH="1">
              <a:off x="1168" y="1104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00" name="Group 82"/>
            <p:cNvGrpSpPr>
              <a:grpSpLocks/>
            </p:cNvGrpSpPr>
            <p:nvPr/>
          </p:nvGrpSpPr>
          <p:grpSpPr bwMode="auto">
            <a:xfrm rot="5400000">
              <a:off x="888" y="1659"/>
              <a:ext cx="96" cy="144"/>
              <a:chOff x="738" y="548"/>
              <a:chExt cx="96" cy="144"/>
            </a:xfrm>
          </p:grpSpPr>
          <p:sp>
            <p:nvSpPr>
              <p:cNvPr id="18463" name="Freeform 79"/>
              <p:cNvSpPr>
                <a:spLocks/>
              </p:cNvSpPr>
              <p:nvPr/>
            </p:nvSpPr>
            <p:spPr bwMode="auto">
              <a:xfrm>
                <a:off x="726" y="608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4" name="Oval 80"/>
              <p:cNvSpPr>
                <a:spLocks noChangeArrowheads="1"/>
              </p:cNvSpPr>
              <p:nvPr/>
            </p:nvSpPr>
            <p:spPr bwMode="auto">
              <a:xfrm>
                <a:off x="750" y="56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1" name="Group 87"/>
            <p:cNvGrpSpPr>
              <a:grpSpLocks/>
            </p:cNvGrpSpPr>
            <p:nvPr/>
          </p:nvGrpSpPr>
          <p:grpSpPr bwMode="auto">
            <a:xfrm>
              <a:off x="455" y="1365"/>
              <a:ext cx="240" cy="147"/>
              <a:chOff x="432" y="1064"/>
              <a:chExt cx="240" cy="147"/>
            </a:xfrm>
          </p:grpSpPr>
          <p:sp>
            <p:nvSpPr>
              <p:cNvPr id="18460" name="Line 84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1" name="Line 85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2" name="Line 86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2" name="Group 88"/>
            <p:cNvGrpSpPr>
              <a:grpSpLocks/>
            </p:cNvGrpSpPr>
            <p:nvPr/>
          </p:nvGrpSpPr>
          <p:grpSpPr bwMode="auto">
            <a:xfrm>
              <a:off x="455" y="1644"/>
              <a:ext cx="240" cy="147"/>
              <a:chOff x="432" y="1064"/>
              <a:chExt cx="240" cy="147"/>
            </a:xfrm>
          </p:grpSpPr>
          <p:sp>
            <p:nvSpPr>
              <p:cNvPr id="18457" name="Line 89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8" name="Line 90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9" name="Line 91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55" name="Rectangle 94"/>
            <p:cNvSpPr>
              <a:spLocks noChangeArrowheads="1"/>
            </p:cNvSpPr>
            <p:nvPr/>
          </p:nvSpPr>
          <p:spPr bwMode="auto">
            <a:xfrm>
              <a:off x="1581" y="1292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</a:p>
          </p:txBody>
        </p:sp>
        <p:sp>
          <p:nvSpPr>
            <p:cNvPr id="18456" name="Rectangle 95"/>
            <p:cNvSpPr>
              <a:spLocks noChangeArrowheads="1"/>
            </p:cNvSpPr>
            <p:nvPr/>
          </p:nvSpPr>
          <p:spPr bwMode="auto">
            <a:xfrm>
              <a:off x="816" y="960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</a:p>
          </p:txBody>
        </p:sp>
      </p:grpSp>
      <p:sp>
        <p:nvSpPr>
          <p:cNvPr id="18436" name="Text Box 97"/>
          <p:cNvSpPr txBox="1">
            <a:spLocks noChangeArrowheads="1"/>
          </p:cNvSpPr>
          <p:nvPr/>
        </p:nvSpPr>
        <p:spPr bwMode="auto">
          <a:xfrm>
            <a:off x="368300" y="3228975"/>
            <a:ext cx="391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Recall that the latch output is the solution to two simultaneous constraints:</a:t>
            </a:r>
          </a:p>
        </p:txBody>
      </p:sp>
      <p:sp>
        <p:nvSpPr>
          <p:cNvPr id="18437" name="Text Box 98"/>
          <p:cNvSpPr txBox="1">
            <a:spLocks noChangeArrowheads="1"/>
          </p:cNvSpPr>
          <p:nvPr/>
        </p:nvSpPr>
        <p:spPr bwMode="auto">
          <a:xfrm>
            <a:off x="812800" y="4227513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1. The VTC of path thru MUX; and</a:t>
            </a:r>
          </a:p>
        </p:txBody>
      </p:sp>
      <p:sp>
        <p:nvSpPr>
          <p:cNvPr id="18438" name="Text Box 99"/>
          <p:cNvSpPr txBox="1">
            <a:spLocks noChangeArrowheads="1"/>
          </p:cNvSpPr>
          <p:nvPr/>
        </p:nvSpPr>
        <p:spPr bwMode="auto">
          <a:xfrm>
            <a:off x="812800" y="4924425"/>
            <a:ext cx="2773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2. V</a:t>
            </a:r>
            <a:r>
              <a:rPr lang="en-US" sz="2000" baseline="-25000">
                <a:latin typeface="+mj-lt"/>
              </a:rPr>
              <a:t>in</a:t>
            </a:r>
            <a:r>
              <a:rPr lang="en-US" sz="2000">
                <a:latin typeface="+mj-lt"/>
              </a:rPr>
              <a:t> = 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sp>
        <p:nvSpPr>
          <p:cNvPr id="18439" name="Text Box 100"/>
          <p:cNvSpPr txBox="1">
            <a:spLocks noChangeArrowheads="1"/>
          </p:cNvSpPr>
          <p:nvPr/>
        </p:nvSpPr>
        <p:spPr bwMode="auto">
          <a:xfrm>
            <a:off x="457200" y="5638800"/>
            <a:ext cx="8228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In addition to our expected stable solutions, we find an unstable equilibrium in the forbidden zone called the  </a:t>
            </a:r>
            <a:r>
              <a:rPr lang="en-US" altLang="ja-JP" sz="2000" dirty="0">
                <a:latin typeface="+mj-lt"/>
              </a:rPr>
              <a:t>“Metastable State”</a:t>
            </a:r>
            <a:endParaRPr lang="en-US" sz="2000" dirty="0">
              <a:latin typeface="+mj-lt"/>
            </a:endParaRPr>
          </a:p>
        </p:txBody>
      </p:sp>
      <p:sp>
        <p:nvSpPr>
          <p:cNvPr id="71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Mysterious Metastable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4363" y="1190625"/>
            <a:ext cx="810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>
                <a:latin typeface="+mj-lt"/>
              </a:rPr>
              <a:t>Lets make a digital binary </a:t>
            </a:r>
            <a:r>
              <a:rPr lang="en-US" sz="2800" i="1">
                <a:latin typeface="+mj-lt"/>
              </a:rPr>
              <a:t>Combination Lock:</a:t>
            </a:r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3429000" y="2057400"/>
            <a:ext cx="50720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7388" indent="-2301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Specification: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input (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0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or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1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output (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Unlock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signal)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UNLOCK is 1 if and only if:</a:t>
            </a:r>
          </a:p>
          <a:p>
            <a:pPr lvl="2"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Last 4 inputs were the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combination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: 0110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dirty="0">
              <a:latin typeface="+mj-lt"/>
            </a:endParaRPr>
          </a:p>
        </p:txBody>
      </p:sp>
      <p:sp>
        <p:nvSpPr>
          <p:cNvPr id="7173" name="Rectangle 24"/>
          <p:cNvSpPr>
            <a:spLocks noChangeArrowheads="1"/>
          </p:cNvSpPr>
          <p:nvPr/>
        </p:nvSpPr>
        <p:spPr bwMode="auto">
          <a:xfrm>
            <a:off x="1371600" y="2895600"/>
            <a:ext cx="11430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latin typeface="+mj-lt"/>
              </a:rPr>
              <a:t>Lock</a:t>
            </a:r>
          </a:p>
        </p:txBody>
      </p:sp>
      <p:sp>
        <p:nvSpPr>
          <p:cNvPr id="7174" name="Line 25"/>
          <p:cNvSpPr>
            <a:spLocks noChangeShapeType="1"/>
          </p:cNvSpPr>
          <p:nvPr/>
        </p:nvSpPr>
        <p:spPr bwMode="auto">
          <a:xfrm>
            <a:off x="2514600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5" name="Line 27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457200" y="2974975"/>
            <a:ext cx="41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IN</a:t>
            </a:r>
          </a:p>
        </p:txBody>
      </p:sp>
      <p:sp>
        <p:nvSpPr>
          <p:cNvPr id="7177" name="Text Box 32"/>
          <p:cNvSpPr txBox="1">
            <a:spLocks noChangeArrowheads="1"/>
          </p:cNvSpPr>
          <p:nvPr/>
        </p:nvSpPr>
        <p:spPr bwMode="auto">
          <a:xfrm>
            <a:off x="3124200" y="312737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U</a:t>
            </a:r>
          </a:p>
        </p:txBody>
      </p:sp>
      <p:grpSp>
        <p:nvGrpSpPr>
          <p:cNvPr id="18440" name="Group 33"/>
          <p:cNvGrpSpPr>
            <a:grpSpLocks/>
          </p:cNvGrpSpPr>
          <p:nvPr/>
        </p:nvGrpSpPr>
        <p:grpSpPr bwMode="auto">
          <a:xfrm>
            <a:off x="1371600" y="3429000"/>
            <a:ext cx="228600" cy="228600"/>
            <a:chOff x="864" y="1968"/>
            <a:chExt cx="144" cy="192"/>
          </a:xfrm>
        </p:grpSpPr>
        <p:sp>
          <p:nvSpPr>
            <p:cNvPr id="7182" name="Line 34"/>
            <p:cNvSpPr>
              <a:spLocks noChangeShapeType="1"/>
            </p:cNvSpPr>
            <p:nvPr/>
          </p:nvSpPr>
          <p:spPr bwMode="auto">
            <a:xfrm>
              <a:off x="864" y="196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3" name="Line 35"/>
            <p:cNvSpPr>
              <a:spLocks noChangeShapeType="1"/>
            </p:cNvSpPr>
            <p:nvPr/>
          </p:nvSpPr>
          <p:spPr bwMode="auto">
            <a:xfrm flipV="1">
              <a:off x="864" y="206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8441" name="Group 36"/>
          <p:cNvGrpSpPr>
            <a:grpSpLocks/>
          </p:cNvGrpSpPr>
          <p:nvPr/>
        </p:nvGrpSpPr>
        <p:grpSpPr bwMode="auto">
          <a:xfrm>
            <a:off x="304800" y="3432175"/>
            <a:ext cx="1066800" cy="338138"/>
            <a:chOff x="192" y="1922"/>
            <a:chExt cx="672" cy="213"/>
          </a:xfrm>
        </p:grpSpPr>
        <p:sp>
          <p:nvSpPr>
            <p:cNvPr id="7180" name="Line 37"/>
            <p:cNvSpPr>
              <a:spLocks noChangeShapeType="1"/>
            </p:cNvSpPr>
            <p:nvPr/>
          </p:nvSpPr>
          <p:spPr bwMode="auto">
            <a:xfrm>
              <a:off x="480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1" name="Text Box 38"/>
            <p:cNvSpPr txBox="1">
              <a:spLocks noChangeArrowheads="1"/>
            </p:cNvSpPr>
            <p:nvPr/>
          </p:nvSpPr>
          <p:spPr bwMode="auto">
            <a:xfrm>
              <a:off x="192" y="192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</p:grpSp>
      <p:sp>
        <p:nvSpPr>
          <p:cNvPr id="18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Simple Sequential Circuit…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3400" y="4038600"/>
            <a:ext cx="2747963" cy="2209800"/>
            <a:chOff x="533047" y="4038600"/>
            <a:chExt cx="2748569" cy="2209800"/>
          </a:xfrm>
        </p:grpSpPr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533047" y="4038600"/>
              <a:ext cx="128182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many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 bits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do I need?</a:t>
              </a: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 flipH="1" flipV="1">
              <a:off x="1828733" y="4419600"/>
              <a:ext cx="304867" cy="22860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46" name="Group 19"/>
            <p:cNvGrpSpPr>
              <a:grpSpLocks/>
            </p:cNvGrpSpPr>
            <p:nvPr/>
          </p:nvGrpSpPr>
          <p:grpSpPr bwMode="auto">
            <a:xfrm>
              <a:off x="2286000" y="4648200"/>
              <a:ext cx="995616" cy="1600200"/>
              <a:chOff x="6026434" y="3307400"/>
              <a:chExt cx="1234915" cy="198481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485368" y="3716965"/>
                <a:ext cx="0" cy="70886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85368" y="4425826"/>
                <a:ext cx="275729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268723" y="4425826"/>
                <a:ext cx="216644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50" name="Group 2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65676" y="2690860"/>
                  <a:ext cx="244217" cy="137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3575523" y="2582563"/>
                  <a:ext cx="226493" cy="12405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51" name="Group 2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854687" y="2675108"/>
                  <a:ext cx="236339" cy="3938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/>
              </p:nvSpPr>
              <p:spPr>
                <a:xfrm>
                  <a:off x="2838931" y="2574686"/>
                  <a:ext cx="250126" cy="13783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6491276" y="3795727"/>
                <a:ext cx="309211" cy="230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30" idx="0"/>
              </p:cNvCxnSpPr>
              <p:nvPr/>
            </p:nvCxnSpPr>
            <p:spPr>
              <a:xfrm flipV="1">
                <a:off x="6820182" y="3742563"/>
                <a:ext cx="281637" cy="2697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6085560" y="3805573"/>
                <a:ext cx="389960" cy="1338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085560" y="3624419"/>
                <a:ext cx="106353" cy="3012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7101819" y="3626388"/>
                <a:ext cx="159530" cy="1279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816398">
                <a:off x="6159440" y="3491494"/>
                <a:ext cx="206752" cy="11423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8" name="Group 3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3134356" y="731646"/>
                  <a:ext cx="352540" cy="405627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144204" y="751336"/>
                  <a:ext cx="504191" cy="22447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120570" y="729676"/>
                  <a:ext cx="309210" cy="2225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81000" y="1081088"/>
            <a:ext cx="449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corresponds to an </a:t>
            </a:r>
            <a:r>
              <a:rPr lang="en-US" sz="2000" i="1" dirty="0">
                <a:latin typeface="+mj-lt"/>
              </a:rPr>
              <a:t>invalid</a:t>
            </a:r>
            <a:r>
              <a:rPr lang="en-US" sz="2000" dirty="0">
                <a:latin typeface="+mj-lt"/>
              </a:rPr>
              <a:t> logic level.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It’s an </a:t>
            </a:r>
            <a:r>
              <a:rPr lang="en-US" sz="2000" i="1" dirty="0">
                <a:latin typeface="+mj-lt"/>
              </a:rPr>
              <a:t>unstable</a:t>
            </a:r>
            <a:r>
              <a:rPr lang="en-US" sz="2000" dirty="0">
                <a:latin typeface="+mj-lt"/>
              </a:rPr>
              <a:t> equilibrium; a small perturbation will cause it to move toward a stable 0 or 1.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will settle to a valid 0 or 1... eventually.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BUT – depending on how close it is to the V</a:t>
            </a:r>
            <a:r>
              <a:rPr lang="en-US" sz="2000" baseline="-25000" dirty="0">
                <a:latin typeface="+mj-lt"/>
              </a:rPr>
              <a:t>in</a:t>
            </a:r>
            <a:r>
              <a:rPr lang="en-US" sz="2000" dirty="0">
                <a:latin typeface="+mj-lt"/>
              </a:rPr>
              <a:t>=</a:t>
            </a:r>
            <a:r>
              <a:rPr lang="en-US" sz="2000" dirty="0" err="1">
                <a:latin typeface="+mj-lt"/>
              </a:rPr>
              <a:t>V</a:t>
            </a:r>
            <a:r>
              <a:rPr lang="en-US" sz="2000" baseline="-25000" dirty="0" err="1">
                <a:latin typeface="+mj-lt"/>
              </a:rPr>
              <a:t>out</a:t>
            </a:r>
            <a:r>
              <a:rPr lang="en-US" sz="2000" dirty="0">
                <a:latin typeface="+mj-lt"/>
              </a:rPr>
              <a:t> </a:t>
            </a:r>
            <a:r>
              <a:rPr lang="en-US" altLang="ja-JP" sz="2000" dirty="0">
                <a:latin typeface="+mj-lt"/>
              </a:rPr>
              <a:t>“fixed point” of the device – it may take arbitrarily long to settle out.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EVERY </a:t>
            </a:r>
            <a:r>
              <a:rPr lang="en-US" sz="2000" dirty="0" err="1">
                <a:latin typeface="+mj-lt"/>
              </a:rPr>
              <a:t>bistable</a:t>
            </a:r>
            <a:r>
              <a:rPr lang="en-US" sz="2000" dirty="0">
                <a:latin typeface="+mj-lt"/>
              </a:rPr>
              <a:t> system exhibits at least one metastable state!</a:t>
            </a:r>
          </a:p>
        </p:txBody>
      </p:sp>
      <p:grpSp>
        <p:nvGrpSpPr>
          <p:cNvPr id="73730" name="Group 25"/>
          <p:cNvGrpSpPr>
            <a:grpSpLocks/>
          </p:cNvGrpSpPr>
          <p:nvPr/>
        </p:nvGrpSpPr>
        <p:grpSpPr bwMode="auto">
          <a:xfrm>
            <a:off x="5715000" y="1295400"/>
            <a:ext cx="2081213" cy="2209800"/>
            <a:chOff x="3277" y="1339"/>
            <a:chExt cx="1685" cy="1789"/>
          </a:xfrm>
        </p:grpSpPr>
        <p:sp>
          <p:nvSpPr>
            <p:cNvPr id="20504" name="Line 5"/>
            <p:cNvSpPr>
              <a:spLocks noChangeShapeType="1"/>
            </p:cNvSpPr>
            <p:nvPr/>
          </p:nvSpPr>
          <p:spPr bwMode="auto">
            <a:xfrm>
              <a:off x="3337" y="3064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5" name="Line 6"/>
            <p:cNvSpPr>
              <a:spLocks noChangeShapeType="1"/>
            </p:cNvSpPr>
            <p:nvPr/>
          </p:nvSpPr>
          <p:spPr bwMode="auto">
            <a:xfrm rot="-5400000">
              <a:off x="2474" y="2199"/>
              <a:ext cx="1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3739" name="Group 7"/>
            <p:cNvGrpSpPr>
              <a:grpSpLocks/>
            </p:cNvGrpSpPr>
            <p:nvPr/>
          </p:nvGrpSpPr>
          <p:grpSpPr bwMode="auto">
            <a:xfrm>
              <a:off x="3345" y="1531"/>
              <a:ext cx="1444" cy="1533"/>
              <a:chOff x="3456" y="2141"/>
              <a:chExt cx="1236" cy="888"/>
            </a:xfrm>
          </p:grpSpPr>
          <p:sp>
            <p:nvSpPr>
              <p:cNvPr id="20511" name="Freeform 8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512" name="Freeform 9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 flipV="1">
              <a:off x="3337" y="1530"/>
              <a:ext cx="1445" cy="15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8" name="Oval 19"/>
            <p:cNvSpPr>
              <a:spLocks noChangeArrowheads="1"/>
            </p:cNvSpPr>
            <p:nvPr/>
          </p:nvSpPr>
          <p:spPr bwMode="auto">
            <a:xfrm>
              <a:off x="4720" y="1468"/>
              <a:ext cx="122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9" name="Oval 20"/>
            <p:cNvSpPr>
              <a:spLocks noChangeArrowheads="1"/>
            </p:cNvSpPr>
            <p:nvPr/>
          </p:nvSpPr>
          <p:spPr bwMode="auto">
            <a:xfrm>
              <a:off x="3277" y="2999"/>
              <a:ext cx="120" cy="1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0" name="Oval 21"/>
            <p:cNvSpPr>
              <a:spLocks noChangeArrowheads="1"/>
            </p:cNvSpPr>
            <p:nvPr/>
          </p:nvSpPr>
          <p:spPr bwMode="auto">
            <a:xfrm>
              <a:off x="3999" y="2234"/>
              <a:ext cx="120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3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Metastable State: Properties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9300" y="2357438"/>
            <a:ext cx="17129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metastable state</a:t>
            </a:r>
          </a:p>
        </p:txBody>
      </p:sp>
      <p:sp>
        <p:nvSpPr>
          <p:cNvPr id="3" name="Freeform 2"/>
          <p:cNvSpPr/>
          <p:nvPr/>
        </p:nvSpPr>
        <p:spPr>
          <a:xfrm>
            <a:off x="6781800" y="2438400"/>
            <a:ext cx="336550" cy="236538"/>
          </a:xfrm>
          <a:custGeom>
            <a:avLst/>
            <a:gdLst>
              <a:gd name="connsiteX0" fmla="*/ 336550 w 336550"/>
              <a:gd name="connsiteY0" fmla="*/ 153902 h 236654"/>
              <a:gd name="connsiteX1" fmla="*/ 158750 w 336550"/>
              <a:gd name="connsiteY1" fmla="*/ 1502 h 236654"/>
              <a:gd name="connsiteX2" fmla="*/ 139700 w 336550"/>
              <a:gd name="connsiteY2" fmla="*/ 236452 h 236654"/>
              <a:gd name="connsiteX3" fmla="*/ 0 w 336550"/>
              <a:gd name="connsiteY3" fmla="*/ 45952 h 23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236654">
                <a:moveTo>
                  <a:pt x="336550" y="153902"/>
                </a:moveTo>
                <a:cubicBezTo>
                  <a:pt x="264054" y="70823"/>
                  <a:pt x="191558" y="-12256"/>
                  <a:pt x="158750" y="1502"/>
                </a:cubicBezTo>
                <a:cubicBezTo>
                  <a:pt x="125942" y="15260"/>
                  <a:pt x="166158" y="229044"/>
                  <a:pt x="139700" y="236452"/>
                </a:cubicBezTo>
                <a:cubicBezTo>
                  <a:pt x="113242" y="243860"/>
                  <a:pt x="0" y="45952"/>
                  <a:pt x="0" y="45952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3810000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dirty="0">
                <a:latin typeface="+mj-lt"/>
              </a:rPr>
              <a:t>If 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5232400"/>
            <a:ext cx="3810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9863" indent="-169863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decreases exponentially with increasing 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4495800"/>
            <a:ext cx="3810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&gt; 0 for finite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98"/>
          <p:cNvGrpSpPr>
            <a:grpSpLocks/>
          </p:cNvGrpSpPr>
          <p:nvPr/>
        </p:nvGrpSpPr>
        <p:grpSpPr bwMode="auto">
          <a:xfrm>
            <a:off x="4121150" y="2774950"/>
            <a:ext cx="4305300" cy="885825"/>
            <a:chOff x="2596" y="1748"/>
            <a:chExt cx="2712" cy="558"/>
          </a:xfrm>
        </p:grpSpPr>
        <p:sp>
          <p:nvSpPr>
            <p:cNvPr id="45123" name="Rectangle 3"/>
            <p:cNvSpPr>
              <a:spLocks noChangeArrowheads="1"/>
            </p:cNvSpPr>
            <p:nvPr/>
          </p:nvSpPr>
          <p:spPr bwMode="auto">
            <a:xfrm>
              <a:off x="35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4" name="AutoShape 4"/>
            <p:cNvSpPr>
              <a:spLocks noChangeArrowheads="1"/>
            </p:cNvSpPr>
            <p:nvPr/>
          </p:nvSpPr>
          <p:spPr bwMode="auto">
            <a:xfrm rot="5400000">
              <a:off x="35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5" name="Line 5"/>
            <p:cNvSpPr>
              <a:spLocks noChangeShapeType="1"/>
            </p:cNvSpPr>
            <p:nvPr/>
          </p:nvSpPr>
          <p:spPr bwMode="auto">
            <a:xfrm flipH="1">
              <a:off x="33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6" name="Line 6"/>
            <p:cNvSpPr>
              <a:spLocks noChangeShapeType="1"/>
            </p:cNvSpPr>
            <p:nvPr/>
          </p:nvSpPr>
          <p:spPr bwMode="auto">
            <a:xfrm flipH="1">
              <a:off x="3274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7" name="Line 7"/>
            <p:cNvSpPr>
              <a:spLocks noChangeShapeType="1"/>
            </p:cNvSpPr>
            <p:nvPr/>
          </p:nvSpPr>
          <p:spPr bwMode="auto">
            <a:xfrm>
              <a:off x="38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8" name="Rectangle 8"/>
            <p:cNvSpPr>
              <a:spLocks noChangeArrowheads="1"/>
            </p:cNvSpPr>
            <p:nvPr/>
          </p:nvSpPr>
          <p:spPr bwMode="auto">
            <a:xfrm>
              <a:off x="47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9" name="AutoShape 9"/>
            <p:cNvSpPr>
              <a:spLocks noChangeArrowheads="1"/>
            </p:cNvSpPr>
            <p:nvPr/>
          </p:nvSpPr>
          <p:spPr bwMode="auto">
            <a:xfrm rot="5400000">
              <a:off x="47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0" name="Line 10"/>
            <p:cNvSpPr>
              <a:spLocks noChangeShapeType="1"/>
            </p:cNvSpPr>
            <p:nvPr/>
          </p:nvSpPr>
          <p:spPr bwMode="auto">
            <a:xfrm flipH="1">
              <a:off x="45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1" name="Line 11"/>
            <p:cNvSpPr>
              <a:spLocks noChangeShapeType="1"/>
            </p:cNvSpPr>
            <p:nvPr/>
          </p:nvSpPr>
          <p:spPr bwMode="auto">
            <a:xfrm flipH="1">
              <a:off x="3946" y="18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2" name="Line 12"/>
            <p:cNvSpPr>
              <a:spLocks noChangeShapeType="1"/>
            </p:cNvSpPr>
            <p:nvPr/>
          </p:nvSpPr>
          <p:spPr bwMode="auto">
            <a:xfrm>
              <a:off x="50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80" name="Group 13"/>
            <p:cNvGrpSpPr>
              <a:grpSpLocks/>
            </p:cNvGrpSpPr>
            <p:nvPr/>
          </p:nvGrpSpPr>
          <p:grpSpPr bwMode="auto">
            <a:xfrm>
              <a:off x="3850" y="1748"/>
              <a:ext cx="669" cy="502"/>
              <a:chOff x="1692" y="3411"/>
              <a:chExt cx="909" cy="694"/>
            </a:xfrm>
          </p:grpSpPr>
          <p:sp>
            <p:nvSpPr>
              <p:cNvPr id="45146" name="Oval 14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7" name="Oval 15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8" name="Oval 16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9" name="Oval 17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0" name="Oval 18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1" name="Oval 19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2" name="Oval 20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3" name="Oval 21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4" name="Oval 22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5" name="Oval 23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6" name="Oval 24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7" name="Freeform 25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134" name="Line 26"/>
            <p:cNvSpPr>
              <a:spLocks noChangeShapeType="1"/>
            </p:cNvSpPr>
            <p:nvPr/>
          </p:nvSpPr>
          <p:spPr bwMode="auto">
            <a:xfrm>
              <a:off x="45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5" name="Line 27"/>
            <p:cNvSpPr>
              <a:spLocks noChangeShapeType="1"/>
            </p:cNvSpPr>
            <p:nvPr/>
          </p:nvSpPr>
          <p:spPr bwMode="auto">
            <a:xfrm>
              <a:off x="33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6" name="Line 28"/>
            <p:cNvSpPr>
              <a:spLocks noChangeShapeType="1"/>
            </p:cNvSpPr>
            <p:nvPr/>
          </p:nvSpPr>
          <p:spPr bwMode="auto">
            <a:xfrm flipH="1">
              <a:off x="2746" y="2276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7" name="Text Box 29"/>
            <p:cNvSpPr txBox="1">
              <a:spLocks noChangeArrowheads="1"/>
            </p:cNvSpPr>
            <p:nvPr/>
          </p:nvSpPr>
          <p:spPr bwMode="auto">
            <a:xfrm>
              <a:off x="5006" y="1748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138" name="Text Box 30"/>
            <p:cNvSpPr txBox="1">
              <a:spLocks noChangeArrowheads="1"/>
            </p:cNvSpPr>
            <p:nvPr/>
          </p:nvSpPr>
          <p:spPr bwMode="auto">
            <a:xfrm>
              <a:off x="3854" y="1872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139" name="Rectangle 31"/>
            <p:cNvSpPr>
              <a:spLocks noChangeArrowheads="1"/>
            </p:cNvSpPr>
            <p:nvPr/>
          </p:nvSpPr>
          <p:spPr bwMode="auto">
            <a:xfrm>
              <a:off x="2986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40" name="AutoShape 32"/>
            <p:cNvSpPr>
              <a:spLocks noChangeArrowheads="1"/>
            </p:cNvSpPr>
            <p:nvPr/>
          </p:nvSpPr>
          <p:spPr bwMode="auto">
            <a:xfrm rot="5400000">
              <a:off x="3010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1" name="Line 33"/>
            <p:cNvSpPr>
              <a:spLocks noChangeShapeType="1"/>
            </p:cNvSpPr>
            <p:nvPr/>
          </p:nvSpPr>
          <p:spPr bwMode="auto">
            <a:xfrm flipH="1">
              <a:off x="2842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2" name="Line 34"/>
            <p:cNvSpPr>
              <a:spLocks noChangeShapeType="1"/>
            </p:cNvSpPr>
            <p:nvPr/>
          </p:nvSpPr>
          <p:spPr bwMode="auto">
            <a:xfrm flipH="1">
              <a:off x="2746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3" name="Line 35"/>
            <p:cNvSpPr>
              <a:spLocks noChangeShapeType="1"/>
            </p:cNvSpPr>
            <p:nvPr/>
          </p:nvSpPr>
          <p:spPr bwMode="auto">
            <a:xfrm>
              <a:off x="2842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4" name="Text Box 36"/>
            <p:cNvSpPr txBox="1">
              <a:spLocks noChangeArrowheads="1"/>
            </p:cNvSpPr>
            <p:nvPr/>
          </p:nvSpPr>
          <p:spPr bwMode="auto">
            <a:xfrm>
              <a:off x="2633" y="174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145" name="Text Box 37"/>
            <p:cNvSpPr txBox="1">
              <a:spLocks noChangeArrowheads="1"/>
            </p:cNvSpPr>
            <p:nvPr/>
          </p:nvSpPr>
          <p:spPr bwMode="auto">
            <a:xfrm>
              <a:off x="2596" y="213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grpSp>
        <p:nvGrpSpPr>
          <p:cNvPr id="61446" name="Group 99"/>
          <p:cNvGrpSpPr>
            <a:grpSpLocks/>
          </p:cNvGrpSpPr>
          <p:nvPr/>
        </p:nvGrpSpPr>
        <p:grpSpPr bwMode="auto">
          <a:xfrm>
            <a:off x="3775075" y="5334000"/>
            <a:ext cx="5168900" cy="885825"/>
            <a:chOff x="2378" y="3360"/>
            <a:chExt cx="3256" cy="558"/>
          </a:xfrm>
        </p:grpSpPr>
        <p:sp>
          <p:nvSpPr>
            <p:cNvPr id="45068" name="Rectangle 57"/>
            <p:cNvSpPr>
              <a:spLocks noChangeArrowheads="1"/>
            </p:cNvSpPr>
            <p:nvPr/>
          </p:nvSpPr>
          <p:spPr bwMode="auto">
            <a:xfrm>
              <a:off x="38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69" name="AutoShape 58"/>
            <p:cNvSpPr>
              <a:spLocks noChangeArrowheads="1"/>
            </p:cNvSpPr>
            <p:nvPr/>
          </p:nvSpPr>
          <p:spPr bwMode="auto">
            <a:xfrm rot="5400000">
              <a:off x="38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0" name="Line 59"/>
            <p:cNvSpPr>
              <a:spLocks noChangeShapeType="1"/>
            </p:cNvSpPr>
            <p:nvPr/>
          </p:nvSpPr>
          <p:spPr bwMode="auto">
            <a:xfrm flipH="1">
              <a:off x="36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1" name="Line 60"/>
            <p:cNvSpPr>
              <a:spLocks noChangeShapeType="1"/>
            </p:cNvSpPr>
            <p:nvPr/>
          </p:nvSpPr>
          <p:spPr bwMode="auto">
            <a:xfrm flipH="1">
              <a:off x="3600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2" name="Line 61"/>
            <p:cNvSpPr>
              <a:spLocks noChangeShapeType="1"/>
            </p:cNvSpPr>
            <p:nvPr/>
          </p:nvSpPr>
          <p:spPr bwMode="auto">
            <a:xfrm>
              <a:off x="41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3" name="Rectangle 62"/>
            <p:cNvSpPr>
              <a:spLocks noChangeArrowheads="1"/>
            </p:cNvSpPr>
            <p:nvPr/>
          </p:nvSpPr>
          <p:spPr bwMode="auto">
            <a:xfrm>
              <a:off x="50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74" name="AutoShape 63"/>
            <p:cNvSpPr>
              <a:spLocks noChangeArrowheads="1"/>
            </p:cNvSpPr>
            <p:nvPr/>
          </p:nvSpPr>
          <p:spPr bwMode="auto">
            <a:xfrm rot="5400000">
              <a:off x="50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5" name="Line 64"/>
            <p:cNvSpPr>
              <a:spLocks noChangeShapeType="1"/>
            </p:cNvSpPr>
            <p:nvPr/>
          </p:nvSpPr>
          <p:spPr bwMode="auto">
            <a:xfrm flipH="1"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6" name="Line 65"/>
            <p:cNvSpPr>
              <a:spLocks noChangeShapeType="1"/>
            </p:cNvSpPr>
            <p:nvPr/>
          </p:nvSpPr>
          <p:spPr bwMode="auto">
            <a:xfrm flipH="1">
              <a:off x="4272" y="35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7" name="Line 66"/>
            <p:cNvSpPr>
              <a:spLocks noChangeShapeType="1"/>
            </p:cNvSpPr>
            <p:nvPr/>
          </p:nvSpPr>
          <p:spPr bwMode="auto">
            <a:xfrm>
              <a:off x="53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40" name="Group 67"/>
            <p:cNvGrpSpPr>
              <a:grpSpLocks/>
            </p:cNvGrpSpPr>
            <p:nvPr/>
          </p:nvGrpSpPr>
          <p:grpSpPr bwMode="auto">
            <a:xfrm>
              <a:off x="4176" y="3360"/>
              <a:ext cx="669" cy="502"/>
              <a:chOff x="1692" y="3411"/>
              <a:chExt cx="909" cy="694"/>
            </a:xfrm>
          </p:grpSpPr>
          <p:sp>
            <p:nvSpPr>
              <p:cNvPr id="45096" name="Oval 68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7" name="Oval 69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8" name="Oval 70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9" name="Oval 71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0" name="Oval 72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1" name="Oval 73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2" name="Oval 74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3" name="Oval 75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4" name="Oval 76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5" name="Oval 77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6" name="Oval 78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7" name="Freeform 79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079" name="Line 80"/>
            <p:cNvSpPr>
              <a:spLocks noChangeShapeType="1"/>
            </p:cNvSpPr>
            <p:nvPr/>
          </p:nvSpPr>
          <p:spPr bwMode="auto">
            <a:xfrm>
              <a:off x="48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0" name="Line 81"/>
            <p:cNvSpPr>
              <a:spLocks noChangeShapeType="1"/>
            </p:cNvSpPr>
            <p:nvPr/>
          </p:nvSpPr>
          <p:spPr bwMode="auto">
            <a:xfrm>
              <a:off x="36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1" name="Line 82"/>
            <p:cNvSpPr>
              <a:spLocks noChangeShapeType="1"/>
            </p:cNvSpPr>
            <p:nvPr/>
          </p:nvSpPr>
          <p:spPr bwMode="auto">
            <a:xfrm flipH="1">
              <a:off x="2518" y="3888"/>
              <a:ext cx="237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2" name="Text Box 83"/>
            <p:cNvSpPr txBox="1">
              <a:spLocks noChangeArrowheads="1"/>
            </p:cNvSpPr>
            <p:nvPr/>
          </p:nvSpPr>
          <p:spPr bwMode="auto">
            <a:xfrm>
              <a:off x="5332" y="336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083" name="Text Box 84"/>
            <p:cNvSpPr txBox="1">
              <a:spLocks noChangeArrowheads="1"/>
            </p:cNvSpPr>
            <p:nvPr/>
          </p:nvSpPr>
          <p:spPr bwMode="auto">
            <a:xfrm>
              <a:off x="4180" y="3484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084" name="Rectangle 85"/>
            <p:cNvSpPr>
              <a:spLocks noChangeArrowheads="1"/>
            </p:cNvSpPr>
            <p:nvPr/>
          </p:nvSpPr>
          <p:spPr bwMode="auto">
            <a:xfrm>
              <a:off x="3312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85" name="AutoShape 86"/>
            <p:cNvSpPr>
              <a:spLocks noChangeArrowheads="1"/>
            </p:cNvSpPr>
            <p:nvPr/>
          </p:nvSpPr>
          <p:spPr bwMode="auto">
            <a:xfrm rot="5400000">
              <a:off x="3336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6" name="Line 87"/>
            <p:cNvSpPr>
              <a:spLocks noChangeShapeType="1"/>
            </p:cNvSpPr>
            <p:nvPr/>
          </p:nvSpPr>
          <p:spPr bwMode="auto">
            <a:xfrm flipH="1">
              <a:off x="315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7" name="Line 88"/>
            <p:cNvSpPr>
              <a:spLocks noChangeShapeType="1"/>
            </p:cNvSpPr>
            <p:nvPr/>
          </p:nvSpPr>
          <p:spPr bwMode="auto">
            <a:xfrm flipH="1">
              <a:off x="305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8" name="Line 89"/>
            <p:cNvSpPr>
              <a:spLocks noChangeShapeType="1"/>
            </p:cNvSpPr>
            <p:nvPr/>
          </p:nvSpPr>
          <p:spPr bwMode="auto">
            <a:xfrm>
              <a:off x="3152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9" name="Rectangle 90"/>
            <p:cNvSpPr>
              <a:spLocks noChangeArrowheads="1"/>
            </p:cNvSpPr>
            <p:nvPr/>
          </p:nvSpPr>
          <p:spPr bwMode="auto">
            <a:xfrm>
              <a:off x="2768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90" name="AutoShape 91"/>
            <p:cNvSpPr>
              <a:spLocks noChangeArrowheads="1"/>
            </p:cNvSpPr>
            <p:nvPr/>
          </p:nvSpPr>
          <p:spPr bwMode="auto">
            <a:xfrm rot="5400000">
              <a:off x="2792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1" name="Line 92"/>
            <p:cNvSpPr>
              <a:spLocks noChangeShapeType="1"/>
            </p:cNvSpPr>
            <p:nvPr/>
          </p:nvSpPr>
          <p:spPr bwMode="auto">
            <a:xfrm flipH="1">
              <a:off x="2624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2" name="Line 93"/>
            <p:cNvSpPr>
              <a:spLocks noChangeShapeType="1"/>
            </p:cNvSpPr>
            <p:nvPr/>
          </p:nvSpPr>
          <p:spPr bwMode="auto">
            <a:xfrm flipH="1">
              <a:off x="2528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3" name="Line 94"/>
            <p:cNvSpPr>
              <a:spLocks noChangeShapeType="1"/>
            </p:cNvSpPr>
            <p:nvPr/>
          </p:nvSpPr>
          <p:spPr bwMode="auto">
            <a:xfrm>
              <a:off x="2624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4" name="Text Box 95"/>
            <p:cNvSpPr txBox="1">
              <a:spLocks noChangeArrowheads="1"/>
            </p:cNvSpPr>
            <p:nvPr/>
          </p:nvSpPr>
          <p:spPr bwMode="auto">
            <a:xfrm>
              <a:off x="2415" y="3360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095" name="Text Box 96"/>
            <p:cNvSpPr txBox="1">
              <a:spLocks noChangeArrowheads="1"/>
            </p:cNvSpPr>
            <p:nvPr/>
          </p:nvSpPr>
          <p:spPr bwMode="auto">
            <a:xfrm>
              <a:off x="2378" y="3744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sp>
        <p:nvSpPr>
          <p:cNvPr id="45064" name="Text Box 97"/>
          <p:cNvSpPr txBox="1">
            <a:spLocks noChangeArrowheads="1"/>
          </p:cNvSpPr>
          <p:nvPr/>
        </p:nvSpPr>
        <p:spPr bwMode="auto">
          <a:xfrm>
            <a:off x="381000" y="1371600"/>
            <a:ext cx="34290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Extra registers between the asynchronous input and your logic are the best insurance against metastable states.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For higher clock rates, consider adding additional registers.</a:t>
            </a:r>
          </a:p>
        </p:txBody>
      </p: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07950" y="4379913"/>
            <a:ext cx="4013200" cy="2287587"/>
            <a:chOff x="68" y="2759"/>
            <a:chExt cx="2528" cy="1441"/>
          </a:xfrm>
        </p:grpSpPr>
        <p:sp>
          <p:nvSpPr>
            <p:cNvPr id="75828" name="AutoShape 101"/>
            <p:cNvSpPr>
              <a:spLocks noChangeArrowheads="1"/>
            </p:cNvSpPr>
            <p:nvPr/>
          </p:nvSpPr>
          <p:spPr bwMode="auto">
            <a:xfrm>
              <a:off x="68" y="2759"/>
              <a:ext cx="2528" cy="1441"/>
            </a:xfrm>
            <a:prstGeom prst="irregularSeal1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Text Box 102"/>
            <p:cNvSpPr txBox="1">
              <a:spLocks noChangeArrowheads="1"/>
            </p:cNvSpPr>
            <p:nvPr/>
          </p:nvSpPr>
          <p:spPr bwMode="auto">
            <a:xfrm>
              <a:off x="480" y="3216"/>
              <a:ext cx="168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1" dirty="0">
                  <a:latin typeface="+mj-lt"/>
                </a:rPr>
                <a:t>Quarantine time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reduces p(metastable)</a:t>
              </a:r>
            </a:p>
          </p:txBody>
        </p:sp>
      </p:grpSp>
      <p:sp>
        <p:nvSpPr>
          <p:cNvPr id="757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Delay Increases Reliability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1112838"/>
            <a:ext cx="3889375" cy="1689100"/>
            <a:chOff x="4419600" y="1112838"/>
            <a:chExt cx="3889375" cy="1689845"/>
          </a:xfrm>
        </p:grpSpPr>
        <p:sp>
          <p:nvSpPr>
            <p:cNvPr id="75806" name="Text Box 45"/>
            <p:cNvSpPr txBox="1">
              <a:spLocks noChangeArrowheads="1"/>
            </p:cNvSpPr>
            <p:nvPr/>
          </p:nvSpPr>
          <p:spPr bwMode="auto">
            <a:xfrm>
              <a:off x="5521325" y="1112838"/>
              <a:ext cx="278765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 metastable state here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will probably resolve itself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a valid level before it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gets into my circuit. </a:t>
              </a:r>
            </a:p>
          </p:txBody>
        </p:sp>
        <p:sp>
          <p:nvSpPr>
            <p:cNvPr id="45061" name="Line 46"/>
            <p:cNvSpPr>
              <a:spLocks noChangeShapeType="1"/>
            </p:cNvSpPr>
            <p:nvPr/>
          </p:nvSpPr>
          <p:spPr bwMode="auto">
            <a:xfrm flipV="1">
              <a:off x="5334000" y="1752882"/>
              <a:ext cx="203200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08" name="Group 102"/>
            <p:cNvGrpSpPr>
              <a:grpSpLocks/>
            </p:cNvGrpSpPr>
            <p:nvPr/>
          </p:nvGrpSpPr>
          <p:grpSpPr bwMode="auto">
            <a:xfrm>
              <a:off x="4419600" y="1593133"/>
              <a:ext cx="832090" cy="1209550"/>
              <a:chOff x="7029890" y="822266"/>
              <a:chExt cx="1314829" cy="1911273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7488945" y="1225270"/>
                <a:ext cx="275934" cy="6424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88945" y="1867727"/>
                <a:ext cx="275934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73215" y="1867727"/>
                <a:ext cx="215730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812" name="Group 106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3566353" y="2691901"/>
                  <a:ext cx="243324" cy="125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3576387" y="2583990"/>
                  <a:ext cx="225764" cy="122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813" name="Group 107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2856450" y="2674335"/>
                  <a:ext cx="235799" cy="4015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2838890" y="2573951"/>
                  <a:ext cx="250850" cy="1380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7739794" y="1338203"/>
                <a:ext cx="235798" cy="33126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0609" y="1689546"/>
                <a:ext cx="230781" cy="3362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7285756" y="1313107"/>
                <a:ext cx="416410" cy="2459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83248" y="1559047"/>
                <a:ext cx="170577" cy="2886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 rot="5052553">
                <a:off x="8198812" y="2030880"/>
                <a:ext cx="160614" cy="1304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8043755">
                <a:off x="7270660" y="1842657"/>
                <a:ext cx="205787" cy="1153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820" name="Group 114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3123350" y="721926"/>
                  <a:ext cx="351344" cy="40637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3133681" y="742440"/>
                  <a:ext cx="504430" cy="2232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3113891" y="720033"/>
                  <a:ext cx="306171" cy="225764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5400" y="4075113"/>
            <a:ext cx="3581400" cy="1241425"/>
            <a:chOff x="5105400" y="4075113"/>
            <a:chExt cx="3581400" cy="1242170"/>
          </a:xfrm>
        </p:grpSpPr>
        <p:sp>
          <p:nvSpPr>
            <p:cNvPr id="75784" name="Text Box 54"/>
            <p:cNvSpPr txBox="1">
              <a:spLocks noChangeArrowheads="1"/>
            </p:cNvSpPr>
            <p:nvPr/>
          </p:nvSpPr>
          <p:spPr bwMode="auto">
            <a:xfrm>
              <a:off x="6172200" y="4075113"/>
              <a:ext cx="2514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And one here will almost certainly get resolved.</a:t>
              </a:r>
            </a:p>
          </p:txBody>
        </p:sp>
        <p:sp>
          <p:nvSpPr>
            <p:cNvPr id="45110" name="Line 55"/>
            <p:cNvSpPr>
              <a:spLocks noChangeShapeType="1"/>
            </p:cNvSpPr>
            <p:nvPr/>
          </p:nvSpPr>
          <p:spPr bwMode="auto">
            <a:xfrm flipV="1">
              <a:off x="5791200" y="4380096"/>
              <a:ext cx="381000" cy="76246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j-lt"/>
              </a:endParaRPr>
            </a:p>
          </p:txBody>
        </p:sp>
        <p:grpSp>
          <p:nvGrpSpPr>
            <p:cNvPr id="75786" name="Group 123"/>
            <p:cNvGrpSpPr>
              <a:grpSpLocks/>
            </p:cNvGrpSpPr>
            <p:nvPr/>
          </p:nvGrpSpPr>
          <p:grpSpPr bwMode="auto">
            <a:xfrm>
              <a:off x="5105400" y="4267200"/>
              <a:ext cx="722387" cy="1050083"/>
              <a:chOff x="7029890" y="822266"/>
              <a:chExt cx="1314829" cy="1911273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H="1">
                <a:off x="7489311" y="1224349"/>
                <a:ext cx="277386" cy="64183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489311" y="1866188"/>
                <a:ext cx="274496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7272603" y="1866188"/>
                <a:ext cx="216709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790" name="Group 127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3567029" y="2691360"/>
                  <a:ext cx="242713" cy="1156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reeform 142"/>
                <p:cNvSpPr/>
                <p:nvPr/>
              </p:nvSpPr>
              <p:spPr>
                <a:xfrm>
                  <a:off x="3575698" y="2584385"/>
                  <a:ext cx="225377" cy="12142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791" name="Group 128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856227" y="2676903"/>
                  <a:ext cx="236933" cy="3758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Freeform 140"/>
                <p:cNvSpPr/>
                <p:nvPr/>
              </p:nvSpPr>
              <p:spPr>
                <a:xfrm>
                  <a:off x="2838890" y="2575713"/>
                  <a:ext cx="251381" cy="1387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7740691" y="1339996"/>
                <a:ext cx="234045" cy="32959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0515" y="1689826"/>
                <a:ext cx="231155" cy="33537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7287051" y="1313974"/>
                <a:ext cx="416079" cy="245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7284160" y="1559724"/>
                <a:ext cx="170478" cy="2891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 rot="5052553">
                <a:off x="8198619" y="2032469"/>
                <a:ext cx="161905" cy="1300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 rot="18043755">
                <a:off x="7271096" y="1844540"/>
                <a:ext cx="205274" cy="11557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798" name="Group 135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131997" y="716422"/>
                  <a:ext cx="349833" cy="4045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3141184" y="752179"/>
                  <a:ext cx="503064" cy="2224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3120460" y="728814"/>
                  <a:ext cx="309356" cy="22248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990600" y="3124200"/>
            <a:ext cx="7239000" cy="33274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917700" y="3352800"/>
            <a:ext cx="5168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91000"/>
              </a:lnSpc>
              <a:defRPr/>
            </a:pPr>
            <a:r>
              <a:rPr lang="en-US" sz="2400" dirty="0">
                <a:latin typeface="+mj-lt"/>
              </a:rPr>
              <a:t>A FINITE STATE MACHINE has</a:t>
            </a:r>
          </a:p>
          <a:p>
            <a:pPr marL="685800" lvl="1" indent="-228600" algn="ctr">
              <a:lnSpc>
                <a:spcPct val="91000"/>
              </a:lnSpc>
              <a:buFontTx/>
              <a:buChar char="–"/>
              <a:defRPr/>
            </a:pPr>
            <a:endParaRPr lang="en-US" sz="3600" dirty="0">
              <a:latin typeface="+mj-lt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3902075" y="1524000"/>
            <a:ext cx="1365250" cy="1295400"/>
          </a:xfrm>
          <a:prstGeom prst="roundRect">
            <a:avLst>
              <a:gd name="adj" fmla="val 2109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114800" y="1828800"/>
            <a:ext cx="88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Clocked </a:t>
            </a:r>
            <a:endParaRPr lang="en-US" dirty="0">
              <a:latin typeface="+mj-lt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314825" y="2133600"/>
            <a:ext cx="512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FSM</a:t>
            </a:r>
            <a:endParaRPr lang="en-US" dirty="0">
              <a:latin typeface="+mj-lt"/>
            </a:endParaRP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3895725" y="2474913"/>
            <a:ext cx="227013" cy="223837"/>
            <a:chOff x="1734" y="4155"/>
            <a:chExt cx="143" cy="141"/>
          </a:xfrm>
        </p:grpSpPr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>
              <a:off x="1736" y="4155"/>
              <a:ext cx="14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 flipH="1">
              <a:off x="1734" y="4226"/>
              <a:ext cx="143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3213100" y="2538413"/>
            <a:ext cx="682625" cy="87312"/>
            <a:chOff x="1304" y="4195"/>
            <a:chExt cx="430" cy="55"/>
          </a:xfrm>
        </p:grpSpPr>
        <p:sp>
          <p:nvSpPr>
            <p:cNvPr id="9233" name="Freeform 20"/>
            <p:cNvSpPr>
              <a:spLocks/>
            </p:cNvSpPr>
            <p:nvPr/>
          </p:nvSpPr>
          <p:spPr bwMode="auto">
            <a:xfrm>
              <a:off x="1615" y="4195"/>
              <a:ext cx="119" cy="55"/>
            </a:xfrm>
            <a:custGeom>
              <a:avLst/>
              <a:gdLst>
                <a:gd name="T0" fmla="*/ 119 w 119"/>
                <a:gd name="T1" fmla="*/ 31 h 55"/>
                <a:gd name="T2" fmla="*/ 0 w 119"/>
                <a:gd name="T3" fmla="*/ 55 h 55"/>
                <a:gd name="T4" fmla="*/ 0 w 119"/>
                <a:gd name="T5" fmla="*/ 31 h 55"/>
                <a:gd name="T6" fmla="*/ 0 w 119"/>
                <a:gd name="T7" fmla="*/ 0 h 55"/>
                <a:gd name="T8" fmla="*/ 119 w 119"/>
                <a:gd name="T9" fmla="*/ 31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5"/>
                <a:gd name="T17" fmla="*/ 119 w 11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5">
                  <a:moveTo>
                    <a:pt x="119" y="31"/>
                  </a:moveTo>
                  <a:lnTo>
                    <a:pt x="0" y="55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1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>
              <a:off x="1304" y="4226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1143000" y="3852863"/>
            <a:ext cx="6934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k STATES: S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S</a:t>
            </a:r>
            <a:r>
              <a:rPr lang="en-US" sz="2000" baseline="-25000" dirty="0" err="1">
                <a:latin typeface="+mj-lt"/>
              </a:rPr>
              <a:t>k</a:t>
            </a:r>
            <a:r>
              <a:rPr lang="en-US" sz="2000" dirty="0">
                <a:latin typeface="+mj-lt"/>
              </a:rPr>
              <a:t> (one is </a:t>
            </a:r>
            <a:r>
              <a:rPr lang="en-US" altLang="ja-JP" sz="2000" dirty="0">
                <a:latin typeface="+mj-lt"/>
              </a:rPr>
              <a:t>“initial”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m INPUTS: I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baseline="-25000" dirty="0" err="1">
                <a:latin typeface="+mj-lt"/>
              </a:rPr>
              <a:t>m</a:t>
            </a:r>
            <a:endParaRPr lang="en-US" sz="2000" baseline="-25000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n OUTPUTS: O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O</a:t>
            </a:r>
            <a:r>
              <a:rPr lang="en-US" sz="2000" baseline="-25000" dirty="0">
                <a:latin typeface="+mj-lt"/>
              </a:rPr>
              <a:t>n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Transition Rules:   s</a:t>
            </a:r>
            <a:r>
              <a:rPr lang="en-US" altLang="ja-JP" sz="2000" dirty="0">
                <a:latin typeface="+mj-lt"/>
              </a:rPr>
              <a:t>’(s, I) for each state s and input I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Output Rules:   Out(s) or Out(s, I) for each state s and input I</a:t>
            </a:r>
          </a:p>
        </p:txBody>
      </p:sp>
      <p:sp>
        <p:nvSpPr>
          <p:cNvPr id="20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Abstraction </a:t>
            </a:r>
            <a:r>
              <a:rPr lang="en-US" i="1">
                <a:latin typeface="Trebuchet MS" charset="0"/>
                <a:ea typeface="ＭＳ Ｐゴシック" charset="0"/>
              </a:rPr>
              <a:t>du jour</a:t>
            </a:r>
            <a:r>
              <a:rPr lang="en-US">
                <a:latin typeface="Trebuchet MS" charset="0"/>
                <a:ea typeface="ＭＳ Ｐゴシック" charset="0"/>
              </a:rPr>
              <a:t>: Finite State Machines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2514600" y="2438400"/>
            <a:ext cx="609600" cy="228600"/>
            <a:chOff x="288" y="2448"/>
            <a:chExt cx="384" cy="144"/>
          </a:xfrm>
        </p:grpSpPr>
        <p:grpSp>
          <p:nvGrpSpPr>
            <p:cNvPr id="20505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20513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14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7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506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2050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08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1524000"/>
            <a:ext cx="1685925" cy="628650"/>
            <a:chOff x="2209800" y="1524000"/>
            <a:chExt cx="1685925" cy="628710"/>
          </a:xfrm>
        </p:grpSpPr>
        <p:grpSp>
          <p:nvGrpSpPr>
            <p:cNvPr id="20499" name="Group 15"/>
            <p:cNvGrpSpPr>
              <a:grpSpLocks/>
            </p:cNvGrpSpPr>
            <p:nvPr/>
          </p:nvGrpSpPr>
          <p:grpSpPr bwMode="auto">
            <a:xfrm>
              <a:off x="3213100" y="1893887"/>
              <a:ext cx="682625" cy="87313"/>
              <a:chOff x="1304" y="3982"/>
              <a:chExt cx="430" cy="55"/>
            </a:xfrm>
          </p:grpSpPr>
          <p:sp>
            <p:nvSpPr>
              <p:cNvPr id="9235" name="Freeform 16"/>
              <p:cNvSpPr>
                <a:spLocks/>
              </p:cNvSpPr>
              <p:nvPr/>
            </p:nvSpPr>
            <p:spPr bwMode="auto">
              <a:xfrm>
                <a:off x="1615" y="3982"/>
                <a:ext cx="119" cy="55"/>
              </a:xfrm>
              <a:custGeom>
                <a:avLst/>
                <a:gdLst>
                  <a:gd name="T0" fmla="*/ 119 w 119"/>
                  <a:gd name="T1" fmla="*/ 32 h 55"/>
                  <a:gd name="T2" fmla="*/ 0 w 119"/>
                  <a:gd name="T3" fmla="*/ 55 h 55"/>
                  <a:gd name="T4" fmla="*/ 0 w 119"/>
                  <a:gd name="T5" fmla="*/ 32 h 55"/>
                  <a:gd name="T6" fmla="*/ 0 w 119"/>
                  <a:gd name="T7" fmla="*/ 0 h 55"/>
                  <a:gd name="T8" fmla="*/ 119 w 119"/>
                  <a:gd name="T9" fmla="*/ 32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2"/>
                    </a:moveTo>
                    <a:lnTo>
                      <a:pt x="0" y="55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9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304" y="401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2" name="Line 22"/>
            <p:cNvSpPr>
              <a:spLocks noChangeShapeType="1"/>
            </p:cNvSpPr>
            <p:nvPr/>
          </p:nvSpPr>
          <p:spPr bwMode="auto">
            <a:xfrm flipH="1">
              <a:off x="3440113" y="1832004"/>
              <a:ext cx="227012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2" name="Text Box 23"/>
            <p:cNvSpPr txBox="1">
              <a:spLocks noChangeArrowheads="1"/>
            </p:cNvSpPr>
            <p:nvPr/>
          </p:nvSpPr>
          <p:spPr bwMode="auto">
            <a:xfrm>
              <a:off x="3390900" y="1524000"/>
              <a:ext cx="390525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m</a:t>
              </a:r>
              <a:endParaRPr lang="en-US" dirty="0">
                <a:latin typeface="+mj-lt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2209800" y="1752622"/>
              <a:ext cx="995363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inputs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60975" y="1763713"/>
            <a:ext cx="1924050" cy="617537"/>
            <a:chOff x="5260975" y="1763712"/>
            <a:chExt cx="1923326" cy="617598"/>
          </a:xfrm>
        </p:grpSpPr>
        <p:grpSp>
          <p:nvGrpSpPr>
            <p:cNvPr id="20493" name="Group 5"/>
            <p:cNvGrpSpPr>
              <a:grpSpLocks/>
            </p:cNvGrpSpPr>
            <p:nvPr/>
          </p:nvGrpSpPr>
          <p:grpSpPr bwMode="auto">
            <a:xfrm>
              <a:off x="5260975" y="2124075"/>
              <a:ext cx="682625" cy="87312"/>
              <a:chOff x="2594" y="4053"/>
              <a:chExt cx="430" cy="55"/>
            </a:xfrm>
          </p:grpSpPr>
          <p:sp>
            <p:nvSpPr>
              <p:cNvPr id="9239" name="Freeform 6"/>
              <p:cNvSpPr>
                <a:spLocks/>
              </p:cNvSpPr>
              <p:nvPr/>
            </p:nvSpPr>
            <p:spPr bwMode="auto">
              <a:xfrm>
                <a:off x="2905" y="4053"/>
                <a:ext cx="119" cy="55"/>
              </a:xfrm>
              <a:custGeom>
                <a:avLst/>
                <a:gdLst>
                  <a:gd name="T0" fmla="*/ 119 w 119"/>
                  <a:gd name="T1" fmla="*/ 31 h 55"/>
                  <a:gd name="T2" fmla="*/ 0 w 119"/>
                  <a:gd name="T3" fmla="*/ 55 h 55"/>
                  <a:gd name="T4" fmla="*/ 0 w 119"/>
                  <a:gd name="T5" fmla="*/ 31 h 55"/>
                  <a:gd name="T6" fmla="*/ 0 w 119"/>
                  <a:gd name="T7" fmla="*/ 0 h 55"/>
                  <a:gd name="T8" fmla="*/ 119 w 119"/>
                  <a:gd name="T9" fmla="*/ 3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1"/>
                    </a:moveTo>
                    <a:lnTo>
                      <a:pt x="0" y="55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19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2594" y="408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0" name="Line 18"/>
            <p:cNvSpPr>
              <a:spLocks noChangeShapeType="1"/>
            </p:cNvSpPr>
            <p:nvPr/>
          </p:nvSpPr>
          <p:spPr bwMode="auto">
            <a:xfrm flipH="1">
              <a:off x="5487903" y="2062191"/>
              <a:ext cx="226927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3" name="Text Box 24"/>
            <p:cNvSpPr txBox="1">
              <a:spLocks noChangeArrowheads="1"/>
            </p:cNvSpPr>
            <p:nvPr/>
          </p:nvSpPr>
          <p:spPr bwMode="auto">
            <a:xfrm>
              <a:off x="5486315" y="1763712"/>
              <a:ext cx="323728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n</a:t>
              </a:r>
              <a:endParaRPr lang="en-US">
                <a:latin typeface="+mj-lt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6019514" y="1981220"/>
              <a:ext cx="1164787" cy="40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outputs</a:t>
              </a:r>
              <a:endParaRPr lang="en-US" sz="32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600200"/>
            <a:ext cx="838200" cy="838200"/>
            <a:chOff x="624" y="1008"/>
            <a:chExt cx="528" cy="528"/>
          </a:xfrm>
        </p:grpSpPr>
        <p:sp>
          <p:nvSpPr>
            <p:cNvPr id="11347" name="Oval 4"/>
            <p:cNvSpPr>
              <a:spLocks noChangeArrowheads="1"/>
            </p:cNvSpPr>
            <p:nvPr/>
          </p:nvSpPr>
          <p:spPr bwMode="auto">
            <a:xfrm>
              <a:off x="624" y="1008"/>
              <a:ext cx="528" cy="528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48" name="Rectangle 5"/>
            <p:cNvSpPr>
              <a:spLocks noChangeArrowheads="1"/>
            </p:cNvSpPr>
            <p:nvPr/>
          </p:nvSpPr>
          <p:spPr bwMode="auto">
            <a:xfrm>
              <a:off x="748" y="1093"/>
              <a:ext cx="3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SX</a:t>
              </a:r>
            </a:p>
          </p:txBody>
        </p:sp>
        <p:sp>
          <p:nvSpPr>
            <p:cNvPr id="11349" name="Rectangle 6"/>
            <p:cNvSpPr>
              <a:spLocks noChangeArrowheads="1"/>
            </p:cNvSpPr>
            <p:nvPr/>
          </p:nvSpPr>
          <p:spPr bwMode="auto">
            <a:xfrm>
              <a:off x="714" y="1285"/>
              <a:ext cx="37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U=0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1600200"/>
            <a:ext cx="1524000" cy="838200"/>
            <a:chOff x="1152" y="1008"/>
            <a:chExt cx="960" cy="528"/>
          </a:xfrm>
        </p:grpSpPr>
        <p:grpSp>
          <p:nvGrpSpPr>
            <p:cNvPr id="22623" name="Group 8"/>
            <p:cNvGrpSpPr>
              <a:grpSpLocks/>
            </p:cNvGrpSpPr>
            <p:nvPr/>
          </p:nvGrpSpPr>
          <p:grpSpPr bwMode="auto">
            <a:xfrm>
              <a:off x="1584" y="1008"/>
              <a:ext cx="528" cy="528"/>
              <a:chOff x="2448" y="1403"/>
              <a:chExt cx="528" cy="528"/>
            </a:xfrm>
          </p:grpSpPr>
          <p:sp>
            <p:nvSpPr>
              <p:cNvPr id="11344" name="Oval 9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45" name="Rectangle 10"/>
              <p:cNvSpPr>
                <a:spLocks noChangeArrowheads="1"/>
              </p:cNvSpPr>
              <p:nvPr/>
            </p:nvSpPr>
            <p:spPr bwMode="auto">
              <a:xfrm>
                <a:off x="2581" y="1488"/>
                <a:ext cx="30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</a:t>
                </a:r>
              </a:p>
            </p:txBody>
          </p:sp>
          <p:sp>
            <p:nvSpPr>
              <p:cNvPr id="11346" name="Rectangle 11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24" name="Group 12"/>
            <p:cNvGrpSpPr>
              <a:grpSpLocks/>
            </p:cNvGrpSpPr>
            <p:nvPr/>
          </p:nvGrpSpPr>
          <p:grpSpPr bwMode="auto">
            <a:xfrm>
              <a:off x="1152" y="1248"/>
              <a:ext cx="432" cy="201"/>
              <a:chOff x="1152" y="1248"/>
              <a:chExt cx="432" cy="201"/>
            </a:xfrm>
          </p:grpSpPr>
          <p:sp>
            <p:nvSpPr>
              <p:cNvPr id="11342" name="Rectangle 13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43" name="Line 14"/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352800" y="1600200"/>
            <a:ext cx="1524000" cy="838200"/>
            <a:chOff x="2112" y="1008"/>
            <a:chExt cx="960" cy="528"/>
          </a:xfrm>
        </p:grpSpPr>
        <p:grpSp>
          <p:nvGrpSpPr>
            <p:cNvPr id="22616" name="Group 16"/>
            <p:cNvGrpSpPr>
              <a:grpSpLocks/>
            </p:cNvGrpSpPr>
            <p:nvPr/>
          </p:nvGrpSpPr>
          <p:grpSpPr bwMode="auto">
            <a:xfrm>
              <a:off x="2544" y="1008"/>
              <a:ext cx="528" cy="528"/>
              <a:chOff x="2448" y="1403"/>
              <a:chExt cx="528" cy="528"/>
            </a:xfrm>
          </p:grpSpPr>
          <p:sp>
            <p:nvSpPr>
              <p:cNvPr id="11337" name="Oval 17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8" name="Rectangle 18"/>
              <p:cNvSpPr>
                <a:spLocks noChangeArrowheads="1"/>
              </p:cNvSpPr>
              <p:nvPr/>
            </p:nvSpPr>
            <p:spPr bwMode="auto">
              <a:xfrm>
                <a:off x="2533" y="1488"/>
                <a:ext cx="40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</a:t>
                </a:r>
              </a:p>
            </p:txBody>
          </p:sp>
          <p:sp>
            <p:nvSpPr>
              <p:cNvPr id="11339" name="Rectangle 19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7" name="Group 20"/>
            <p:cNvGrpSpPr>
              <a:grpSpLocks/>
            </p:cNvGrpSpPr>
            <p:nvPr/>
          </p:nvGrpSpPr>
          <p:grpSpPr bwMode="auto">
            <a:xfrm>
              <a:off x="2112" y="1248"/>
              <a:ext cx="432" cy="201"/>
              <a:chOff x="2112" y="1248"/>
              <a:chExt cx="432" cy="201"/>
            </a:xfrm>
          </p:grpSpPr>
          <p:sp>
            <p:nvSpPr>
              <p:cNvPr id="11335" name="Line 21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6" name="Rectangle 22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876800" y="1600200"/>
            <a:ext cx="1541463" cy="838200"/>
            <a:chOff x="3072" y="1008"/>
            <a:chExt cx="971" cy="528"/>
          </a:xfrm>
        </p:grpSpPr>
        <p:grpSp>
          <p:nvGrpSpPr>
            <p:cNvPr id="22609" name="Group 24"/>
            <p:cNvGrpSpPr>
              <a:grpSpLocks/>
            </p:cNvGrpSpPr>
            <p:nvPr/>
          </p:nvGrpSpPr>
          <p:grpSpPr bwMode="auto">
            <a:xfrm>
              <a:off x="3504" y="1008"/>
              <a:ext cx="539" cy="528"/>
              <a:chOff x="2448" y="1403"/>
              <a:chExt cx="539" cy="528"/>
            </a:xfrm>
          </p:grpSpPr>
          <p:sp>
            <p:nvSpPr>
              <p:cNvPr id="11330" name="Oval 25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1" name="Rectangle 26"/>
              <p:cNvSpPr>
                <a:spLocks noChangeArrowheads="1"/>
              </p:cNvSpPr>
              <p:nvPr/>
            </p:nvSpPr>
            <p:spPr bwMode="auto">
              <a:xfrm>
                <a:off x="2486" y="1488"/>
                <a:ext cx="50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</a:t>
                </a:r>
              </a:p>
            </p:txBody>
          </p:sp>
          <p:sp>
            <p:nvSpPr>
              <p:cNvPr id="11332" name="Rectangle 27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0" name="Group 28"/>
            <p:cNvGrpSpPr>
              <a:grpSpLocks/>
            </p:cNvGrpSpPr>
            <p:nvPr/>
          </p:nvGrpSpPr>
          <p:grpSpPr bwMode="auto">
            <a:xfrm>
              <a:off x="3072" y="1248"/>
              <a:ext cx="432" cy="201"/>
              <a:chOff x="2112" y="1248"/>
              <a:chExt cx="432" cy="201"/>
            </a:xfrm>
          </p:grpSpPr>
          <p:sp>
            <p:nvSpPr>
              <p:cNvPr id="11328" name="Line 29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9" name="Rectangle 3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00800" y="1600200"/>
            <a:ext cx="1598613" cy="838200"/>
            <a:chOff x="4032" y="1008"/>
            <a:chExt cx="1007" cy="528"/>
          </a:xfrm>
        </p:grpSpPr>
        <p:grpSp>
          <p:nvGrpSpPr>
            <p:cNvPr id="22602" name="Group 32"/>
            <p:cNvGrpSpPr>
              <a:grpSpLocks/>
            </p:cNvGrpSpPr>
            <p:nvPr/>
          </p:nvGrpSpPr>
          <p:grpSpPr bwMode="auto">
            <a:xfrm>
              <a:off x="4464" y="1008"/>
              <a:ext cx="575" cy="528"/>
              <a:chOff x="2448" y="1403"/>
              <a:chExt cx="575" cy="528"/>
            </a:xfrm>
          </p:grpSpPr>
          <p:sp>
            <p:nvSpPr>
              <p:cNvPr id="11323" name="Oval 33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4" name="Rectangle 34"/>
              <p:cNvSpPr>
                <a:spLocks noChangeArrowheads="1"/>
              </p:cNvSpPr>
              <p:nvPr/>
            </p:nvSpPr>
            <p:spPr bwMode="auto">
              <a:xfrm>
                <a:off x="2449" y="1488"/>
                <a:ext cx="5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S0110</a:t>
                </a:r>
              </a:p>
            </p:txBody>
          </p:sp>
          <p:sp>
            <p:nvSpPr>
              <p:cNvPr id="11325" name="Rectangle 35"/>
              <p:cNvSpPr>
                <a:spLocks noChangeArrowheads="1"/>
              </p:cNvSpPr>
              <p:nvPr/>
            </p:nvSpPr>
            <p:spPr bwMode="auto">
              <a:xfrm>
                <a:off x="2539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U=1</a:t>
                </a:r>
              </a:p>
            </p:txBody>
          </p:sp>
        </p:grpSp>
        <p:grpSp>
          <p:nvGrpSpPr>
            <p:cNvPr id="22603" name="Group 36"/>
            <p:cNvGrpSpPr>
              <a:grpSpLocks/>
            </p:cNvGrpSpPr>
            <p:nvPr/>
          </p:nvGrpSpPr>
          <p:grpSpPr bwMode="auto">
            <a:xfrm>
              <a:off x="4032" y="1248"/>
              <a:ext cx="432" cy="201"/>
              <a:chOff x="2112" y="1248"/>
              <a:chExt cx="432" cy="201"/>
            </a:xfrm>
          </p:grpSpPr>
          <p:sp>
            <p:nvSpPr>
              <p:cNvPr id="11321" name="Line 37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2" name="Rectangle 38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31775" y="1981200"/>
            <a:ext cx="762000" cy="396875"/>
            <a:chOff x="146" y="1248"/>
            <a:chExt cx="480" cy="250"/>
          </a:xfrm>
        </p:grpSpPr>
        <p:sp>
          <p:nvSpPr>
            <p:cNvPr id="11317" name="Freeform 40"/>
            <p:cNvSpPr>
              <a:spLocks/>
            </p:cNvSpPr>
            <p:nvPr/>
          </p:nvSpPr>
          <p:spPr bwMode="auto">
            <a:xfrm rot="3678300" flipH="1">
              <a:off x="356" y="1228"/>
              <a:ext cx="250" cy="290"/>
            </a:xfrm>
            <a:custGeom>
              <a:avLst/>
              <a:gdLst>
                <a:gd name="T0" fmla="*/ 54 w 250"/>
                <a:gd name="T1" fmla="*/ 0 h 290"/>
                <a:gd name="T2" fmla="*/ 13 w 250"/>
                <a:gd name="T3" fmla="*/ 194 h 290"/>
                <a:gd name="T4" fmla="*/ 132 w 250"/>
                <a:gd name="T5" fmla="*/ 288 h 290"/>
                <a:gd name="T6" fmla="*/ 247 w 250"/>
                <a:gd name="T7" fmla="*/ 182 h 290"/>
                <a:gd name="T8" fmla="*/ 150 w 250"/>
                <a:gd name="T9" fmla="*/ 0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90"/>
                <a:gd name="T17" fmla="*/ 250 w 25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90">
                  <a:moveTo>
                    <a:pt x="54" y="0"/>
                  </a:moveTo>
                  <a:cubicBezTo>
                    <a:pt x="47" y="32"/>
                    <a:pt x="0" y="146"/>
                    <a:pt x="13" y="194"/>
                  </a:cubicBezTo>
                  <a:cubicBezTo>
                    <a:pt x="26" y="242"/>
                    <a:pt x="93" y="290"/>
                    <a:pt x="132" y="288"/>
                  </a:cubicBezTo>
                  <a:cubicBezTo>
                    <a:pt x="171" y="286"/>
                    <a:pt x="244" y="230"/>
                    <a:pt x="247" y="182"/>
                  </a:cubicBezTo>
                  <a:cubicBezTo>
                    <a:pt x="250" y="134"/>
                    <a:pt x="170" y="38"/>
                    <a:pt x="1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18" name="Rectangle 41"/>
            <p:cNvSpPr>
              <a:spLocks noChangeArrowheads="1"/>
            </p:cNvSpPr>
            <p:nvPr/>
          </p:nvSpPr>
          <p:spPr bwMode="auto">
            <a:xfrm flipH="1">
              <a:off x="146" y="1296"/>
              <a:ext cx="20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1</a:t>
              </a: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1630363" y="1066800"/>
            <a:ext cx="5608637" cy="2197100"/>
            <a:chOff x="1027" y="672"/>
            <a:chExt cx="3533" cy="1384"/>
          </a:xfrm>
        </p:grpSpPr>
        <p:grpSp>
          <p:nvGrpSpPr>
            <p:cNvPr id="22585" name="Group 43"/>
            <p:cNvGrpSpPr>
              <a:grpSpLocks/>
            </p:cNvGrpSpPr>
            <p:nvPr/>
          </p:nvGrpSpPr>
          <p:grpSpPr bwMode="auto">
            <a:xfrm>
              <a:off x="2016" y="1344"/>
              <a:ext cx="607" cy="441"/>
              <a:chOff x="2016" y="1344"/>
              <a:chExt cx="607" cy="441"/>
            </a:xfrm>
          </p:grpSpPr>
          <p:sp>
            <p:nvSpPr>
              <p:cNvPr id="11315" name="Rectangle 44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6" name="Arc 45"/>
              <p:cNvSpPr>
                <a:spLocks/>
              </p:cNvSpPr>
              <p:nvPr/>
            </p:nvSpPr>
            <p:spPr bwMode="auto">
              <a:xfrm rot="10800000" flipH="1">
                <a:off x="2016" y="1344"/>
                <a:ext cx="607" cy="240"/>
              </a:xfrm>
              <a:custGeom>
                <a:avLst/>
                <a:gdLst>
                  <a:gd name="T0" fmla="*/ 0 w 36778"/>
                  <a:gd name="T1" fmla="*/ 0 h 21600"/>
                  <a:gd name="T2" fmla="*/ 0 w 36778"/>
                  <a:gd name="T3" fmla="*/ 0 h 21600"/>
                  <a:gd name="T4" fmla="*/ 0 w 367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6778"/>
                  <a:gd name="T10" fmla="*/ 0 h 21600"/>
                  <a:gd name="T11" fmla="*/ 36778 w 367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778" h="21600" fill="none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</a:path>
                  <a:path w="36778" h="21600" stroke="0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  <a:lnTo>
                      <a:pt x="18122" y="21600"/>
                    </a:lnTo>
                    <a:lnTo>
                      <a:pt x="0" y="984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6" name="Group 46"/>
            <p:cNvGrpSpPr>
              <a:grpSpLocks/>
            </p:cNvGrpSpPr>
            <p:nvPr/>
          </p:nvGrpSpPr>
          <p:grpSpPr bwMode="auto">
            <a:xfrm>
              <a:off x="1392" y="1488"/>
              <a:ext cx="442" cy="297"/>
              <a:chOff x="1392" y="1488"/>
              <a:chExt cx="442" cy="297"/>
            </a:xfrm>
          </p:grpSpPr>
          <p:sp>
            <p:nvSpPr>
              <p:cNvPr id="11313" name="Freeform 47"/>
              <p:cNvSpPr>
                <a:spLocks/>
              </p:cNvSpPr>
              <p:nvPr/>
            </p:nvSpPr>
            <p:spPr bwMode="auto">
              <a:xfrm rot="1194576" flipH="1">
                <a:off x="1584" y="1488"/>
                <a:ext cx="250" cy="290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14" name="Rectangle 48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2587" name="Group 49"/>
            <p:cNvGrpSpPr>
              <a:grpSpLocks/>
            </p:cNvGrpSpPr>
            <p:nvPr/>
          </p:nvGrpSpPr>
          <p:grpSpPr bwMode="auto">
            <a:xfrm>
              <a:off x="2016" y="672"/>
              <a:ext cx="2544" cy="384"/>
              <a:chOff x="2016" y="672"/>
              <a:chExt cx="2544" cy="384"/>
            </a:xfrm>
          </p:grpSpPr>
          <p:sp>
            <p:nvSpPr>
              <p:cNvPr id="11311" name="Rectangle 50"/>
              <p:cNvSpPr>
                <a:spLocks noChangeArrowheads="1"/>
              </p:cNvSpPr>
              <p:nvPr/>
            </p:nvSpPr>
            <p:spPr bwMode="auto">
              <a:xfrm>
                <a:off x="2352" y="76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2" name="Freeform 51"/>
              <p:cNvSpPr>
                <a:spLocks/>
              </p:cNvSpPr>
              <p:nvPr/>
            </p:nvSpPr>
            <p:spPr bwMode="auto">
              <a:xfrm>
                <a:off x="2016" y="672"/>
                <a:ext cx="2544" cy="384"/>
              </a:xfrm>
              <a:custGeom>
                <a:avLst/>
                <a:gdLst>
                  <a:gd name="T0" fmla="*/ 0 w 3533"/>
                  <a:gd name="T1" fmla="*/ 1 h 528"/>
                  <a:gd name="T2" fmla="*/ 1 w 3533"/>
                  <a:gd name="T3" fmla="*/ 1 h 528"/>
                  <a:gd name="T4" fmla="*/ 1 w 3533"/>
                  <a:gd name="T5" fmla="*/ 1 h 528"/>
                  <a:gd name="T6" fmla="*/ 1 w 3533"/>
                  <a:gd name="T7" fmla="*/ 1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33"/>
                  <a:gd name="T13" fmla="*/ 0 h 528"/>
                  <a:gd name="T14" fmla="*/ 3533 w 3533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33" h="528">
                    <a:moveTo>
                      <a:pt x="0" y="505"/>
                    </a:moveTo>
                    <a:cubicBezTo>
                      <a:pt x="128" y="434"/>
                      <a:pt x="341" y="147"/>
                      <a:pt x="769" y="75"/>
                    </a:cubicBezTo>
                    <a:cubicBezTo>
                      <a:pt x="1197" y="3"/>
                      <a:pt x="2108" y="0"/>
                      <a:pt x="2569" y="75"/>
                    </a:cubicBezTo>
                    <a:cubicBezTo>
                      <a:pt x="3029" y="151"/>
                      <a:pt x="3281" y="339"/>
                      <a:pt x="3533" y="52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8" name="Group 52"/>
            <p:cNvGrpSpPr>
              <a:grpSpLocks/>
            </p:cNvGrpSpPr>
            <p:nvPr/>
          </p:nvGrpSpPr>
          <p:grpSpPr bwMode="auto">
            <a:xfrm>
              <a:off x="3024" y="864"/>
              <a:ext cx="1536" cy="249"/>
              <a:chOff x="3024" y="864"/>
              <a:chExt cx="1536" cy="249"/>
            </a:xfrm>
          </p:grpSpPr>
          <p:sp>
            <p:nvSpPr>
              <p:cNvPr id="11309" name="Rectangle 53"/>
              <p:cNvSpPr>
                <a:spLocks noChangeArrowheads="1"/>
              </p:cNvSpPr>
              <p:nvPr/>
            </p:nvSpPr>
            <p:spPr bwMode="auto">
              <a:xfrm flipH="1">
                <a:off x="3218" y="912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  <p:sp>
            <p:nvSpPr>
              <p:cNvPr id="11310" name="Freeform 54"/>
              <p:cNvSpPr>
                <a:spLocks/>
              </p:cNvSpPr>
              <p:nvPr/>
            </p:nvSpPr>
            <p:spPr bwMode="auto">
              <a:xfrm>
                <a:off x="3024" y="864"/>
                <a:ext cx="1536" cy="194"/>
              </a:xfrm>
              <a:custGeom>
                <a:avLst/>
                <a:gdLst>
                  <a:gd name="T0" fmla="*/ 0 w 2519"/>
                  <a:gd name="T1" fmla="*/ 1 h 338"/>
                  <a:gd name="T2" fmla="*/ 1 w 2519"/>
                  <a:gd name="T3" fmla="*/ 1 h 338"/>
                  <a:gd name="T4" fmla="*/ 1 w 2519"/>
                  <a:gd name="T5" fmla="*/ 1 h 338"/>
                  <a:gd name="T6" fmla="*/ 1 w 2519"/>
                  <a:gd name="T7" fmla="*/ 1 h 3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9"/>
                  <a:gd name="T13" fmla="*/ 0 h 338"/>
                  <a:gd name="T14" fmla="*/ 2519 w 2519"/>
                  <a:gd name="T15" fmla="*/ 338 h 3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9" h="338">
                    <a:moveTo>
                      <a:pt x="0" y="338"/>
                    </a:moveTo>
                    <a:cubicBezTo>
                      <a:pt x="94" y="291"/>
                      <a:pt x="260" y="96"/>
                      <a:pt x="566" y="48"/>
                    </a:cubicBezTo>
                    <a:cubicBezTo>
                      <a:pt x="872" y="0"/>
                      <a:pt x="1512" y="0"/>
                      <a:pt x="1838" y="48"/>
                    </a:cubicBezTo>
                    <a:cubicBezTo>
                      <a:pt x="2163" y="96"/>
                      <a:pt x="2341" y="216"/>
                      <a:pt x="2519" y="33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9" name="Group 55"/>
            <p:cNvGrpSpPr>
              <a:grpSpLocks/>
            </p:cNvGrpSpPr>
            <p:nvPr/>
          </p:nvGrpSpPr>
          <p:grpSpPr bwMode="auto">
            <a:xfrm>
              <a:off x="1027" y="1490"/>
              <a:ext cx="2621" cy="566"/>
              <a:chOff x="1027" y="1490"/>
              <a:chExt cx="2621" cy="566"/>
            </a:xfrm>
          </p:grpSpPr>
          <p:sp>
            <p:nvSpPr>
              <p:cNvPr id="11307" name="Freeform 56"/>
              <p:cNvSpPr>
                <a:spLocks/>
              </p:cNvSpPr>
              <p:nvPr/>
            </p:nvSpPr>
            <p:spPr bwMode="auto">
              <a:xfrm>
                <a:off x="1027" y="1490"/>
                <a:ext cx="2621" cy="566"/>
              </a:xfrm>
              <a:custGeom>
                <a:avLst/>
                <a:gdLst>
                  <a:gd name="T0" fmla="*/ 0 w 2621"/>
                  <a:gd name="T1" fmla="*/ 0 h 566"/>
                  <a:gd name="T2" fmla="*/ 626 w 2621"/>
                  <a:gd name="T3" fmla="*/ 476 h 566"/>
                  <a:gd name="T4" fmla="*/ 1984 w 2621"/>
                  <a:gd name="T5" fmla="*/ 495 h 566"/>
                  <a:gd name="T6" fmla="*/ 2621 w 2621"/>
                  <a:gd name="T7" fmla="*/ 48 h 5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21"/>
                  <a:gd name="T13" fmla="*/ 0 h 566"/>
                  <a:gd name="T14" fmla="*/ 2621 w 2621"/>
                  <a:gd name="T15" fmla="*/ 566 h 5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21" h="566">
                    <a:moveTo>
                      <a:pt x="0" y="0"/>
                    </a:moveTo>
                    <a:cubicBezTo>
                      <a:pt x="104" y="79"/>
                      <a:pt x="295" y="393"/>
                      <a:pt x="626" y="476"/>
                    </a:cubicBezTo>
                    <a:cubicBezTo>
                      <a:pt x="957" y="559"/>
                      <a:pt x="1652" y="566"/>
                      <a:pt x="1984" y="495"/>
                    </a:cubicBezTo>
                    <a:cubicBezTo>
                      <a:pt x="2316" y="424"/>
                      <a:pt x="2488" y="141"/>
                      <a:pt x="2621" y="4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8" name="Rectangle 57"/>
              <p:cNvSpPr>
                <a:spLocks noChangeArrowheads="1"/>
              </p:cNvSpPr>
              <p:nvPr/>
            </p:nvSpPr>
            <p:spPr bwMode="auto">
              <a:xfrm flipH="1">
                <a:off x="2546" y="182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5368925" y="4194175"/>
            <a:ext cx="2251075" cy="2049463"/>
            <a:chOff x="3526" y="2354"/>
            <a:chExt cx="1418" cy="1291"/>
          </a:xfrm>
        </p:grpSpPr>
        <p:grpSp>
          <p:nvGrpSpPr>
            <p:cNvPr id="22577" name="Group 59"/>
            <p:cNvGrpSpPr>
              <a:grpSpLocks/>
            </p:cNvGrpSpPr>
            <p:nvPr/>
          </p:nvGrpSpPr>
          <p:grpSpPr bwMode="auto">
            <a:xfrm>
              <a:off x="4416" y="2688"/>
              <a:ext cx="528" cy="528"/>
              <a:chOff x="2448" y="1403"/>
              <a:chExt cx="528" cy="528"/>
            </a:xfrm>
          </p:grpSpPr>
          <p:sp>
            <p:nvSpPr>
              <p:cNvPr id="11299" name="Oval 60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0" name="Rectangle 61"/>
              <p:cNvSpPr>
                <a:spLocks noChangeArrowheads="1"/>
              </p:cNvSpPr>
              <p:nvPr/>
            </p:nvSpPr>
            <p:spPr bwMode="auto">
              <a:xfrm>
                <a:off x="2519" y="1488"/>
                <a:ext cx="43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XXX</a:t>
                </a:r>
              </a:p>
            </p:txBody>
          </p:sp>
          <p:sp>
            <p:nvSpPr>
              <p:cNvPr id="11301" name="Rectangle 62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4128" y="2544"/>
              <a:ext cx="480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6" name="Text Box 64"/>
            <p:cNvSpPr txBox="1">
              <a:spLocks noChangeArrowheads="1"/>
            </p:cNvSpPr>
            <p:nvPr/>
          </p:nvSpPr>
          <p:spPr bwMode="auto">
            <a:xfrm>
              <a:off x="3640" y="2354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NAME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of state</a:t>
              </a:r>
            </a:p>
          </p:txBody>
        </p:sp>
        <p:sp>
          <p:nvSpPr>
            <p:cNvPr id="11297" name="Line 65"/>
            <p:cNvSpPr>
              <a:spLocks noChangeShapeType="1"/>
            </p:cNvSpPr>
            <p:nvPr/>
          </p:nvSpPr>
          <p:spPr bwMode="auto">
            <a:xfrm flipV="1">
              <a:off x="4272" y="3072"/>
              <a:ext cx="288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8" name="Text Box 66"/>
            <p:cNvSpPr txBox="1">
              <a:spLocks noChangeArrowheads="1"/>
            </p:cNvSpPr>
            <p:nvPr/>
          </p:nvSpPr>
          <p:spPr bwMode="auto">
            <a:xfrm>
              <a:off x="3526" y="3122"/>
              <a:ext cx="9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OUTPUT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when in this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state</a:t>
              </a:r>
            </a:p>
          </p:txBody>
        </p:sp>
      </p:grp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7620000" y="4038600"/>
            <a:ext cx="1431925" cy="2128838"/>
            <a:chOff x="4896" y="2256"/>
            <a:chExt cx="902" cy="1341"/>
          </a:xfrm>
        </p:grpSpPr>
        <p:grpSp>
          <p:nvGrpSpPr>
            <p:cNvPr id="22570" name="Group 68"/>
            <p:cNvGrpSpPr>
              <a:grpSpLocks/>
            </p:cNvGrpSpPr>
            <p:nvPr/>
          </p:nvGrpSpPr>
          <p:grpSpPr bwMode="auto">
            <a:xfrm>
              <a:off x="4896" y="2256"/>
              <a:ext cx="768" cy="681"/>
              <a:chOff x="4896" y="2256"/>
              <a:chExt cx="768" cy="681"/>
            </a:xfrm>
          </p:grpSpPr>
          <p:grpSp>
            <p:nvGrpSpPr>
              <p:cNvPr id="22573" name="Group 69"/>
              <p:cNvGrpSpPr>
                <a:grpSpLocks/>
              </p:cNvGrpSpPr>
              <p:nvPr/>
            </p:nvGrpSpPr>
            <p:grpSpPr bwMode="auto">
              <a:xfrm>
                <a:off x="4896" y="2256"/>
                <a:ext cx="768" cy="576"/>
                <a:chOff x="4896" y="2256"/>
                <a:chExt cx="768" cy="576"/>
              </a:xfrm>
            </p:grpSpPr>
            <p:sp>
              <p:nvSpPr>
                <p:cNvPr id="1129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896" y="2640"/>
                  <a:ext cx="28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1293" name="Oval 71"/>
                <p:cNvSpPr>
                  <a:spLocks noChangeArrowheads="1"/>
                </p:cNvSpPr>
                <p:nvPr/>
              </p:nvSpPr>
              <p:spPr bwMode="auto">
                <a:xfrm>
                  <a:off x="5136" y="2256"/>
                  <a:ext cx="52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1291" name="Rectangle 72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sp>
          <p:nvSpPr>
            <p:cNvPr id="11288" name="Line 73"/>
            <p:cNvSpPr>
              <a:spLocks noChangeShapeType="1"/>
            </p:cNvSpPr>
            <p:nvPr/>
          </p:nvSpPr>
          <p:spPr bwMode="auto">
            <a:xfrm flipH="1" flipV="1">
              <a:off x="5088" y="2880"/>
              <a:ext cx="144" cy="2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9" name="Text Box 74"/>
            <p:cNvSpPr txBox="1">
              <a:spLocks noChangeArrowheads="1"/>
            </p:cNvSpPr>
            <p:nvPr/>
          </p:nvSpPr>
          <p:spPr bwMode="auto">
            <a:xfrm>
              <a:off x="5064" y="3074"/>
              <a:ext cx="73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j-lt"/>
                </a:rPr>
                <a:t>INPUT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causing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transition</a:t>
              </a:r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6553200" y="3508375"/>
            <a:ext cx="1481138" cy="1216025"/>
            <a:chOff x="4128" y="2210"/>
            <a:chExt cx="933" cy="766"/>
          </a:xfrm>
        </p:grpSpPr>
        <p:sp>
          <p:nvSpPr>
            <p:cNvPr id="11285" name="Line 76"/>
            <p:cNvSpPr>
              <a:spLocks noChangeShapeType="1"/>
            </p:cNvSpPr>
            <p:nvPr/>
          </p:nvSpPr>
          <p:spPr bwMode="auto">
            <a:xfrm flipH="1">
              <a:off x="4608" y="2688"/>
              <a:ext cx="9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6" name="Text Box 77"/>
            <p:cNvSpPr txBox="1">
              <a:spLocks noChangeArrowheads="1"/>
            </p:cNvSpPr>
            <p:nvPr/>
          </p:nvSpPr>
          <p:spPr bwMode="auto">
            <a:xfrm>
              <a:off x="4128" y="2210"/>
              <a:ext cx="9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j-lt"/>
                </a:rPr>
                <a:t>Heavy circle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Means</a:t>
              </a:r>
            </a:p>
            <a:p>
              <a:pPr algn="ctr">
                <a:defRPr/>
              </a:pPr>
              <a:r>
                <a:rPr lang="en-US" sz="1600" i="1" dirty="0">
                  <a:latin typeface="+mj-lt"/>
                </a:rPr>
                <a:t>INITIAL</a:t>
              </a:r>
              <a:r>
                <a:rPr lang="en-US" sz="1600" dirty="0">
                  <a:latin typeface="+mj-lt"/>
                </a:rPr>
                <a:t> state</a:t>
              </a:r>
            </a:p>
          </p:txBody>
        </p:sp>
      </p:grpSp>
      <p:sp>
        <p:nvSpPr>
          <p:cNvPr id="11276" name="Text Box 78"/>
          <p:cNvSpPr txBox="1">
            <a:spLocks noChangeArrowheads="1"/>
          </p:cNvSpPr>
          <p:nvPr/>
        </p:nvSpPr>
        <p:spPr bwMode="auto">
          <a:xfrm>
            <a:off x="457200" y="36591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+mj-lt"/>
              </a:rPr>
              <a:t>Designing our lock …</a:t>
            </a:r>
          </a:p>
        </p:txBody>
      </p:sp>
      <p:sp>
        <p:nvSpPr>
          <p:cNvPr id="11277" name="Rectangle 79"/>
          <p:cNvSpPr>
            <a:spLocks noChangeArrowheads="1"/>
          </p:cNvSpPr>
          <p:nvPr/>
        </p:nvSpPr>
        <p:spPr bwMode="auto">
          <a:xfrm>
            <a:off x="685800" y="4191000"/>
            <a:ext cx="421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Need an initial state; call it SX.</a:t>
            </a:r>
          </a:p>
        </p:txBody>
      </p:sp>
      <p:sp>
        <p:nvSpPr>
          <p:cNvPr id="9296" name="Rectangle 80"/>
          <p:cNvSpPr>
            <a:spLocks noChangeArrowheads="1"/>
          </p:cNvSpPr>
          <p:nvPr/>
        </p:nvSpPr>
        <p:spPr bwMode="auto">
          <a:xfrm>
            <a:off x="685800" y="4648200"/>
            <a:ext cx="472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Must have a separate state for each step of the proper entry sequence</a:t>
            </a:r>
          </a:p>
        </p:txBody>
      </p:sp>
      <p:sp>
        <p:nvSpPr>
          <p:cNvPr id="9297" name="Rectangle 81"/>
          <p:cNvSpPr>
            <a:spLocks noChangeArrowheads="1"/>
          </p:cNvSpPr>
          <p:nvPr/>
        </p:nvSpPr>
        <p:spPr bwMode="auto">
          <a:xfrm>
            <a:off x="685800" y="5616575"/>
            <a:ext cx="472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Must handle other (erroneous) entries</a:t>
            </a:r>
          </a:p>
        </p:txBody>
      </p:sp>
      <p:sp>
        <p:nvSpPr>
          <p:cNvPr id="225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67400" y="381000"/>
            <a:ext cx="3276600" cy="1614488"/>
            <a:chOff x="5867400" y="381000"/>
            <a:chExt cx="3276600" cy="1615000"/>
          </a:xfrm>
        </p:grpSpPr>
        <p:sp>
          <p:nvSpPr>
            <p:cNvPr id="11282" name="Line 84"/>
            <p:cNvSpPr>
              <a:spLocks noChangeShapeType="1"/>
            </p:cNvSpPr>
            <p:nvPr/>
          </p:nvSpPr>
          <p:spPr bwMode="auto">
            <a:xfrm flipH="1">
              <a:off x="8534400" y="914569"/>
              <a:ext cx="152400" cy="152448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2546" name="Text Box 85"/>
            <p:cNvSpPr txBox="1">
              <a:spLocks noChangeArrowheads="1"/>
            </p:cNvSpPr>
            <p:nvPr/>
          </p:nvSpPr>
          <p:spPr bwMode="auto">
            <a:xfrm>
              <a:off x="7380287" y="381000"/>
              <a:ext cx="17637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Why do these</a:t>
              </a:r>
            </a:p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go to S0 and S01?</a:t>
              </a:r>
            </a:p>
          </p:txBody>
        </p:sp>
        <p:sp>
          <p:nvSpPr>
            <p:cNvPr id="11284" name="Freeform 86"/>
            <p:cNvSpPr>
              <a:spLocks/>
            </p:cNvSpPr>
            <p:nvPr/>
          </p:nvSpPr>
          <p:spPr bwMode="auto">
            <a:xfrm>
              <a:off x="5867400" y="990793"/>
              <a:ext cx="1752600" cy="649494"/>
            </a:xfrm>
            <a:custGeom>
              <a:avLst/>
              <a:gdLst>
                <a:gd name="T0" fmla="*/ 19 w 1251"/>
                <a:gd name="T1" fmla="*/ 144 h 409"/>
                <a:gd name="T2" fmla="*/ 10 w 1251"/>
                <a:gd name="T3" fmla="*/ 33 h 409"/>
                <a:gd name="T4" fmla="*/ 4 w 1251"/>
                <a:gd name="T5" fmla="*/ 137 h 409"/>
                <a:gd name="T6" fmla="*/ 4 w 1251"/>
                <a:gd name="T7" fmla="*/ 321 h 409"/>
                <a:gd name="T8" fmla="*/ 13 w 1251"/>
                <a:gd name="T9" fmla="*/ 380 h 409"/>
                <a:gd name="T10" fmla="*/ 21 w 1251"/>
                <a:gd name="T11" fmla="*/ 144 h 409"/>
                <a:gd name="T12" fmla="*/ 34 w 1251"/>
                <a:gd name="T13" fmla="*/ 26 h 409"/>
                <a:gd name="T14" fmla="*/ 38 w 1251"/>
                <a:gd name="T15" fmla="*/ 0 h 4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51"/>
                <a:gd name="T25" fmla="*/ 0 h 409"/>
                <a:gd name="T26" fmla="*/ 1251 w 1251"/>
                <a:gd name="T27" fmla="*/ 409 h 4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51" h="409">
                  <a:moveTo>
                    <a:pt x="620" y="144"/>
                  </a:moveTo>
                  <a:cubicBezTo>
                    <a:pt x="573" y="127"/>
                    <a:pt x="428" y="34"/>
                    <a:pt x="332" y="33"/>
                  </a:cubicBezTo>
                  <a:cubicBezTo>
                    <a:pt x="236" y="32"/>
                    <a:pt x="88" y="89"/>
                    <a:pt x="44" y="137"/>
                  </a:cubicBezTo>
                  <a:cubicBezTo>
                    <a:pt x="0" y="185"/>
                    <a:pt x="1" y="281"/>
                    <a:pt x="66" y="321"/>
                  </a:cubicBezTo>
                  <a:cubicBezTo>
                    <a:pt x="131" y="361"/>
                    <a:pt x="327" y="409"/>
                    <a:pt x="435" y="380"/>
                  </a:cubicBezTo>
                  <a:cubicBezTo>
                    <a:pt x="543" y="351"/>
                    <a:pt x="608" y="203"/>
                    <a:pt x="716" y="144"/>
                  </a:cubicBezTo>
                  <a:cubicBezTo>
                    <a:pt x="824" y="85"/>
                    <a:pt x="996" y="50"/>
                    <a:pt x="1085" y="26"/>
                  </a:cubicBezTo>
                  <a:cubicBezTo>
                    <a:pt x="1174" y="2"/>
                    <a:pt x="1217" y="5"/>
                    <a:pt x="1251" y="0"/>
                  </a:cubicBezTo>
                </a:path>
              </a:pathLst>
            </a:cu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2548" name="Group 86"/>
            <p:cNvGrpSpPr>
              <a:grpSpLocks/>
            </p:cNvGrpSpPr>
            <p:nvPr/>
          </p:nvGrpSpPr>
          <p:grpSpPr bwMode="auto">
            <a:xfrm flipH="1">
              <a:off x="8077200" y="1066800"/>
              <a:ext cx="578132" cy="929200"/>
              <a:chOff x="2838890" y="729676"/>
              <a:chExt cx="1234915" cy="1984813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297272" y="1140579"/>
                <a:ext cx="0" cy="7089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297272" y="1849516"/>
                <a:ext cx="274670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080250" y="1849516"/>
                <a:ext cx="217022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52" name="Group 9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3565159" y="2690743"/>
                  <a:ext cx="244149" cy="1356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/>
                <p:cNvSpPr/>
                <p:nvPr/>
              </p:nvSpPr>
              <p:spPr>
                <a:xfrm>
                  <a:off x="3575331" y="2582198"/>
                  <a:ext cx="227195" cy="1255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2553" name="Group 9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56446" y="2673784"/>
                  <a:ext cx="247542" cy="4070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2839492" y="2575413"/>
                  <a:ext cx="261104" cy="1390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>
              <a:xfrm>
                <a:off x="3304054" y="1218595"/>
                <a:ext cx="308579" cy="2306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97" idx="0"/>
              </p:cNvCxnSpPr>
              <p:nvPr/>
            </p:nvCxnSpPr>
            <p:spPr>
              <a:xfrm flipV="1">
                <a:off x="3632979" y="1164322"/>
                <a:ext cx="281449" cy="2713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097206" y="1228772"/>
                <a:ext cx="189894" cy="3120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093814" y="1540840"/>
                <a:ext cx="169548" cy="2883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reeform 96"/>
              <p:cNvSpPr/>
              <p:nvPr/>
            </p:nvSpPr>
            <p:spPr>
              <a:xfrm>
                <a:off x="3914428" y="1048992"/>
                <a:ext cx="159377" cy="12889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8043755">
                <a:off x="3078523" y="1824094"/>
                <a:ext cx="206914" cy="11529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2560" name="Group 9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134506" y="733533"/>
                  <a:ext cx="352661" cy="40365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3144680" y="750492"/>
                  <a:ext cx="515427" cy="22387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3120942" y="730140"/>
                  <a:ext cx="308579" cy="22387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6" grpId="0" autoUpdateAnimBg="0"/>
      <p:bldP spid="92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Arcs leaving a state must be: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(1)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mutually exclusive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can</a:t>
            </a:r>
            <a:r>
              <a:rPr lang="en-US" altLang="ja-JP" sz="2000" i="1" dirty="0">
                <a:latin typeface="+mj-lt"/>
              </a:rPr>
              <a:t>’t have two choices for a given input value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(2)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collectively exhaustive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every state must specify what happens for each possible input combination.  </a:t>
            </a:r>
            <a:r>
              <a:rPr lang="en-US" altLang="ja-JP" sz="2000" i="1" dirty="0">
                <a:latin typeface="+mj-lt"/>
              </a:rPr>
              <a:t>“Nothing happens” means arc back to itself.</a:t>
            </a:r>
            <a:endParaRPr lang="en-US" sz="2000" i="1" dirty="0">
              <a:latin typeface="+mj-lt"/>
            </a:endParaRPr>
          </a:p>
        </p:txBody>
      </p:sp>
      <p:sp>
        <p:nvSpPr>
          <p:cNvPr id="15363" name="Freeform 6"/>
          <p:cNvSpPr>
            <a:spLocks/>
          </p:cNvSpPr>
          <p:nvPr/>
        </p:nvSpPr>
        <p:spPr bwMode="auto">
          <a:xfrm rot="3678300" flipH="1">
            <a:off x="1860550" y="27114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4" name="Oval 7"/>
          <p:cNvSpPr>
            <a:spLocks noChangeArrowheads="1"/>
          </p:cNvSpPr>
          <p:nvPr/>
        </p:nvSpPr>
        <p:spPr bwMode="auto">
          <a:xfrm>
            <a:off x="1524000" y="1447800"/>
            <a:ext cx="508000" cy="508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573213" y="14525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S1</a:t>
            </a:r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2743200" y="14478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2771775" y="143827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1905000" y="1905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1676400" y="208756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2819400" y="20653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2209800" y="24384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 flipH="1">
            <a:off x="2235200" y="243522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67000" y="19812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 flipH="1">
            <a:off x="1450975" y="2819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5" name="Arc 18"/>
          <p:cNvSpPr>
            <a:spLocks/>
          </p:cNvSpPr>
          <p:nvPr/>
        </p:nvSpPr>
        <p:spPr bwMode="auto">
          <a:xfrm>
            <a:off x="1905000" y="12954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6" name="Arc 19"/>
          <p:cNvSpPr>
            <a:spLocks/>
          </p:cNvSpPr>
          <p:nvPr/>
        </p:nvSpPr>
        <p:spPr bwMode="auto">
          <a:xfrm rot="10800000">
            <a:off x="1905000" y="16764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2286000" y="10668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>
            <a:off x="2286000" y="17526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1619250" y="16637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0" name="Rectangle 23"/>
          <p:cNvSpPr>
            <a:spLocks noChangeArrowheads="1"/>
          </p:cNvSpPr>
          <p:nvPr/>
        </p:nvSpPr>
        <p:spPr bwMode="auto">
          <a:xfrm>
            <a:off x="2882900" y="1676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>
            <a:off x="2312988" y="26749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1046163" y="3276600"/>
            <a:ext cx="255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MOORE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States</a:t>
            </a:r>
          </a:p>
        </p:txBody>
      </p:sp>
      <p:sp>
        <p:nvSpPr>
          <p:cNvPr id="15383" name="Freeform 28"/>
          <p:cNvSpPr>
            <a:spLocks/>
          </p:cNvSpPr>
          <p:nvPr/>
        </p:nvSpPr>
        <p:spPr bwMode="auto">
          <a:xfrm rot="3678300" flipH="1">
            <a:off x="6280150" y="26352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4599" name="Group 29"/>
          <p:cNvGrpSpPr>
            <a:grpSpLocks/>
          </p:cNvGrpSpPr>
          <p:nvPr/>
        </p:nvGrpSpPr>
        <p:grpSpPr bwMode="auto">
          <a:xfrm>
            <a:off x="5943600" y="1371600"/>
            <a:ext cx="538163" cy="508000"/>
            <a:chOff x="3744" y="960"/>
            <a:chExt cx="339" cy="320"/>
          </a:xfrm>
        </p:grpSpPr>
        <p:sp>
          <p:nvSpPr>
            <p:cNvPr id="15403" name="Oval 30"/>
            <p:cNvSpPr>
              <a:spLocks noChangeArrowheads="1"/>
            </p:cNvSpPr>
            <p:nvPr/>
          </p:nvSpPr>
          <p:spPr bwMode="auto">
            <a:xfrm>
              <a:off x="3744" y="960"/>
              <a:ext cx="320" cy="32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4" name="Rectangle 31"/>
            <p:cNvSpPr>
              <a:spLocks noChangeArrowheads="1"/>
            </p:cNvSpPr>
            <p:nvPr/>
          </p:nvSpPr>
          <p:spPr bwMode="auto">
            <a:xfrm>
              <a:off x="3774" y="1019"/>
              <a:ext cx="3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S1</a:t>
              </a:r>
            </a:p>
          </p:txBody>
        </p:sp>
      </p:grpSp>
      <p:sp>
        <p:nvSpPr>
          <p:cNvPr id="15385" name="Oval 32"/>
          <p:cNvSpPr>
            <a:spLocks noChangeArrowheads="1"/>
          </p:cNvSpPr>
          <p:nvPr/>
        </p:nvSpPr>
        <p:spPr bwMode="auto">
          <a:xfrm>
            <a:off x="7162800" y="13716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6" name="Rectangle 33"/>
          <p:cNvSpPr>
            <a:spLocks noChangeArrowheads="1"/>
          </p:cNvSpPr>
          <p:nvPr/>
        </p:nvSpPr>
        <p:spPr bwMode="auto">
          <a:xfrm>
            <a:off x="7210425" y="1465263"/>
            <a:ext cx="490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6324600" y="1828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8" name="Rectangle 35"/>
          <p:cNvSpPr>
            <a:spLocks noChangeArrowheads="1"/>
          </p:cNvSpPr>
          <p:nvPr/>
        </p:nvSpPr>
        <p:spPr bwMode="auto">
          <a:xfrm>
            <a:off x="5940425" y="1966913"/>
            <a:ext cx="5794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15389" name="Rectangle 36"/>
          <p:cNvSpPr>
            <a:spLocks noChangeArrowheads="1"/>
          </p:cNvSpPr>
          <p:nvPr/>
        </p:nvSpPr>
        <p:spPr bwMode="auto">
          <a:xfrm>
            <a:off x="7205663" y="200025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0/1</a:t>
            </a:r>
          </a:p>
        </p:txBody>
      </p:sp>
      <p:sp>
        <p:nvSpPr>
          <p:cNvPr id="15390" name="Oval 37"/>
          <p:cNvSpPr>
            <a:spLocks noChangeArrowheads="1"/>
          </p:cNvSpPr>
          <p:nvPr/>
        </p:nvSpPr>
        <p:spPr bwMode="auto">
          <a:xfrm>
            <a:off x="6629400" y="23622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1" name="Rectangle 38"/>
          <p:cNvSpPr>
            <a:spLocks noChangeArrowheads="1"/>
          </p:cNvSpPr>
          <p:nvPr/>
        </p:nvSpPr>
        <p:spPr bwMode="auto">
          <a:xfrm flipH="1">
            <a:off x="6691313" y="24558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 flipH="1">
            <a:off x="7086600" y="19050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3" name="Rectangle 40"/>
          <p:cNvSpPr>
            <a:spLocks noChangeArrowheads="1"/>
          </p:cNvSpPr>
          <p:nvPr/>
        </p:nvSpPr>
        <p:spPr bwMode="auto">
          <a:xfrm flipH="1">
            <a:off x="5803900" y="27432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4" name="Arc 41"/>
          <p:cNvSpPr>
            <a:spLocks/>
          </p:cNvSpPr>
          <p:nvPr/>
        </p:nvSpPr>
        <p:spPr bwMode="auto">
          <a:xfrm>
            <a:off x="6324600" y="12192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5" name="Arc 42"/>
          <p:cNvSpPr>
            <a:spLocks/>
          </p:cNvSpPr>
          <p:nvPr/>
        </p:nvSpPr>
        <p:spPr bwMode="auto">
          <a:xfrm rot="10800000">
            <a:off x="6324600" y="16002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6" name="Rectangle 43"/>
          <p:cNvSpPr>
            <a:spLocks noChangeArrowheads="1"/>
          </p:cNvSpPr>
          <p:nvPr/>
        </p:nvSpPr>
        <p:spPr bwMode="auto">
          <a:xfrm>
            <a:off x="6553200" y="914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+mj-lt"/>
              </a:rPr>
              <a:t>1/0 </a:t>
            </a:r>
          </a:p>
        </p:txBody>
      </p:sp>
      <p:sp>
        <p:nvSpPr>
          <p:cNvPr id="15397" name="Rectangle 44"/>
          <p:cNvSpPr>
            <a:spLocks noChangeArrowheads="1"/>
          </p:cNvSpPr>
          <p:nvPr/>
        </p:nvSpPr>
        <p:spPr bwMode="auto">
          <a:xfrm>
            <a:off x="6553200" y="1676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8" name="Text Box 45"/>
          <p:cNvSpPr txBox="1">
            <a:spLocks noChangeArrowheads="1"/>
          </p:cNvSpPr>
          <p:nvPr/>
        </p:nvSpPr>
        <p:spPr bwMode="auto">
          <a:xfrm>
            <a:off x="5267325" y="3175000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MEALY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Transitions</a:t>
            </a:r>
          </a:p>
        </p:txBody>
      </p:sp>
      <p:sp>
        <p:nvSpPr>
          <p:cNvPr id="15399" name="Freeform 86"/>
          <p:cNvSpPr>
            <a:spLocks/>
          </p:cNvSpPr>
          <p:nvPr/>
        </p:nvSpPr>
        <p:spPr bwMode="auto">
          <a:xfrm>
            <a:off x="2720975" y="1927225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0" name="Rectangle 109"/>
          <p:cNvSpPr>
            <a:spLocks noChangeArrowheads="1"/>
          </p:cNvSpPr>
          <p:nvPr/>
        </p:nvSpPr>
        <p:spPr bwMode="auto">
          <a:xfrm>
            <a:off x="2794000" y="264001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401" name="Freeform 110"/>
          <p:cNvSpPr>
            <a:spLocks/>
          </p:cNvSpPr>
          <p:nvPr/>
        </p:nvSpPr>
        <p:spPr bwMode="auto">
          <a:xfrm>
            <a:off x="7167563" y="1816100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2" name="Rectangle 111"/>
          <p:cNvSpPr>
            <a:spLocks noChangeArrowheads="1"/>
          </p:cNvSpPr>
          <p:nvPr/>
        </p:nvSpPr>
        <p:spPr bwMode="auto">
          <a:xfrm>
            <a:off x="7126288" y="255270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24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Valid State Diagrams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86200" y="2225675"/>
            <a:ext cx="2263775" cy="460375"/>
            <a:chOff x="3886200" y="2225092"/>
            <a:chExt cx="2264026" cy="461018"/>
          </a:xfrm>
        </p:grpSpPr>
        <p:sp>
          <p:nvSpPr>
            <p:cNvPr id="2" name="TextBox 1"/>
            <p:cNvSpPr txBox="1"/>
            <p:nvPr/>
          </p:nvSpPr>
          <p:spPr>
            <a:xfrm>
              <a:off x="3886200" y="2285501"/>
              <a:ext cx="2138600" cy="4006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Inputs/outputs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5813639" y="2225092"/>
              <a:ext cx="336587" cy="168510"/>
            </a:xfrm>
            <a:custGeom>
              <a:avLst/>
              <a:gdLst>
                <a:gd name="connsiteX0" fmla="*/ 0 w 335849"/>
                <a:gd name="connsiteY0" fmla="*/ 147065 h 168731"/>
                <a:gd name="connsiteX1" fmla="*/ 146934 w 335849"/>
                <a:gd name="connsiteY1" fmla="*/ 117 h 168731"/>
                <a:gd name="connsiteX2" fmla="*/ 251886 w 335849"/>
                <a:gd name="connsiteY2" fmla="*/ 168057 h 168731"/>
                <a:gd name="connsiteX3" fmla="*/ 335849 w 335849"/>
                <a:gd name="connsiteY3" fmla="*/ 63095 h 16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49" h="168731">
                  <a:moveTo>
                    <a:pt x="0" y="147065"/>
                  </a:moveTo>
                  <a:cubicBezTo>
                    <a:pt x="52476" y="71841"/>
                    <a:pt x="104953" y="-3382"/>
                    <a:pt x="146934" y="117"/>
                  </a:cubicBezTo>
                  <a:cubicBezTo>
                    <a:pt x="188915" y="3616"/>
                    <a:pt x="220400" y="157561"/>
                    <a:pt x="251886" y="168057"/>
                  </a:cubicBezTo>
                  <a:cubicBezTo>
                    <a:pt x="283372" y="178553"/>
                    <a:pt x="335849" y="63095"/>
                    <a:pt x="335849" y="63095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08"/>
          <p:cNvGrpSpPr>
            <a:grpSpLocks/>
          </p:cNvGrpSpPr>
          <p:nvPr/>
        </p:nvGrpSpPr>
        <p:grpSpPr bwMode="auto">
          <a:xfrm>
            <a:off x="993775" y="1168400"/>
            <a:ext cx="4167188" cy="1200150"/>
            <a:chOff x="573" y="811"/>
            <a:chExt cx="2062" cy="638"/>
          </a:xfrm>
        </p:grpSpPr>
        <p:sp>
          <p:nvSpPr>
            <p:cNvPr id="13356" name="Oval 52"/>
            <p:cNvSpPr>
              <a:spLocks noChangeArrowheads="1"/>
            </p:cNvSpPr>
            <p:nvPr/>
          </p:nvSpPr>
          <p:spPr bwMode="auto">
            <a:xfrm>
              <a:off x="788" y="960"/>
              <a:ext cx="214" cy="23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357" name="Rectangle 53"/>
            <p:cNvSpPr>
              <a:spLocks noChangeArrowheads="1"/>
            </p:cNvSpPr>
            <p:nvPr/>
          </p:nvSpPr>
          <p:spPr bwMode="auto">
            <a:xfrm>
              <a:off x="801" y="998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200">
                  <a:latin typeface="+mj-lt"/>
                </a:rPr>
                <a:t>SX</a:t>
              </a:r>
            </a:p>
          </p:txBody>
        </p:sp>
        <p:sp>
          <p:nvSpPr>
            <p:cNvPr id="13358" name="Rectangle 54"/>
            <p:cNvSpPr>
              <a:spLocks noChangeArrowheads="1"/>
            </p:cNvSpPr>
            <p:nvPr/>
          </p:nvSpPr>
          <p:spPr bwMode="auto">
            <a:xfrm>
              <a:off x="796" y="1084"/>
              <a:ext cx="20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900">
                  <a:latin typeface="+mj-lt"/>
                </a:rPr>
                <a:t>U=0</a:t>
              </a:r>
            </a:p>
          </p:txBody>
        </p:sp>
        <p:grpSp>
          <p:nvGrpSpPr>
            <p:cNvPr id="26696" name="Group 55"/>
            <p:cNvGrpSpPr>
              <a:grpSpLocks/>
            </p:cNvGrpSpPr>
            <p:nvPr/>
          </p:nvGrpSpPr>
          <p:grpSpPr bwMode="auto">
            <a:xfrm>
              <a:off x="1002" y="961"/>
              <a:ext cx="391" cy="241"/>
              <a:chOff x="1152" y="1008"/>
              <a:chExt cx="963" cy="540"/>
            </a:xfrm>
          </p:grpSpPr>
          <p:grpSp>
            <p:nvGrpSpPr>
              <p:cNvPr id="26740" name="Group 56"/>
              <p:cNvGrpSpPr>
                <a:grpSpLocks/>
              </p:cNvGrpSpPr>
              <p:nvPr/>
            </p:nvGrpSpPr>
            <p:grpSpPr bwMode="auto">
              <a:xfrm>
                <a:off x="1584" y="1008"/>
                <a:ext cx="531" cy="540"/>
                <a:chOff x="2448" y="1403"/>
                <a:chExt cx="531" cy="540"/>
              </a:xfrm>
            </p:grpSpPr>
            <p:sp>
              <p:nvSpPr>
                <p:cNvPr id="13407" name="Oval 57"/>
                <p:cNvSpPr>
                  <a:spLocks noChangeArrowheads="1"/>
                </p:cNvSpPr>
                <p:nvPr/>
              </p:nvSpPr>
              <p:spPr bwMode="auto">
                <a:xfrm>
                  <a:off x="2438" y="1403"/>
                  <a:ext cx="53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8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4" y="1489"/>
                  <a:ext cx="474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 dirty="0">
                      <a:latin typeface="+mj-lt"/>
                    </a:rPr>
                    <a:t>S0</a:t>
                  </a:r>
                </a:p>
              </p:txBody>
            </p:sp>
            <p:sp>
              <p:nvSpPr>
                <p:cNvPr id="1340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67" y="1681"/>
                  <a:ext cx="51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41" name="Group 60"/>
              <p:cNvGrpSpPr>
                <a:grpSpLocks/>
              </p:cNvGrpSpPr>
              <p:nvPr/>
            </p:nvGrpSpPr>
            <p:grpSpPr bwMode="auto">
              <a:xfrm>
                <a:off x="1152" y="1248"/>
                <a:ext cx="432" cy="281"/>
                <a:chOff x="1152" y="1248"/>
                <a:chExt cx="432" cy="281"/>
              </a:xfrm>
            </p:grpSpPr>
            <p:sp>
              <p:nvSpPr>
                <p:cNvPr id="13405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406" name="Line 62"/>
                <p:cNvSpPr>
                  <a:spLocks noChangeShapeType="1"/>
                </p:cNvSpPr>
                <p:nvPr/>
              </p:nvSpPr>
              <p:spPr bwMode="auto">
                <a:xfrm>
                  <a:off x="1152" y="1252"/>
                  <a:ext cx="4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6697" name="Group 63"/>
            <p:cNvGrpSpPr>
              <a:grpSpLocks/>
            </p:cNvGrpSpPr>
            <p:nvPr/>
          </p:nvGrpSpPr>
          <p:grpSpPr bwMode="auto">
            <a:xfrm>
              <a:off x="1391" y="961"/>
              <a:ext cx="412" cy="241"/>
              <a:chOff x="2112" y="1008"/>
              <a:chExt cx="1017" cy="540"/>
            </a:xfrm>
          </p:grpSpPr>
          <p:grpSp>
            <p:nvGrpSpPr>
              <p:cNvPr id="26733" name="Group 64"/>
              <p:cNvGrpSpPr>
                <a:grpSpLocks/>
              </p:cNvGrpSpPr>
              <p:nvPr/>
            </p:nvGrpSpPr>
            <p:grpSpPr bwMode="auto">
              <a:xfrm>
                <a:off x="2530" y="1008"/>
                <a:ext cx="599" cy="540"/>
                <a:chOff x="2434" y="1403"/>
                <a:chExt cx="599" cy="540"/>
              </a:xfrm>
            </p:grpSpPr>
            <p:sp>
              <p:nvSpPr>
                <p:cNvPr id="13400" name="Oval 65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1" name="Rectangle 66"/>
                <p:cNvSpPr>
                  <a:spLocks noChangeArrowheads="1"/>
                </p:cNvSpPr>
                <p:nvPr/>
              </p:nvSpPr>
              <p:spPr bwMode="auto">
                <a:xfrm>
                  <a:off x="2434" y="1489"/>
                  <a:ext cx="599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</a:t>
                  </a:r>
                </a:p>
              </p:txBody>
            </p:sp>
            <p:sp>
              <p:nvSpPr>
                <p:cNvPr id="13402" name="Rectangle 67"/>
                <p:cNvSpPr>
                  <a:spLocks noChangeArrowheads="1"/>
                </p:cNvSpPr>
                <p:nvPr/>
              </p:nvSpPr>
              <p:spPr bwMode="auto">
                <a:xfrm>
                  <a:off x="2469" y="1681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34" name="Group 68"/>
              <p:cNvGrpSpPr>
                <a:grpSpLocks/>
              </p:cNvGrpSpPr>
              <p:nvPr/>
            </p:nvGrpSpPr>
            <p:grpSpPr bwMode="auto">
              <a:xfrm>
                <a:off x="2112" y="1248"/>
                <a:ext cx="432" cy="281"/>
                <a:chOff x="2112" y="1248"/>
                <a:chExt cx="432" cy="281"/>
              </a:xfrm>
            </p:grpSpPr>
            <p:sp>
              <p:nvSpPr>
                <p:cNvPr id="13398" name="Line 69"/>
                <p:cNvSpPr>
                  <a:spLocks noChangeShapeType="1"/>
                </p:cNvSpPr>
                <p:nvPr/>
              </p:nvSpPr>
              <p:spPr bwMode="auto">
                <a:xfrm>
                  <a:off x="2106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37" y="1252"/>
                  <a:ext cx="33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8" name="Group 71"/>
            <p:cNvGrpSpPr>
              <a:grpSpLocks/>
            </p:cNvGrpSpPr>
            <p:nvPr/>
          </p:nvGrpSpPr>
          <p:grpSpPr bwMode="auto">
            <a:xfrm>
              <a:off x="1780" y="961"/>
              <a:ext cx="437" cy="241"/>
              <a:chOff x="3072" y="1008"/>
              <a:chExt cx="1079" cy="540"/>
            </a:xfrm>
          </p:grpSpPr>
          <p:grpSp>
            <p:nvGrpSpPr>
              <p:cNvPr id="26726" name="Group 72"/>
              <p:cNvGrpSpPr>
                <a:grpSpLocks/>
              </p:cNvGrpSpPr>
              <p:nvPr/>
            </p:nvGrpSpPr>
            <p:grpSpPr bwMode="auto">
              <a:xfrm>
                <a:off x="3428" y="1008"/>
                <a:ext cx="723" cy="540"/>
                <a:chOff x="2372" y="1403"/>
                <a:chExt cx="723" cy="540"/>
              </a:xfrm>
            </p:grpSpPr>
            <p:sp>
              <p:nvSpPr>
                <p:cNvPr id="13393" name="Oval 73"/>
                <p:cNvSpPr>
                  <a:spLocks noChangeArrowheads="1"/>
                </p:cNvSpPr>
                <p:nvPr/>
              </p:nvSpPr>
              <p:spPr bwMode="auto">
                <a:xfrm>
                  <a:off x="2447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372" y="1489"/>
                  <a:ext cx="723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</a:t>
                  </a:r>
                </a:p>
              </p:txBody>
            </p:sp>
            <p:sp>
              <p:nvSpPr>
                <p:cNvPr id="13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475" y="1681"/>
                  <a:ext cx="5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27" name="Group 76"/>
              <p:cNvGrpSpPr>
                <a:grpSpLocks/>
              </p:cNvGrpSpPr>
              <p:nvPr/>
            </p:nvGrpSpPr>
            <p:grpSpPr bwMode="auto">
              <a:xfrm>
                <a:off x="3072" y="1248"/>
                <a:ext cx="432" cy="281"/>
                <a:chOff x="2112" y="1248"/>
                <a:chExt cx="432" cy="281"/>
              </a:xfrm>
            </p:grpSpPr>
            <p:sp>
              <p:nvSpPr>
                <p:cNvPr id="13391" name="Line 77"/>
                <p:cNvSpPr>
                  <a:spLocks noChangeShapeType="1"/>
                </p:cNvSpPr>
                <p:nvPr/>
              </p:nvSpPr>
              <p:spPr bwMode="auto">
                <a:xfrm>
                  <a:off x="2126" y="1252"/>
                  <a:ext cx="43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2" name="Rectangle 78"/>
                <p:cNvSpPr>
                  <a:spLocks noChangeArrowheads="1"/>
                </p:cNvSpPr>
                <p:nvPr/>
              </p:nvSpPr>
              <p:spPr bwMode="auto">
                <a:xfrm>
                  <a:off x="2157" y="1252"/>
                  <a:ext cx="3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9" name="Group 79"/>
            <p:cNvGrpSpPr>
              <a:grpSpLocks/>
            </p:cNvGrpSpPr>
            <p:nvPr/>
          </p:nvGrpSpPr>
          <p:grpSpPr bwMode="auto">
            <a:xfrm>
              <a:off x="2170" y="961"/>
              <a:ext cx="465" cy="241"/>
              <a:chOff x="4032" y="1008"/>
              <a:chExt cx="1146" cy="540"/>
            </a:xfrm>
          </p:grpSpPr>
          <p:grpSp>
            <p:nvGrpSpPr>
              <p:cNvPr id="26719" name="Group 80"/>
              <p:cNvGrpSpPr>
                <a:grpSpLocks/>
              </p:cNvGrpSpPr>
              <p:nvPr/>
            </p:nvGrpSpPr>
            <p:grpSpPr bwMode="auto">
              <a:xfrm>
                <a:off x="4332" y="1008"/>
                <a:ext cx="846" cy="540"/>
                <a:chOff x="2316" y="1403"/>
                <a:chExt cx="846" cy="540"/>
              </a:xfrm>
            </p:grpSpPr>
            <p:sp>
              <p:nvSpPr>
                <p:cNvPr id="13386" name="Oval 81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7" name="Rectangle 82"/>
                <p:cNvSpPr>
                  <a:spLocks noChangeArrowheads="1"/>
                </p:cNvSpPr>
                <p:nvPr/>
              </p:nvSpPr>
              <p:spPr bwMode="auto">
                <a:xfrm>
                  <a:off x="2316" y="1489"/>
                  <a:ext cx="846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S0110</a:t>
                  </a:r>
                </a:p>
              </p:txBody>
            </p:sp>
            <p:sp>
              <p:nvSpPr>
                <p:cNvPr id="13388" name="Rectangle 83"/>
                <p:cNvSpPr>
                  <a:spLocks noChangeArrowheads="1"/>
                </p:cNvSpPr>
                <p:nvPr/>
              </p:nvSpPr>
              <p:spPr bwMode="auto">
                <a:xfrm>
                  <a:off x="2477" y="1681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U=1</a:t>
                  </a:r>
                </a:p>
              </p:txBody>
            </p:sp>
          </p:grpSp>
          <p:grpSp>
            <p:nvGrpSpPr>
              <p:cNvPr id="26720" name="Group 84"/>
              <p:cNvGrpSpPr>
                <a:grpSpLocks/>
              </p:cNvGrpSpPr>
              <p:nvPr/>
            </p:nvGrpSpPr>
            <p:grpSpPr bwMode="auto">
              <a:xfrm>
                <a:off x="4032" y="1248"/>
                <a:ext cx="432" cy="281"/>
                <a:chOff x="2112" y="1248"/>
                <a:chExt cx="432" cy="281"/>
              </a:xfrm>
            </p:grpSpPr>
            <p:sp>
              <p:nvSpPr>
                <p:cNvPr id="13384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5" name="Rectangle 86"/>
                <p:cNvSpPr>
                  <a:spLocks noChangeArrowheads="1"/>
                </p:cNvSpPr>
                <p:nvPr/>
              </p:nvSpPr>
              <p:spPr bwMode="auto">
                <a:xfrm>
                  <a:off x="215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</p:grpSp>
        <p:grpSp>
          <p:nvGrpSpPr>
            <p:cNvPr id="26700" name="Group 87"/>
            <p:cNvGrpSpPr>
              <a:grpSpLocks/>
            </p:cNvGrpSpPr>
            <p:nvPr/>
          </p:nvGrpSpPr>
          <p:grpSpPr bwMode="auto">
            <a:xfrm>
              <a:off x="573" y="1069"/>
              <a:ext cx="216" cy="147"/>
              <a:chOff x="92" y="1248"/>
              <a:chExt cx="534" cy="330"/>
            </a:xfrm>
          </p:grpSpPr>
          <p:sp>
            <p:nvSpPr>
              <p:cNvPr id="13380" name="Freeform 88"/>
              <p:cNvSpPr>
                <a:spLocks/>
              </p:cNvSpPr>
              <p:nvPr/>
            </p:nvSpPr>
            <p:spPr bwMode="auto">
              <a:xfrm rot="3678300" flipH="1">
                <a:off x="358" y="1237"/>
                <a:ext cx="241" cy="284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381" name="Rectangle 89"/>
              <p:cNvSpPr>
                <a:spLocks noChangeArrowheads="1"/>
              </p:cNvSpPr>
              <p:nvPr/>
            </p:nvSpPr>
            <p:spPr bwMode="auto">
              <a:xfrm flipH="1">
                <a:off x="92" y="1298"/>
                <a:ext cx="33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00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26701" name="Group 90"/>
            <p:cNvGrpSpPr>
              <a:grpSpLocks/>
            </p:cNvGrpSpPr>
            <p:nvPr/>
          </p:nvGrpSpPr>
          <p:grpSpPr bwMode="auto">
            <a:xfrm>
              <a:off x="951" y="811"/>
              <a:ext cx="1434" cy="638"/>
              <a:chOff x="1027" y="672"/>
              <a:chExt cx="3533" cy="1433"/>
            </a:xfrm>
          </p:grpSpPr>
          <p:grpSp>
            <p:nvGrpSpPr>
              <p:cNvPr id="26702" name="Group 91"/>
              <p:cNvGrpSpPr>
                <a:grpSpLocks/>
              </p:cNvGrpSpPr>
              <p:nvPr/>
            </p:nvGrpSpPr>
            <p:grpSpPr bwMode="auto">
              <a:xfrm>
                <a:off x="2016" y="1344"/>
                <a:ext cx="607" cy="523"/>
                <a:chOff x="2016" y="1344"/>
                <a:chExt cx="607" cy="523"/>
              </a:xfrm>
            </p:grpSpPr>
            <p:sp>
              <p:nvSpPr>
                <p:cNvPr id="1337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55" y="1588"/>
                  <a:ext cx="33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9" name="Arc 93"/>
                <p:cNvSpPr>
                  <a:spLocks/>
                </p:cNvSpPr>
                <p:nvPr/>
              </p:nvSpPr>
              <p:spPr bwMode="auto">
                <a:xfrm rot="10800000" flipH="1">
                  <a:off x="2016" y="1352"/>
                  <a:ext cx="613" cy="231"/>
                </a:xfrm>
                <a:custGeom>
                  <a:avLst/>
                  <a:gdLst>
                    <a:gd name="T0" fmla="*/ 0 w 36778"/>
                    <a:gd name="T1" fmla="*/ 0 h 21600"/>
                    <a:gd name="T2" fmla="*/ 0 w 36778"/>
                    <a:gd name="T3" fmla="*/ 0 h 21600"/>
                    <a:gd name="T4" fmla="*/ 0 w 367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6778"/>
                    <a:gd name="T10" fmla="*/ 0 h 21600"/>
                    <a:gd name="T11" fmla="*/ 36778 w 367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778" h="21600" fill="none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</a:path>
                    <a:path w="36778" h="21600" stroke="0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  <a:lnTo>
                        <a:pt x="18122" y="21600"/>
                      </a:lnTo>
                      <a:lnTo>
                        <a:pt x="0" y="984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94"/>
              <p:cNvGrpSpPr>
                <a:grpSpLocks/>
              </p:cNvGrpSpPr>
              <p:nvPr/>
            </p:nvGrpSpPr>
            <p:grpSpPr bwMode="auto">
              <a:xfrm>
                <a:off x="1342" y="1488"/>
                <a:ext cx="492" cy="379"/>
                <a:chOff x="1342" y="1488"/>
                <a:chExt cx="492" cy="379"/>
              </a:xfrm>
            </p:grpSpPr>
            <p:sp>
              <p:nvSpPr>
                <p:cNvPr id="13376" name="Freeform 95"/>
                <p:cNvSpPr>
                  <a:spLocks/>
                </p:cNvSpPr>
                <p:nvPr/>
              </p:nvSpPr>
              <p:spPr bwMode="auto">
                <a:xfrm rot="1194576" flipH="1">
                  <a:off x="1584" y="1478"/>
                  <a:ext cx="250" cy="299"/>
                </a:xfrm>
                <a:custGeom>
                  <a:avLst/>
                  <a:gdLst>
                    <a:gd name="T0" fmla="*/ 54 w 250"/>
                    <a:gd name="T1" fmla="*/ 0 h 290"/>
                    <a:gd name="T2" fmla="*/ 13 w 250"/>
                    <a:gd name="T3" fmla="*/ 194 h 290"/>
                    <a:gd name="T4" fmla="*/ 132 w 250"/>
                    <a:gd name="T5" fmla="*/ 288 h 290"/>
                    <a:gd name="T6" fmla="*/ 247 w 250"/>
                    <a:gd name="T7" fmla="*/ 182 h 290"/>
                    <a:gd name="T8" fmla="*/ 150 w 250"/>
                    <a:gd name="T9" fmla="*/ 0 h 2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90"/>
                    <a:gd name="T17" fmla="*/ 250 w 250"/>
                    <a:gd name="T18" fmla="*/ 290 h 2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90">
                      <a:moveTo>
                        <a:pt x="54" y="0"/>
                      </a:moveTo>
                      <a:cubicBezTo>
                        <a:pt x="47" y="32"/>
                        <a:pt x="0" y="146"/>
                        <a:pt x="13" y="194"/>
                      </a:cubicBezTo>
                      <a:cubicBezTo>
                        <a:pt x="26" y="242"/>
                        <a:pt x="93" y="290"/>
                        <a:pt x="132" y="288"/>
                      </a:cubicBezTo>
                      <a:cubicBezTo>
                        <a:pt x="171" y="286"/>
                        <a:pt x="244" y="230"/>
                        <a:pt x="247" y="182"/>
                      </a:cubicBezTo>
                      <a:cubicBezTo>
                        <a:pt x="250" y="134"/>
                        <a:pt x="170" y="38"/>
                        <a:pt x="15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42" y="1586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  <p:grpSp>
            <p:nvGrpSpPr>
              <p:cNvPr id="26704" name="Group 97"/>
              <p:cNvGrpSpPr>
                <a:grpSpLocks/>
              </p:cNvGrpSpPr>
              <p:nvPr/>
            </p:nvGrpSpPr>
            <p:grpSpPr bwMode="auto">
              <a:xfrm>
                <a:off x="2016" y="672"/>
                <a:ext cx="2544" cy="384"/>
                <a:chOff x="2016" y="672"/>
                <a:chExt cx="2544" cy="384"/>
              </a:xfrm>
            </p:grpSpPr>
            <p:sp>
              <p:nvSpPr>
                <p:cNvPr id="13374" name="Rectangle 98"/>
                <p:cNvSpPr>
                  <a:spLocks noChangeArrowheads="1"/>
                </p:cNvSpPr>
                <p:nvPr/>
              </p:nvSpPr>
              <p:spPr bwMode="auto">
                <a:xfrm>
                  <a:off x="2306" y="771"/>
                  <a:ext cx="329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5" name="Freeform 99"/>
                <p:cNvSpPr>
                  <a:spLocks/>
                </p:cNvSpPr>
                <p:nvPr/>
              </p:nvSpPr>
              <p:spPr bwMode="auto">
                <a:xfrm>
                  <a:off x="2016" y="672"/>
                  <a:ext cx="2558" cy="390"/>
                </a:xfrm>
                <a:custGeom>
                  <a:avLst/>
                  <a:gdLst>
                    <a:gd name="T0" fmla="*/ 0 w 3533"/>
                    <a:gd name="T1" fmla="*/ 1 h 528"/>
                    <a:gd name="T2" fmla="*/ 1 w 3533"/>
                    <a:gd name="T3" fmla="*/ 1 h 528"/>
                    <a:gd name="T4" fmla="*/ 1 w 3533"/>
                    <a:gd name="T5" fmla="*/ 1 h 528"/>
                    <a:gd name="T6" fmla="*/ 1 w 3533"/>
                    <a:gd name="T7" fmla="*/ 1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33"/>
                    <a:gd name="T13" fmla="*/ 0 h 528"/>
                    <a:gd name="T14" fmla="*/ 3533 w 3533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33" h="528">
                      <a:moveTo>
                        <a:pt x="0" y="505"/>
                      </a:moveTo>
                      <a:cubicBezTo>
                        <a:pt x="128" y="434"/>
                        <a:pt x="341" y="147"/>
                        <a:pt x="769" y="75"/>
                      </a:cubicBezTo>
                      <a:cubicBezTo>
                        <a:pt x="1197" y="3"/>
                        <a:pt x="2108" y="0"/>
                        <a:pt x="2569" y="75"/>
                      </a:cubicBezTo>
                      <a:cubicBezTo>
                        <a:pt x="3029" y="151"/>
                        <a:pt x="3281" y="339"/>
                        <a:pt x="3533" y="52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5" name="Group 100"/>
              <p:cNvGrpSpPr>
                <a:grpSpLocks/>
              </p:cNvGrpSpPr>
              <p:nvPr/>
            </p:nvGrpSpPr>
            <p:grpSpPr bwMode="auto">
              <a:xfrm>
                <a:off x="3024" y="864"/>
                <a:ext cx="1536" cy="326"/>
                <a:chOff x="3024" y="864"/>
                <a:chExt cx="1536" cy="326"/>
              </a:xfrm>
            </p:grpSpPr>
            <p:sp>
              <p:nvSpPr>
                <p:cNvPr id="13372" name="Rectangle 101"/>
                <p:cNvSpPr>
                  <a:spLocks noChangeArrowheads="1"/>
                </p:cNvSpPr>
                <p:nvPr/>
              </p:nvSpPr>
              <p:spPr bwMode="auto">
                <a:xfrm flipH="1">
                  <a:off x="3169" y="909"/>
                  <a:ext cx="331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13373" name="Freeform 102"/>
                <p:cNvSpPr>
                  <a:spLocks/>
                </p:cNvSpPr>
                <p:nvPr/>
              </p:nvSpPr>
              <p:spPr bwMode="auto">
                <a:xfrm>
                  <a:off x="3024" y="862"/>
                  <a:ext cx="1542" cy="193"/>
                </a:xfrm>
                <a:custGeom>
                  <a:avLst/>
                  <a:gdLst>
                    <a:gd name="T0" fmla="*/ 0 w 2519"/>
                    <a:gd name="T1" fmla="*/ 1 h 338"/>
                    <a:gd name="T2" fmla="*/ 1 w 2519"/>
                    <a:gd name="T3" fmla="*/ 1 h 338"/>
                    <a:gd name="T4" fmla="*/ 1 w 2519"/>
                    <a:gd name="T5" fmla="*/ 1 h 338"/>
                    <a:gd name="T6" fmla="*/ 1 w 2519"/>
                    <a:gd name="T7" fmla="*/ 1 h 3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19"/>
                    <a:gd name="T13" fmla="*/ 0 h 338"/>
                    <a:gd name="T14" fmla="*/ 2519 w 2519"/>
                    <a:gd name="T15" fmla="*/ 338 h 3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19" h="338">
                      <a:moveTo>
                        <a:pt x="0" y="338"/>
                      </a:moveTo>
                      <a:cubicBezTo>
                        <a:pt x="94" y="291"/>
                        <a:pt x="260" y="96"/>
                        <a:pt x="566" y="48"/>
                      </a:cubicBezTo>
                      <a:cubicBezTo>
                        <a:pt x="872" y="0"/>
                        <a:pt x="1512" y="0"/>
                        <a:pt x="1838" y="48"/>
                      </a:cubicBezTo>
                      <a:cubicBezTo>
                        <a:pt x="2163" y="96"/>
                        <a:pt x="2341" y="216"/>
                        <a:pt x="2519" y="33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6" name="Group 103"/>
              <p:cNvGrpSpPr>
                <a:grpSpLocks/>
              </p:cNvGrpSpPr>
              <p:nvPr/>
            </p:nvGrpSpPr>
            <p:grpSpPr bwMode="auto">
              <a:xfrm>
                <a:off x="1027" y="1490"/>
                <a:ext cx="2621" cy="615"/>
                <a:chOff x="1027" y="1490"/>
                <a:chExt cx="2621" cy="615"/>
              </a:xfrm>
            </p:grpSpPr>
            <p:sp>
              <p:nvSpPr>
                <p:cNvPr id="13370" name="Freeform 104"/>
                <p:cNvSpPr>
                  <a:spLocks/>
                </p:cNvSpPr>
                <p:nvPr/>
              </p:nvSpPr>
              <p:spPr bwMode="auto">
                <a:xfrm>
                  <a:off x="1027" y="1498"/>
                  <a:ext cx="2644" cy="557"/>
                </a:xfrm>
                <a:custGeom>
                  <a:avLst/>
                  <a:gdLst>
                    <a:gd name="T0" fmla="*/ 0 w 2621"/>
                    <a:gd name="T1" fmla="*/ 0 h 566"/>
                    <a:gd name="T2" fmla="*/ 626 w 2621"/>
                    <a:gd name="T3" fmla="*/ 476 h 566"/>
                    <a:gd name="T4" fmla="*/ 1984 w 2621"/>
                    <a:gd name="T5" fmla="*/ 495 h 566"/>
                    <a:gd name="T6" fmla="*/ 2621 w 2621"/>
                    <a:gd name="T7" fmla="*/ 48 h 5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21"/>
                    <a:gd name="T13" fmla="*/ 0 h 566"/>
                    <a:gd name="T14" fmla="*/ 2621 w 2621"/>
                    <a:gd name="T15" fmla="*/ 566 h 5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21" h="566">
                      <a:moveTo>
                        <a:pt x="0" y="0"/>
                      </a:moveTo>
                      <a:cubicBezTo>
                        <a:pt x="104" y="79"/>
                        <a:pt x="295" y="393"/>
                        <a:pt x="626" y="476"/>
                      </a:cubicBezTo>
                      <a:cubicBezTo>
                        <a:pt x="957" y="559"/>
                        <a:pt x="1652" y="566"/>
                        <a:pt x="1984" y="495"/>
                      </a:cubicBezTo>
                      <a:cubicBezTo>
                        <a:pt x="2316" y="424"/>
                        <a:pt x="2488" y="141"/>
                        <a:pt x="2621" y="4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1" name="Rectangle 105"/>
                <p:cNvSpPr>
                  <a:spLocks noChangeArrowheads="1"/>
                </p:cNvSpPr>
                <p:nvPr/>
              </p:nvSpPr>
              <p:spPr bwMode="auto">
                <a:xfrm flipH="1">
                  <a:off x="2494" y="1824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</p:grpSp>
      <p:sp>
        <p:nvSpPr>
          <p:cNvPr id="13316" name="Text Box 139"/>
          <p:cNvSpPr txBox="1">
            <a:spLocks noChangeArrowheads="1"/>
          </p:cNvSpPr>
          <p:nvPr/>
        </p:nvSpPr>
        <p:spPr bwMode="auto">
          <a:xfrm>
            <a:off x="5791200" y="1508125"/>
            <a:ext cx="2819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All state transition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diagrams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described by truth tables…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Binary encodings are assigned to each state (a bit of an art)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The truth table can then be simplified using the reduction techniques we learned for combinational logic</a:t>
            </a:r>
          </a:p>
        </p:txBody>
      </p:sp>
      <p:sp>
        <p:nvSpPr>
          <p:cNvPr id="13318" name="Text Box 109"/>
          <p:cNvSpPr txBox="1">
            <a:spLocks noChangeArrowheads="1"/>
          </p:cNvSpPr>
          <p:nvPr/>
        </p:nvSpPr>
        <p:spPr bwMode="auto">
          <a:xfrm>
            <a:off x="990600" y="2438400"/>
            <a:ext cx="494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 Current State    Next State Unlock</a:t>
            </a:r>
          </a:p>
        </p:txBody>
      </p:sp>
      <p:sp>
        <p:nvSpPr>
          <p:cNvPr id="13319" name="Text Box 110"/>
          <p:cNvSpPr txBox="1">
            <a:spLocks noChangeArrowheads="1"/>
          </p:cNvSpPr>
          <p:nvPr/>
        </p:nvSpPr>
        <p:spPr bwMode="auto">
          <a:xfrm>
            <a:off x="990600" y="28194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SX    		   S0	        0</a:t>
            </a:r>
          </a:p>
        </p:txBody>
      </p:sp>
      <p:sp>
        <p:nvSpPr>
          <p:cNvPr id="13320" name="Text Box 111"/>
          <p:cNvSpPr txBox="1">
            <a:spLocks noChangeArrowheads="1"/>
          </p:cNvSpPr>
          <p:nvPr/>
        </p:nvSpPr>
        <p:spPr bwMode="auto">
          <a:xfrm>
            <a:off x="990600" y="30480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SX    		   SX	        0</a:t>
            </a:r>
          </a:p>
        </p:txBody>
      </p:sp>
      <p:sp>
        <p:nvSpPr>
          <p:cNvPr id="13321" name="Text Box 112"/>
          <p:cNvSpPr txBox="1">
            <a:spLocks noChangeArrowheads="1"/>
          </p:cNvSpPr>
          <p:nvPr/>
        </p:nvSpPr>
        <p:spPr bwMode="auto">
          <a:xfrm>
            <a:off x="990600" y="3275013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    		   S0	        0</a:t>
            </a:r>
          </a:p>
        </p:txBody>
      </p:sp>
      <p:sp>
        <p:nvSpPr>
          <p:cNvPr id="13322" name="Text Box 113"/>
          <p:cNvSpPr txBox="1">
            <a:spLocks noChangeArrowheads="1"/>
          </p:cNvSpPr>
          <p:nvPr/>
        </p:nvSpPr>
        <p:spPr bwMode="auto">
          <a:xfrm>
            <a:off x="990600" y="350202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    		   S01	        0</a:t>
            </a:r>
          </a:p>
        </p:txBody>
      </p:sp>
      <p:sp>
        <p:nvSpPr>
          <p:cNvPr id="13323" name="Text Box 114"/>
          <p:cNvSpPr txBox="1">
            <a:spLocks noChangeArrowheads="1"/>
          </p:cNvSpPr>
          <p:nvPr/>
        </p:nvSpPr>
        <p:spPr bwMode="auto">
          <a:xfrm>
            <a:off x="990600" y="372903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    		   S0	        0</a:t>
            </a:r>
          </a:p>
        </p:txBody>
      </p:sp>
      <p:sp>
        <p:nvSpPr>
          <p:cNvPr id="13324" name="Text Box 115"/>
          <p:cNvSpPr txBox="1">
            <a:spLocks noChangeArrowheads="1"/>
          </p:cNvSpPr>
          <p:nvPr/>
        </p:nvSpPr>
        <p:spPr bwMode="auto">
          <a:xfrm>
            <a:off x="990600" y="395605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    		   S011	        0</a:t>
            </a:r>
          </a:p>
        </p:txBody>
      </p:sp>
      <p:sp>
        <p:nvSpPr>
          <p:cNvPr id="13325" name="Text Box 116"/>
          <p:cNvSpPr txBox="1">
            <a:spLocks noChangeArrowheads="1"/>
          </p:cNvSpPr>
          <p:nvPr/>
        </p:nvSpPr>
        <p:spPr bwMode="auto">
          <a:xfrm>
            <a:off x="990600" y="4183063"/>
            <a:ext cx="427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    	   S0110      0</a:t>
            </a:r>
          </a:p>
        </p:txBody>
      </p:sp>
      <p:sp>
        <p:nvSpPr>
          <p:cNvPr id="13326" name="Text Box 117"/>
          <p:cNvSpPr txBox="1">
            <a:spLocks noChangeArrowheads="1"/>
          </p:cNvSpPr>
          <p:nvPr/>
        </p:nvSpPr>
        <p:spPr bwMode="auto">
          <a:xfrm>
            <a:off x="990600" y="441007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    	   SX	        0</a:t>
            </a:r>
          </a:p>
        </p:txBody>
      </p:sp>
      <p:sp>
        <p:nvSpPr>
          <p:cNvPr id="13327" name="Text Box 118"/>
          <p:cNvSpPr txBox="1">
            <a:spLocks noChangeArrowheads="1"/>
          </p:cNvSpPr>
          <p:nvPr/>
        </p:nvSpPr>
        <p:spPr bwMode="auto">
          <a:xfrm>
            <a:off x="990600" y="463708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S0110    	   S0	        1</a:t>
            </a:r>
          </a:p>
        </p:txBody>
      </p:sp>
      <p:sp>
        <p:nvSpPr>
          <p:cNvPr id="13328" name="Text Box 119"/>
          <p:cNvSpPr txBox="1">
            <a:spLocks noChangeArrowheads="1"/>
          </p:cNvSpPr>
          <p:nvPr/>
        </p:nvSpPr>
        <p:spPr bwMode="auto">
          <a:xfrm>
            <a:off x="990600" y="48641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S0110    	   S01	        1</a:t>
            </a:r>
          </a:p>
        </p:txBody>
      </p:sp>
      <p:sp>
        <p:nvSpPr>
          <p:cNvPr id="13329" name="Line 122"/>
          <p:cNvSpPr>
            <a:spLocks noChangeShapeType="1"/>
          </p:cNvSpPr>
          <p:nvPr/>
        </p:nvSpPr>
        <p:spPr bwMode="auto">
          <a:xfrm>
            <a:off x="990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0" name="Line 123"/>
          <p:cNvSpPr>
            <a:spLocks noChangeShapeType="1"/>
          </p:cNvSpPr>
          <p:nvPr/>
        </p:nvSpPr>
        <p:spPr bwMode="auto">
          <a:xfrm>
            <a:off x="3352800" y="2514600"/>
            <a:ext cx="0" cy="274320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13" name="Group 159"/>
          <p:cNvGrpSpPr>
            <a:grpSpLocks/>
          </p:cNvGrpSpPr>
          <p:nvPr/>
        </p:nvGrpSpPr>
        <p:grpSpPr bwMode="auto">
          <a:xfrm>
            <a:off x="1335088" y="2841625"/>
            <a:ext cx="3551237" cy="2400300"/>
            <a:chOff x="1680" y="1798"/>
            <a:chExt cx="1951" cy="1512"/>
          </a:xfrm>
        </p:grpSpPr>
        <p:sp>
          <p:nvSpPr>
            <p:cNvPr id="13332" name="Text Box 140"/>
            <p:cNvSpPr txBox="1">
              <a:spLocks noChangeArrowheads="1"/>
            </p:cNvSpPr>
            <p:nvPr/>
          </p:nvSpPr>
          <p:spPr bwMode="auto">
            <a:xfrm>
              <a:off x="1680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</a:p>
          </p:txBody>
        </p:sp>
        <p:sp>
          <p:nvSpPr>
            <p:cNvPr id="13333" name="Text Box 141"/>
            <p:cNvSpPr txBox="1">
              <a:spLocks noChangeArrowheads="1"/>
            </p:cNvSpPr>
            <p:nvPr/>
          </p:nvSpPr>
          <p:spPr bwMode="auto">
            <a:xfrm>
              <a:off x="3333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</p:txBody>
        </p:sp>
      </p:grpSp>
      <p:sp>
        <p:nvSpPr>
          <p:cNvPr id="26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 as a Truth Table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5334000"/>
            <a:ext cx="3849688" cy="1208088"/>
            <a:chOff x="990600" y="5334000"/>
            <a:chExt cx="3849688" cy="1208844"/>
          </a:xfrm>
        </p:grpSpPr>
        <p:sp>
          <p:nvSpPr>
            <p:cNvPr id="26669" name="Text Box 156"/>
            <p:cNvSpPr txBox="1">
              <a:spLocks noChangeArrowheads="1"/>
            </p:cNvSpPr>
            <p:nvPr/>
          </p:nvSpPr>
          <p:spPr bwMode="auto">
            <a:xfrm>
              <a:off x="1795463" y="5348288"/>
              <a:ext cx="3044825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The assignment of codes to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states can be arbitrary, however,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if you choose them carefully you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can greatly reduce your logic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requirements.</a:t>
              </a:r>
            </a:p>
          </p:txBody>
        </p:sp>
        <p:sp>
          <p:nvSpPr>
            <p:cNvPr id="13336" name="Line 157"/>
            <p:cNvSpPr>
              <a:spLocks noChangeShapeType="1"/>
            </p:cNvSpPr>
            <p:nvPr/>
          </p:nvSpPr>
          <p:spPr bwMode="auto">
            <a:xfrm>
              <a:off x="1566863" y="5651699"/>
              <a:ext cx="228600" cy="7624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71" name="Group 98"/>
            <p:cNvGrpSpPr>
              <a:grpSpLocks/>
            </p:cNvGrpSpPr>
            <p:nvPr/>
          </p:nvGrpSpPr>
          <p:grpSpPr bwMode="auto">
            <a:xfrm>
              <a:off x="990600" y="5334000"/>
              <a:ext cx="546033" cy="1208844"/>
              <a:chOff x="4313593" y="3009422"/>
              <a:chExt cx="999529" cy="221282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641968" y="3684027"/>
                <a:ext cx="159827" cy="6716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01795" y="4355726"/>
                <a:ext cx="276068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4583849" y="4355726"/>
                <a:ext cx="217946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75" name="Group 10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000298" y="2691226"/>
                  <a:ext cx="244101" cy="1163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Freeform 118"/>
                <p:cNvSpPr/>
                <p:nvPr/>
              </p:nvSpPr>
              <p:spPr>
                <a:xfrm>
                  <a:off x="5009017" y="2583638"/>
                  <a:ext cx="226665" cy="12212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76" name="Group 10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4291243" y="2676687"/>
                  <a:ext cx="235383" cy="378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4273807" y="2574915"/>
                  <a:ext cx="249912" cy="13957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5" name="Straight Connector 104"/>
              <p:cNvCxnSpPr/>
              <p:nvPr/>
            </p:nvCxnSpPr>
            <p:spPr>
              <a:xfrm flipV="1">
                <a:off x="4673933" y="3529916"/>
                <a:ext cx="354528" cy="22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040084" y="3192613"/>
                <a:ext cx="139486" cy="3314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598377" y="3753814"/>
                <a:ext cx="43590" cy="2936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595472" y="4047501"/>
                <a:ext cx="171451" cy="2878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reeform 108"/>
              <p:cNvSpPr/>
              <p:nvPr/>
            </p:nvSpPr>
            <p:spPr>
              <a:xfrm rot="19139357">
                <a:off x="5124358" y="3009422"/>
                <a:ext cx="162734" cy="13085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 rot="18043755">
                <a:off x="4585237" y="4333954"/>
                <a:ext cx="203545" cy="11333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83" name="Group 11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571869" y="725163"/>
                  <a:ext cx="357433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4574522" y="744297"/>
                  <a:ext cx="511449" cy="22099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4554979" y="721319"/>
                  <a:ext cx="313844" cy="22099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6643" name="Group 119"/>
          <p:cNvGrpSpPr>
            <a:grpSpLocks/>
          </p:cNvGrpSpPr>
          <p:nvPr/>
        </p:nvGrpSpPr>
        <p:grpSpPr bwMode="auto">
          <a:xfrm flipH="1">
            <a:off x="8229600" y="1524000"/>
            <a:ext cx="668338" cy="1209675"/>
            <a:chOff x="4273990" y="641365"/>
            <a:chExt cx="1146015" cy="2073124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734030" y="1139242"/>
              <a:ext cx="0" cy="71008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34030" y="1849327"/>
              <a:ext cx="274934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516260" y="1849327"/>
              <a:ext cx="217770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53" name="Group 123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000797" y="2690004"/>
                <a:ext cx="242268" cy="136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reeform 138"/>
              <p:cNvSpPr/>
              <p:nvPr/>
            </p:nvSpPr>
            <p:spPr>
              <a:xfrm>
                <a:off x="5011686" y="2583898"/>
                <a:ext cx="223214" cy="12243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54" name="Group 124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4290323" y="2673680"/>
                <a:ext cx="236826" cy="408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reeform 136"/>
              <p:cNvSpPr/>
              <p:nvPr/>
            </p:nvSpPr>
            <p:spPr>
              <a:xfrm>
                <a:off x="4273990" y="2573016"/>
                <a:ext cx="250436" cy="138753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739474" y="1131079"/>
              <a:ext cx="440984" cy="870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180458" y="799162"/>
              <a:ext cx="138827" cy="33191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529870" y="1229022"/>
              <a:ext cx="193272" cy="31015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527148" y="1539175"/>
              <a:ext cx="171493" cy="2883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129"/>
            <p:cNvSpPr/>
            <p:nvPr/>
          </p:nvSpPr>
          <p:spPr>
            <a:xfrm rot="19139357">
              <a:off x="5259399" y="641365"/>
              <a:ext cx="160606" cy="13059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rot="18043755">
              <a:off x="4513593" y="1824809"/>
              <a:ext cx="206768" cy="114329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661" name="Group 131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570704" y="731146"/>
                <a:ext cx="351153" cy="405374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4581592" y="750190"/>
                <a:ext cx="500870" cy="22309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4557092" y="728425"/>
                <a:ext cx="307600" cy="2230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6644" name="Group 98"/>
          <p:cNvGrpSpPr>
            <a:grpSpLocks/>
          </p:cNvGrpSpPr>
          <p:nvPr/>
        </p:nvGrpSpPr>
        <p:grpSpPr bwMode="auto">
          <a:xfrm>
            <a:off x="8686800" y="1219200"/>
            <a:ext cx="263525" cy="382588"/>
            <a:chOff x="6708482" y="396107"/>
            <a:chExt cx="389808" cy="451349"/>
          </a:xfrm>
        </p:grpSpPr>
        <p:sp>
          <p:nvSpPr>
            <p:cNvPr id="141" name="Freeform 140"/>
            <p:cNvSpPr/>
            <p:nvPr/>
          </p:nvSpPr>
          <p:spPr>
            <a:xfrm>
              <a:off x="6790671" y="559042"/>
              <a:ext cx="208993" cy="288414"/>
            </a:xfrm>
            <a:custGeom>
              <a:avLst/>
              <a:gdLst>
                <a:gd name="connsiteX0" fmla="*/ 50298 w 266682"/>
                <a:gd name="connsiteY0" fmla="*/ 246823 h 260556"/>
                <a:gd name="connsiteX1" fmla="*/ 56585 w 266682"/>
                <a:gd name="connsiteY1" fmla="*/ 165087 h 260556"/>
                <a:gd name="connsiteX2" fmla="*/ 0 w 266682"/>
                <a:gd name="connsiteY2" fmla="*/ 114788 h 260556"/>
                <a:gd name="connsiteX3" fmla="*/ 56585 w 266682"/>
                <a:gd name="connsiteY3" fmla="*/ 14189 h 260556"/>
                <a:gd name="connsiteX4" fmla="*/ 226341 w 266682"/>
                <a:gd name="connsiteY4" fmla="*/ 14189 h 260556"/>
                <a:gd name="connsiteX5" fmla="*/ 264064 w 266682"/>
                <a:gd name="connsiteY5" fmla="*/ 139937 h 260556"/>
                <a:gd name="connsiteX6" fmla="*/ 176043 w 266682"/>
                <a:gd name="connsiteY6" fmla="*/ 171374 h 260556"/>
                <a:gd name="connsiteX7" fmla="*/ 157181 w 266682"/>
                <a:gd name="connsiteY7" fmla="*/ 253111 h 260556"/>
                <a:gd name="connsiteX8" fmla="*/ 50298 w 266682"/>
                <a:gd name="connsiteY8" fmla="*/ 246823 h 260556"/>
                <a:gd name="connsiteX0" fmla="*/ 15059 w 231443"/>
                <a:gd name="connsiteY0" fmla="*/ 245400 h 259133"/>
                <a:gd name="connsiteX1" fmla="*/ 21346 w 231443"/>
                <a:gd name="connsiteY1" fmla="*/ 163664 h 259133"/>
                <a:gd name="connsiteX2" fmla="*/ 2484 w 231443"/>
                <a:gd name="connsiteY2" fmla="*/ 88215 h 259133"/>
                <a:gd name="connsiteX3" fmla="*/ 21346 w 231443"/>
                <a:gd name="connsiteY3" fmla="*/ 12766 h 259133"/>
                <a:gd name="connsiteX4" fmla="*/ 191102 w 231443"/>
                <a:gd name="connsiteY4" fmla="*/ 12766 h 259133"/>
                <a:gd name="connsiteX5" fmla="*/ 228825 w 231443"/>
                <a:gd name="connsiteY5" fmla="*/ 138514 h 259133"/>
                <a:gd name="connsiteX6" fmla="*/ 140804 w 231443"/>
                <a:gd name="connsiteY6" fmla="*/ 169951 h 259133"/>
                <a:gd name="connsiteX7" fmla="*/ 121942 w 231443"/>
                <a:gd name="connsiteY7" fmla="*/ 251688 h 259133"/>
                <a:gd name="connsiteX8" fmla="*/ 15059 w 231443"/>
                <a:gd name="connsiteY8" fmla="*/ 245400 h 259133"/>
                <a:gd name="connsiteX0" fmla="*/ 15059 w 215998"/>
                <a:gd name="connsiteY0" fmla="*/ 242867 h 256600"/>
                <a:gd name="connsiteX1" fmla="*/ 21346 w 215998"/>
                <a:gd name="connsiteY1" fmla="*/ 161131 h 256600"/>
                <a:gd name="connsiteX2" fmla="*/ 2484 w 215998"/>
                <a:gd name="connsiteY2" fmla="*/ 85682 h 256600"/>
                <a:gd name="connsiteX3" fmla="*/ 21346 w 215998"/>
                <a:gd name="connsiteY3" fmla="*/ 10233 h 256600"/>
                <a:gd name="connsiteX4" fmla="*/ 191102 w 215998"/>
                <a:gd name="connsiteY4" fmla="*/ 10233 h 256600"/>
                <a:gd name="connsiteX5" fmla="*/ 209963 w 215998"/>
                <a:gd name="connsiteY5" fmla="*/ 98257 h 256600"/>
                <a:gd name="connsiteX6" fmla="*/ 140804 w 215998"/>
                <a:gd name="connsiteY6" fmla="*/ 167418 h 256600"/>
                <a:gd name="connsiteX7" fmla="*/ 121942 w 215998"/>
                <a:gd name="connsiteY7" fmla="*/ 249155 h 256600"/>
                <a:gd name="connsiteX8" fmla="*/ 15059 w 215998"/>
                <a:gd name="connsiteY8" fmla="*/ 242867 h 256600"/>
                <a:gd name="connsiteX0" fmla="*/ 16813 w 217752"/>
                <a:gd name="connsiteY0" fmla="*/ 242867 h 256298"/>
                <a:gd name="connsiteX1" fmla="*/ 48249 w 217752"/>
                <a:gd name="connsiteY1" fmla="*/ 167418 h 256298"/>
                <a:gd name="connsiteX2" fmla="*/ 4238 w 217752"/>
                <a:gd name="connsiteY2" fmla="*/ 85682 h 256298"/>
                <a:gd name="connsiteX3" fmla="*/ 23100 w 217752"/>
                <a:gd name="connsiteY3" fmla="*/ 10233 h 256298"/>
                <a:gd name="connsiteX4" fmla="*/ 192856 w 217752"/>
                <a:gd name="connsiteY4" fmla="*/ 10233 h 256298"/>
                <a:gd name="connsiteX5" fmla="*/ 211717 w 217752"/>
                <a:gd name="connsiteY5" fmla="*/ 98257 h 256298"/>
                <a:gd name="connsiteX6" fmla="*/ 142558 w 217752"/>
                <a:gd name="connsiteY6" fmla="*/ 167418 h 256298"/>
                <a:gd name="connsiteX7" fmla="*/ 123696 w 217752"/>
                <a:gd name="connsiteY7" fmla="*/ 249155 h 256298"/>
                <a:gd name="connsiteX8" fmla="*/ 16813 w 217752"/>
                <a:gd name="connsiteY8" fmla="*/ 242867 h 256298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36580"/>
                <a:gd name="connsiteX1" fmla="*/ 48249 w 217752"/>
                <a:gd name="connsiteY1" fmla="*/ 167418 h 236580"/>
                <a:gd name="connsiteX2" fmla="*/ 4238 w 217752"/>
                <a:gd name="connsiteY2" fmla="*/ 85682 h 236580"/>
                <a:gd name="connsiteX3" fmla="*/ 23100 w 217752"/>
                <a:gd name="connsiteY3" fmla="*/ 10233 h 236580"/>
                <a:gd name="connsiteX4" fmla="*/ 192856 w 217752"/>
                <a:gd name="connsiteY4" fmla="*/ 10233 h 236580"/>
                <a:gd name="connsiteX5" fmla="*/ 211717 w 217752"/>
                <a:gd name="connsiteY5" fmla="*/ 98257 h 236580"/>
                <a:gd name="connsiteX6" fmla="*/ 142558 w 217752"/>
                <a:gd name="connsiteY6" fmla="*/ 167418 h 236580"/>
                <a:gd name="connsiteX7" fmla="*/ 60824 w 217752"/>
                <a:gd name="connsiteY7" fmla="*/ 236580 h 236580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98547 w 217752"/>
                <a:gd name="connsiteY7" fmla="*/ 249154 h 254096"/>
                <a:gd name="connsiteX8" fmla="*/ 60824 w 217752"/>
                <a:gd name="connsiteY8" fmla="*/ 236580 h 254096"/>
                <a:gd name="connsiteX0" fmla="*/ 57844 w 211831"/>
                <a:gd name="connsiteY0" fmla="*/ 270360 h 287876"/>
                <a:gd name="connsiteX1" fmla="*/ 45269 w 211831"/>
                <a:gd name="connsiteY1" fmla="*/ 201198 h 287876"/>
                <a:gd name="connsiteX2" fmla="*/ 1258 w 211831"/>
                <a:gd name="connsiteY2" fmla="*/ 119462 h 287876"/>
                <a:gd name="connsiteX3" fmla="*/ 20120 w 211831"/>
                <a:gd name="connsiteY3" fmla="*/ 44013 h 287876"/>
                <a:gd name="connsiteX4" fmla="*/ 101855 w 211831"/>
                <a:gd name="connsiteY4" fmla="*/ 0 h 287876"/>
                <a:gd name="connsiteX5" fmla="*/ 189876 w 211831"/>
                <a:gd name="connsiteY5" fmla="*/ 44013 h 287876"/>
                <a:gd name="connsiteX6" fmla="*/ 208737 w 211831"/>
                <a:gd name="connsiteY6" fmla="*/ 132037 h 287876"/>
                <a:gd name="connsiteX7" fmla="*/ 139578 w 211831"/>
                <a:gd name="connsiteY7" fmla="*/ 201198 h 287876"/>
                <a:gd name="connsiteX8" fmla="*/ 95567 w 211831"/>
                <a:gd name="connsiteY8" fmla="*/ 282934 h 287876"/>
                <a:gd name="connsiteX9" fmla="*/ 57844 w 211831"/>
                <a:gd name="connsiteY9" fmla="*/ 270360 h 28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cap="rnd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708482" y="471020"/>
              <a:ext cx="63403" cy="76786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790671" y="396107"/>
              <a:ext cx="44616" cy="106751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940959" y="401726"/>
              <a:ext cx="44616" cy="95513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030192" y="484130"/>
              <a:ext cx="68098" cy="88022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581400" y="1524000"/>
            <a:ext cx="1905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latin typeface="+mj-lt"/>
              </a:rPr>
              <a:t>ROM</a:t>
            </a:r>
          </a:p>
          <a:p>
            <a:pPr algn="ctr" eaLnBrk="0" hangingPunct="0">
              <a:defRPr/>
            </a:pPr>
            <a:r>
              <a:rPr lang="en-US" sz="2000">
                <a:latin typeface="+mj-lt"/>
              </a:rPr>
              <a:t>16x4</a:t>
            </a:r>
          </a:p>
        </p:txBody>
      </p:sp>
      <p:sp>
        <p:nvSpPr>
          <p:cNvPr id="21507" name="Freeform 4"/>
          <p:cNvSpPr>
            <a:spLocks/>
          </p:cNvSpPr>
          <p:nvPr/>
        </p:nvSpPr>
        <p:spPr bwMode="auto">
          <a:xfrm>
            <a:off x="4810125" y="3200400"/>
            <a:ext cx="1285875" cy="1752600"/>
          </a:xfrm>
          <a:custGeom>
            <a:avLst/>
            <a:gdLst>
              <a:gd name="T0" fmla="*/ 2147483647 w 810"/>
              <a:gd name="T1" fmla="*/ 2147483647 h 1104"/>
              <a:gd name="T2" fmla="*/ 2147483647 w 810"/>
              <a:gd name="T3" fmla="*/ 0 h 1104"/>
              <a:gd name="T4" fmla="*/ 2147483647 w 810"/>
              <a:gd name="T5" fmla="*/ 2147483647 h 1104"/>
              <a:gd name="T6" fmla="*/ 0 w 81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10"/>
              <a:gd name="T13" fmla="*/ 0 h 1104"/>
              <a:gd name="T14" fmla="*/ 810 w 81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" h="1104">
                <a:moveTo>
                  <a:pt x="426" y="4"/>
                </a:moveTo>
                <a:lnTo>
                  <a:pt x="810" y="0"/>
                </a:lnTo>
                <a:lnTo>
                  <a:pt x="810" y="1104"/>
                </a:lnTo>
                <a:lnTo>
                  <a:pt x="0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8" name="Freeform 5"/>
          <p:cNvSpPr>
            <a:spLocks/>
          </p:cNvSpPr>
          <p:nvPr/>
        </p:nvSpPr>
        <p:spPr bwMode="auto">
          <a:xfrm>
            <a:off x="2971800" y="3200400"/>
            <a:ext cx="1362075" cy="1752600"/>
          </a:xfrm>
          <a:custGeom>
            <a:avLst/>
            <a:gdLst>
              <a:gd name="T0" fmla="*/ 2147483647 w 858"/>
              <a:gd name="T1" fmla="*/ 0 h 1104"/>
              <a:gd name="T2" fmla="*/ 0 w 858"/>
              <a:gd name="T3" fmla="*/ 0 h 1104"/>
              <a:gd name="T4" fmla="*/ 0 w 858"/>
              <a:gd name="T5" fmla="*/ 2147483647 h 1104"/>
              <a:gd name="T6" fmla="*/ 2147483647 w 858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58"/>
              <a:gd name="T13" fmla="*/ 0 h 1104"/>
              <a:gd name="T14" fmla="*/ 858 w 85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8" h="1104">
                <a:moveTo>
                  <a:pt x="384" y="0"/>
                </a:moveTo>
                <a:lnTo>
                  <a:pt x="0" y="0"/>
                </a:lnTo>
                <a:lnTo>
                  <a:pt x="0" y="1104"/>
                </a:lnTo>
                <a:lnTo>
                  <a:pt x="858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2819400" y="2362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5486400" y="2286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V="1">
            <a:off x="4572000" y="5715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223000" y="2057400"/>
            <a:ext cx="100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+mj-lt"/>
              </a:rPr>
              <a:t>unlock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6248400" y="3276600"/>
            <a:ext cx="73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Next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1752600" y="3298825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Current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2381250" y="2209800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+mj-lt"/>
              </a:rPr>
              <a:t>IN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2438400" y="6072188"/>
            <a:ext cx="418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Trigger update periodically (</a:t>
            </a:r>
            <a:r>
              <a:rPr lang="en-US" altLang="ja-JP" sz="1800">
                <a:latin typeface="+mj-lt"/>
              </a:rPr>
              <a:t>“clock”)</a:t>
            </a:r>
            <a:endParaRPr lang="en-US" sz="1800">
              <a:latin typeface="+mj-lt"/>
            </a:endParaRPr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>
            <a:off x="5943600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6235700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2811463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103563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grpSp>
        <p:nvGrpSpPr>
          <p:cNvPr id="28688" name="Group 25"/>
          <p:cNvGrpSpPr>
            <a:grpSpLocks/>
          </p:cNvGrpSpPr>
          <p:nvPr/>
        </p:nvGrpSpPr>
        <p:grpSpPr bwMode="auto">
          <a:xfrm>
            <a:off x="4343400" y="4343400"/>
            <a:ext cx="457200" cy="1371600"/>
            <a:chOff x="2784" y="2736"/>
            <a:chExt cx="288" cy="864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2784" y="2736"/>
              <a:ext cx="28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8" name="Freeform 27"/>
            <p:cNvSpPr>
              <a:spLocks/>
            </p:cNvSpPr>
            <p:nvPr/>
          </p:nvSpPr>
          <p:spPr bwMode="auto">
            <a:xfrm>
              <a:off x="2856" y="3443"/>
              <a:ext cx="144" cy="157"/>
            </a:xfrm>
            <a:custGeom>
              <a:avLst/>
              <a:gdLst>
                <a:gd name="T0" fmla="*/ 0 w 96"/>
                <a:gd name="T1" fmla="*/ 12873194 h 96"/>
                <a:gd name="T2" fmla="*/ 810324 w 96"/>
                <a:gd name="T3" fmla="*/ 0 h 96"/>
                <a:gd name="T4" fmla="*/ 1617380 w 96"/>
                <a:gd name="T5" fmla="*/ 12873194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Now Put It In Hardware!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838200"/>
            <a:ext cx="2163763" cy="2324100"/>
            <a:chOff x="76200" y="838200"/>
            <a:chExt cx="2163910" cy="2323893"/>
          </a:xfrm>
        </p:grpSpPr>
        <p:sp>
          <p:nvSpPr>
            <p:cNvPr id="28735" name="Text Box 23"/>
            <p:cNvSpPr txBox="1">
              <a:spLocks noChangeArrowheads="1"/>
            </p:cNvSpPr>
            <p:nvPr/>
          </p:nvSpPr>
          <p:spPr bwMode="auto">
            <a:xfrm>
              <a:off x="76200" y="838200"/>
              <a:ext cx="168418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assume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inputs are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synchronized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with clock…</a:t>
              </a:r>
            </a:p>
          </p:txBody>
        </p:sp>
        <p:sp>
          <p:nvSpPr>
            <p:cNvPr id="21525" name="Line 24"/>
            <p:cNvSpPr>
              <a:spLocks noChangeShapeType="1"/>
            </p:cNvSpPr>
            <p:nvPr/>
          </p:nvSpPr>
          <p:spPr bwMode="auto">
            <a:xfrm>
              <a:off x="1219278" y="1981098"/>
              <a:ext cx="304821" cy="228580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37" name="Group 27"/>
            <p:cNvGrpSpPr>
              <a:grpSpLocks/>
            </p:cNvGrpSpPr>
            <p:nvPr/>
          </p:nvGrpSpPr>
          <p:grpSpPr bwMode="auto">
            <a:xfrm>
              <a:off x="1600200" y="2133600"/>
              <a:ext cx="639910" cy="1028493"/>
              <a:chOff x="2838890" y="729676"/>
              <a:chExt cx="1234915" cy="19848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298661" y="1139940"/>
                <a:ext cx="0" cy="707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298661" y="1847569"/>
                <a:ext cx="275742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081132" y="1847569"/>
                <a:ext cx="217529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41" name="Group 3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65213" y="2689982"/>
                  <a:ext cx="245104" cy="122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3574403" y="2582766"/>
                  <a:ext cx="229786" cy="1225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42" name="Group 3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2854411" y="2674667"/>
                  <a:ext cx="248168" cy="398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2839091" y="2573575"/>
                  <a:ext cx="260425" cy="1409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4789" y="1216524"/>
                <a:ext cx="309445" cy="2297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8" idx="0"/>
              </p:cNvCxnSpPr>
              <p:nvPr/>
            </p:nvCxnSpPr>
            <p:spPr>
              <a:xfrm flipV="1">
                <a:off x="3632617" y="1164446"/>
                <a:ext cx="281870" cy="2695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096450" y="1228777"/>
                <a:ext cx="193021" cy="3093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093387" y="1538172"/>
                <a:ext cx="171573" cy="29101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37"/>
              <p:cNvSpPr/>
              <p:nvPr/>
            </p:nvSpPr>
            <p:spPr>
              <a:xfrm>
                <a:off x="3914487" y="1048040"/>
                <a:ext cx="159318" cy="1286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8043755">
                <a:off x="3079618" y="1824583"/>
                <a:ext cx="205242" cy="11642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49" name="Group 3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33216" y="732518"/>
                  <a:ext cx="352339" cy="40435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3145472" y="750898"/>
                  <a:ext cx="502465" cy="2236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20961" y="729454"/>
                  <a:ext cx="309446" cy="22362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4572000"/>
            <a:ext cx="2603500" cy="1252538"/>
            <a:chOff x="228600" y="4572000"/>
            <a:chExt cx="2603433" cy="1252451"/>
          </a:xfrm>
        </p:grpSpPr>
        <p:grpSp>
          <p:nvGrpSpPr>
            <p:cNvPr id="28714" name="Group 47"/>
            <p:cNvGrpSpPr>
              <a:grpSpLocks/>
            </p:cNvGrpSpPr>
            <p:nvPr/>
          </p:nvGrpSpPr>
          <p:grpSpPr bwMode="auto">
            <a:xfrm>
              <a:off x="2438400" y="4953000"/>
              <a:ext cx="393633" cy="871451"/>
              <a:chOff x="4313593" y="3009422"/>
              <a:chExt cx="999529" cy="221282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639956" y="3682494"/>
                <a:ext cx="161238" cy="673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801194" y="4355630"/>
                <a:ext cx="274104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83523" y="4355630"/>
                <a:ext cx="217671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9" name="Group 51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02419" y="2690303"/>
                  <a:ext cx="241857" cy="120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5010481" y="2581472"/>
                  <a:ext cx="225733" cy="1249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20" name="Group 52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4288943" y="2674181"/>
                  <a:ext cx="237825" cy="403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 64"/>
                <p:cNvSpPr/>
                <p:nvPr/>
              </p:nvSpPr>
              <p:spPr>
                <a:xfrm>
                  <a:off x="4272819" y="2573411"/>
                  <a:ext cx="249919" cy="1410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4676233" y="3529325"/>
                <a:ext cx="354723" cy="225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039018" y="3190741"/>
                <a:ext cx="141084" cy="334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99646" y="3751016"/>
                <a:ext cx="40309" cy="2982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95614" y="4049292"/>
                <a:ext cx="173332" cy="2861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 rot="19139357">
                <a:off x="5123669" y="3009356"/>
                <a:ext cx="161238" cy="12898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43755">
                <a:off x="4583527" y="4331443"/>
                <a:ext cx="205568" cy="1168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7" name="Group 59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4558015" y="729881"/>
                  <a:ext cx="358755" cy="39501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565898" y="743918"/>
                  <a:ext cx="511930" cy="2257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4553939" y="728315"/>
                  <a:ext cx="310383" cy="22169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8715" name="Text Box 23"/>
            <p:cNvSpPr txBox="1">
              <a:spLocks noChangeArrowheads="1"/>
            </p:cNvSpPr>
            <p:nvPr/>
          </p:nvSpPr>
          <p:spPr bwMode="auto">
            <a:xfrm>
              <a:off x="228600" y="4572000"/>
              <a:ext cx="211192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5 states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⇒ 3-bit encoding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62600" y="838200"/>
            <a:ext cx="3581400" cy="923925"/>
            <a:chOff x="5562600" y="838200"/>
            <a:chExt cx="3581400" cy="923330"/>
          </a:xfrm>
        </p:grpSpPr>
        <p:sp>
          <p:nvSpPr>
            <p:cNvPr id="21521" name="Text Box 20"/>
            <p:cNvSpPr txBox="1">
              <a:spLocks noChangeArrowheads="1"/>
            </p:cNvSpPr>
            <p:nvPr/>
          </p:nvSpPr>
          <p:spPr bwMode="auto">
            <a:xfrm>
              <a:off x="6089650" y="838200"/>
              <a:ext cx="305435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</a:rPr>
                <a:t>4 inputs 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⇒ 2</a:t>
              </a:r>
              <a:r>
                <a:rPr lang="en-US" sz="1800" baseline="30000" dirty="0">
                  <a:solidFill>
                    <a:srgbClr val="3366FF"/>
                  </a:solidFill>
                  <a:latin typeface="+mj-lt"/>
                  <a:sym typeface="Symbol" charset="0"/>
                </a:rPr>
                <a:t>4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 locations,</a:t>
              </a:r>
              <a:b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</a:b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each location supplies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4 bits</a:t>
              </a:r>
              <a:endParaRPr lang="en-US" sz="1800" dirty="0">
                <a:solidFill>
                  <a:srgbClr val="3366FF"/>
                </a:solidFill>
                <a:latin typeface="+mj-lt"/>
              </a:endParaRPr>
            </a:p>
          </p:txBody>
        </p:sp>
        <p:grpSp>
          <p:nvGrpSpPr>
            <p:cNvPr id="28694" name="Group 69"/>
            <p:cNvGrpSpPr>
              <a:grpSpLocks/>
            </p:cNvGrpSpPr>
            <p:nvPr/>
          </p:nvGrpSpPr>
          <p:grpSpPr bwMode="auto">
            <a:xfrm flipH="1">
              <a:off x="5562600" y="1066800"/>
              <a:ext cx="460285" cy="669083"/>
              <a:chOff x="7029890" y="822266"/>
              <a:chExt cx="1314829" cy="191127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7487644" y="1225184"/>
                <a:ext cx="276623" cy="6435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487644" y="1868708"/>
                <a:ext cx="276623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69975" y="1868708"/>
                <a:ext cx="217669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8" name="Group 73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564198" y="2692583"/>
                  <a:ext cx="244878" cy="90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3573268" y="2583819"/>
                  <a:ext cx="226739" cy="1223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9" name="Group 74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856772" y="2674458"/>
                  <a:ext cx="235810" cy="407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2838633" y="2574757"/>
                  <a:ext cx="253949" cy="1404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1592" y="1338479"/>
                <a:ext cx="235809" cy="33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981937" y="1687434"/>
                <a:ext cx="226739" cy="3398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7288114" y="1315821"/>
                <a:ext cx="412666" cy="2447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83581" y="1560541"/>
                <a:ext cx="172322" cy="2855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5052553">
                <a:off x="8199657" y="2031813"/>
                <a:ext cx="158617" cy="1315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8043755">
                <a:off x="7270040" y="1846011"/>
                <a:ext cx="203935" cy="11337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6" name="Group 81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3131900" y="706535"/>
                  <a:ext cx="348954" cy="40813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3142902" y="724044"/>
                  <a:ext cx="503034" cy="2222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3131751" y="704935"/>
                  <a:ext cx="294569" cy="2222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810000"/>
            <a:ext cx="5772150" cy="2549525"/>
            <a:chOff x="912" y="2400"/>
            <a:chExt cx="3636" cy="1606"/>
          </a:xfrm>
        </p:grpSpPr>
        <p:sp>
          <p:nvSpPr>
            <p:cNvPr id="23581" name="Rectangle 4"/>
            <p:cNvSpPr>
              <a:spLocks noChangeArrowheads="1"/>
            </p:cNvSpPr>
            <p:nvPr/>
          </p:nvSpPr>
          <p:spPr bwMode="auto">
            <a:xfrm>
              <a:off x="992" y="2400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Clock</a:t>
              </a:r>
              <a:endParaRPr lang="en-US">
                <a:latin typeface="+mj-lt"/>
              </a:endParaRPr>
            </a:p>
          </p:txBody>
        </p:sp>
        <p:sp>
          <p:nvSpPr>
            <p:cNvPr id="23582" name="Rectangle 5"/>
            <p:cNvSpPr>
              <a:spLocks noChangeArrowheads="1"/>
            </p:cNvSpPr>
            <p:nvPr/>
          </p:nvSpPr>
          <p:spPr bwMode="auto">
            <a:xfrm>
              <a:off x="912" y="2758"/>
              <a:ext cx="4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</a:t>
              </a:r>
              <a:endParaRPr lang="en-US">
                <a:latin typeface="+mj-lt"/>
              </a:endParaRPr>
            </a:p>
          </p:txBody>
        </p:sp>
        <p:sp>
          <p:nvSpPr>
            <p:cNvPr id="23583" name="Rectangle 6"/>
            <p:cNvSpPr>
              <a:spLocks noChangeArrowheads="1"/>
            </p:cNvSpPr>
            <p:nvPr/>
          </p:nvSpPr>
          <p:spPr bwMode="auto">
            <a:xfrm>
              <a:off x="1000" y="3117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NEXT</a:t>
              </a:r>
              <a:endParaRPr lang="en-US">
                <a:latin typeface="+mj-lt"/>
              </a:endParaRPr>
            </a:p>
          </p:txBody>
        </p:sp>
        <p:grpSp>
          <p:nvGrpSpPr>
            <p:cNvPr id="30752" name="Group 7"/>
            <p:cNvGrpSpPr>
              <a:grpSpLocks/>
            </p:cNvGrpSpPr>
            <p:nvPr/>
          </p:nvGrpSpPr>
          <p:grpSpPr bwMode="auto">
            <a:xfrm>
              <a:off x="1584" y="2424"/>
              <a:ext cx="64" cy="151"/>
              <a:chOff x="1046" y="3855"/>
              <a:chExt cx="64" cy="151"/>
            </a:xfrm>
          </p:grpSpPr>
          <p:sp>
            <p:nvSpPr>
              <p:cNvPr id="23785" name="Freeform 8"/>
              <p:cNvSpPr>
                <a:spLocks/>
              </p:cNvSpPr>
              <p:nvPr/>
            </p:nvSpPr>
            <p:spPr bwMode="auto">
              <a:xfrm>
                <a:off x="104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6" name="Line 9"/>
              <p:cNvSpPr>
                <a:spLocks noChangeShapeType="1"/>
              </p:cNvSpPr>
              <p:nvPr/>
            </p:nvSpPr>
            <p:spPr bwMode="auto">
              <a:xfrm flipV="1">
                <a:off x="107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3" name="Group 10"/>
            <p:cNvGrpSpPr>
              <a:grpSpLocks/>
            </p:cNvGrpSpPr>
            <p:nvPr/>
          </p:nvGrpSpPr>
          <p:grpSpPr bwMode="auto">
            <a:xfrm>
              <a:off x="2132" y="2424"/>
              <a:ext cx="64" cy="151"/>
              <a:chOff x="1621" y="3855"/>
              <a:chExt cx="64" cy="151"/>
            </a:xfrm>
          </p:grpSpPr>
          <p:sp>
            <p:nvSpPr>
              <p:cNvPr id="23783" name="Freeform 11"/>
              <p:cNvSpPr>
                <a:spLocks/>
              </p:cNvSpPr>
              <p:nvPr/>
            </p:nvSpPr>
            <p:spPr bwMode="auto">
              <a:xfrm>
                <a:off x="162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4" name="Line 12"/>
              <p:cNvSpPr>
                <a:spLocks noChangeShapeType="1"/>
              </p:cNvSpPr>
              <p:nvPr/>
            </p:nvSpPr>
            <p:spPr bwMode="auto">
              <a:xfrm flipV="1">
                <a:off x="165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4" name="Group 13"/>
            <p:cNvGrpSpPr>
              <a:grpSpLocks/>
            </p:cNvGrpSpPr>
            <p:nvPr/>
          </p:nvGrpSpPr>
          <p:grpSpPr bwMode="auto">
            <a:xfrm>
              <a:off x="2707" y="2424"/>
              <a:ext cx="64" cy="151"/>
              <a:chOff x="2196" y="3855"/>
              <a:chExt cx="64" cy="151"/>
            </a:xfrm>
          </p:grpSpPr>
          <p:sp>
            <p:nvSpPr>
              <p:cNvPr id="23781" name="Freeform 14"/>
              <p:cNvSpPr>
                <a:spLocks/>
              </p:cNvSpPr>
              <p:nvPr/>
            </p:nvSpPr>
            <p:spPr bwMode="auto">
              <a:xfrm>
                <a:off x="219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2" name="Line 15"/>
              <p:cNvSpPr>
                <a:spLocks noChangeShapeType="1"/>
              </p:cNvSpPr>
              <p:nvPr/>
            </p:nvSpPr>
            <p:spPr bwMode="auto">
              <a:xfrm flipV="1">
                <a:off x="222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5" name="Group 16"/>
            <p:cNvGrpSpPr>
              <a:grpSpLocks/>
            </p:cNvGrpSpPr>
            <p:nvPr/>
          </p:nvGrpSpPr>
          <p:grpSpPr bwMode="auto">
            <a:xfrm>
              <a:off x="3282" y="2424"/>
              <a:ext cx="64" cy="151"/>
              <a:chOff x="2771" y="3855"/>
              <a:chExt cx="64" cy="151"/>
            </a:xfrm>
          </p:grpSpPr>
          <p:sp>
            <p:nvSpPr>
              <p:cNvPr id="23779" name="Freeform 17"/>
              <p:cNvSpPr>
                <a:spLocks/>
              </p:cNvSpPr>
              <p:nvPr/>
            </p:nvSpPr>
            <p:spPr bwMode="auto">
              <a:xfrm>
                <a:off x="277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0" name="Line 18"/>
              <p:cNvSpPr>
                <a:spLocks noChangeShapeType="1"/>
              </p:cNvSpPr>
              <p:nvPr/>
            </p:nvSpPr>
            <p:spPr bwMode="auto">
              <a:xfrm flipV="1">
                <a:off x="280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6" name="Group 19"/>
            <p:cNvGrpSpPr>
              <a:grpSpLocks/>
            </p:cNvGrpSpPr>
            <p:nvPr/>
          </p:nvGrpSpPr>
          <p:grpSpPr bwMode="auto">
            <a:xfrm>
              <a:off x="3856" y="2424"/>
              <a:ext cx="64" cy="151"/>
              <a:chOff x="3345" y="3855"/>
              <a:chExt cx="64" cy="151"/>
            </a:xfrm>
          </p:grpSpPr>
          <p:sp>
            <p:nvSpPr>
              <p:cNvPr id="23777" name="Freeform 20"/>
              <p:cNvSpPr>
                <a:spLocks/>
              </p:cNvSpPr>
              <p:nvPr/>
            </p:nvSpPr>
            <p:spPr bwMode="auto">
              <a:xfrm>
                <a:off x="3345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8" name="Line 21"/>
              <p:cNvSpPr>
                <a:spLocks noChangeShapeType="1"/>
              </p:cNvSpPr>
              <p:nvPr/>
            </p:nvSpPr>
            <p:spPr bwMode="auto">
              <a:xfrm flipV="1">
                <a:off x="3377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7" name="Group 22"/>
            <p:cNvGrpSpPr>
              <a:grpSpLocks/>
            </p:cNvGrpSpPr>
            <p:nvPr/>
          </p:nvGrpSpPr>
          <p:grpSpPr bwMode="auto">
            <a:xfrm>
              <a:off x="4431" y="2424"/>
              <a:ext cx="64" cy="151"/>
              <a:chOff x="3920" y="3855"/>
              <a:chExt cx="64" cy="151"/>
            </a:xfrm>
          </p:grpSpPr>
          <p:sp>
            <p:nvSpPr>
              <p:cNvPr id="23775" name="Freeform 23"/>
              <p:cNvSpPr>
                <a:spLocks/>
              </p:cNvSpPr>
              <p:nvPr/>
            </p:nvSpPr>
            <p:spPr bwMode="auto">
              <a:xfrm>
                <a:off x="3920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6" name="Line 24"/>
              <p:cNvSpPr>
                <a:spLocks noChangeShapeType="1"/>
              </p:cNvSpPr>
              <p:nvPr/>
            </p:nvSpPr>
            <p:spPr bwMode="auto">
              <a:xfrm flipV="1">
                <a:off x="3952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8" name="Group 25"/>
            <p:cNvGrpSpPr>
              <a:grpSpLocks/>
            </p:cNvGrpSpPr>
            <p:nvPr/>
          </p:nvGrpSpPr>
          <p:grpSpPr bwMode="auto">
            <a:xfrm>
              <a:off x="1594" y="2774"/>
              <a:ext cx="587" cy="159"/>
              <a:chOff x="1074" y="4205"/>
              <a:chExt cx="587" cy="159"/>
            </a:xfrm>
          </p:grpSpPr>
          <p:grpSp>
            <p:nvGrpSpPr>
              <p:cNvPr id="30938" name="Group 26"/>
              <p:cNvGrpSpPr>
                <a:grpSpLocks/>
              </p:cNvGrpSpPr>
              <p:nvPr/>
            </p:nvGrpSpPr>
            <p:grpSpPr bwMode="auto">
              <a:xfrm>
                <a:off x="1074" y="4205"/>
                <a:ext cx="80" cy="159"/>
                <a:chOff x="1074" y="4205"/>
                <a:chExt cx="80" cy="159"/>
              </a:xfrm>
            </p:grpSpPr>
            <p:sp>
              <p:nvSpPr>
                <p:cNvPr id="23773" name="Line 27"/>
                <p:cNvSpPr>
                  <a:spLocks noChangeShapeType="1"/>
                </p:cNvSpPr>
                <p:nvPr/>
              </p:nvSpPr>
              <p:spPr bwMode="auto">
                <a:xfrm>
                  <a:off x="107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07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71" name="Line 29"/>
              <p:cNvSpPr>
                <a:spLocks noChangeShapeType="1"/>
              </p:cNvSpPr>
              <p:nvPr/>
            </p:nvSpPr>
            <p:spPr bwMode="auto">
              <a:xfrm>
                <a:off x="114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2" name="Line 30"/>
              <p:cNvSpPr>
                <a:spLocks noChangeShapeType="1"/>
              </p:cNvSpPr>
              <p:nvPr/>
            </p:nvSpPr>
            <p:spPr bwMode="auto">
              <a:xfrm>
                <a:off x="114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9" name="Group 31"/>
            <p:cNvGrpSpPr>
              <a:grpSpLocks/>
            </p:cNvGrpSpPr>
            <p:nvPr/>
          </p:nvGrpSpPr>
          <p:grpSpPr bwMode="auto">
            <a:xfrm>
              <a:off x="2169" y="2774"/>
              <a:ext cx="587" cy="159"/>
              <a:chOff x="1649" y="4205"/>
              <a:chExt cx="587" cy="159"/>
            </a:xfrm>
          </p:grpSpPr>
          <p:grpSp>
            <p:nvGrpSpPr>
              <p:cNvPr id="30933" name="Group 32"/>
              <p:cNvGrpSpPr>
                <a:grpSpLocks/>
              </p:cNvGrpSpPr>
              <p:nvPr/>
            </p:nvGrpSpPr>
            <p:grpSpPr bwMode="auto">
              <a:xfrm>
                <a:off x="1649" y="4205"/>
                <a:ext cx="80" cy="159"/>
                <a:chOff x="1649" y="4205"/>
                <a:chExt cx="80" cy="159"/>
              </a:xfrm>
            </p:grpSpPr>
            <p:sp>
              <p:nvSpPr>
                <p:cNvPr id="23768" name="Line 33"/>
                <p:cNvSpPr>
                  <a:spLocks noChangeShapeType="1"/>
                </p:cNvSpPr>
                <p:nvPr/>
              </p:nvSpPr>
              <p:spPr bwMode="auto">
                <a:xfrm>
                  <a:off x="1649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65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6" name="Line 35"/>
              <p:cNvSpPr>
                <a:spLocks noChangeShapeType="1"/>
              </p:cNvSpPr>
              <p:nvPr/>
            </p:nvSpPr>
            <p:spPr bwMode="auto">
              <a:xfrm>
                <a:off x="1717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7" name="Line 36"/>
              <p:cNvSpPr>
                <a:spLocks noChangeShapeType="1"/>
              </p:cNvSpPr>
              <p:nvPr/>
            </p:nvSpPr>
            <p:spPr bwMode="auto">
              <a:xfrm>
                <a:off x="1717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0" name="Group 37"/>
            <p:cNvGrpSpPr>
              <a:grpSpLocks/>
            </p:cNvGrpSpPr>
            <p:nvPr/>
          </p:nvGrpSpPr>
          <p:grpSpPr bwMode="auto">
            <a:xfrm>
              <a:off x="2744" y="2774"/>
              <a:ext cx="587" cy="159"/>
              <a:chOff x="2224" y="4205"/>
              <a:chExt cx="587" cy="159"/>
            </a:xfrm>
          </p:grpSpPr>
          <p:grpSp>
            <p:nvGrpSpPr>
              <p:cNvPr id="30928" name="Group 38"/>
              <p:cNvGrpSpPr>
                <a:grpSpLocks/>
              </p:cNvGrpSpPr>
              <p:nvPr/>
            </p:nvGrpSpPr>
            <p:grpSpPr bwMode="auto">
              <a:xfrm>
                <a:off x="2224" y="4205"/>
                <a:ext cx="80" cy="159"/>
                <a:chOff x="2224" y="4205"/>
                <a:chExt cx="80" cy="159"/>
              </a:xfrm>
            </p:grpSpPr>
            <p:sp>
              <p:nvSpPr>
                <p:cNvPr id="23763" name="Line 39"/>
                <p:cNvSpPr>
                  <a:spLocks noChangeShapeType="1"/>
                </p:cNvSpPr>
                <p:nvPr/>
              </p:nvSpPr>
              <p:spPr bwMode="auto">
                <a:xfrm>
                  <a:off x="222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2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1" name="Line 41"/>
              <p:cNvSpPr>
                <a:spLocks noChangeShapeType="1"/>
              </p:cNvSpPr>
              <p:nvPr/>
            </p:nvSpPr>
            <p:spPr bwMode="auto">
              <a:xfrm>
                <a:off x="229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2" name="Line 42"/>
              <p:cNvSpPr>
                <a:spLocks noChangeShapeType="1"/>
              </p:cNvSpPr>
              <p:nvPr/>
            </p:nvSpPr>
            <p:spPr bwMode="auto">
              <a:xfrm>
                <a:off x="229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1" name="Group 43"/>
            <p:cNvGrpSpPr>
              <a:grpSpLocks/>
            </p:cNvGrpSpPr>
            <p:nvPr/>
          </p:nvGrpSpPr>
          <p:grpSpPr bwMode="auto">
            <a:xfrm>
              <a:off x="3318" y="2774"/>
              <a:ext cx="587" cy="159"/>
              <a:chOff x="2798" y="4205"/>
              <a:chExt cx="587" cy="159"/>
            </a:xfrm>
          </p:grpSpPr>
          <p:grpSp>
            <p:nvGrpSpPr>
              <p:cNvPr id="30923" name="Group 44"/>
              <p:cNvGrpSpPr>
                <a:grpSpLocks/>
              </p:cNvGrpSpPr>
              <p:nvPr/>
            </p:nvGrpSpPr>
            <p:grpSpPr bwMode="auto">
              <a:xfrm>
                <a:off x="2798" y="4205"/>
                <a:ext cx="81" cy="159"/>
                <a:chOff x="2798" y="4205"/>
                <a:chExt cx="81" cy="159"/>
              </a:xfrm>
            </p:grpSpPr>
            <p:sp>
              <p:nvSpPr>
                <p:cNvPr id="23758" name="Line 45"/>
                <p:cNvSpPr>
                  <a:spLocks noChangeShapeType="1"/>
                </p:cNvSpPr>
                <p:nvPr/>
              </p:nvSpPr>
              <p:spPr bwMode="auto">
                <a:xfrm>
                  <a:off x="2798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80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56" name="Line 47"/>
              <p:cNvSpPr>
                <a:spLocks noChangeShapeType="1"/>
              </p:cNvSpPr>
              <p:nvPr/>
            </p:nvSpPr>
            <p:spPr bwMode="auto">
              <a:xfrm>
                <a:off x="2866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7" name="Line 48"/>
              <p:cNvSpPr>
                <a:spLocks noChangeShapeType="1"/>
              </p:cNvSpPr>
              <p:nvPr/>
            </p:nvSpPr>
            <p:spPr bwMode="auto">
              <a:xfrm>
                <a:off x="2866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2" name="Group 49"/>
            <p:cNvGrpSpPr>
              <a:grpSpLocks/>
            </p:cNvGrpSpPr>
            <p:nvPr/>
          </p:nvGrpSpPr>
          <p:grpSpPr bwMode="auto">
            <a:xfrm>
              <a:off x="3893" y="2774"/>
              <a:ext cx="81" cy="159"/>
              <a:chOff x="3373" y="4205"/>
              <a:chExt cx="81" cy="159"/>
            </a:xfrm>
          </p:grpSpPr>
          <p:sp>
            <p:nvSpPr>
              <p:cNvPr id="23753" name="Line 50"/>
              <p:cNvSpPr>
                <a:spLocks noChangeShapeType="1"/>
              </p:cNvSpPr>
              <p:nvPr/>
            </p:nvSpPr>
            <p:spPr bwMode="auto">
              <a:xfrm>
                <a:off x="3373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4" name="Line 51"/>
              <p:cNvSpPr>
                <a:spLocks noChangeShapeType="1"/>
              </p:cNvSpPr>
              <p:nvPr/>
            </p:nvSpPr>
            <p:spPr bwMode="auto">
              <a:xfrm flipH="1">
                <a:off x="3375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5" name="Line 52"/>
            <p:cNvSpPr>
              <a:spLocks noChangeShapeType="1"/>
            </p:cNvSpPr>
            <p:nvPr/>
          </p:nvSpPr>
          <p:spPr bwMode="auto">
            <a:xfrm>
              <a:off x="3961" y="2782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6" name="Line 53"/>
            <p:cNvSpPr>
              <a:spLocks noChangeShapeType="1"/>
            </p:cNvSpPr>
            <p:nvPr/>
          </p:nvSpPr>
          <p:spPr bwMode="auto">
            <a:xfrm>
              <a:off x="3961" y="2925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65" name="Group 54"/>
            <p:cNvGrpSpPr>
              <a:grpSpLocks/>
            </p:cNvGrpSpPr>
            <p:nvPr/>
          </p:nvGrpSpPr>
          <p:grpSpPr bwMode="auto">
            <a:xfrm>
              <a:off x="4468" y="2774"/>
              <a:ext cx="80" cy="159"/>
              <a:chOff x="3948" y="4205"/>
              <a:chExt cx="80" cy="159"/>
            </a:xfrm>
          </p:grpSpPr>
          <p:sp>
            <p:nvSpPr>
              <p:cNvPr id="23751" name="Line 55"/>
              <p:cNvSpPr>
                <a:spLocks noChangeShapeType="1"/>
              </p:cNvSpPr>
              <p:nvPr/>
            </p:nvSpPr>
            <p:spPr bwMode="auto">
              <a:xfrm>
                <a:off x="3948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2" name="Line 56"/>
              <p:cNvSpPr>
                <a:spLocks noChangeShapeType="1"/>
              </p:cNvSpPr>
              <p:nvPr/>
            </p:nvSpPr>
            <p:spPr bwMode="auto">
              <a:xfrm flipH="1">
                <a:off x="3949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6" name="Group 57"/>
            <p:cNvGrpSpPr>
              <a:grpSpLocks/>
            </p:cNvGrpSpPr>
            <p:nvPr/>
          </p:nvGrpSpPr>
          <p:grpSpPr bwMode="auto">
            <a:xfrm>
              <a:off x="1594" y="3132"/>
              <a:ext cx="587" cy="159"/>
              <a:chOff x="1074" y="4563"/>
              <a:chExt cx="587" cy="159"/>
            </a:xfrm>
          </p:grpSpPr>
          <p:grpSp>
            <p:nvGrpSpPr>
              <p:cNvPr id="30899" name="Group 58"/>
              <p:cNvGrpSpPr>
                <a:grpSpLocks/>
              </p:cNvGrpSpPr>
              <p:nvPr/>
            </p:nvGrpSpPr>
            <p:grpSpPr bwMode="auto">
              <a:xfrm>
                <a:off x="1074" y="4563"/>
                <a:ext cx="80" cy="159"/>
                <a:chOff x="1074" y="4563"/>
                <a:chExt cx="80" cy="159"/>
              </a:xfrm>
            </p:grpSpPr>
            <p:sp>
              <p:nvSpPr>
                <p:cNvPr id="23749" name="Line 59"/>
                <p:cNvSpPr>
                  <a:spLocks noChangeShapeType="1"/>
                </p:cNvSpPr>
                <p:nvPr/>
              </p:nvSpPr>
              <p:spPr bwMode="auto">
                <a:xfrm>
                  <a:off x="107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0" name="Group 61"/>
              <p:cNvGrpSpPr>
                <a:grpSpLocks/>
              </p:cNvGrpSpPr>
              <p:nvPr/>
            </p:nvGrpSpPr>
            <p:grpSpPr bwMode="auto">
              <a:xfrm>
                <a:off x="1146" y="4563"/>
                <a:ext cx="80" cy="159"/>
                <a:chOff x="1146" y="4563"/>
                <a:chExt cx="80" cy="159"/>
              </a:xfrm>
            </p:grpSpPr>
            <p:sp>
              <p:nvSpPr>
                <p:cNvPr id="23747" name="Line 62"/>
                <p:cNvSpPr>
                  <a:spLocks noChangeShapeType="1"/>
                </p:cNvSpPr>
                <p:nvPr/>
              </p:nvSpPr>
              <p:spPr bwMode="auto">
                <a:xfrm>
                  <a:off x="11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14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1" name="Group 64"/>
              <p:cNvGrpSpPr>
                <a:grpSpLocks/>
              </p:cNvGrpSpPr>
              <p:nvPr/>
            </p:nvGrpSpPr>
            <p:grpSpPr bwMode="auto">
              <a:xfrm>
                <a:off x="1218" y="4563"/>
                <a:ext cx="80" cy="159"/>
                <a:chOff x="1218" y="4563"/>
                <a:chExt cx="80" cy="159"/>
              </a:xfrm>
            </p:grpSpPr>
            <p:sp>
              <p:nvSpPr>
                <p:cNvPr id="23745" name="Line 65"/>
                <p:cNvSpPr>
                  <a:spLocks noChangeShapeType="1"/>
                </p:cNvSpPr>
                <p:nvPr/>
              </p:nvSpPr>
              <p:spPr bwMode="auto">
                <a:xfrm>
                  <a:off x="12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21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2" name="Group 67"/>
              <p:cNvGrpSpPr>
                <a:grpSpLocks/>
              </p:cNvGrpSpPr>
              <p:nvPr/>
            </p:nvGrpSpPr>
            <p:grpSpPr bwMode="auto">
              <a:xfrm>
                <a:off x="1290" y="4563"/>
                <a:ext cx="80" cy="159"/>
                <a:chOff x="1290" y="4563"/>
                <a:chExt cx="80" cy="159"/>
              </a:xfrm>
            </p:grpSpPr>
            <p:sp>
              <p:nvSpPr>
                <p:cNvPr id="23743" name="Line 68"/>
                <p:cNvSpPr>
                  <a:spLocks noChangeShapeType="1"/>
                </p:cNvSpPr>
                <p:nvPr/>
              </p:nvSpPr>
              <p:spPr bwMode="auto">
                <a:xfrm>
                  <a:off x="12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29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3" name="Group 70"/>
              <p:cNvGrpSpPr>
                <a:grpSpLocks/>
              </p:cNvGrpSpPr>
              <p:nvPr/>
            </p:nvGrpSpPr>
            <p:grpSpPr bwMode="auto">
              <a:xfrm>
                <a:off x="1361" y="4563"/>
                <a:ext cx="81" cy="159"/>
                <a:chOff x="1361" y="4563"/>
                <a:chExt cx="81" cy="159"/>
              </a:xfrm>
            </p:grpSpPr>
            <p:sp>
              <p:nvSpPr>
                <p:cNvPr id="23741" name="Line 71"/>
                <p:cNvSpPr>
                  <a:spLocks noChangeShapeType="1"/>
                </p:cNvSpPr>
                <p:nvPr/>
              </p:nvSpPr>
              <p:spPr bwMode="auto">
                <a:xfrm>
                  <a:off x="136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6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4" name="Group 73"/>
              <p:cNvGrpSpPr>
                <a:grpSpLocks/>
              </p:cNvGrpSpPr>
              <p:nvPr/>
            </p:nvGrpSpPr>
            <p:grpSpPr bwMode="auto">
              <a:xfrm>
                <a:off x="1433" y="4563"/>
                <a:ext cx="81" cy="159"/>
                <a:chOff x="1433" y="4563"/>
                <a:chExt cx="81" cy="159"/>
              </a:xfrm>
            </p:grpSpPr>
            <p:sp>
              <p:nvSpPr>
                <p:cNvPr id="23739" name="Line 74"/>
                <p:cNvSpPr>
                  <a:spLocks noChangeShapeType="1"/>
                </p:cNvSpPr>
                <p:nvPr/>
              </p:nvSpPr>
              <p:spPr bwMode="auto">
                <a:xfrm>
                  <a:off x="143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0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43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37" name="Line 76"/>
              <p:cNvSpPr>
                <a:spLocks noChangeShapeType="1"/>
              </p:cNvSpPr>
              <p:nvPr/>
            </p:nvSpPr>
            <p:spPr bwMode="auto">
              <a:xfrm>
                <a:off x="150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38" name="Line 77"/>
              <p:cNvSpPr>
                <a:spLocks noChangeShapeType="1"/>
              </p:cNvSpPr>
              <p:nvPr/>
            </p:nvSpPr>
            <p:spPr bwMode="auto">
              <a:xfrm>
                <a:off x="150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7" name="Group 78"/>
            <p:cNvGrpSpPr>
              <a:grpSpLocks/>
            </p:cNvGrpSpPr>
            <p:nvPr/>
          </p:nvGrpSpPr>
          <p:grpSpPr bwMode="auto">
            <a:xfrm>
              <a:off x="2169" y="3132"/>
              <a:ext cx="587" cy="159"/>
              <a:chOff x="1649" y="4563"/>
              <a:chExt cx="587" cy="159"/>
            </a:xfrm>
          </p:grpSpPr>
          <p:grpSp>
            <p:nvGrpSpPr>
              <p:cNvPr id="30879" name="Group 79"/>
              <p:cNvGrpSpPr>
                <a:grpSpLocks/>
              </p:cNvGrpSpPr>
              <p:nvPr/>
            </p:nvGrpSpPr>
            <p:grpSpPr bwMode="auto">
              <a:xfrm>
                <a:off x="1649" y="4563"/>
                <a:ext cx="80" cy="159"/>
                <a:chOff x="1649" y="4563"/>
                <a:chExt cx="80" cy="159"/>
              </a:xfrm>
            </p:grpSpPr>
            <p:sp>
              <p:nvSpPr>
                <p:cNvPr id="23729" name="Line 80"/>
                <p:cNvSpPr>
                  <a:spLocks noChangeShapeType="1"/>
                </p:cNvSpPr>
                <p:nvPr/>
              </p:nvSpPr>
              <p:spPr bwMode="auto">
                <a:xfrm>
                  <a:off x="164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30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65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0" name="Group 82"/>
              <p:cNvGrpSpPr>
                <a:grpSpLocks/>
              </p:cNvGrpSpPr>
              <p:nvPr/>
            </p:nvGrpSpPr>
            <p:grpSpPr bwMode="auto">
              <a:xfrm>
                <a:off x="1721" y="4563"/>
                <a:ext cx="80" cy="159"/>
                <a:chOff x="1721" y="4563"/>
                <a:chExt cx="80" cy="159"/>
              </a:xfrm>
            </p:grpSpPr>
            <p:sp>
              <p:nvSpPr>
                <p:cNvPr id="23727" name="Line 83"/>
                <p:cNvSpPr>
                  <a:spLocks noChangeShapeType="1"/>
                </p:cNvSpPr>
                <p:nvPr/>
              </p:nvSpPr>
              <p:spPr bwMode="auto">
                <a:xfrm>
                  <a:off x="172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1" name="Group 85"/>
              <p:cNvGrpSpPr>
                <a:grpSpLocks/>
              </p:cNvGrpSpPr>
              <p:nvPr/>
            </p:nvGrpSpPr>
            <p:grpSpPr bwMode="auto">
              <a:xfrm>
                <a:off x="1792" y="4563"/>
                <a:ext cx="81" cy="159"/>
                <a:chOff x="1792" y="4563"/>
                <a:chExt cx="81" cy="159"/>
              </a:xfrm>
            </p:grpSpPr>
            <p:sp>
              <p:nvSpPr>
                <p:cNvPr id="23725" name="Line 86"/>
                <p:cNvSpPr>
                  <a:spLocks noChangeShapeType="1"/>
                </p:cNvSpPr>
                <p:nvPr/>
              </p:nvSpPr>
              <p:spPr bwMode="auto">
                <a:xfrm>
                  <a:off x="179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79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2" name="Group 88"/>
              <p:cNvGrpSpPr>
                <a:grpSpLocks/>
              </p:cNvGrpSpPr>
              <p:nvPr/>
            </p:nvGrpSpPr>
            <p:grpSpPr bwMode="auto">
              <a:xfrm>
                <a:off x="1864" y="4563"/>
                <a:ext cx="81" cy="159"/>
                <a:chOff x="1864" y="4563"/>
                <a:chExt cx="81" cy="159"/>
              </a:xfrm>
            </p:grpSpPr>
            <p:sp>
              <p:nvSpPr>
                <p:cNvPr id="23723" name="Line 89"/>
                <p:cNvSpPr>
                  <a:spLocks noChangeShapeType="1"/>
                </p:cNvSpPr>
                <p:nvPr/>
              </p:nvSpPr>
              <p:spPr bwMode="auto">
                <a:xfrm>
                  <a:off x="186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86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3" name="Group 91"/>
              <p:cNvGrpSpPr>
                <a:grpSpLocks/>
              </p:cNvGrpSpPr>
              <p:nvPr/>
            </p:nvGrpSpPr>
            <p:grpSpPr bwMode="auto">
              <a:xfrm>
                <a:off x="1936" y="4563"/>
                <a:ext cx="81" cy="159"/>
                <a:chOff x="1936" y="4563"/>
                <a:chExt cx="81" cy="159"/>
              </a:xfrm>
            </p:grpSpPr>
            <p:sp>
              <p:nvSpPr>
                <p:cNvPr id="23721" name="Line 92"/>
                <p:cNvSpPr>
                  <a:spLocks noChangeShapeType="1"/>
                </p:cNvSpPr>
                <p:nvPr/>
              </p:nvSpPr>
              <p:spPr bwMode="auto">
                <a:xfrm>
                  <a:off x="193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93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4" name="Group 94"/>
              <p:cNvGrpSpPr>
                <a:grpSpLocks/>
              </p:cNvGrpSpPr>
              <p:nvPr/>
            </p:nvGrpSpPr>
            <p:grpSpPr bwMode="auto">
              <a:xfrm>
                <a:off x="2008" y="4563"/>
                <a:ext cx="80" cy="159"/>
                <a:chOff x="2008" y="4563"/>
                <a:chExt cx="80" cy="159"/>
              </a:xfrm>
            </p:grpSpPr>
            <p:sp>
              <p:nvSpPr>
                <p:cNvPr id="23719" name="Line 95"/>
                <p:cNvSpPr>
                  <a:spLocks noChangeShapeType="1"/>
                </p:cNvSpPr>
                <p:nvPr/>
              </p:nvSpPr>
              <p:spPr bwMode="auto">
                <a:xfrm>
                  <a:off x="200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200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17" name="Line 97"/>
              <p:cNvSpPr>
                <a:spLocks noChangeShapeType="1"/>
              </p:cNvSpPr>
              <p:nvPr/>
            </p:nvSpPr>
            <p:spPr bwMode="auto">
              <a:xfrm>
                <a:off x="2076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18" name="Line 98"/>
              <p:cNvSpPr>
                <a:spLocks noChangeShapeType="1"/>
              </p:cNvSpPr>
              <p:nvPr/>
            </p:nvSpPr>
            <p:spPr bwMode="auto">
              <a:xfrm>
                <a:off x="2076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8" name="Group 99"/>
            <p:cNvGrpSpPr>
              <a:grpSpLocks/>
            </p:cNvGrpSpPr>
            <p:nvPr/>
          </p:nvGrpSpPr>
          <p:grpSpPr bwMode="auto">
            <a:xfrm>
              <a:off x="2744" y="3132"/>
              <a:ext cx="587" cy="159"/>
              <a:chOff x="2224" y="4563"/>
              <a:chExt cx="587" cy="159"/>
            </a:xfrm>
          </p:grpSpPr>
          <p:grpSp>
            <p:nvGrpSpPr>
              <p:cNvPr id="30859" name="Group 100"/>
              <p:cNvGrpSpPr>
                <a:grpSpLocks/>
              </p:cNvGrpSpPr>
              <p:nvPr/>
            </p:nvGrpSpPr>
            <p:grpSpPr bwMode="auto">
              <a:xfrm>
                <a:off x="2224" y="4563"/>
                <a:ext cx="80" cy="159"/>
                <a:chOff x="2224" y="4563"/>
                <a:chExt cx="80" cy="159"/>
              </a:xfrm>
            </p:grpSpPr>
            <p:sp>
              <p:nvSpPr>
                <p:cNvPr id="23709" name="Line 101"/>
                <p:cNvSpPr>
                  <a:spLocks noChangeShapeType="1"/>
                </p:cNvSpPr>
                <p:nvPr/>
              </p:nvSpPr>
              <p:spPr bwMode="auto">
                <a:xfrm>
                  <a:off x="222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22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0" name="Group 103"/>
              <p:cNvGrpSpPr>
                <a:grpSpLocks/>
              </p:cNvGrpSpPr>
              <p:nvPr/>
            </p:nvGrpSpPr>
            <p:grpSpPr bwMode="auto">
              <a:xfrm>
                <a:off x="2295" y="4563"/>
                <a:ext cx="81" cy="159"/>
                <a:chOff x="2295" y="4563"/>
                <a:chExt cx="81" cy="159"/>
              </a:xfrm>
            </p:grpSpPr>
            <p:sp>
              <p:nvSpPr>
                <p:cNvPr id="23707" name="Line 104"/>
                <p:cNvSpPr>
                  <a:spLocks noChangeShapeType="1"/>
                </p:cNvSpPr>
                <p:nvPr/>
              </p:nvSpPr>
              <p:spPr bwMode="auto">
                <a:xfrm>
                  <a:off x="229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29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1" name="Group 106"/>
              <p:cNvGrpSpPr>
                <a:grpSpLocks/>
              </p:cNvGrpSpPr>
              <p:nvPr/>
            </p:nvGrpSpPr>
            <p:grpSpPr bwMode="auto">
              <a:xfrm>
                <a:off x="2367" y="4563"/>
                <a:ext cx="81" cy="159"/>
                <a:chOff x="2367" y="4563"/>
                <a:chExt cx="81" cy="159"/>
              </a:xfrm>
            </p:grpSpPr>
            <p:sp>
              <p:nvSpPr>
                <p:cNvPr id="23705" name="Line 107"/>
                <p:cNvSpPr>
                  <a:spLocks noChangeShapeType="1"/>
                </p:cNvSpPr>
                <p:nvPr/>
              </p:nvSpPr>
              <p:spPr bwMode="auto">
                <a:xfrm>
                  <a:off x="236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36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2" name="Group 109"/>
              <p:cNvGrpSpPr>
                <a:grpSpLocks/>
              </p:cNvGrpSpPr>
              <p:nvPr/>
            </p:nvGrpSpPr>
            <p:grpSpPr bwMode="auto">
              <a:xfrm>
                <a:off x="2439" y="4563"/>
                <a:ext cx="81" cy="159"/>
                <a:chOff x="2439" y="4563"/>
                <a:chExt cx="81" cy="159"/>
              </a:xfrm>
            </p:grpSpPr>
            <p:sp>
              <p:nvSpPr>
                <p:cNvPr id="23703" name="Line 110"/>
                <p:cNvSpPr>
                  <a:spLocks noChangeShapeType="1"/>
                </p:cNvSpPr>
                <p:nvPr/>
              </p:nvSpPr>
              <p:spPr bwMode="auto">
                <a:xfrm>
                  <a:off x="243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4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3" name="Group 112"/>
              <p:cNvGrpSpPr>
                <a:grpSpLocks/>
              </p:cNvGrpSpPr>
              <p:nvPr/>
            </p:nvGrpSpPr>
            <p:grpSpPr bwMode="auto">
              <a:xfrm>
                <a:off x="2511" y="4563"/>
                <a:ext cx="80" cy="159"/>
                <a:chOff x="2511" y="4563"/>
                <a:chExt cx="80" cy="159"/>
              </a:xfrm>
            </p:grpSpPr>
            <p:sp>
              <p:nvSpPr>
                <p:cNvPr id="23701" name="Line 113"/>
                <p:cNvSpPr>
                  <a:spLocks noChangeShapeType="1"/>
                </p:cNvSpPr>
                <p:nvPr/>
              </p:nvSpPr>
              <p:spPr bwMode="auto">
                <a:xfrm>
                  <a:off x="251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2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51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4" name="Group 115"/>
              <p:cNvGrpSpPr>
                <a:grpSpLocks/>
              </p:cNvGrpSpPr>
              <p:nvPr/>
            </p:nvGrpSpPr>
            <p:grpSpPr bwMode="auto">
              <a:xfrm>
                <a:off x="2583" y="4563"/>
                <a:ext cx="80" cy="159"/>
                <a:chOff x="2583" y="4563"/>
                <a:chExt cx="80" cy="159"/>
              </a:xfrm>
            </p:grpSpPr>
            <p:sp>
              <p:nvSpPr>
                <p:cNvPr id="23699" name="Line 116"/>
                <p:cNvSpPr>
                  <a:spLocks noChangeShapeType="1"/>
                </p:cNvSpPr>
                <p:nvPr/>
              </p:nvSpPr>
              <p:spPr bwMode="auto">
                <a:xfrm>
                  <a:off x="258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0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58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97" name="Line 118"/>
              <p:cNvSpPr>
                <a:spLocks noChangeShapeType="1"/>
              </p:cNvSpPr>
              <p:nvPr/>
            </p:nvSpPr>
            <p:spPr bwMode="auto">
              <a:xfrm>
                <a:off x="265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98" name="Line 119"/>
              <p:cNvSpPr>
                <a:spLocks noChangeShapeType="1"/>
              </p:cNvSpPr>
              <p:nvPr/>
            </p:nvSpPr>
            <p:spPr bwMode="auto">
              <a:xfrm>
                <a:off x="265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9" name="Group 120"/>
            <p:cNvGrpSpPr>
              <a:grpSpLocks/>
            </p:cNvGrpSpPr>
            <p:nvPr/>
          </p:nvGrpSpPr>
          <p:grpSpPr bwMode="auto">
            <a:xfrm>
              <a:off x="3318" y="3132"/>
              <a:ext cx="587" cy="159"/>
              <a:chOff x="2798" y="4563"/>
              <a:chExt cx="587" cy="159"/>
            </a:xfrm>
          </p:grpSpPr>
          <p:grpSp>
            <p:nvGrpSpPr>
              <p:cNvPr id="30839" name="Group 121"/>
              <p:cNvGrpSpPr>
                <a:grpSpLocks/>
              </p:cNvGrpSpPr>
              <p:nvPr/>
            </p:nvGrpSpPr>
            <p:grpSpPr bwMode="auto">
              <a:xfrm>
                <a:off x="2798" y="4563"/>
                <a:ext cx="81" cy="159"/>
                <a:chOff x="2798" y="4563"/>
                <a:chExt cx="81" cy="159"/>
              </a:xfrm>
            </p:grpSpPr>
            <p:sp>
              <p:nvSpPr>
                <p:cNvPr id="23689" name="Line 122"/>
                <p:cNvSpPr>
                  <a:spLocks noChangeShapeType="1"/>
                </p:cNvSpPr>
                <p:nvPr/>
              </p:nvSpPr>
              <p:spPr bwMode="auto">
                <a:xfrm>
                  <a:off x="279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0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80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0" name="Group 124"/>
              <p:cNvGrpSpPr>
                <a:grpSpLocks/>
              </p:cNvGrpSpPr>
              <p:nvPr/>
            </p:nvGrpSpPr>
            <p:grpSpPr bwMode="auto">
              <a:xfrm>
                <a:off x="2870" y="4563"/>
                <a:ext cx="81" cy="159"/>
                <a:chOff x="2870" y="4563"/>
                <a:chExt cx="81" cy="159"/>
              </a:xfrm>
            </p:grpSpPr>
            <p:sp>
              <p:nvSpPr>
                <p:cNvPr id="23687" name="Line 125"/>
                <p:cNvSpPr>
                  <a:spLocks noChangeShapeType="1"/>
                </p:cNvSpPr>
                <p:nvPr/>
              </p:nvSpPr>
              <p:spPr bwMode="auto">
                <a:xfrm>
                  <a:off x="287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87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1" name="Group 127"/>
              <p:cNvGrpSpPr>
                <a:grpSpLocks/>
              </p:cNvGrpSpPr>
              <p:nvPr/>
            </p:nvGrpSpPr>
            <p:grpSpPr bwMode="auto">
              <a:xfrm>
                <a:off x="2942" y="4563"/>
                <a:ext cx="80" cy="159"/>
                <a:chOff x="2942" y="4563"/>
                <a:chExt cx="80" cy="159"/>
              </a:xfrm>
            </p:grpSpPr>
            <p:sp>
              <p:nvSpPr>
                <p:cNvPr id="23685" name="Line 128"/>
                <p:cNvSpPr>
                  <a:spLocks noChangeShapeType="1"/>
                </p:cNvSpPr>
                <p:nvPr/>
              </p:nvSpPr>
              <p:spPr bwMode="auto">
                <a:xfrm>
                  <a:off x="294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294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2" name="Group 130"/>
              <p:cNvGrpSpPr>
                <a:grpSpLocks/>
              </p:cNvGrpSpPr>
              <p:nvPr/>
            </p:nvGrpSpPr>
            <p:grpSpPr bwMode="auto">
              <a:xfrm>
                <a:off x="3014" y="4563"/>
                <a:ext cx="80" cy="159"/>
                <a:chOff x="3014" y="4563"/>
                <a:chExt cx="80" cy="159"/>
              </a:xfrm>
            </p:grpSpPr>
            <p:sp>
              <p:nvSpPr>
                <p:cNvPr id="23683" name="Line 131"/>
                <p:cNvSpPr>
                  <a:spLocks noChangeShapeType="1"/>
                </p:cNvSpPr>
                <p:nvPr/>
              </p:nvSpPr>
              <p:spPr bwMode="auto">
                <a:xfrm>
                  <a:off x="301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01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3" name="Group 133"/>
              <p:cNvGrpSpPr>
                <a:grpSpLocks/>
              </p:cNvGrpSpPr>
              <p:nvPr/>
            </p:nvGrpSpPr>
            <p:grpSpPr bwMode="auto">
              <a:xfrm>
                <a:off x="3086" y="4563"/>
                <a:ext cx="80" cy="159"/>
                <a:chOff x="3086" y="4563"/>
                <a:chExt cx="80" cy="159"/>
              </a:xfrm>
            </p:grpSpPr>
            <p:sp>
              <p:nvSpPr>
                <p:cNvPr id="23681" name="Line 134"/>
                <p:cNvSpPr>
                  <a:spLocks noChangeShapeType="1"/>
                </p:cNvSpPr>
                <p:nvPr/>
              </p:nvSpPr>
              <p:spPr bwMode="auto">
                <a:xfrm>
                  <a:off x="308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08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4" name="Group 136"/>
              <p:cNvGrpSpPr>
                <a:grpSpLocks/>
              </p:cNvGrpSpPr>
              <p:nvPr/>
            </p:nvGrpSpPr>
            <p:grpSpPr bwMode="auto">
              <a:xfrm>
                <a:off x="3158" y="4563"/>
                <a:ext cx="80" cy="159"/>
                <a:chOff x="3158" y="4563"/>
                <a:chExt cx="80" cy="159"/>
              </a:xfrm>
            </p:grpSpPr>
            <p:sp>
              <p:nvSpPr>
                <p:cNvPr id="23679" name="Line 137"/>
                <p:cNvSpPr>
                  <a:spLocks noChangeShapeType="1"/>
                </p:cNvSpPr>
                <p:nvPr/>
              </p:nvSpPr>
              <p:spPr bwMode="auto">
                <a:xfrm>
                  <a:off x="315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5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77" name="Line 139"/>
              <p:cNvSpPr>
                <a:spLocks noChangeShapeType="1"/>
              </p:cNvSpPr>
              <p:nvPr/>
            </p:nvSpPr>
            <p:spPr bwMode="auto">
              <a:xfrm>
                <a:off x="3226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78" name="Line 140"/>
              <p:cNvSpPr>
                <a:spLocks noChangeShapeType="1"/>
              </p:cNvSpPr>
              <p:nvPr/>
            </p:nvSpPr>
            <p:spPr bwMode="auto">
              <a:xfrm>
                <a:off x="3226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0" name="Group 141"/>
            <p:cNvGrpSpPr>
              <a:grpSpLocks/>
            </p:cNvGrpSpPr>
            <p:nvPr/>
          </p:nvGrpSpPr>
          <p:grpSpPr bwMode="auto">
            <a:xfrm>
              <a:off x="3893" y="3132"/>
              <a:ext cx="587" cy="159"/>
              <a:chOff x="3373" y="4563"/>
              <a:chExt cx="587" cy="159"/>
            </a:xfrm>
          </p:grpSpPr>
          <p:grpSp>
            <p:nvGrpSpPr>
              <p:cNvPr id="30819" name="Group 142"/>
              <p:cNvGrpSpPr>
                <a:grpSpLocks/>
              </p:cNvGrpSpPr>
              <p:nvPr/>
            </p:nvGrpSpPr>
            <p:grpSpPr bwMode="auto">
              <a:xfrm>
                <a:off x="3373" y="4563"/>
                <a:ext cx="81" cy="159"/>
                <a:chOff x="3373" y="4563"/>
                <a:chExt cx="81" cy="159"/>
              </a:xfrm>
            </p:grpSpPr>
            <p:sp>
              <p:nvSpPr>
                <p:cNvPr id="23669" name="Line 143"/>
                <p:cNvSpPr>
                  <a:spLocks noChangeShapeType="1"/>
                </p:cNvSpPr>
                <p:nvPr/>
              </p:nvSpPr>
              <p:spPr bwMode="auto">
                <a:xfrm>
                  <a:off x="337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0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3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0" name="Group 145"/>
              <p:cNvGrpSpPr>
                <a:grpSpLocks/>
              </p:cNvGrpSpPr>
              <p:nvPr/>
            </p:nvGrpSpPr>
            <p:grpSpPr bwMode="auto">
              <a:xfrm>
                <a:off x="3445" y="4563"/>
                <a:ext cx="80" cy="159"/>
                <a:chOff x="3445" y="4563"/>
                <a:chExt cx="80" cy="159"/>
              </a:xfrm>
            </p:grpSpPr>
            <p:sp>
              <p:nvSpPr>
                <p:cNvPr id="23667" name="Line 146"/>
                <p:cNvSpPr>
                  <a:spLocks noChangeShapeType="1"/>
                </p:cNvSpPr>
                <p:nvPr/>
              </p:nvSpPr>
              <p:spPr bwMode="auto">
                <a:xfrm>
                  <a:off x="344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34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1" name="Group 148"/>
              <p:cNvGrpSpPr>
                <a:grpSpLocks/>
              </p:cNvGrpSpPr>
              <p:nvPr/>
            </p:nvGrpSpPr>
            <p:grpSpPr bwMode="auto">
              <a:xfrm>
                <a:off x="3517" y="4563"/>
                <a:ext cx="80" cy="159"/>
                <a:chOff x="3517" y="4563"/>
                <a:chExt cx="80" cy="159"/>
              </a:xfrm>
            </p:grpSpPr>
            <p:sp>
              <p:nvSpPr>
                <p:cNvPr id="23665" name="Line 149"/>
                <p:cNvSpPr>
                  <a:spLocks noChangeShapeType="1"/>
                </p:cNvSpPr>
                <p:nvPr/>
              </p:nvSpPr>
              <p:spPr bwMode="auto">
                <a:xfrm>
                  <a:off x="351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6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5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2" name="Group 151"/>
              <p:cNvGrpSpPr>
                <a:grpSpLocks/>
              </p:cNvGrpSpPr>
              <p:nvPr/>
            </p:nvGrpSpPr>
            <p:grpSpPr bwMode="auto">
              <a:xfrm>
                <a:off x="3589" y="4563"/>
                <a:ext cx="80" cy="159"/>
                <a:chOff x="3589" y="4563"/>
                <a:chExt cx="80" cy="159"/>
              </a:xfrm>
            </p:grpSpPr>
            <p:sp>
              <p:nvSpPr>
                <p:cNvPr id="23663" name="Line 152"/>
                <p:cNvSpPr>
                  <a:spLocks noChangeShapeType="1"/>
                </p:cNvSpPr>
                <p:nvPr/>
              </p:nvSpPr>
              <p:spPr bwMode="auto">
                <a:xfrm>
                  <a:off x="358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3" name="Group 154"/>
              <p:cNvGrpSpPr>
                <a:grpSpLocks/>
              </p:cNvGrpSpPr>
              <p:nvPr/>
            </p:nvGrpSpPr>
            <p:grpSpPr bwMode="auto">
              <a:xfrm>
                <a:off x="3660" y="4563"/>
                <a:ext cx="81" cy="159"/>
                <a:chOff x="3660" y="4563"/>
                <a:chExt cx="81" cy="159"/>
              </a:xfrm>
            </p:grpSpPr>
            <p:sp>
              <p:nvSpPr>
                <p:cNvPr id="23661" name="Line 155"/>
                <p:cNvSpPr>
                  <a:spLocks noChangeShapeType="1"/>
                </p:cNvSpPr>
                <p:nvPr/>
              </p:nvSpPr>
              <p:spPr bwMode="auto">
                <a:xfrm>
                  <a:off x="366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66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4" name="Group 157"/>
              <p:cNvGrpSpPr>
                <a:grpSpLocks/>
              </p:cNvGrpSpPr>
              <p:nvPr/>
            </p:nvGrpSpPr>
            <p:grpSpPr bwMode="auto">
              <a:xfrm>
                <a:off x="3732" y="4563"/>
                <a:ext cx="81" cy="159"/>
                <a:chOff x="3732" y="4563"/>
                <a:chExt cx="81" cy="159"/>
              </a:xfrm>
            </p:grpSpPr>
            <p:sp>
              <p:nvSpPr>
                <p:cNvPr id="23659" name="Line 158"/>
                <p:cNvSpPr>
                  <a:spLocks noChangeShapeType="1"/>
                </p:cNvSpPr>
                <p:nvPr/>
              </p:nvSpPr>
              <p:spPr bwMode="auto">
                <a:xfrm>
                  <a:off x="373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73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57" name="Line 160"/>
              <p:cNvSpPr>
                <a:spLocks noChangeShapeType="1"/>
              </p:cNvSpPr>
              <p:nvPr/>
            </p:nvSpPr>
            <p:spPr bwMode="auto">
              <a:xfrm>
                <a:off x="3801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161"/>
              <p:cNvSpPr>
                <a:spLocks noChangeShapeType="1"/>
              </p:cNvSpPr>
              <p:nvPr/>
            </p:nvSpPr>
            <p:spPr bwMode="auto">
              <a:xfrm>
                <a:off x="3801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1" name="Group 162"/>
            <p:cNvGrpSpPr>
              <a:grpSpLocks/>
            </p:cNvGrpSpPr>
            <p:nvPr/>
          </p:nvGrpSpPr>
          <p:grpSpPr bwMode="auto">
            <a:xfrm>
              <a:off x="4468" y="3132"/>
              <a:ext cx="80" cy="159"/>
              <a:chOff x="3948" y="4563"/>
              <a:chExt cx="80" cy="159"/>
            </a:xfrm>
          </p:grpSpPr>
          <p:sp>
            <p:nvSpPr>
              <p:cNvPr id="23649" name="Line 163"/>
              <p:cNvSpPr>
                <a:spLocks noChangeShapeType="1"/>
              </p:cNvSpPr>
              <p:nvPr/>
            </p:nvSpPr>
            <p:spPr bwMode="auto">
              <a:xfrm>
                <a:off x="3948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0" name="Line 164"/>
              <p:cNvSpPr>
                <a:spLocks noChangeShapeType="1"/>
              </p:cNvSpPr>
              <p:nvPr/>
            </p:nvSpPr>
            <p:spPr bwMode="auto">
              <a:xfrm flipH="1">
                <a:off x="3949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2" name="Group 165"/>
            <p:cNvGrpSpPr>
              <a:grpSpLocks/>
            </p:cNvGrpSpPr>
            <p:nvPr/>
          </p:nvGrpSpPr>
          <p:grpSpPr bwMode="auto">
            <a:xfrm>
              <a:off x="1616" y="2537"/>
              <a:ext cx="8" cy="1369"/>
              <a:chOff x="1078" y="3640"/>
              <a:chExt cx="8" cy="1369"/>
            </a:xfrm>
          </p:grpSpPr>
          <p:sp>
            <p:nvSpPr>
              <p:cNvPr id="23645" name="Rectangle 16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6" name="Rectangle 16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7" name="Rectangle 16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8" name="Rectangle 16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170"/>
            <p:cNvSpPr>
              <a:spLocks noChangeArrowheads="1"/>
            </p:cNvSpPr>
            <p:nvPr/>
          </p:nvSpPr>
          <p:spPr bwMode="auto">
            <a:xfrm>
              <a:off x="183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171"/>
            <p:cNvSpPr>
              <a:spLocks noChangeArrowheads="1"/>
            </p:cNvSpPr>
            <p:nvPr/>
          </p:nvSpPr>
          <p:spPr bwMode="auto">
            <a:xfrm>
              <a:off x="180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172"/>
            <p:cNvSpPr>
              <a:spLocks noChangeArrowheads="1"/>
            </p:cNvSpPr>
            <p:nvPr/>
          </p:nvSpPr>
          <p:spPr bwMode="auto">
            <a:xfrm>
              <a:off x="1950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  <p:sp>
          <p:nvSpPr>
            <p:cNvPr id="23608" name="Rectangle 173"/>
            <p:cNvSpPr>
              <a:spLocks noChangeArrowheads="1"/>
            </p:cNvSpPr>
            <p:nvPr/>
          </p:nvSpPr>
          <p:spPr bwMode="auto">
            <a:xfrm>
              <a:off x="2405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9" name="Rectangle 174"/>
            <p:cNvSpPr>
              <a:spLocks noChangeArrowheads="1"/>
            </p:cNvSpPr>
            <p:nvPr/>
          </p:nvSpPr>
          <p:spPr bwMode="auto">
            <a:xfrm>
              <a:off x="2381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0" name="Rectangle 175"/>
            <p:cNvSpPr>
              <a:spLocks noChangeArrowheads="1"/>
            </p:cNvSpPr>
            <p:nvPr/>
          </p:nvSpPr>
          <p:spPr bwMode="auto">
            <a:xfrm>
              <a:off x="2525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2</a:t>
              </a:r>
              <a:endParaRPr lang="en-US">
                <a:latin typeface="+mj-lt"/>
              </a:endParaRPr>
            </a:p>
          </p:txBody>
        </p:sp>
        <p:sp>
          <p:nvSpPr>
            <p:cNvPr id="23611" name="Rectangle 176"/>
            <p:cNvSpPr>
              <a:spLocks noChangeArrowheads="1"/>
            </p:cNvSpPr>
            <p:nvPr/>
          </p:nvSpPr>
          <p:spPr bwMode="auto">
            <a:xfrm>
              <a:off x="298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2" name="Rectangle 177"/>
            <p:cNvSpPr>
              <a:spLocks noChangeArrowheads="1"/>
            </p:cNvSpPr>
            <p:nvPr/>
          </p:nvSpPr>
          <p:spPr bwMode="auto">
            <a:xfrm>
              <a:off x="295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3" name="Rectangle 178"/>
            <p:cNvSpPr>
              <a:spLocks noChangeArrowheads="1"/>
            </p:cNvSpPr>
            <p:nvPr/>
          </p:nvSpPr>
          <p:spPr bwMode="auto">
            <a:xfrm>
              <a:off x="309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3</a:t>
              </a:r>
              <a:endParaRPr lang="en-US">
                <a:latin typeface="+mj-lt"/>
              </a:endParaRPr>
            </a:p>
          </p:txBody>
        </p:sp>
        <p:sp>
          <p:nvSpPr>
            <p:cNvPr id="23614" name="Rectangle 179"/>
            <p:cNvSpPr>
              <a:spLocks noChangeArrowheads="1"/>
            </p:cNvSpPr>
            <p:nvPr/>
          </p:nvSpPr>
          <p:spPr bwMode="auto">
            <a:xfrm>
              <a:off x="3554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5" name="Rectangle 180"/>
            <p:cNvSpPr>
              <a:spLocks noChangeArrowheads="1"/>
            </p:cNvSpPr>
            <p:nvPr/>
          </p:nvSpPr>
          <p:spPr bwMode="auto">
            <a:xfrm>
              <a:off x="3530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6" name="Rectangle 181"/>
            <p:cNvSpPr>
              <a:spLocks noChangeArrowheads="1"/>
            </p:cNvSpPr>
            <p:nvPr/>
          </p:nvSpPr>
          <p:spPr bwMode="auto">
            <a:xfrm>
              <a:off x="3674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4</a:t>
              </a:r>
              <a:endParaRPr lang="en-US">
                <a:latin typeface="+mj-lt"/>
              </a:endParaRPr>
            </a:p>
          </p:txBody>
        </p:sp>
        <p:sp>
          <p:nvSpPr>
            <p:cNvPr id="23617" name="Rectangle 182"/>
            <p:cNvSpPr>
              <a:spLocks noChangeArrowheads="1"/>
            </p:cNvSpPr>
            <p:nvPr/>
          </p:nvSpPr>
          <p:spPr bwMode="auto">
            <a:xfrm>
              <a:off x="4129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8" name="Rectangle 183"/>
            <p:cNvSpPr>
              <a:spLocks noChangeArrowheads="1"/>
            </p:cNvSpPr>
            <p:nvPr/>
          </p:nvSpPr>
          <p:spPr bwMode="auto">
            <a:xfrm>
              <a:off x="4105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9" name="Rectangle 184"/>
            <p:cNvSpPr>
              <a:spLocks noChangeArrowheads="1"/>
            </p:cNvSpPr>
            <p:nvPr/>
          </p:nvSpPr>
          <p:spPr bwMode="auto">
            <a:xfrm>
              <a:off x="424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5</a:t>
              </a:r>
              <a:endParaRPr lang="en-US">
                <a:latin typeface="+mj-lt"/>
              </a:endParaRPr>
            </a:p>
          </p:txBody>
        </p:sp>
        <p:grpSp>
          <p:nvGrpSpPr>
            <p:cNvPr id="30788" name="Group 185"/>
            <p:cNvGrpSpPr>
              <a:grpSpLocks/>
            </p:cNvGrpSpPr>
            <p:nvPr/>
          </p:nvGrpSpPr>
          <p:grpSpPr bwMode="auto">
            <a:xfrm>
              <a:off x="2170" y="2557"/>
              <a:ext cx="8" cy="1369"/>
              <a:chOff x="1078" y="3640"/>
              <a:chExt cx="8" cy="1369"/>
            </a:xfrm>
          </p:grpSpPr>
          <p:sp>
            <p:nvSpPr>
              <p:cNvPr id="23641" name="Rectangle 18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2" name="Rectangle 18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3" name="Rectangle 18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4" name="Rectangle 18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89" name="Group 190"/>
            <p:cNvGrpSpPr>
              <a:grpSpLocks/>
            </p:cNvGrpSpPr>
            <p:nvPr/>
          </p:nvGrpSpPr>
          <p:grpSpPr bwMode="auto">
            <a:xfrm>
              <a:off x="2746" y="2577"/>
              <a:ext cx="8" cy="1369"/>
              <a:chOff x="1078" y="3640"/>
              <a:chExt cx="8" cy="1369"/>
            </a:xfrm>
          </p:grpSpPr>
          <p:sp>
            <p:nvSpPr>
              <p:cNvPr id="23637" name="Rectangle 19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8" name="Rectangle 19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9" name="Rectangle 19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0" name="Rectangle 19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0" name="Group 195"/>
            <p:cNvGrpSpPr>
              <a:grpSpLocks/>
            </p:cNvGrpSpPr>
            <p:nvPr/>
          </p:nvGrpSpPr>
          <p:grpSpPr bwMode="auto">
            <a:xfrm>
              <a:off x="3322" y="2597"/>
              <a:ext cx="8" cy="1369"/>
              <a:chOff x="1078" y="3640"/>
              <a:chExt cx="8" cy="1369"/>
            </a:xfrm>
          </p:grpSpPr>
          <p:sp>
            <p:nvSpPr>
              <p:cNvPr id="23633" name="Rectangle 19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4" name="Rectangle 19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5" name="Rectangle 19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6" name="Rectangle 19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1" name="Group 200"/>
            <p:cNvGrpSpPr>
              <a:grpSpLocks/>
            </p:cNvGrpSpPr>
            <p:nvPr/>
          </p:nvGrpSpPr>
          <p:grpSpPr bwMode="auto">
            <a:xfrm>
              <a:off x="3898" y="2617"/>
              <a:ext cx="8" cy="1369"/>
              <a:chOff x="1078" y="3640"/>
              <a:chExt cx="8" cy="1369"/>
            </a:xfrm>
          </p:grpSpPr>
          <p:sp>
            <p:nvSpPr>
              <p:cNvPr id="23629" name="Rectangle 20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0" name="Rectangle 20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1" name="Rectangle 20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2" name="Rectangle 20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2" name="Group 205"/>
            <p:cNvGrpSpPr>
              <a:grpSpLocks/>
            </p:cNvGrpSpPr>
            <p:nvPr/>
          </p:nvGrpSpPr>
          <p:grpSpPr bwMode="auto">
            <a:xfrm>
              <a:off x="4474" y="2637"/>
              <a:ext cx="8" cy="1369"/>
              <a:chOff x="1078" y="3640"/>
              <a:chExt cx="8" cy="1369"/>
            </a:xfrm>
          </p:grpSpPr>
          <p:sp>
            <p:nvSpPr>
              <p:cNvPr id="23625" name="Rectangle 20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6" name="Rectangle 20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7" name="Rectangle 20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8" name="Rectangle 20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3555" name="Rectangle 210"/>
          <p:cNvSpPr>
            <a:spLocks noChangeArrowheads="1"/>
          </p:cNvSpPr>
          <p:nvPr/>
        </p:nvSpPr>
        <p:spPr bwMode="auto">
          <a:xfrm>
            <a:off x="2157413" y="2590800"/>
            <a:ext cx="304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6" name="Freeform 211"/>
          <p:cNvSpPr>
            <a:spLocks/>
          </p:cNvSpPr>
          <p:nvPr/>
        </p:nvSpPr>
        <p:spPr bwMode="auto">
          <a:xfrm>
            <a:off x="2233613" y="32766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7" name="Line 212"/>
          <p:cNvSpPr>
            <a:spLocks noChangeShapeType="1"/>
          </p:cNvSpPr>
          <p:nvPr/>
        </p:nvSpPr>
        <p:spPr bwMode="auto">
          <a:xfrm>
            <a:off x="1319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8" name="Freeform 213"/>
          <p:cNvSpPr>
            <a:spLocks/>
          </p:cNvSpPr>
          <p:nvPr/>
        </p:nvSpPr>
        <p:spPr bwMode="auto">
          <a:xfrm>
            <a:off x="24622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9" name="Freeform 214"/>
          <p:cNvSpPr>
            <a:spLocks/>
          </p:cNvSpPr>
          <p:nvPr/>
        </p:nvSpPr>
        <p:spPr bwMode="auto">
          <a:xfrm flipH="1">
            <a:off x="14716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0" name="Rectangle 215"/>
          <p:cNvSpPr>
            <a:spLocks noChangeArrowheads="1"/>
          </p:cNvSpPr>
          <p:nvPr/>
        </p:nvSpPr>
        <p:spPr bwMode="auto">
          <a:xfrm>
            <a:off x="1776413" y="1143000"/>
            <a:ext cx="10668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+mj-lt"/>
              </a:rPr>
              <a:t>ROM</a:t>
            </a:r>
          </a:p>
        </p:txBody>
      </p:sp>
      <p:sp>
        <p:nvSpPr>
          <p:cNvPr id="23561" name="Line 216"/>
          <p:cNvSpPr>
            <a:spLocks noChangeShapeType="1"/>
          </p:cNvSpPr>
          <p:nvPr/>
        </p:nvSpPr>
        <p:spPr bwMode="auto">
          <a:xfrm>
            <a:off x="2843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2" name="Text Box 217"/>
          <p:cNvSpPr txBox="1">
            <a:spLocks noChangeArrowheads="1"/>
          </p:cNvSpPr>
          <p:nvPr/>
        </p:nvSpPr>
        <p:spPr bwMode="auto">
          <a:xfrm>
            <a:off x="3065463" y="2185988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NEXT</a:t>
            </a:r>
          </a:p>
        </p:txBody>
      </p:sp>
      <p:sp>
        <p:nvSpPr>
          <p:cNvPr id="23563" name="Text Box 218"/>
          <p:cNvSpPr txBox="1">
            <a:spLocks noChangeArrowheads="1"/>
          </p:cNvSpPr>
          <p:nvPr/>
        </p:nvSpPr>
        <p:spPr bwMode="auto">
          <a:xfrm>
            <a:off x="577850" y="2209800"/>
            <a:ext cx="94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STATE</a:t>
            </a:r>
          </a:p>
        </p:txBody>
      </p:sp>
      <p:sp>
        <p:nvSpPr>
          <p:cNvPr id="23564" name="Text Box 219"/>
          <p:cNvSpPr txBox="1">
            <a:spLocks noChangeArrowheads="1"/>
          </p:cNvSpPr>
          <p:nvPr/>
        </p:nvSpPr>
        <p:spPr bwMode="auto">
          <a:xfrm>
            <a:off x="417513" y="1371600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inputs</a:t>
            </a:r>
          </a:p>
        </p:txBody>
      </p:sp>
      <p:sp>
        <p:nvSpPr>
          <p:cNvPr id="23565" name="Text Box 220"/>
          <p:cNvSpPr txBox="1">
            <a:spLocks noChangeArrowheads="1"/>
          </p:cNvSpPr>
          <p:nvPr/>
        </p:nvSpPr>
        <p:spPr bwMode="auto">
          <a:xfrm>
            <a:off x="3208338" y="1371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outputs</a:t>
            </a:r>
          </a:p>
        </p:txBody>
      </p:sp>
      <p:sp>
        <p:nvSpPr>
          <p:cNvPr id="23566" name="Line 221"/>
          <p:cNvSpPr>
            <a:spLocks noChangeShapeType="1"/>
          </p:cNvSpPr>
          <p:nvPr/>
        </p:nvSpPr>
        <p:spPr bwMode="auto">
          <a:xfrm>
            <a:off x="3071813" y="2667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7" name="Text Box 222"/>
          <p:cNvSpPr txBox="1">
            <a:spLocks noChangeArrowheads="1"/>
          </p:cNvSpPr>
          <p:nvPr/>
        </p:nvSpPr>
        <p:spPr bwMode="auto">
          <a:xfrm>
            <a:off x="3149600" y="25669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sp>
        <p:nvSpPr>
          <p:cNvPr id="23568" name="Line 223"/>
          <p:cNvSpPr>
            <a:spLocks noChangeShapeType="1"/>
          </p:cNvSpPr>
          <p:nvPr/>
        </p:nvSpPr>
        <p:spPr bwMode="auto">
          <a:xfrm>
            <a:off x="1397000" y="26908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9" name="Text Box 224"/>
          <p:cNvSpPr txBox="1">
            <a:spLocks noChangeArrowheads="1"/>
          </p:cNvSpPr>
          <p:nvPr/>
        </p:nvSpPr>
        <p:spPr bwMode="auto">
          <a:xfrm>
            <a:off x="1474788" y="2590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grpSp>
        <p:nvGrpSpPr>
          <p:cNvPr id="33007" name="Group 225"/>
          <p:cNvGrpSpPr>
            <a:grpSpLocks/>
          </p:cNvGrpSpPr>
          <p:nvPr/>
        </p:nvGrpSpPr>
        <p:grpSpPr bwMode="auto">
          <a:xfrm>
            <a:off x="3376613" y="2819400"/>
            <a:ext cx="4471987" cy="536575"/>
            <a:chOff x="2297" y="1776"/>
            <a:chExt cx="2817" cy="338"/>
          </a:xfrm>
        </p:grpSpPr>
        <p:sp>
          <p:nvSpPr>
            <p:cNvPr id="23579" name="Text Box 226"/>
            <p:cNvSpPr txBox="1">
              <a:spLocks noChangeArrowheads="1"/>
            </p:cNvSpPr>
            <p:nvPr/>
          </p:nvSpPr>
          <p:spPr bwMode="auto">
            <a:xfrm>
              <a:off x="2640" y="1881"/>
              <a:ext cx="24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s state bits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⇒  2</a:t>
              </a:r>
              <a:r>
                <a:rPr lang="en-US" sz="1800" baseline="30000" dirty="0">
                  <a:solidFill>
                    <a:srgbClr val="FF0000"/>
                  </a:solidFill>
                  <a:latin typeface="+mj-lt"/>
                  <a:sym typeface="Symbol" charset="0"/>
                </a:rPr>
                <a:t>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possible states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580" name="Line 227"/>
            <p:cNvSpPr>
              <a:spLocks noChangeShapeType="1"/>
            </p:cNvSpPr>
            <p:nvPr/>
          </p:nvSpPr>
          <p:spPr bwMode="auto">
            <a:xfrm flipH="1" flipV="1">
              <a:off x="2297" y="1776"/>
              <a:ext cx="336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highlight>
                  <a:srgbClr val="FF0000"/>
                </a:highlight>
                <a:latin typeface="+mj-lt"/>
              </a:endParaRPr>
            </a:p>
          </p:txBody>
        </p:sp>
      </p:grpSp>
      <p:grpSp>
        <p:nvGrpSpPr>
          <p:cNvPr id="33008" name="Group 228"/>
          <p:cNvGrpSpPr>
            <a:grpSpLocks/>
          </p:cNvGrpSpPr>
          <p:nvPr/>
        </p:nvGrpSpPr>
        <p:grpSpPr bwMode="auto">
          <a:xfrm>
            <a:off x="3886200" y="1676400"/>
            <a:ext cx="4572000" cy="998538"/>
            <a:chOff x="2618" y="1056"/>
            <a:chExt cx="2880" cy="629"/>
          </a:xfrm>
        </p:grpSpPr>
        <p:sp>
          <p:nvSpPr>
            <p:cNvPr id="23577" name="Text Box 229"/>
            <p:cNvSpPr txBox="1">
              <a:spLocks noChangeArrowheads="1"/>
            </p:cNvSpPr>
            <p:nvPr/>
          </p:nvSpPr>
          <p:spPr bwMode="auto">
            <a:xfrm>
              <a:off x="2618" y="1103"/>
              <a:ext cx="288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Two design choices: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(1) outputs only depend on state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(2) outputs depend on inputs + state</a:t>
              </a:r>
            </a:p>
          </p:txBody>
        </p:sp>
        <p:sp>
          <p:nvSpPr>
            <p:cNvPr id="23578" name="Line 230"/>
            <p:cNvSpPr>
              <a:spLocks noChangeShapeType="1"/>
            </p:cNvSpPr>
            <p:nvPr/>
          </p:nvSpPr>
          <p:spPr bwMode="auto">
            <a:xfrm flipH="1" flipV="1">
              <a:off x="2640" y="1056"/>
              <a:ext cx="96" cy="9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2519" name="Text Box 231"/>
          <p:cNvSpPr txBox="1">
            <a:spLocks noChangeArrowheads="1"/>
          </p:cNvSpPr>
          <p:nvPr/>
        </p:nvSpPr>
        <p:spPr bwMode="auto">
          <a:xfrm>
            <a:off x="7800975" y="2025650"/>
            <a:ext cx="1352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(Moore)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     (Mealy)</a:t>
            </a:r>
          </a:p>
        </p:txBody>
      </p:sp>
      <p:sp>
        <p:nvSpPr>
          <p:cNvPr id="12520" name="Freeform 232"/>
          <p:cNvSpPr>
            <a:spLocks/>
          </p:cNvSpPr>
          <p:nvPr/>
        </p:nvSpPr>
        <p:spPr bwMode="auto">
          <a:xfrm>
            <a:off x="3292475" y="45259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3" name="Freeform 235"/>
          <p:cNvSpPr>
            <a:spLocks/>
          </p:cNvSpPr>
          <p:nvPr/>
        </p:nvSpPr>
        <p:spPr bwMode="auto">
          <a:xfrm>
            <a:off x="4197350" y="4533900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4" name="Freeform 236"/>
          <p:cNvSpPr>
            <a:spLocks/>
          </p:cNvSpPr>
          <p:nvPr/>
        </p:nvSpPr>
        <p:spPr bwMode="auto">
          <a:xfrm>
            <a:off x="5168900" y="451961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5" name="Freeform 237"/>
          <p:cNvSpPr>
            <a:spLocks/>
          </p:cNvSpPr>
          <p:nvPr/>
        </p:nvSpPr>
        <p:spPr bwMode="auto">
          <a:xfrm>
            <a:off x="6067425" y="45386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Discrete State, Discrete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</TotalTime>
  <Words>2557</Words>
  <Application>Microsoft Macintosh PowerPoint</Application>
  <PresentationFormat>On-screen Show (4:3)</PresentationFormat>
  <Paragraphs>711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Bookman Old Style</vt:lpstr>
      <vt:lpstr>Calibri</vt:lpstr>
      <vt:lpstr>Comic Sans MS</vt:lpstr>
      <vt:lpstr>Courier New</vt:lpstr>
      <vt:lpstr>Gill Sans MT</vt:lpstr>
      <vt:lpstr>Times New Roman</vt:lpstr>
      <vt:lpstr>Trebuchet MS</vt:lpstr>
      <vt:lpstr>Office Theme</vt:lpstr>
      <vt:lpstr>Equation</vt:lpstr>
      <vt:lpstr>Finite State Machines</vt:lpstr>
      <vt:lpstr>Our New Machine</vt:lpstr>
      <vt:lpstr>A Simple Sequential Circuit…</vt:lpstr>
      <vt:lpstr>Abstraction du jour: Finite State Machines</vt:lpstr>
      <vt:lpstr>State Transition Diagram</vt:lpstr>
      <vt:lpstr>Valid State Diagrams</vt:lpstr>
      <vt:lpstr>State Transition Diagram as a Truth Table</vt:lpstr>
      <vt:lpstr>Now Put It In Hardware!</vt:lpstr>
      <vt:lpstr>Discrete State, Discrete Time</vt:lpstr>
      <vt:lpstr>Housekeeping Issues…</vt:lpstr>
      <vt:lpstr>FSM States</vt:lpstr>
      <vt:lpstr>What’s My Transition Diagram?</vt:lpstr>
      <vt:lpstr>FSM Equivalence</vt:lpstr>
      <vt:lpstr>Let’s Build a RoboAnt</vt:lpstr>
      <vt:lpstr>Lost In Space</vt:lpstr>
      <vt:lpstr>Bonk!</vt:lpstr>
      <vt:lpstr>A Little to the Right…</vt:lpstr>
      <vt:lpstr>Then a Little to the Left</vt:lpstr>
      <vt:lpstr>Dealing With Outside Corners</vt:lpstr>
      <vt:lpstr>Equivalent State Reduction</vt:lpstr>
      <vt:lpstr>An Evolutionary Step</vt:lpstr>
      <vt:lpstr>Building The Transition Table</vt:lpstr>
      <vt:lpstr>Implementation Details</vt:lpstr>
      <vt:lpstr>Ant Schematic</vt:lpstr>
      <vt:lpstr>FSMs All the Way Down?</vt:lpstr>
      <vt:lpstr>The World Doesn’t Run on Our Clock!</vt:lpstr>
      <vt:lpstr>The Bounded-time Synchronizer</vt:lpstr>
      <vt:lpstr>Unsolvable?  That can’t be true…</vt:lpstr>
      <vt:lpstr>The Mysterious Metastable State</vt:lpstr>
      <vt:lpstr>Metastable State: Properties</vt:lpstr>
      <vt:lpstr>Solution: Delay Increases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242</cp:revision>
  <cp:lastPrinted>2015-03-23T18:41:24Z</cp:lastPrinted>
  <dcterms:created xsi:type="dcterms:W3CDTF">2010-02-03T13:36:01Z</dcterms:created>
  <dcterms:modified xsi:type="dcterms:W3CDTF">2022-12-08T02:46:36Z</dcterms:modified>
</cp:coreProperties>
</file>