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77" r:id="rId2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6"/>
    <p:restoredTop sz="94694"/>
  </p:normalViewPr>
  <p:slideViewPr>
    <p:cSldViewPr>
      <p:cViewPr varScale="1">
        <p:scale>
          <a:sx n="117" d="100"/>
          <a:sy n="117" d="100"/>
        </p:scale>
        <p:origin x="11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6E7FD0-6048-4748-8527-74792A6CDB1A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CAEA38-97E3-E14D-B2DD-949579E95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1EDAC26-5AA3-ED4F-8A4F-58B8E5E39555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322D6A5-C4D7-E94B-B5BD-FED9BBB20B7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oker-sm-222-Kh.p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51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sz="1000">
                <a:hlinkClick r:id="rId3"/>
              </a:rPr>
              <a:t>http://commons.wikimedia.org/wiki/File:Poker-sm-222-Kh.png</a:t>
            </a:r>
            <a:endParaRPr lang="en-US" altLang="x-none" sz="100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064FE0C-55AC-3841-B3B7-2B946CE41CC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</a:extLst>
        </p:spPr>
        <p:txBody>
          <a:bodyPr lIns="91454" tIns="45727" rIns="91454" bIns="45727"/>
          <a:lstStyle/>
          <a:p>
            <a:pPr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6C209B2-31A7-0346-AC1F-27ABE9055E1A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17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9DABA2A-9471-7946-A505-91870D2893A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5E8678E-5349-354F-B87B-0317B5B706F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20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4" tIns="45727" rIns="91454" bIns="45727"/>
          <a:lstStyle/>
          <a:p>
            <a:r>
              <a:rPr lang="en-US" altLang="x-none"/>
              <a:t>https://openclipart.org/detail/181695/man-on-telephone-by-liftarn-181695</a:t>
            </a:r>
          </a:p>
          <a:p>
            <a:r>
              <a:rPr lang="en-US" altLang="x-none"/>
              <a:t>https://openclipart.org/detail/181694/woman-on-telephone-by-liftarn-181694</a:t>
            </a:r>
          </a:p>
          <a:p>
            <a:r>
              <a:rPr lang="en-US" altLang="x-none"/>
              <a:t>https://openclipart.org/image/300px/svg_to_png/168991/hand-ok.png</a:t>
            </a:r>
          </a:p>
          <a:p>
            <a:r>
              <a:rPr lang="en-US" altLang="x-none"/>
              <a:t>https://openclipart.org/image/300px/svg_to_png/132733/coste.png</a:t>
            </a:r>
          </a:p>
          <a:p>
            <a:endParaRPr lang="en-US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20F62F3-FAB0-1E4B-8D3C-EB55756A0BD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25</a:t>
            </a:fld>
            <a:endParaRPr lang="en-US" altLang="x-none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pPr>
              <a:lnSpc>
                <a:spcPct val="90000"/>
              </a:lnSpc>
            </a:pPr>
            <a:endParaRPr lang="x-none" altLang="x-none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9DB829F-49BB-0F44-9FD2-63A046AF2A93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A24D44E-976C-0840-9BBD-8C8E7F44378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655BE47-4C4B-EF4B-A291-A4C488783B5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https://openclipart.org/detail/9007/sheep-by-johnny_automatic-9007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85DD43A-2EBA-5048-902D-47F5EE285691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5AA172E-AF26-C843-B0C5-662A4A9EAE55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F036D677-9C55-4A47-BEEE-CF664DDF5A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601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624F678E-FB69-9348-BBD9-2B732134A5AC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F6CF121F-24F7-B24B-86C1-1142A1FA2E3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870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0CE5579-F6DE-5A4A-9A83-50E0792FFB79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25D1B6C-7F4D-9246-AFEA-760C09D56A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7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D599FDCB-EF9B-7E4C-A462-B432E258B269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BF80709-77FD-E542-8707-0F84F47D60F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7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4CDB2A6-0BE0-C84B-A3D8-C4A82C8FD986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BF23B81-8047-454C-A4A5-2002F716B1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19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B18FC3D6-48E7-6544-840E-77BB1EA37CAA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377107AB-714D-0E47-AC50-13281108A9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89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2A7AE7C-8118-BC4C-A11B-E5F601AFECAC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BF33203-9EA2-0D4D-A1F2-827886E978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208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995C4973-75D1-BB45-99B0-331A0F1E9BC7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BEA8FB3-538C-4345-B780-C0D8679F2D6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141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C8331483-0C0C-3941-8FF9-4711E073C761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BEFEFDD-508A-AD4B-935C-2319A1F167D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47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170E29E-477C-CF4F-9976-3D24C099B061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E95F465-8F18-424A-834B-5244C417B32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199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4C8771B-D61E-FC42-AADF-D004E10FFBD9}" type="datetime1">
              <a:rPr lang="en-US" altLang="x-none"/>
              <a:pPr>
                <a:defRPr/>
              </a:pPr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9361812-FE94-794A-9D0E-EA7D6FB8A6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68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Basics of Information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DAFC2A-EF54-6ED6-20C6-48E8A75B6FC8}"/>
              </a:ext>
            </a:extLst>
          </p:cNvPr>
          <p:cNvGrpSpPr/>
          <p:nvPr/>
        </p:nvGrpSpPr>
        <p:grpSpPr>
          <a:xfrm>
            <a:off x="1666081" y="1293812"/>
            <a:ext cx="5811838" cy="3084513"/>
            <a:chOff x="2540000" y="1371600"/>
            <a:chExt cx="5811838" cy="3084513"/>
          </a:xfrm>
        </p:grpSpPr>
        <p:grpSp>
          <p:nvGrpSpPr>
            <p:cNvPr id="3" name="Group 8">
              <a:extLst>
                <a:ext uri="{FF2B5EF4-FFF2-40B4-BE49-F238E27FC236}">
                  <a16:creationId xmlns:a16="http://schemas.microsoft.com/office/drawing/2014/main" id="{33139043-BA4E-C12C-F7C5-B5A5F7E74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000" y="1371600"/>
              <a:ext cx="1574800" cy="3084513"/>
              <a:chOff x="2438400" y="1039813"/>
              <a:chExt cx="2008188" cy="4516437"/>
            </a:xfrm>
          </p:grpSpPr>
          <p:sp>
            <p:nvSpPr>
              <p:cNvPr id="4" name="Line 85">
                <a:extLst>
                  <a:ext uri="{FF2B5EF4-FFF2-40B4-BE49-F238E27FC236}">
                    <a16:creationId xmlns:a16="http://schemas.microsoft.com/office/drawing/2014/main" id="{8951BB18-7816-502B-ABB6-4E43BAD2F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7800" y="1039813"/>
                <a:ext cx="723900" cy="451643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" name="Line 86">
                <a:extLst>
                  <a:ext uri="{FF2B5EF4-FFF2-40B4-BE49-F238E27FC236}">
                    <a16:creationId xmlns:a16="http://schemas.microsoft.com/office/drawing/2014/main" id="{233231CA-7C49-1281-9A9B-AEE9AB4A4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1700" y="1039813"/>
                <a:ext cx="614363" cy="451643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Line 87">
                <a:extLst>
                  <a:ext uri="{FF2B5EF4-FFF2-40B4-BE49-F238E27FC236}">
                    <a16:creationId xmlns:a16="http://schemas.microsoft.com/office/drawing/2014/main" id="{4DAF4E8D-C114-4350-90A4-BC666097C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9525" y="4664075"/>
                <a:ext cx="172878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Line 88">
                <a:extLst>
                  <a:ext uri="{FF2B5EF4-FFF2-40B4-BE49-F238E27FC236}">
                    <a16:creationId xmlns:a16="http://schemas.microsoft.com/office/drawing/2014/main" id="{CCF0D74A-66A8-BE2C-03FE-C62C98579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6138" y="1095375"/>
                <a:ext cx="55562" cy="407035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89">
                <a:extLst>
                  <a:ext uri="{FF2B5EF4-FFF2-40B4-BE49-F238E27FC236}">
                    <a16:creationId xmlns:a16="http://schemas.microsoft.com/office/drawing/2014/main" id="{B702BF44-221E-EFA1-8884-FE5C3509D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1485900"/>
                <a:ext cx="2008188" cy="3122613"/>
              </a:xfrm>
              <a:prstGeom prst="rect">
                <a:avLst/>
              </a:prstGeom>
              <a:solidFill>
                <a:schemeClr val="bg1"/>
              </a:solidFill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90">
                <a:extLst>
                  <a:ext uri="{FF2B5EF4-FFF2-40B4-BE49-F238E27FC236}">
                    <a16:creationId xmlns:a16="http://schemas.microsoft.com/office/drawing/2014/main" id="{2C63FF63-3A2D-1679-A1C0-5B3ED4CB8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8400" y="4344988"/>
                <a:ext cx="963613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>
                    <a:latin typeface="Tekton Pro" charset="0"/>
                  </a:rPr>
                  <a:t>David Macaulay</a:t>
                </a:r>
                <a:endParaRPr lang="en-US" sz="1200" b="1">
                  <a:latin typeface="Tekton Pro" charset="0"/>
                </a:endParaRPr>
              </a:p>
            </p:txBody>
          </p:sp>
          <p:pic>
            <p:nvPicPr>
              <p:cNvPr id="10" name="Picture 91" descr="6004title">
                <a:extLst>
                  <a:ext uri="{FF2B5EF4-FFF2-40B4-BE49-F238E27FC236}">
                    <a16:creationId xmlns:a16="http://schemas.microsoft.com/office/drawing/2014/main" id="{104B7FBE-3C4C-A714-0F41-ABF3053328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66"/>
              <a:stretch>
                <a:fillRect/>
              </a:stretch>
            </p:blipFill>
            <p:spPr bwMode="auto">
              <a:xfrm>
                <a:off x="2493963" y="1541463"/>
                <a:ext cx="1897062" cy="284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 Box 83">
              <a:extLst>
                <a:ext uri="{FF2B5EF4-FFF2-40B4-BE49-F238E27FC236}">
                  <a16:creationId xmlns:a16="http://schemas.microsoft.com/office/drawing/2014/main" id="{451ED7D1-3241-1F06-34C1-9803A9630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8688" y="1524000"/>
              <a:ext cx="234315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I thought this</a:t>
              </a:r>
            </a:p>
            <a:p>
              <a:pPr eaLnBrk="1" hangingPunct="1"/>
              <a:r>
                <a:rPr lang="en-US" sz="20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course was called</a:t>
              </a:r>
            </a:p>
            <a:p>
              <a:pPr eaLnBrk="1" hangingPunct="1"/>
              <a:r>
                <a:rPr lang="ja-JP" altLang="en-US" sz="20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“</a:t>
              </a:r>
              <a:r>
                <a:rPr lang="en-US" altLang="ja-JP" sz="20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Computation</a:t>
              </a:r>
            </a:p>
            <a:p>
              <a:pPr eaLnBrk="1" hangingPunct="1"/>
              <a:r>
                <a:rPr lang="en-US" sz="20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Structures</a:t>
              </a:r>
              <a:r>
                <a:rPr lang="ja-JP" altLang="en-US" sz="20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”</a:t>
              </a:r>
              <a:endParaRPr lang="en-US" i="1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12" name="Line 84">
              <a:extLst>
                <a:ext uri="{FF2B5EF4-FFF2-40B4-BE49-F238E27FC236}">
                  <a16:creationId xmlns:a16="http://schemas.microsoft.com/office/drawing/2014/main" id="{BF12E33E-7C5E-CB93-68E2-98693E780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2179637"/>
              <a:ext cx="230188" cy="277813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21">
            <a:extLst>
              <a:ext uri="{FF2B5EF4-FFF2-40B4-BE49-F238E27FC236}">
                <a16:creationId xmlns:a16="http://schemas.microsoft.com/office/drawing/2014/main" id="{28E230A1-7552-5AEC-D805-6E775A5C719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33800" y="2405062"/>
            <a:ext cx="1235075" cy="1984375"/>
            <a:chOff x="6026434" y="3307400"/>
            <a:chExt cx="1234915" cy="198481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52F451-4400-DAFE-1BBC-331D90333B23}"/>
                </a:ext>
              </a:extLst>
            </p:cNvPr>
            <p:cNvCxnSpPr/>
            <p:nvPr/>
          </p:nvCxnSpPr>
          <p:spPr>
            <a:xfrm>
              <a:off x="6485162" y="3717065"/>
              <a:ext cx="0" cy="708181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260911-702A-7964-1D4A-C3240BF6CB60}"/>
                </a:ext>
              </a:extLst>
            </p:cNvPr>
            <p:cNvCxnSpPr/>
            <p:nvPr/>
          </p:nvCxnSpPr>
          <p:spPr>
            <a:xfrm>
              <a:off x="6485162" y="4425247"/>
              <a:ext cx="276189" cy="81774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553CE3-80FE-6DF8-03CB-99F68D84DB0D}"/>
                </a:ext>
              </a:extLst>
            </p:cNvPr>
            <p:cNvCxnSpPr/>
            <p:nvPr/>
          </p:nvCxnSpPr>
          <p:spPr>
            <a:xfrm flipH="1">
              <a:off x="6269290" y="4425247"/>
              <a:ext cx="215872" cy="81774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6">
              <a:extLst>
                <a:ext uri="{FF2B5EF4-FFF2-40B4-BE49-F238E27FC236}">
                  <a16:creationId xmlns:a16="http://schemas.microsoft.com/office/drawing/2014/main" id="{D7E75AD7-3015-FCCD-5BF5-804EEB88F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3639" y="5160849"/>
              <a:ext cx="243081" cy="123489"/>
              <a:chOff x="3566095" y="2583125"/>
              <a:chExt cx="243081" cy="1234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6E727A0-5FBD-8F8F-FCA7-8155B35A3842}"/>
                  </a:ext>
                </a:extLst>
              </p:cNvPr>
              <p:cNvCxnSpPr/>
              <p:nvPr/>
            </p:nvCxnSpPr>
            <p:spPr>
              <a:xfrm>
                <a:off x="3565870" y="2690672"/>
                <a:ext cx="242856" cy="1270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551CE98-0E81-8108-5ADD-64C079C0135D}"/>
                  </a:ext>
                </a:extLst>
              </p:cNvPr>
              <p:cNvSpPr/>
              <p:nvPr/>
            </p:nvSpPr>
            <p:spPr>
              <a:xfrm>
                <a:off x="3575394" y="2582698"/>
                <a:ext cx="225396" cy="123852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" name="Group 27">
              <a:extLst>
                <a:ext uri="{FF2B5EF4-FFF2-40B4-BE49-F238E27FC236}">
                  <a16:creationId xmlns:a16="http://schemas.microsoft.com/office/drawing/2014/main" id="{EBED4833-FAB3-5E63-0E53-779468781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6434" y="5151996"/>
              <a:ext cx="252852" cy="140217"/>
              <a:chOff x="2838890" y="2574272"/>
              <a:chExt cx="252852" cy="14021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2A92648-214D-8810-8852-1D0205059264}"/>
                  </a:ext>
                </a:extLst>
              </p:cNvPr>
              <p:cNvCxnSpPr/>
              <p:nvPr/>
            </p:nvCxnSpPr>
            <p:spPr>
              <a:xfrm flipH="1">
                <a:off x="2856350" y="2674793"/>
                <a:ext cx="234919" cy="3969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0289875-7A7B-D482-5CB1-F0A8E53CBA98}"/>
                  </a:ext>
                </a:extLst>
              </p:cNvPr>
              <p:cNvSpPr/>
              <p:nvPr/>
            </p:nvSpPr>
            <p:spPr>
              <a:xfrm>
                <a:off x="2838890" y="2574758"/>
                <a:ext cx="250792" cy="138144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2BACDCE-EC94-B70C-B492-742468DC6EC4}"/>
                </a:ext>
              </a:extLst>
            </p:cNvPr>
            <p:cNvCxnSpPr/>
            <p:nvPr/>
          </p:nvCxnSpPr>
          <p:spPr>
            <a:xfrm>
              <a:off x="6491511" y="3794871"/>
              <a:ext cx="309523" cy="230238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5A4E1B-9B7D-6342-1C4B-07B25B1AE9A3}"/>
                </a:ext>
              </a:extLst>
            </p:cNvPr>
            <p:cNvCxnSpPr>
              <a:endCxn id="23" idx="0"/>
            </p:cNvCxnSpPr>
            <p:nvPr/>
          </p:nvCxnSpPr>
          <p:spPr>
            <a:xfrm flipV="1">
              <a:off x="6820081" y="3742471"/>
              <a:ext cx="280951" cy="269935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62A09C-1B2E-B1D0-CB39-31938CA78536}"/>
                </a:ext>
              </a:extLst>
            </p:cNvPr>
            <p:cNvCxnSpPr/>
            <p:nvPr/>
          </p:nvCxnSpPr>
          <p:spPr>
            <a:xfrm flipH="1">
              <a:off x="6085163" y="3805985"/>
              <a:ext cx="390474" cy="133379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66BE2B-D202-82E2-1044-D8A2A547F126}"/>
                </a:ext>
              </a:extLst>
            </p:cNvPr>
            <p:cNvCxnSpPr/>
            <p:nvPr/>
          </p:nvCxnSpPr>
          <p:spPr>
            <a:xfrm flipV="1">
              <a:off x="6085163" y="3624970"/>
              <a:ext cx="106349" cy="300104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635C68F-2226-3A27-3845-75FE8C8D88A7}"/>
                </a:ext>
              </a:extLst>
            </p:cNvPr>
            <p:cNvSpPr/>
            <p:nvPr/>
          </p:nvSpPr>
          <p:spPr>
            <a:xfrm>
              <a:off x="7101032" y="3624970"/>
              <a:ext cx="160317" cy="130204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8E760E5-1032-9166-E469-502F49AF209E}"/>
                </a:ext>
              </a:extLst>
            </p:cNvPr>
            <p:cNvSpPr/>
            <p:nvPr/>
          </p:nvSpPr>
          <p:spPr>
            <a:xfrm rot="5816398">
              <a:off x="6159731" y="3491612"/>
              <a:ext cx="206421" cy="114285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5" name="Group 34">
              <a:extLst>
                <a:ext uri="{FF2B5EF4-FFF2-40B4-BE49-F238E27FC236}">
                  <a16:creationId xmlns:a16="http://schemas.microsoft.com/office/drawing/2014/main" id="{B7F3FFE1-380B-B296-93FD-1B0624C92F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8341" y="3307400"/>
              <a:ext cx="527419" cy="407801"/>
              <a:chOff x="3120797" y="729676"/>
              <a:chExt cx="527419" cy="40780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41E54A3-9FBC-5B91-7A17-26A5A9CB65E4}"/>
                  </a:ext>
                </a:extLst>
              </p:cNvPr>
              <p:cNvSpPr/>
              <p:nvPr/>
            </p:nvSpPr>
            <p:spPr>
              <a:xfrm>
                <a:off x="3134126" y="732852"/>
                <a:ext cx="352380" cy="404902"/>
              </a:xfrm>
              <a:prstGeom prst="ellipse">
                <a:avLst/>
              </a:pr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5A0F0A7-9F19-5316-84CB-54F0248656A9}"/>
                  </a:ext>
                </a:extLst>
              </p:cNvPr>
              <p:cNvSpPr/>
              <p:nvPr/>
            </p:nvSpPr>
            <p:spPr>
              <a:xfrm>
                <a:off x="3145237" y="751906"/>
                <a:ext cx="503173" cy="22388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4BB85179-E010-5358-5CB9-74A377D5ADE2}"/>
                  </a:ext>
                </a:extLst>
              </p:cNvPr>
              <p:cNvSpPr/>
              <p:nvPr/>
            </p:nvSpPr>
            <p:spPr>
              <a:xfrm>
                <a:off x="3121428" y="729676"/>
                <a:ext cx="307935" cy="223887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33" name="TextBox 15">
            <a:extLst>
              <a:ext uri="{FF2B5EF4-FFF2-40B4-BE49-F238E27FC236}">
                <a16:creationId xmlns:a16="http://schemas.microsoft.com/office/drawing/2014/main" id="{E652654E-AD58-073A-6390-F0FA150B4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481" y="4735512"/>
            <a:ext cx="414568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 dirty="0">
              <a:latin typeface="Bookman Old Style" charset="0"/>
              <a:cs typeface="Bookman Old Style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 Quantifying information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 Fixed-length encodings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 Variable-length encodings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 Error detection and correction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Encodings as Binary Trees</a:t>
            </a: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1800225" y="3721100"/>
            <a:ext cx="1379538" cy="199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B⟷0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100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101</a:t>
            </a:r>
          </a:p>
        </p:txBody>
      </p:sp>
      <p:sp>
        <p:nvSpPr>
          <p:cNvPr id="31748" name="TextBox 32"/>
          <p:cNvSpPr txBox="1">
            <a:spLocks noChangeArrowheads="1"/>
          </p:cNvSpPr>
          <p:nvPr/>
        </p:nvSpPr>
        <p:spPr bwMode="auto">
          <a:xfrm>
            <a:off x="685800" y="129540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It</a:t>
            </a:r>
            <a:r>
              <a:rPr lang="en-US" altLang="en-US" dirty="0"/>
              <a:t>’</a:t>
            </a:r>
            <a:r>
              <a:rPr lang="en-US" altLang="x-none" dirty="0"/>
              <a:t>s helpful to represent an unambiguous encoding as a binary tree with the symbols to be encoded as the leaves.  The labels on the path from the root to the leaf give the encoding for that leaf.</a:t>
            </a:r>
          </a:p>
        </p:txBody>
      </p:sp>
      <p:sp>
        <p:nvSpPr>
          <p:cNvPr id="31749" name="TextBox 33"/>
          <p:cNvSpPr txBox="1">
            <a:spLocks noChangeArrowheads="1"/>
          </p:cNvSpPr>
          <p:nvPr/>
        </p:nvSpPr>
        <p:spPr bwMode="auto">
          <a:xfrm>
            <a:off x="1571625" y="3124200"/>
            <a:ext cx="162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i="1"/>
              <a:t>Encoding</a:t>
            </a:r>
          </a:p>
        </p:txBody>
      </p:sp>
      <p:sp>
        <p:nvSpPr>
          <p:cNvPr id="31750" name="TextBox 34"/>
          <p:cNvSpPr txBox="1">
            <a:spLocks noChangeArrowheads="1"/>
          </p:cNvSpPr>
          <p:nvPr/>
        </p:nvSpPr>
        <p:spPr bwMode="auto">
          <a:xfrm>
            <a:off x="4341813" y="3124200"/>
            <a:ext cx="191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i="1"/>
              <a:t>Binary tree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05600" y="3729038"/>
            <a:ext cx="1338263" cy="1693862"/>
            <a:chOff x="6705600" y="3729335"/>
            <a:chExt cx="1338131" cy="1693717"/>
          </a:xfrm>
        </p:grpSpPr>
        <p:grpSp>
          <p:nvGrpSpPr>
            <p:cNvPr id="31774" name="Group 41"/>
            <p:cNvGrpSpPr>
              <a:grpSpLocks/>
            </p:cNvGrpSpPr>
            <p:nvPr/>
          </p:nvGrpSpPr>
          <p:grpSpPr bwMode="auto">
            <a:xfrm>
              <a:off x="6859526" y="3729335"/>
              <a:ext cx="1184205" cy="461665"/>
              <a:chOff x="7773166" y="3500934"/>
              <a:chExt cx="1184069" cy="461697"/>
            </a:xfrm>
          </p:grpSpPr>
          <p:sp>
            <p:nvSpPr>
              <p:cNvPr id="31776" name="TextBox 37"/>
              <p:cNvSpPr txBox="1">
                <a:spLocks noChangeArrowheads="1"/>
              </p:cNvSpPr>
              <p:nvPr/>
            </p:nvSpPr>
            <p:spPr bwMode="auto">
              <a:xfrm>
                <a:off x="7924800" y="3500934"/>
                <a:ext cx="1032435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i="1">
                    <a:latin typeface="Comic Sans MS" charset="0"/>
                  </a:rPr>
                  <a:t>01111</a:t>
                </a:r>
              </a:p>
            </p:txBody>
          </p:sp>
          <p:cxnSp>
            <p:nvCxnSpPr>
              <p:cNvPr id="40" name="Straight Connector 39"/>
              <p:cNvCxnSpPr>
                <a:cxnSpLocks noChangeShapeType="1"/>
                <a:stCxn id="31776" idx="1"/>
              </p:cNvCxnSpPr>
              <p:nvPr/>
            </p:nvCxnSpPr>
            <p:spPr bwMode="auto">
              <a:xfrm flipH="1">
                <a:off x="7773213" y="3732705"/>
                <a:ext cx="152367" cy="2254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31775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267200"/>
              <a:ext cx="1144525" cy="1155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265613" y="3895725"/>
            <a:ext cx="609600" cy="866775"/>
            <a:chOff x="4265613" y="3895725"/>
            <a:chExt cx="609600" cy="866775"/>
          </a:xfrm>
        </p:grpSpPr>
        <p:sp>
          <p:nvSpPr>
            <p:cNvPr id="13" name="Line 30"/>
            <p:cNvSpPr>
              <a:spLocks noChangeShapeType="1"/>
            </p:cNvSpPr>
            <p:nvPr/>
          </p:nvSpPr>
          <p:spPr bwMode="auto">
            <a:xfrm flipH="1">
              <a:off x="4570413" y="394176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4265613" y="4300538"/>
              <a:ext cx="4127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4418013" y="38957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75213" y="3895725"/>
            <a:ext cx="874712" cy="1436688"/>
            <a:chOff x="4875213" y="3895725"/>
            <a:chExt cx="874712" cy="1436688"/>
          </a:xfrm>
        </p:grpSpPr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5343525" y="487045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grpSp>
          <p:nvGrpSpPr>
            <p:cNvPr id="31766" name="Group 2"/>
            <p:cNvGrpSpPr>
              <a:grpSpLocks/>
            </p:cNvGrpSpPr>
            <p:nvPr/>
          </p:nvGrpSpPr>
          <p:grpSpPr bwMode="auto">
            <a:xfrm>
              <a:off x="4875213" y="3895725"/>
              <a:ext cx="787400" cy="884238"/>
              <a:chOff x="4875213" y="3895725"/>
              <a:chExt cx="787400" cy="884238"/>
            </a:xfrm>
          </p:grpSpPr>
          <p:sp>
            <p:nvSpPr>
              <p:cNvPr id="14" name="Line 31"/>
              <p:cNvSpPr>
                <a:spLocks noChangeShapeType="1"/>
              </p:cNvSpPr>
              <p:nvPr/>
            </p:nvSpPr>
            <p:spPr bwMode="auto">
              <a:xfrm>
                <a:off x="4875213" y="3941763"/>
                <a:ext cx="304800" cy="4079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Line 33"/>
              <p:cNvSpPr>
                <a:spLocks noChangeShapeType="1"/>
              </p:cNvSpPr>
              <p:nvPr/>
            </p:nvSpPr>
            <p:spPr bwMode="auto">
              <a:xfrm>
                <a:off x="5180013" y="4371975"/>
                <a:ext cx="304800" cy="4079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Text Box 41"/>
              <p:cNvSpPr txBox="1">
                <a:spLocks noChangeArrowheads="1"/>
              </p:cNvSpPr>
              <p:nvPr/>
            </p:nvSpPr>
            <p:spPr bwMode="auto">
              <a:xfrm>
                <a:off x="5021263" y="3895725"/>
                <a:ext cx="33655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" name="Text Box 43"/>
              <p:cNvSpPr txBox="1">
                <a:spLocks noChangeArrowheads="1"/>
              </p:cNvSpPr>
              <p:nvPr/>
            </p:nvSpPr>
            <p:spPr bwMode="auto">
              <a:xfrm>
                <a:off x="5326063" y="4352925"/>
                <a:ext cx="33655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67275" y="4799013"/>
            <a:ext cx="658813" cy="838200"/>
            <a:chOff x="4867275" y="4799013"/>
            <a:chExt cx="658813" cy="838200"/>
          </a:xfrm>
        </p:grpSpPr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4867275" y="479901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5095875" y="5175250"/>
              <a:ext cx="4302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D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5013325" y="48101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43400" y="4352925"/>
            <a:ext cx="836613" cy="1290638"/>
            <a:chOff x="4343400" y="4352925"/>
            <a:chExt cx="836613" cy="1290638"/>
          </a:xfrm>
        </p:grpSpPr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H="1">
              <a:off x="4875213" y="4371975"/>
              <a:ext cx="304800" cy="4079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 flipH="1">
              <a:off x="4562475" y="479901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4343400" y="5181600"/>
              <a:ext cx="412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</a:rPr>
                <a:t>C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722813" y="43529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410075" y="48101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</p:grpSp>
      <p:sp>
        <p:nvSpPr>
          <p:cNvPr id="34840" name="TextBox 1"/>
          <p:cNvSpPr txBox="1">
            <a:spLocks noChangeArrowheads="1"/>
          </p:cNvSpPr>
          <p:nvPr/>
        </p:nvSpPr>
        <p:spPr bwMode="auto">
          <a:xfrm>
            <a:off x="7086600" y="3429000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BAA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Fixed-length Encodings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8229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sz="2400" b="0" dirty="0">
                <a:latin typeface="+mj-lt"/>
              </a:rPr>
              <a:t>If all choices are </a:t>
            </a:r>
            <a:r>
              <a:rPr lang="en-US" sz="2400" b="0" dirty="0">
                <a:solidFill>
                  <a:srgbClr val="CC0000"/>
                </a:solidFill>
                <a:latin typeface="+mj-lt"/>
              </a:rPr>
              <a:t>equally likely</a:t>
            </a:r>
            <a:r>
              <a:rPr lang="en-US" sz="2400" b="0" dirty="0">
                <a:latin typeface="+mj-lt"/>
              </a:rPr>
              <a:t> (or we have no reason to expect otherwise), then a fixed-length code is often used. Such a code will use at least enough bits to represent the information content. </a:t>
            </a:r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838200" y="3081338"/>
            <a:ext cx="2312988" cy="1573212"/>
            <a:chOff x="719138" y="2366963"/>
            <a:chExt cx="2313602" cy="1572915"/>
          </a:xfrm>
        </p:grpSpPr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H="1">
              <a:off x="1216158" y="2412991"/>
              <a:ext cx="578003" cy="720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1794161" y="2412991"/>
              <a:ext cx="663751" cy="6936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1940250" y="2366963"/>
              <a:ext cx="336639" cy="369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336840" y="2366963"/>
              <a:ext cx="336639" cy="369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0</a:t>
              </a: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>
              <a:off x="2154619" y="3103424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2459500" y="3103424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605589" y="3057395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2002179" y="3057395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0</a:t>
              </a: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917629" y="3109773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1222510" y="3109773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1368598" y="3063743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765188" y="3063743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 dirty="0">
                  <a:latin typeface="+mj-lt"/>
                </a:rPr>
                <a:t>0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719138" y="3478003"/>
              <a:ext cx="406508" cy="46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A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346367" y="3465306"/>
              <a:ext cx="412860" cy="46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B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1973596" y="3454195"/>
              <a:ext cx="411272" cy="46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C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2602413" y="3441497"/>
              <a:ext cx="430327" cy="46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D</a:t>
              </a:r>
            </a:p>
          </p:txBody>
        </p:sp>
      </p:grp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4267200" y="2971800"/>
            <a:ext cx="3259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All leaves have the same depth!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800600"/>
            <a:ext cx="6456363" cy="1773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Examples:</a:t>
            </a:r>
          </a:p>
          <a:p>
            <a:pPr eaLnBrk="1" hangingPunct="1">
              <a:defRPr/>
            </a:pPr>
            <a:endParaRPr lang="en-US" sz="2400" dirty="0">
              <a:latin typeface="Bookman Old Style"/>
              <a:ea typeface="ＭＳ Ｐゴシック" charset="0"/>
              <a:cs typeface="Bookman Old Style"/>
            </a:endParaRPr>
          </a:p>
          <a:p>
            <a:pPr marL="342900" indent="-342900"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4-bit binary-coded decimal (BCD) digits</a:t>
            </a:r>
          </a:p>
          <a:p>
            <a:pPr marL="342900" indent="-342900"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7-bit ASCII for printing characters</a:t>
            </a:r>
          </a:p>
        </p:txBody>
      </p:sp>
      <p:grpSp>
        <p:nvGrpSpPr>
          <p:cNvPr id="33798" name="Group 26"/>
          <p:cNvGrpSpPr>
            <a:grpSpLocks/>
          </p:cNvGrpSpPr>
          <p:nvPr/>
        </p:nvGrpSpPr>
        <p:grpSpPr bwMode="auto">
          <a:xfrm flipH="1">
            <a:off x="3810000" y="3386138"/>
            <a:ext cx="654050" cy="1336675"/>
            <a:chOff x="5740840" y="729676"/>
            <a:chExt cx="970286" cy="198481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200077" y="1139839"/>
              <a:ext cx="0" cy="707178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0077" y="1847017"/>
              <a:ext cx="275543" cy="817969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83411" y="1847017"/>
              <a:ext cx="216666" cy="817969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31" name="Group 30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3566604" y="2690916"/>
                <a:ext cx="242572" cy="1414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45"/>
              <p:cNvSpPr/>
              <p:nvPr/>
            </p:nvSpPr>
            <p:spPr>
              <a:xfrm>
                <a:off x="3576024" y="2582482"/>
                <a:ext cx="226086" cy="124934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33832" name="Group 31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2855375" y="2674415"/>
                <a:ext cx="235507" cy="4007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 43"/>
              <p:cNvSpPr/>
              <p:nvPr/>
            </p:nvSpPr>
            <p:spPr>
              <a:xfrm>
                <a:off x="2838890" y="2575409"/>
                <a:ext cx="249637" cy="136722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6207142" y="1217628"/>
              <a:ext cx="308513" cy="231011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254244" y="1460427"/>
              <a:ext cx="261411" cy="36773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50440" y="1229415"/>
              <a:ext cx="240216" cy="23808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955150" y="1460427"/>
              <a:ext cx="209601" cy="36773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 rot="5400000">
              <a:off x="6224730" y="1822326"/>
              <a:ext cx="160294" cy="129528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18043755">
              <a:off x="5982139" y="1824676"/>
              <a:ext cx="205082" cy="113043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33839" name="Group 38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133272" y="732033"/>
                <a:ext cx="353260" cy="405449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3145048" y="750891"/>
                <a:ext cx="503984" cy="223941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121497" y="729676"/>
                <a:ext cx="308513" cy="223939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 flipV="1">
            <a:off x="4191000" y="3140075"/>
            <a:ext cx="76200" cy="169863"/>
          </a:xfrm>
          <a:prstGeom prst="line">
            <a:avLst/>
          </a:prstGeom>
          <a:ln w="9525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400675" y="4800600"/>
            <a:ext cx="2447925" cy="811213"/>
            <a:chOff x="5324611" y="4825425"/>
            <a:chExt cx="2447642" cy="811642"/>
          </a:xfrm>
        </p:grpSpPr>
        <p:grpSp>
          <p:nvGrpSpPr>
            <p:cNvPr id="33807" name="Group 46"/>
            <p:cNvGrpSpPr>
              <a:grpSpLocks/>
            </p:cNvGrpSpPr>
            <p:nvPr/>
          </p:nvGrpSpPr>
          <p:grpSpPr bwMode="auto">
            <a:xfrm>
              <a:off x="7315200" y="5174532"/>
              <a:ext cx="318193" cy="462535"/>
              <a:chOff x="7029890" y="822266"/>
              <a:chExt cx="1314829" cy="1911273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7488636" y="1223984"/>
                <a:ext cx="275481" cy="643202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488636" y="1867186"/>
                <a:ext cx="275481" cy="81384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7272189" y="1867186"/>
                <a:ext cx="216447" cy="81384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12" name="Group 50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66562" y="2694798"/>
                  <a:ext cx="242684" cy="13127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Freeform 65"/>
                <p:cNvSpPr/>
                <p:nvPr/>
              </p:nvSpPr>
              <p:spPr>
                <a:xfrm>
                  <a:off x="3573119" y="2583224"/>
                  <a:ext cx="229570" cy="124700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3813" name="Group 51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858181" y="2675109"/>
                  <a:ext cx="236127" cy="39380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Freeform 63"/>
                <p:cNvSpPr/>
                <p:nvPr/>
              </p:nvSpPr>
              <p:spPr>
                <a:xfrm>
                  <a:off x="2838502" y="2576658"/>
                  <a:ext cx="255806" cy="13783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7737881" y="1342123"/>
                <a:ext cx="236126" cy="32816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980568" y="1689975"/>
                <a:ext cx="236126" cy="33472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85307" y="1315870"/>
                <a:ext cx="413219" cy="24283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285307" y="1558710"/>
                <a:ext cx="170536" cy="28878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eform 56"/>
              <p:cNvSpPr/>
              <p:nvPr/>
            </p:nvSpPr>
            <p:spPr>
              <a:xfrm rot="5052553">
                <a:off x="8203526" y="2031308"/>
                <a:ext cx="157519" cy="13118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8043755">
                <a:off x="7272124" y="1847530"/>
                <a:ext cx="203460" cy="11150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3820" name="Group 58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133874" y="731673"/>
                  <a:ext cx="347852" cy="400104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>
                  <a:off x="3133530" y="748249"/>
                  <a:ext cx="492248" cy="22300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3114982" y="736784"/>
                  <a:ext cx="301911" cy="22300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3808" name="TextBox 5"/>
            <p:cNvSpPr txBox="1">
              <a:spLocks noChangeArrowheads="1"/>
            </p:cNvSpPr>
            <p:nvPr/>
          </p:nvSpPr>
          <p:spPr bwMode="auto">
            <a:xfrm>
              <a:off x="5324611" y="4825425"/>
              <a:ext cx="2447642" cy="58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Fixed-length are often</a:t>
              </a:r>
              <a:b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</a:b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a little inefficient…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72000" y="3360738"/>
            <a:ext cx="4343400" cy="1363662"/>
            <a:chOff x="4572000" y="3360003"/>
            <a:chExt cx="4343400" cy="1364397"/>
          </a:xfrm>
        </p:grpSpPr>
        <p:sp>
          <p:nvSpPr>
            <p:cNvPr id="33805" name="TextBox 5"/>
            <p:cNvSpPr txBox="1">
              <a:spLocks noChangeArrowheads="1"/>
            </p:cNvSpPr>
            <p:nvPr/>
          </p:nvSpPr>
          <p:spPr bwMode="auto">
            <a:xfrm>
              <a:off x="4572000" y="3360003"/>
              <a:ext cx="4343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Note that the entropy for N equally-probable symbols is</a:t>
              </a:r>
              <a:b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</a:br>
              <a:endParaRPr lang="en-US" altLang="x-none" sz="1600" i="1">
                <a:solidFill>
                  <a:srgbClr val="3366FF"/>
                </a:solidFill>
                <a:latin typeface="Comic Sans MS" charset="0"/>
              </a:endParaRPr>
            </a:p>
          </p:txBody>
        </p:sp>
        <p:graphicFrame>
          <p:nvGraphicFramePr>
            <p:cNvPr id="33806" name="Object 1"/>
            <p:cNvGraphicFramePr>
              <a:graphicFrameLocks noChangeAspect="1"/>
            </p:cNvGraphicFramePr>
            <p:nvPr/>
          </p:nvGraphicFramePr>
          <p:xfrm>
            <a:off x="5105400" y="3885748"/>
            <a:ext cx="1728788" cy="838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06500" imgH="584200" progId="Equation.3">
                    <p:embed/>
                  </p:oleObj>
                </mc:Choice>
                <mc:Fallback>
                  <p:oleObj name="Equation" r:id="rId3" imgW="1206500" imgH="5842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3885748"/>
                          <a:ext cx="1728788" cy="838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4" name="TextBox 68"/>
          <p:cNvSpPr txBox="1">
            <a:spLocks noChangeArrowheads="1"/>
          </p:cNvSpPr>
          <p:nvPr/>
        </p:nvSpPr>
        <p:spPr bwMode="auto">
          <a:xfrm>
            <a:off x="6934200" y="4038600"/>
            <a:ext cx="138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=log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(N)</a:t>
            </a:r>
          </a:p>
        </p:txBody>
      </p:sp>
      <p:sp>
        <p:nvSpPr>
          <p:cNvPr id="36875" name="TextBox 69"/>
          <p:cNvSpPr txBox="1">
            <a:spLocks noChangeArrowheads="1"/>
          </p:cNvSpPr>
          <p:nvPr/>
        </p:nvSpPr>
        <p:spPr bwMode="auto">
          <a:xfrm>
            <a:off x="6705600" y="5638800"/>
            <a:ext cx="252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log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(10)=3.322</a:t>
            </a:r>
          </a:p>
        </p:txBody>
      </p:sp>
      <p:sp>
        <p:nvSpPr>
          <p:cNvPr id="36876" name="TextBox 70"/>
          <p:cNvSpPr txBox="1">
            <a:spLocks noChangeArrowheads="1"/>
          </p:cNvSpPr>
          <p:nvPr/>
        </p:nvSpPr>
        <p:spPr bwMode="auto">
          <a:xfrm>
            <a:off x="6248400" y="6172200"/>
            <a:ext cx="252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log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(94)=6.555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6874" grpId="0"/>
      <p:bldP spid="36875" grpId="0"/>
      <p:bldP spid="368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 Positive Integers</a:t>
            </a: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1143000" y="3348038"/>
          <a:ext cx="17668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400" imgH="457200" progId="Equation.3">
                  <p:embed/>
                </p:oleObj>
              </mc:Choice>
              <mc:Fallback>
                <p:oleObj name="Equation" r:id="rId3" imgW="660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8038"/>
                        <a:ext cx="17668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3" name="Group 5"/>
          <p:cNvGrpSpPr>
            <a:grpSpLocks/>
          </p:cNvGrpSpPr>
          <p:nvPr/>
        </p:nvGrpSpPr>
        <p:grpSpPr bwMode="auto">
          <a:xfrm>
            <a:off x="3452813" y="3119438"/>
            <a:ext cx="5157787" cy="719137"/>
            <a:chOff x="1400" y="2976"/>
            <a:chExt cx="1720" cy="240"/>
          </a:xfrm>
        </p:grpSpPr>
        <p:sp>
          <p:nvSpPr>
            <p:cNvPr id="28721" name="Rectangle 6"/>
            <p:cNvSpPr>
              <a:spLocks noChangeArrowheads="1"/>
            </p:cNvSpPr>
            <p:nvPr/>
          </p:nvSpPr>
          <p:spPr bwMode="auto">
            <a:xfrm>
              <a:off x="1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11</a:t>
              </a:r>
            </a:p>
          </p:txBody>
        </p:sp>
        <p:sp>
          <p:nvSpPr>
            <p:cNvPr id="28722" name="Rectangle 7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28723" name="Rectangle 8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28724" name="Rectangle 9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8</a:t>
              </a:r>
            </a:p>
          </p:txBody>
        </p:sp>
        <p:sp>
          <p:nvSpPr>
            <p:cNvPr id="28725" name="Rectangle 10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sp>
          <p:nvSpPr>
            <p:cNvPr id="28726" name="Rectangle 11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28727" name="Rectangle 12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28728" name="Rectangle 13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8729" name="Rectangle 14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8730" name="Rectangle 15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8731" name="Rectangle 16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32" name="Rectangle 17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3429000" y="3652838"/>
            <a:ext cx="5181600" cy="719137"/>
            <a:chOff x="1392" y="2976"/>
            <a:chExt cx="1728" cy="240"/>
          </a:xfrm>
        </p:grpSpPr>
        <p:sp>
          <p:nvSpPr>
            <p:cNvPr id="28709" name="Rectangle 19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0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1" name="Rectangle 21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2" name="Rectangle 22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3" name="Rectangle 23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4" name="Rectangle 24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5" name="Rectangle 25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6" name="Rectangle 26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7" name="Rectangle 27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8" name="Rectangle 28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9" name="Rectangle 29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20" name="Rectangle 30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</p:grpSp>
      <p:sp>
        <p:nvSpPr>
          <p:cNvPr id="28680" name="Text Box 39"/>
          <p:cNvSpPr txBox="1">
            <a:spLocks noChangeArrowheads="1"/>
          </p:cNvSpPr>
          <p:nvPr/>
        </p:nvSpPr>
        <p:spPr bwMode="auto">
          <a:xfrm>
            <a:off x="746125" y="1249363"/>
            <a:ext cx="771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35846" name="Text Box 40"/>
          <p:cNvSpPr txBox="1">
            <a:spLocks noChangeArrowheads="1"/>
          </p:cNvSpPr>
          <p:nvPr/>
        </p:nvSpPr>
        <p:spPr bwMode="auto">
          <a:xfrm>
            <a:off x="457200" y="9906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/>
              <a:t>It is straightforward to encode positive integers as a sequence of bits. Each bit is assigned a weight. Ordered from right to left, these weights are increasing powers of 2. The value of an N-bit number encoded in this fashion is given by the following formula: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13" y="6172200"/>
            <a:ext cx="69230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Smallest number:                Largest number:</a:t>
            </a:r>
          </a:p>
        </p:txBody>
      </p:sp>
      <p:sp>
        <p:nvSpPr>
          <p:cNvPr id="38920" name="TextBox 32"/>
          <p:cNvSpPr txBox="1">
            <a:spLocks noChangeArrowheads="1"/>
          </p:cNvSpPr>
          <p:nvPr/>
        </p:nvSpPr>
        <p:spPr bwMode="auto">
          <a:xfrm>
            <a:off x="1066800" y="4800600"/>
            <a:ext cx="6240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V = 0*2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11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+ 1*2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10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+ 1*2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9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 = 1024 + 512 + 256 +128 + 64 + 16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 = 2000</a:t>
            </a:r>
          </a:p>
        </p:txBody>
      </p:sp>
      <p:sp>
        <p:nvSpPr>
          <p:cNvPr id="38921" name="TextBox 33"/>
          <p:cNvSpPr txBox="1">
            <a:spLocks noChangeArrowheads="1"/>
          </p:cNvSpPr>
          <p:nvPr/>
        </p:nvSpPr>
        <p:spPr bwMode="auto">
          <a:xfrm>
            <a:off x="3429000" y="61722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</a:p>
        </p:txBody>
      </p:sp>
      <p:sp>
        <p:nvSpPr>
          <p:cNvPr id="38922" name="TextBox 34"/>
          <p:cNvSpPr txBox="1">
            <a:spLocks noChangeArrowheads="1"/>
          </p:cNvSpPr>
          <p:nvPr/>
        </p:nvSpPr>
        <p:spPr bwMode="auto">
          <a:xfrm>
            <a:off x="7391400" y="61722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N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920" grpId="0"/>
      <p:bldP spid="38921" grpId="0"/>
      <p:bldP spid="389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Hexademical Notation</a:t>
            </a:r>
          </a:p>
        </p:txBody>
      </p:sp>
      <p:sp>
        <p:nvSpPr>
          <p:cNvPr id="198692" name="Text Box 36"/>
          <p:cNvSpPr txBox="1">
            <a:spLocks noChangeArrowheads="1"/>
          </p:cNvSpPr>
          <p:nvPr/>
        </p:nvSpPr>
        <p:spPr bwMode="auto">
          <a:xfrm>
            <a:off x="609600" y="3890963"/>
            <a:ext cx="2741613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4" rIns="91429" bIns="45714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800" b="0" dirty="0">
                <a:latin typeface="+mj-lt"/>
              </a:rPr>
              <a:t>Hexadecimal - base 16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>
                <a:latin typeface="Lucida Sans Typewriter"/>
                <a:cs typeface="Lucida Sans Typewriter"/>
              </a:rPr>
              <a:t>0000 - 0   1000 - 8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0001 - 1   1001 - 9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0010 - 2   1010 - A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0011 - 3   1011 - B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0100 - 4   1100 - C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0101 - 5   1101 - D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0110 - 6   1110 - E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0111 - 7   1111 - F</a:t>
            </a:r>
          </a:p>
          <a:p>
            <a:pPr algn="ctr" eaLnBrk="1" hangingPunct="1">
              <a:defRPr/>
            </a:pPr>
            <a:endParaRPr lang="en-US" sz="1800" b="0" dirty="0">
              <a:latin typeface="+mj-lt"/>
            </a:endParaRPr>
          </a:p>
        </p:txBody>
      </p:sp>
      <p:sp>
        <p:nvSpPr>
          <p:cNvPr id="28680" name="Text Box 39"/>
          <p:cNvSpPr txBox="1">
            <a:spLocks noChangeArrowheads="1"/>
          </p:cNvSpPr>
          <p:nvPr/>
        </p:nvSpPr>
        <p:spPr bwMode="auto">
          <a:xfrm>
            <a:off x="746125" y="1249363"/>
            <a:ext cx="771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37892" name="Text Box 40"/>
          <p:cNvSpPr txBox="1">
            <a:spLocks noChangeArrowheads="1"/>
          </p:cNvSpPr>
          <p:nvPr/>
        </p:nvSpPr>
        <p:spPr bwMode="auto">
          <a:xfrm>
            <a:off x="746125" y="990600"/>
            <a:ext cx="7864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 sz="2000"/>
              <a:t>Long strings of binary digits are tedious and error-prone to transcribe, so we usually use a higher-radix notation, choosing the radix so that it</a:t>
            </a:r>
            <a:r>
              <a:rPr lang="en-US" altLang="en-US" sz="2000"/>
              <a:t>’</a:t>
            </a:r>
            <a:r>
              <a:rPr lang="en-US" altLang="x-none" sz="2000"/>
              <a:t>s simple to recover the original bits string.</a:t>
            </a:r>
          </a:p>
          <a:p>
            <a:pPr eaLnBrk="1" hangingPunct="1">
              <a:buFontTx/>
              <a:buNone/>
            </a:pPr>
            <a:endParaRPr lang="en-US" altLang="x-none" sz="2000"/>
          </a:p>
          <a:p>
            <a:pPr eaLnBrk="1" hangingPunct="1">
              <a:buFontTx/>
              <a:buNone/>
            </a:pPr>
            <a:r>
              <a:rPr lang="en-US" altLang="x-none" sz="2000"/>
              <a:t>A popular choice is transcribe numbers in base-16, called hexadecimal, where each group of 4 adjacent bits are representated as a single hexadecimal digit.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3605213" y="3657600"/>
            <a:ext cx="5157787" cy="719138"/>
            <a:chOff x="1400" y="2976"/>
            <a:chExt cx="1720" cy="240"/>
          </a:xfrm>
        </p:grpSpPr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1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11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8</a:t>
              </a: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66" name="Rectangle 13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69" name="Rectangle 16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0" name="Rectangle 17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581400" y="4191000"/>
            <a:ext cx="5181600" cy="719138"/>
            <a:chOff x="1392" y="2976"/>
            <a:chExt cx="1728" cy="240"/>
          </a:xfrm>
        </p:grpSpPr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6" name="Rectangle 23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1" name="Rectangle 28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3" name="Rectangle 30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086600" y="5029200"/>
            <a:ext cx="1676400" cy="766763"/>
            <a:chOff x="7086600" y="5029200"/>
            <a:chExt cx="1676400" cy="766763"/>
          </a:xfrm>
        </p:grpSpPr>
        <p:sp>
          <p:nvSpPr>
            <p:cNvPr id="2" name="Right Brace 1"/>
            <p:cNvSpPr/>
            <p:nvPr/>
          </p:nvSpPr>
          <p:spPr>
            <a:xfrm rot="5400000">
              <a:off x="78105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4" name="TextBox 32"/>
            <p:cNvSpPr txBox="1">
              <a:spLocks noChangeArrowheads="1"/>
            </p:cNvSpPr>
            <p:nvPr/>
          </p:nvSpPr>
          <p:spPr bwMode="auto">
            <a:xfrm>
              <a:off x="7704138" y="5334000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0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0" y="5029200"/>
            <a:ext cx="1676400" cy="766763"/>
            <a:chOff x="5334000" y="5029200"/>
            <a:chExt cx="1676400" cy="766763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60579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2" name="TextBox 34"/>
            <p:cNvSpPr txBox="1">
              <a:spLocks noChangeArrowheads="1"/>
            </p:cNvSpPr>
            <p:nvPr/>
          </p:nvSpPr>
          <p:spPr bwMode="auto">
            <a:xfrm>
              <a:off x="5951538" y="5334000"/>
              <a:ext cx="4079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D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81400" y="5029200"/>
            <a:ext cx="1676400" cy="766763"/>
            <a:chOff x="3581400" y="5029200"/>
            <a:chExt cx="1676400" cy="766763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43053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0" name="TextBox 36"/>
            <p:cNvSpPr txBox="1">
              <a:spLocks noChangeArrowheads="1"/>
            </p:cNvSpPr>
            <p:nvPr/>
          </p:nvSpPr>
          <p:spPr bwMode="auto">
            <a:xfrm>
              <a:off x="4198938" y="5334000"/>
              <a:ext cx="3778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7</a:t>
              </a:r>
            </a:p>
          </p:txBody>
        </p:sp>
      </p:grpSp>
      <p:sp>
        <p:nvSpPr>
          <p:cNvPr id="40973" name="TextBox 37"/>
          <p:cNvSpPr txBox="1">
            <a:spLocks noChangeArrowheads="1"/>
          </p:cNvSpPr>
          <p:nvPr/>
        </p:nvSpPr>
        <p:spPr bwMode="auto">
          <a:xfrm>
            <a:off x="4075113" y="5938838"/>
            <a:ext cx="4230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0b011111010000 = 0x7D0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92" grpId="0" autoUpdateAnimBg="0"/>
      <p:bldP spid="409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 Signed Integers</a:t>
            </a:r>
          </a:p>
        </p:txBody>
      </p:sp>
      <p:sp>
        <p:nvSpPr>
          <p:cNvPr id="30722" name="Rectangle 25"/>
          <p:cNvSpPr>
            <a:spLocks noChangeArrowheads="1"/>
          </p:cNvSpPr>
          <p:nvPr/>
        </p:nvSpPr>
        <p:spPr bwMode="auto">
          <a:xfrm>
            <a:off x="58467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Rectangle 26"/>
          <p:cNvSpPr>
            <a:spLocks noChangeArrowheads="1"/>
          </p:cNvSpPr>
          <p:nvPr/>
        </p:nvSpPr>
        <p:spPr bwMode="auto">
          <a:xfrm>
            <a:off x="52371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7"/>
          <p:cNvSpPr>
            <a:spLocks noChangeArrowheads="1"/>
          </p:cNvSpPr>
          <p:nvPr/>
        </p:nvSpPr>
        <p:spPr bwMode="auto">
          <a:xfrm>
            <a:off x="46275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5" name="Rectangle 28"/>
          <p:cNvSpPr>
            <a:spLocks noChangeArrowheads="1"/>
          </p:cNvSpPr>
          <p:nvPr/>
        </p:nvSpPr>
        <p:spPr bwMode="auto">
          <a:xfrm>
            <a:off x="40179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6" name="Rectangle 29"/>
          <p:cNvSpPr>
            <a:spLocks noChangeArrowheads="1"/>
          </p:cNvSpPr>
          <p:nvPr/>
        </p:nvSpPr>
        <p:spPr bwMode="auto">
          <a:xfrm>
            <a:off x="27987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7" name="Rectangle 30"/>
          <p:cNvSpPr>
            <a:spLocks noChangeArrowheads="1"/>
          </p:cNvSpPr>
          <p:nvPr/>
        </p:nvSpPr>
        <p:spPr bwMode="auto">
          <a:xfrm>
            <a:off x="15795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8" name="Rectangle 31"/>
          <p:cNvSpPr>
            <a:spLocks noChangeArrowheads="1"/>
          </p:cNvSpPr>
          <p:nvPr/>
        </p:nvSpPr>
        <p:spPr bwMode="auto">
          <a:xfrm>
            <a:off x="9699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9" name="Rectangle 32"/>
          <p:cNvSpPr>
            <a:spLocks noChangeArrowheads="1"/>
          </p:cNvSpPr>
          <p:nvPr/>
        </p:nvSpPr>
        <p:spPr bwMode="auto">
          <a:xfrm>
            <a:off x="34083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0" name="Rectangle 33"/>
          <p:cNvSpPr>
            <a:spLocks noChangeArrowheads="1"/>
          </p:cNvSpPr>
          <p:nvPr/>
        </p:nvSpPr>
        <p:spPr bwMode="auto">
          <a:xfrm>
            <a:off x="21891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1" name="Line 34"/>
          <p:cNvSpPr>
            <a:spLocks noChangeShapeType="1"/>
          </p:cNvSpPr>
          <p:nvPr/>
        </p:nvSpPr>
        <p:spPr bwMode="auto">
          <a:xfrm flipV="1">
            <a:off x="969963" y="3886200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2" name="Line 35"/>
          <p:cNvSpPr>
            <a:spLocks noChangeShapeType="1"/>
          </p:cNvSpPr>
          <p:nvPr/>
        </p:nvSpPr>
        <p:spPr bwMode="auto">
          <a:xfrm flipV="1">
            <a:off x="8305800" y="3886200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3" name="Line 36"/>
          <p:cNvSpPr>
            <a:spLocks noChangeShapeType="1"/>
          </p:cNvSpPr>
          <p:nvPr/>
        </p:nvSpPr>
        <p:spPr bwMode="auto">
          <a:xfrm>
            <a:off x="5029200" y="4038600"/>
            <a:ext cx="32766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highlight>
                <a:srgbClr val="FF0000"/>
              </a:highlight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4" name="Line 37"/>
          <p:cNvSpPr>
            <a:spLocks noChangeShapeType="1"/>
          </p:cNvSpPr>
          <p:nvPr/>
        </p:nvSpPr>
        <p:spPr bwMode="auto">
          <a:xfrm flipH="1">
            <a:off x="969963" y="4038600"/>
            <a:ext cx="2840037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highlight>
                <a:srgbClr val="FF0000"/>
              </a:highlight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5" name="Text Box 38"/>
          <p:cNvSpPr txBox="1">
            <a:spLocks noChangeArrowheads="1"/>
          </p:cNvSpPr>
          <p:nvPr/>
        </p:nvSpPr>
        <p:spPr bwMode="auto">
          <a:xfrm>
            <a:off x="3981595" y="3810000"/>
            <a:ext cx="922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b="0" dirty="0">
                <a:solidFill>
                  <a:srgbClr val="FF0000"/>
                </a:solidFill>
                <a:latin typeface="+mj-lt"/>
              </a:rPr>
              <a:t>N bits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1950" y="4648200"/>
            <a:ext cx="1716088" cy="1143000"/>
            <a:chOff x="361376" y="4647460"/>
            <a:chExt cx="1717237" cy="1143740"/>
          </a:xfrm>
        </p:grpSpPr>
        <p:sp>
          <p:nvSpPr>
            <p:cNvPr id="39961" name="Text Box 40"/>
            <p:cNvSpPr txBox="1">
              <a:spLocks noChangeArrowheads="1"/>
            </p:cNvSpPr>
            <p:nvPr/>
          </p:nvSpPr>
          <p:spPr bwMode="auto">
            <a:xfrm>
              <a:off x="361376" y="4960400"/>
              <a:ext cx="1717237" cy="83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>
                  <a:solidFill>
                    <a:srgbClr val="FF0000"/>
                  </a:solidFill>
                </a:rPr>
                <a:t>“</a:t>
              </a:r>
              <a:r>
                <a:rPr lang="en-US" altLang="ja-JP" dirty="0">
                  <a:solidFill>
                    <a:srgbClr val="FF0000"/>
                  </a:solidFill>
                </a:rPr>
                <a:t>0</a:t>
              </a:r>
              <a:r>
                <a:rPr lang="ja-JP" altLang="en-US">
                  <a:solidFill>
                    <a:srgbClr val="FF0000"/>
                  </a:solidFill>
                </a:rPr>
                <a:t>”</a:t>
              </a:r>
              <a:r>
                <a:rPr lang="en-US" altLang="ja-JP" dirty="0">
                  <a:solidFill>
                    <a:srgbClr val="FF0000"/>
                  </a:solidFill>
                </a:rPr>
                <a:t> for “+”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rgbClr val="FF0000"/>
                  </a:solidFill>
                </a:rPr>
                <a:t>“</a:t>
              </a:r>
              <a:r>
                <a:rPr lang="en-US" altLang="x-none" dirty="0">
                  <a:solidFill>
                    <a:srgbClr val="FF0000"/>
                  </a:solidFill>
                </a:rPr>
                <a:t>1</a:t>
              </a:r>
              <a:r>
                <a:rPr lang="en-US" altLang="en-US" dirty="0">
                  <a:solidFill>
                    <a:srgbClr val="FF0000"/>
                  </a:solidFill>
                </a:rPr>
                <a:t>”</a:t>
              </a:r>
              <a:r>
                <a:rPr lang="en-US" altLang="x-none" dirty="0">
                  <a:solidFill>
                    <a:srgbClr val="FF0000"/>
                  </a:solidFill>
                </a:rPr>
                <a:t> for </a:t>
              </a:r>
              <a:r>
                <a:rPr lang="en-US" altLang="en-US" dirty="0">
                  <a:solidFill>
                    <a:srgbClr val="FF0000"/>
                  </a:solidFill>
                </a:rPr>
                <a:t>“</a:t>
              </a:r>
              <a:r>
                <a:rPr lang="en-US" altLang="x-none" dirty="0">
                  <a:solidFill>
                    <a:srgbClr val="FF0000"/>
                  </a:solidFill>
                </a:rPr>
                <a:t>-</a:t>
              </a:r>
              <a:r>
                <a:rPr lang="en-US" altLang="en-US" dirty="0">
                  <a:solidFill>
                    <a:srgbClr val="FF0000"/>
                  </a:solidFill>
                </a:rPr>
                <a:t>”</a:t>
              </a:r>
              <a:endParaRPr lang="en-US" altLang="x-none" dirty="0">
                <a:solidFill>
                  <a:srgbClr val="FF0000"/>
                </a:solidFill>
              </a:endParaRPr>
            </a:p>
          </p:txBody>
        </p:sp>
        <p:sp>
          <p:nvSpPr>
            <p:cNvPr id="30740" name="Line 43"/>
            <p:cNvSpPr>
              <a:spLocks noChangeShapeType="1"/>
            </p:cNvSpPr>
            <p:nvPr/>
          </p:nvSpPr>
          <p:spPr bwMode="auto">
            <a:xfrm flipV="1">
              <a:off x="532941" y="4647460"/>
              <a:ext cx="305004" cy="22874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41" name="Text Box 44"/>
          <p:cNvSpPr txBox="1">
            <a:spLocks noChangeArrowheads="1"/>
          </p:cNvSpPr>
          <p:nvPr/>
        </p:nvSpPr>
        <p:spPr bwMode="auto">
          <a:xfrm>
            <a:off x="2362200" y="5113338"/>
            <a:ext cx="457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Range: </a:t>
            </a:r>
            <a:r>
              <a:rPr lang="en-US" altLang="x-none">
                <a:solidFill>
                  <a:srgbClr val="FF0000"/>
                </a:solidFill>
              </a:rPr>
              <a:t>– (2</a:t>
            </a:r>
            <a:r>
              <a:rPr lang="en-US" altLang="x-none" baseline="30000">
                <a:solidFill>
                  <a:srgbClr val="FF0000"/>
                </a:solidFill>
              </a:rPr>
              <a:t>N-1</a:t>
            </a:r>
            <a:r>
              <a:rPr lang="en-US" altLang="x-none">
                <a:solidFill>
                  <a:srgbClr val="FF0000"/>
                </a:solidFill>
              </a:rPr>
              <a:t> – 1) </a:t>
            </a:r>
            <a:r>
              <a:rPr lang="en-US" altLang="x-none"/>
              <a:t>to  </a:t>
            </a:r>
            <a:r>
              <a:rPr lang="en-US" altLang="x-none">
                <a:solidFill>
                  <a:srgbClr val="FF0000"/>
                </a:solidFill>
              </a:rPr>
              <a:t>2</a:t>
            </a:r>
            <a:r>
              <a:rPr lang="en-US" altLang="x-none" baseline="30000">
                <a:solidFill>
                  <a:srgbClr val="FF0000"/>
                </a:solidFill>
              </a:rPr>
              <a:t>N-1</a:t>
            </a:r>
            <a:r>
              <a:rPr lang="en-US" altLang="x-none">
                <a:solidFill>
                  <a:srgbClr val="FF0000"/>
                </a:solidFill>
              </a:rPr>
              <a:t> – 1</a:t>
            </a:r>
          </a:p>
        </p:txBody>
      </p:sp>
      <p:sp>
        <p:nvSpPr>
          <p:cNvPr id="39954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We use a signed magnitude representation for decimal numbers, encoding the sign of the number (using </a:t>
            </a:r>
            <a:r>
              <a:rPr lang="en-US" altLang="en-US"/>
              <a:t>“</a:t>
            </a:r>
            <a:r>
              <a:rPr lang="en-US" altLang="x-none"/>
              <a:t>+</a:t>
            </a:r>
            <a:r>
              <a:rPr lang="en-US" altLang="en-US"/>
              <a:t>”</a:t>
            </a:r>
            <a:r>
              <a:rPr lang="en-US" altLang="x-none"/>
              <a:t> and </a:t>
            </a:r>
            <a:r>
              <a:rPr lang="en-US" altLang="en-US"/>
              <a:t>“</a:t>
            </a:r>
            <a:r>
              <a:rPr lang="en-US" altLang="x-none"/>
              <a:t>-</a:t>
            </a:r>
            <a:r>
              <a:rPr lang="en-US" altLang="en-US"/>
              <a:t>”</a:t>
            </a:r>
            <a:r>
              <a:rPr lang="en-US" altLang="x-none"/>
              <a:t>) separately from its magnitude (using decimal digits).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We could adopt that approach for binary representations: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58674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But: two representations for 0 (+0, -0) and we</a:t>
            </a:r>
            <a:r>
              <a:rPr lang="en-US" altLang="en-US"/>
              <a:t>’</a:t>
            </a:r>
            <a:r>
              <a:rPr lang="en-US" altLang="x-none"/>
              <a:t>d need different circuitry for addition and subtraction</a:t>
            </a:r>
          </a:p>
        </p:txBody>
      </p:sp>
      <p:sp>
        <p:nvSpPr>
          <p:cNvPr id="39956" name="TextBox 22"/>
          <p:cNvSpPr txBox="1">
            <a:spLocks noChangeArrowheads="1"/>
          </p:cNvSpPr>
          <p:nvPr/>
        </p:nvSpPr>
        <p:spPr bwMode="auto">
          <a:xfrm>
            <a:off x="1090613" y="4471988"/>
            <a:ext cx="7489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1      1     1     1     1     1     0     1     0     0     0    0   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461125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0786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696200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60" name="TextBox 27"/>
          <p:cNvSpPr txBox="1">
            <a:spLocks noChangeArrowheads="1"/>
          </p:cNvSpPr>
          <p:nvPr/>
        </p:nvSpPr>
        <p:spPr bwMode="auto">
          <a:xfrm>
            <a:off x="7467600" y="5029200"/>
            <a:ext cx="1063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Two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Complement Encoding</a:t>
            </a:r>
          </a:p>
        </p:txBody>
      </p:sp>
      <p:sp>
        <p:nvSpPr>
          <p:cNvPr id="30722" name="Rectangle 25"/>
          <p:cNvSpPr>
            <a:spLocks noChangeArrowheads="1"/>
          </p:cNvSpPr>
          <p:nvPr/>
        </p:nvSpPr>
        <p:spPr bwMode="auto">
          <a:xfrm>
            <a:off x="67373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30723" name="Rectangle 26"/>
          <p:cNvSpPr>
            <a:spLocks noChangeArrowheads="1"/>
          </p:cNvSpPr>
          <p:nvPr/>
        </p:nvSpPr>
        <p:spPr bwMode="auto">
          <a:xfrm>
            <a:off x="61277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0724" name="Rectangle 27"/>
          <p:cNvSpPr>
            <a:spLocks noChangeArrowheads="1"/>
          </p:cNvSpPr>
          <p:nvPr/>
        </p:nvSpPr>
        <p:spPr bwMode="auto">
          <a:xfrm>
            <a:off x="55181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0725" name="Rectangle 28"/>
          <p:cNvSpPr>
            <a:spLocks noChangeArrowheads="1"/>
          </p:cNvSpPr>
          <p:nvPr/>
        </p:nvSpPr>
        <p:spPr bwMode="auto">
          <a:xfrm>
            <a:off x="49085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1990" name="Rectangle 29"/>
          <p:cNvSpPr>
            <a:spLocks noChangeArrowheads="1"/>
          </p:cNvSpPr>
          <p:nvPr/>
        </p:nvSpPr>
        <p:spPr bwMode="auto">
          <a:xfrm>
            <a:off x="36893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30727" name="Rectangle 30"/>
          <p:cNvSpPr>
            <a:spLocks noChangeArrowheads="1"/>
          </p:cNvSpPr>
          <p:nvPr/>
        </p:nvSpPr>
        <p:spPr bwMode="auto">
          <a:xfrm>
            <a:off x="24701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N-2</a:t>
            </a:r>
          </a:p>
        </p:txBody>
      </p:sp>
      <p:sp>
        <p:nvSpPr>
          <p:cNvPr id="30728" name="Rectangle 31"/>
          <p:cNvSpPr>
            <a:spLocks noChangeArrowheads="1"/>
          </p:cNvSpPr>
          <p:nvPr/>
        </p:nvSpPr>
        <p:spPr bwMode="auto">
          <a:xfrm>
            <a:off x="18605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-2</a:t>
            </a:r>
            <a:r>
              <a:rPr lang="en-US" sz="2000" baseline="30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N-1</a:t>
            </a:r>
          </a:p>
        </p:txBody>
      </p:sp>
      <p:sp>
        <p:nvSpPr>
          <p:cNvPr id="41993" name="Rectangle 32"/>
          <p:cNvSpPr>
            <a:spLocks noChangeArrowheads="1"/>
          </p:cNvSpPr>
          <p:nvPr/>
        </p:nvSpPr>
        <p:spPr bwMode="auto">
          <a:xfrm>
            <a:off x="42989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41994" name="Rectangle 33"/>
          <p:cNvSpPr>
            <a:spLocks noChangeArrowheads="1"/>
          </p:cNvSpPr>
          <p:nvPr/>
        </p:nvSpPr>
        <p:spPr bwMode="auto">
          <a:xfrm>
            <a:off x="30797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30731" name="Line 34"/>
          <p:cNvSpPr>
            <a:spLocks noChangeShapeType="1"/>
          </p:cNvSpPr>
          <p:nvPr/>
        </p:nvSpPr>
        <p:spPr bwMode="auto">
          <a:xfrm flipV="1">
            <a:off x="1860550" y="2225675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2" name="Line 35"/>
          <p:cNvSpPr>
            <a:spLocks noChangeShapeType="1"/>
          </p:cNvSpPr>
          <p:nvPr/>
        </p:nvSpPr>
        <p:spPr bwMode="auto">
          <a:xfrm flipV="1">
            <a:off x="7346950" y="2225675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3" name="Line 36"/>
          <p:cNvSpPr>
            <a:spLocks noChangeShapeType="1"/>
          </p:cNvSpPr>
          <p:nvPr/>
        </p:nvSpPr>
        <p:spPr bwMode="auto">
          <a:xfrm>
            <a:off x="5060950" y="2378075"/>
            <a:ext cx="2286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highlight>
                <a:srgbClr val="FF0000"/>
              </a:highlight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4" name="Line 37"/>
          <p:cNvSpPr>
            <a:spLocks noChangeShapeType="1"/>
          </p:cNvSpPr>
          <p:nvPr/>
        </p:nvSpPr>
        <p:spPr bwMode="auto">
          <a:xfrm flipH="1">
            <a:off x="1860550" y="2378075"/>
            <a:ext cx="2209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highlight>
                <a:srgbClr val="FF0000"/>
              </a:highlight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5" name="Text Box 38"/>
          <p:cNvSpPr txBox="1">
            <a:spLocks noChangeArrowheads="1"/>
          </p:cNvSpPr>
          <p:nvPr/>
        </p:nvSpPr>
        <p:spPr bwMode="auto">
          <a:xfrm>
            <a:off x="4103833" y="2209800"/>
            <a:ext cx="922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b="0" dirty="0">
                <a:solidFill>
                  <a:srgbClr val="FF0000"/>
                </a:solidFill>
                <a:latin typeface="+mj-lt"/>
              </a:rPr>
              <a:t>N bits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3400" y="3048000"/>
            <a:ext cx="1373188" cy="704850"/>
            <a:chOff x="533400" y="3048000"/>
            <a:chExt cx="1373188" cy="704850"/>
          </a:xfrm>
        </p:grpSpPr>
        <p:sp>
          <p:nvSpPr>
            <p:cNvPr id="42009" name="Text Box 40"/>
            <p:cNvSpPr txBox="1">
              <a:spLocks noChangeArrowheads="1"/>
            </p:cNvSpPr>
            <p:nvPr/>
          </p:nvSpPr>
          <p:spPr bwMode="auto">
            <a:xfrm>
              <a:off x="533400" y="3352800"/>
              <a:ext cx="13731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>
                  <a:solidFill>
                    <a:srgbClr val="FF0000"/>
                  </a:solidFill>
                </a:rPr>
                <a:t>“</a:t>
              </a:r>
              <a:r>
                <a:rPr lang="en-US" altLang="ja-JP" sz="2000" dirty="0">
                  <a:solidFill>
                    <a:srgbClr val="FF0000"/>
                  </a:solidFill>
                </a:rPr>
                <a:t>sign bit</a:t>
              </a:r>
              <a:r>
                <a:rPr lang="ja-JP" altLang="en-US" sz="2000">
                  <a:solidFill>
                    <a:srgbClr val="FF0000"/>
                  </a:solidFill>
                </a:rPr>
                <a:t>”</a:t>
              </a:r>
              <a:endParaRPr lang="en-US" altLang="x-none" sz="2000" dirty="0">
                <a:solidFill>
                  <a:srgbClr val="FF0000"/>
                </a:solidFill>
              </a:endParaRPr>
            </a:p>
          </p:txBody>
        </p:sp>
        <p:sp>
          <p:nvSpPr>
            <p:cNvPr id="30740" name="Line 43"/>
            <p:cNvSpPr>
              <a:spLocks noChangeShapeType="1"/>
            </p:cNvSpPr>
            <p:nvPr/>
          </p:nvSpPr>
          <p:spPr bwMode="auto">
            <a:xfrm flipV="1">
              <a:off x="1447800" y="3048000"/>
              <a:ext cx="304800" cy="2286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41" name="Text Box 44"/>
          <p:cNvSpPr txBox="1">
            <a:spLocks noChangeArrowheads="1"/>
          </p:cNvSpPr>
          <p:nvPr/>
        </p:nvSpPr>
        <p:spPr bwMode="auto">
          <a:xfrm>
            <a:off x="2940050" y="3505200"/>
            <a:ext cx="327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Range: – 2</a:t>
            </a:r>
            <a:r>
              <a:rPr lang="en-US" altLang="x-none" sz="2000" baseline="30000"/>
              <a:t>N-1</a:t>
            </a:r>
            <a:r>
              <a:rPr lang="en-US" altLang="x-none" sz="2000"/>
              <a:t>  to  2</a:t>
            </a:r>
            <a:r>
              <a:rPr lang="en-US" altLang="x-none" sz="2000" baseline="30000"/>
              <a:t>N-1</a:t>
            </a:r>
            <a:r>
              <a:rPr lang="en-US" altLang="x-none" sz="2000"/>
              <a:t> – 1</a:t>
            </a:r>
          </a:p>
        </p:txBody>
      </p:sp>
      <p:sp>
        <p:nvSpPr>
          <p:cNvPr id="42002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In a two</a:t>
            </a:r>
            <a:r>
              <a:rPr lang="en-US" altLang="en-US"/>
              <a:t>’</a:t>
            </a:r>
            <a:r>
              <a:rPr lang="en-US" altLang="x-none"/>
              <a:t>s complement encoding, the high-order bit of the N-bit representation has negative weight: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600" y="4191000"/>
            <a:ext cx="77247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tabLst>
                <a:tab pos="3881438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3881438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3881438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Negative numbers have </a:t>
            </a:r>
            <a:r>
              <a:rPr lang="en-US" altLang="en-US" dirty="0"/>
              <a:t>“</a:t>
            </a:r>
            <a:r>
              <a:rPr lang="en-US" altLang="x-none" dirty="0"/>
              <a:t>1</a:t>
            </a:r>
            <a:r>
              <a:rPr lang="en-US" altLang="en-US" dirty="0"/>
              <a:t>”</a:t>
            </a:r>
            <a:r>
              <a:rPr lang="en-US" altLang="x-none" dirty="0"/>
              <a:t> in the high-order bit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Most negative number:	</a:t>
            </a:r>
            <a:r>
              <a:rPr lang="en-US" altLang="x-none" dirty="0">
                <a:solidFill>
                  <a:srgbClr val="FF0000"/>
                </a:solidFill>
              </a:rPr>
              <a:t>1</a:t>
            </a:r>
            <a:r>
              <a:rPr lang="en-US" altLang="x-none" dirty="0"/>
              <a:t>0…0000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Most positive number:	</a:t>
            </a:r>
            <a:r>
              <a:rPr lang="en-US" altLang="x-none" dirty="0">
                <a:solidFill>
                  <a:srgbClr val="FF0000"/>
                </a:solidFill>
              </a:rPr>
              <a:t>0</a:t>
            </a:r>
            <a:r>
              <a:rPr lang="en-US" altLang="x-none" dirty="0"/>
              <a:t>1…1111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If all bits are 1:	11…1111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If all bits are 0:	00…0000</a:t>
            </a:r>
          </a:p>
        </p:txBody>
      </p:sp>
      <p:sp>
        <p:nvSpPr>
          <p:cNvPr id="45076" name="TextBox 22"/>
          <p:cNvSpPr txBox="1">
            <a:spLocks noChangeArrowheads="1"/>
          </p:cNvSpPr>
          <p:nvPr/>
        </p:nvSpPr>
        <p:spPr bwMode="auto">
          <a:xfrm>
            <a:off x="6172200" y="4648200"/>
            <a:ext cx="841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-2</a:t>
            </a:r>
            <a:r>
              <a:rPr lang="en-US" altLang="x-none" b="1" baseline="30000" dirty="0">
                <a:solidFill>
                  <a:srgbClr val="FF0000"/>
                </a:solidFill>
                <a:latin typeface="Comic Sans MS" charset="0"/>
              </a:rPr>
              <a:t>N-1</a:t>
            </a:r>
          </a:p>
        </p:txBody>
      </p:sp>
      <p:sp>
        <p:nvSpPr>
          <p:cNvPr id="45077" name="TextBox 23"/>
          <p:cNvSpPr txBox="1">
            <a:spLocks noChangeArrowheads="1"/>
          </p:cNvSpPr>
          <p:nvPr/>
        </p:nvSpPr>
        <p:spPr bwMode="auto">
          <a:xfrm>
            <a:off x="6172200" y="5105400"/>
            <a:ext cx="1311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+2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- 1</a:t>
            </a:r>
            <a:endParaRPr lang="en-US" altLang="x-none" b="1" baseline="30000">
              <a:solidFill>
                <a:srgbClr val="FF0000"/>
              </a:solidFill>
              <a:latin typeface="Comic Sans MS" charset="0"/>
            </a:endParaRPr>
          </a:p>
        </p:txBody>
      </p:sp>
      <p:sp>
        <p:nvSpPr>
          <p:cNvPr id="45078" name="TextBox 24"/>
          <p:cNvSpPr txBox="1">
            <a:spLocks noChangeArrowheads="1"/>
          </p:cNvSpPr>
          <p:nvPr/>
        </p:nvSpPr>
        <p:spPr bwMode="auto">
          <a:xfrm>
            <a:off x="6172200" y="5562600"/>
            <a:ext cx="452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-1</a:t>
            </a:r>
            <a:endParaRPr lang="en-US" altLang="x-none" b="1" baseline="30000" dirty="0">
              <a:solidFill>
                <a:srgbClr val="FF0000"/>
              </a:solidFill>
              <a:latin typeface="Comic Sans MS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172200" y="5638800"/>
            <a:ext cx="1600200" cy="0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80" name="TextBox 27"/>
          <p:cNvSpPr txBox="1">
            <a:spLocks noChangeArrowheads="1"/>
          </p:cNvSpPr>
          <p:nvPr/>
        </p:nvSpPr>
        <p:spPr bwMode="auto">
          <a:xfrm>
            <a:off x="6172200" y="6015038"/>
            <a:ext cx="37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  <a:endParaRPr lang="en-US" altLang="x-none" b="1" baseline="30000">
              <a:solidFill>
                <a:srgbClr val="FF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2" grpId="0" build="p"/>
      <p:bldP spid="45076" grpId="0"/>
      <p:bldP spid="45077" grpId="0"/>
      <p:bldP spid="45078" grpId="0"/>
      <p:bldP spid="450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More Two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Complement</a:t>
            </a:r>
          </a:p>
        </p:txBody>
      </p:sp>
      <p:sp>
        <p:nvSpPr>
          <p:cNvPr id="44034" name="TextBox 4"/>
          <p:cNvSpPr txBox="1">
            <a:spLocks noChangeArrowheads="1"/>
          </p:cNvSpPr>
          <p:nvPr/>
        </p:nvSpPr>
        <p:spPr bwMode="auto">
          <a:xfrm>
            <a:off x="457200" y="11430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/>
              <a:t>Let</a:t>
            </a:r>
            <a:r>
              <a:rPr lang="en-US" altLang="en-US"/>
              <a:t>’</a:t>
            </a:r>
            <a:r>
              <a:rPr lang="en-US" altLang="x-none"/>
              <a:t>s see what happens when we add the N-bit values for -1 and 1, keeping an N-bit answer: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1676400" y="1981200"/>
            <a:ext cx="19161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168275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168275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168275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latin typeface="Lucida Sans Typewriter" charset="0"/>
              </a:rPr>
              <a:t> </a:t>
            </a:r>
            <a:r>
              <a:rPr lang="en-US" altLang="x-none" sz="2800">
                <a:latin typeface="Lucida Sans Typewriter" charset="0"/>
              </a:rPr>
              <a:t>11…1111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latin typeface="Lucida Sans Typewriter" charset="0"/>
              </a:rPr>
              <a:t>+</a:t>
            </a:r>
            <a:r>
              <a:rPr lang="en-US" altLang="x-none" sz="2800" u="sng">
                <a:latin typeface="Lucida Sans Typewriter" charset="0"/>
              </a:rPr>
              <a:t>00…0001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latin typeface="Lucida Sans Typewriter" charset="0"/>
              </a:rPr>
              <a:t>	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819525" y="2057400"/>
            <a:ext cx="5019675" cy="1446213"/>
            <a:chOff x="3818922" y="2057400"/>
            <a:chExt cx="5020278" cy="1446212"/>
          </a:xfrm>
        </p:grpSpPr>
        <p:sp>
          <p:nvSpPr>
            <p:cNvPr id="44064" name="TextBox 5"/>
            <p:cNvSpPr txBox="1">
              <a:spLocks noChangeArrowheads="1"/>
            </p:cNvSpPr>
            <p:nvPr/>
          </p:nvSpPr>
          <p:spPr bwMode="auto">
            <a:xfrm>
              <a:off x="4419600" y="2057400"/>
              <a:ext cx="44196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Just use ordinary binary addition, even when one or both of the operands are negative. 2</a:t>
              </a:r>
              <a:r>
                <a:rPr lang="en-US" altLang="en-US" sz="18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s complement is perfect for N-bit arithmetic!</a:t>
              </a:r>
            </a:p>
          </p:txBody>
        </p:sp>
        <p:grpSp>
          <p:nvGrpSpPr>
            <p:cNvPr id="44065" name="Group 26"/>
            <p:cNvGrpSpPr>
              <a:grpSpLocks/>
            </p:cNvGrpSpPr>
            <p:nvPr/>
          </p:nvGrpSpPr>
          <p:grpSpPr bwMode="auto">
            <a:xfrm flipH="1">
              <a:off x="3818922" y="2743200"/>
              <a:ext cx="372078" cy="760412"/>
              <a:chOff x="5740840" y="729676"/>
              <a:chExt cx="970286" cy="198481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201868" y="1139899"/>
                <a:ext cx="0" cy="70856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01868" y="1848463"/>
                <a:ext cx="273260" cy="81630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982433" y="1848463"/>
                <a:ext cx="219435" cy="81630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070" name="Group 30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564898" y="2689627"/>
                  <a:ext cx="244278" cy="16574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/>
                <p:cNvSpPr/>
                <p:nvPr/>
              </p:nvSpPr>
              <p:spPr>
                <a:xfrm>
                  <a:off x="3573178" y="2581893"/>
                  <a:ext cx="227717" cy="12430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44071" name="Group 31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2856907" y="2673052"/>
                  <a:ext cx="235996" cy="41437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eeform 42"/>
                <p:cNvSpPr/>
                <p:nvPr/>
              </p:nvSpPr>
              <p:spPr>
                <a:xfrm>
                  <a:off x="2840345" y="2573604"/>
                  <a:ext cx="248418" cy="13674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6206009" y="1218628"/>
                <a:ext cx="310521" cy="232045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6255693" y="1458960"/>
                <a:ext cx="260838" cy="36878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953449" y="1231060"/>
                <a:ext cx="235999" cy="23618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957591" y="1458960"/>
                <a:ext cx="207015" cy="36878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 rot="5400000">
                <a:off x="6224576" y="1821585"/>
                <a:ext cx="161604" cy="13249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18043755">
                <a:off x="5982349" y="1823651"/>
                <a:ext cx="207183" cy="11592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4078" name="Group 38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134304" y="733821"/>
                  <a:ext cx="351927" cy="401933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3146726" y="750396"/>
                  <a:ext cx="500976" cy="22375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3121885" y="729676"/>
                  <a:ext cx="306383" cy="22375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46" name="Straight Connector 45"/>
            <p:cNvCxnSpPr/>
            <p:nvPr/>
          </p:nvCxnSpPr>
          <p:spPr>
            <a:xfrm flipV="1">
              <a:off x="4190442" y="2573338"/>
              <a:ext cx="152418" cy="169862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57200" y="3652838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/>
              <a:t>To compute B-A, we</a:t>
            </a:r>
            <a:r>
              <a:rPr lang="en-US" altLang="en-US"/>
              <a:t>’</a:t>
            </a:r>
            <a:r>
              <a:rPr lang="en-US" altLang="x-none"/>
              <a:t>ll just use addition and compute B+(-A).  But how do we figure out the representation for -A?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257800" y="4572000"/>
            <a:ext cx="3733800" cy="1908175"/>
            <a:chOff x="5257802" y="4572000"/>
            <a:chExt cx="3733798" cy="1908613"/>
          </a:xfrm>
        </p:grpSpPr>
        <p:grpSp>
          <p:nvGrpSpPr>
            <p:cNvPr id="44043" name="Group 49"/>
            <p:cNvGrpSpPr>
              <a:grpSpLocks/>
            </p:cNvGrpSpPr>
            <p:nvPr/>
          </p:nvGrpSpPr>
          <p:grpSpPr bwMode="auto">
            <a:xfrm flipH="1">
              <a:off x="5257802" y="5378363"/>
              <a:ext cx="685799" cy="1102250"/>
              <a:chOff x="2838889" y="729676"/>
              <a:chExt cx="1234914" cy="1984813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3296263" y="1139040"/>
                <a:ext cx="0" cy="709095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296263" y="1848136"/>
                <a:ext cx="277283" cy="81774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081867" y="1848136"/>
                <a:ext cx="214396" cy="81774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048" name="Group 53"/>
              <p:cNvGrpSpPr>
                <a:grpSpLocks/>
              </p:cNvGrpSpPr>
              <p:nvPr/>
            </p:nvGrpSpPr>
            <p:grpSpPr bwMode="auto">
              <a:xfrm>
                <a:off x="3566096" y="2583125"/>
                <a:ext cx="243081" cy="123490"/>
                <a:chOff x="3566095" y="2583125"/>
                <a:chExt cx="243081" cy="123489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564971" y="2691614"/>
                  <a:ext cx="242980" cy="11437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Freeform 68"/>
                <p:cNvSpPr/>
                <p:nvPr/>
              </p:nvSpPr>
              <p:spPr>
                <a:xfrm>
                  <a:off x="3573546" y="2582963"/>
                  <a:ext cx="225830" cy="12294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44049" name="Group 54"/>
              <p:cNvGrpSpPr>
                <a:grpSpLocks/>
              </p:cNvGrpSpPr>
              <p:nvPr/>
            </p:nvGrpSpPr>
            <p:grpSpPr bwMode="auto">
              <a:xfrm>
                <a:off x="2838889" y="2574273"/>
                <a:ext cx="252852" cy="140216"/>
                <a:chOff x="2838890" y="2574272"/>
                <a:chExt cx="252852" cy="140217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2856040" y="2674459"/>
                  <a:ext cx="234406" cy="4003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Freeform 66"/>
                <p:cNvSpPr/>
                <p:nvPr/>
              </p:nvSpPr>
              <p:spPr>
                <a:xfrm>
                  <a:off x="2838888" y="2574385"/>
                  <a:ext cx="248698" cy="14010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3304838" y="1219099"/>
                <a:ext cx="308729" cy="22874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60" idx="0"/>
              </p:cNvCxnSpPr>
              <p:nvPr/>
            </p:nvCxnSpPr>
            <p:spPr>
              <a:xfrm flipV="1">
                <a:off x="3633578" y="1164773"/>
                <a:ext cx="280143" cy="27163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096161" y="1227676"/>
                <a:ext cx="191525" cy="31166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093302" y="1539336"/>
                <a:ext cx="171516" cy="28878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>
              <a:xfrm>
                <a:off x="3913721" y="1047544"/>
                <a:ext cx="160082" cy="13152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8043755">
                <a:off x="3078986" y="1825275"/>
                <a:ext cx="205866" cy="11434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4056" name="Group 61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3133323" y="733026"/>
                  <a:ext cx="351608" cy="4546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3144757" y="753040"/>
                  <a:ext cx="503113" cy="22302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3121888" y="730166"/>
                  <a:ext cx="308729" cy="22302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44044" name="TextBox 5"/>
            <p:cNvSpPr txBox="1">
              <a:spLocks noChangeArrowheads="1"/>
            </p:cNvSpPr>
            <p:nvPr/>
          </p:nvSpPr>
          <p:spPr bwMode="auto">
            <a:xfrm>
              <a:off x="6019800" y="4572000"/>
              <a:ext cx="29718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To negate a two</a:t>
              </a:r>
              <a:r>
                <a:rPr lang="en-US" altLang="en-US" sz="18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s complement value: bitwise complement and add 1.</a:t>
              </a:r>
            </a:p>
          </p:txBody>
        </p:sp>
      </p:grpSp>
      <p:sp>
        <p:nvSpPr>
          <p:cNvPr id="44039" name="TextBox 53"/>
          <p:cNvSpPr txBox="1">
            <a:spLocks noChangeArrowheads="1"/>
          </p:cNvSpPr>
          <p:nvPr/>
        </p:nvSpPr>
        <p:spPr bwMode="auto">
          <a:xfrm>
            <a:off x="1905000" y="2819400"/>
            <a:ext cx="169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solidFill>
                  <a:srgbClr val="FF0000"/>
                </a:solidFill>
                <a:latin typeface="Lucida Sans Typewriter" charset="0"/>
              </a:rPr>
              <a:t>0000000</a:t>
            </a:r>
            <a:endParaRPr lang="en-US" altLang="x-none">
              <a:solidFill>
                <a:srgbClr val="FF0000"/>
              </a:solidFill>
              <a:latin typeface="Lucida Sans Typewriter" charset="0"/>
            </a:endParaRPr>
          </a:p>
        </p:txBody>
      </p:sp>
      <p:sp>
        <p:nvSpPr>
          <p:cNvPr id="47112" name="TextBox 54"/>
          <p:cNvSpPr txBox="1">
            <a:spLocks noChangeArrowheads="1"/>
          </p:cNvSpPr>
          <p:nvPr/>
        </p:nvSpPr>
        <p:spPr bwMode="auto">
          <a:xfrm>
            <a:off x="609600" y="4953000"/>
            <a:ext cx="3351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A+(-A) = 0 = 1 + -1</a:t>
            </a:r>
          </a:p>
        </p:txBody>
      </p:sp>
      <p:sp>
        <p:nvSpPr>
          <p:cNvPr id="47113" name="TextBox 61"/>
          <p:cNvSpPr txBox="1">
            <a:spLocks noChangeArrowheads="1"/>
          </p:cNvSpPr>
          <p:nvPr/>
        </p:nvSpPr>
        <p:spPr bwMode="auto">
          <a:xfrm>
            <a:off x="609600" y="5486400"/>
            <a:ext cx="2924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-A = (-1 – A)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  = ~A + 1</a:t>
            </a:r>
          </a:p>
        </p:txBody>
      </p:sp>
      <p:sp>
        <p:nvSpPr>
          <p:cNvPr id="47114" name="TextBox 69"/>
          <p:cNvSpPr txBox="1">
            <a:spLocks noChangeArrowheads="1"/>
          </p:cNvSpPr>
          <p:nvPr/>
        </p:nvSpPr>
        <p:spPr bwMode="auto">
          <a:xfrm>
            <a:off x="4038600" y="5334000"/>
            <a:ext cx="655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u="sng">
                <a:solidFill>
                  <a:srgbClr val="FF0000"/>
                </a:solidFill>
                <a:latin typeface="Comic Sans MS" charset="0"/>
              </a:rPr>
              <a:t>-A</a:t>
            </a:r>
            <a:r>
              <a:rPr lang="en-US" altLang="x-none" b="1" u="sng" baseline="-25000">
                <a:solidFill>
                  <a:srgbClr val="FF0000"/>
                </a:solidFill>
                <a:latin typeface="Comic Sans MS" charset="0"/>
              </a:rPr>
              <a:t>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~A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7112" grpId="0"/>
      <p:bldP spid="47113" grpId="0"/>
      <p:bldP spid="47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Variable-length Encodings</a:t>
            </a: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457200" y="1371600"/>
            <a:ext cx="7212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We</a:t>
            </a:r>
            <a:r>
              <a:rPr lang="en-US" altLang="en-US"/>
              <a:t>’</a:t>
            </a:r>
            <a:r>
              <a:rPr lang="en-US" altLang="x-none"/>
              <a:t>d like our encodings to use bits efficiently: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990600" y="2057400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GOAL: When encoding data we</a:t>
            </a:r>
            <a:r>
              <a:rPr lang="en-US" altLang="en-US"/>
              <a:t>’</a:t>
            </a:r>
            <a:r>
              <a:rPr lang="en-US" altLang="x-none"/>
              <a:t>d like to match the length of the encoding to the information content of the data.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29000"/>
            <a:ext cx="7340600" cy="1724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On a practical level this means:</a:t>
            </a:r>
          </a:p>
          <a:p>
            <a:pPr marL="800100" lvl="1" indent="-342900" eaLnBrk="1" hangingPunct="1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Higher probability → __________ encodings</a:t>
            </a:r>
          </a:p>
          <a:p>
            <a:pPr marL="800100" lvl="1" indent="-342900" eaLnBrk="1" hangingPunct="1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Lower probability → __________ encodings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638800"/>
            <a:ext cx="8229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Such encodings are termed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variable-length encodings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9158" name="TextBox 1"/>
          <p:cNvSpPr txBox="1">
            <a:spLocks noChangeArrowheads="1"/>
          </p:cNvSpPr>
          <p:nvPr/>
        </p:nvSpPr>
        <p:spPr bwMode="auto">
          <a:xfrm>
            <a:off x="4648200" y="4038600"/>
            <a:ext cx="1287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shorter</a:t>
            </a:r>
          </a:p>
        </p:txBody>
      </p:sp>
      <p:sp>
        <p:nvSpPr>
          <p:cNvPr id="49159" name="TextBox 7"/>
          <p:cNvSpPr txBox="1">
            <a:spLocks noChangeArrowheads="1"/>
          </p:cNvSpPr>
          <p:nvPr/>
        </p:nvSpPr>
        <p:spPr bwMode="auto">
          <a:xfrm>
            <a:off x="4572000" y="4648200"/>
            <a:ext cx="1074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longer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9158" grpId="0"/>
      <p:bldP spid="491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Example</a:t>
            </a:r>
          </a:p>
        </p:txBody>
      </p:sp>
      <p:graphicFrame>
        <p:nvGraphicFramePr>
          <p:cNvPr id="205827" name="Group 3"/>
          <p:cNvGraphicFramePr>
            <a:graphicFrameLocks noGrp="1"/>
          </p:cNvGraphicFramePr>
          <p:nvPr/>
        </p:nvGraphicFramePr>
        <p:xfrm>
          <a:off x="457200" y="1143000"/>
          <a:ext cx="3276600" cy="2282826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choice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“A”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“B”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“C”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“D”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038600" y="1247775"/>
            <a:ext cx="1484313" cy="1747838"/>
            <a:chOff x="4038600" y="1247775"/>
            <a:chExt cx="1484313" cy="1747838"/>
          </a:xfrm>
        </p:grpSpPr>
        <p:sp>
          <p:nvSpPr>
            <p:cNvPr id="205854" name="Line 30"/>
            <p:cNvSpPr>
              <a:spLocks noChangeShapeType="1"/>
            </p:cNvSpPr>
            <p:nvPr/>
          </p:nvSpPr>
          <p:spPr bwMode="auto">
            <a:xfrm flipH="1">
              <a:off x="4343400" y="129381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5" name="Line 31"/>
            <p:cNvSpPr>
              <a:spLocks noChangeShapeType="1"/>
            </p:cNvSpPr>
            <p:nvPr/>
          </p:nvSpPr>
          <p:spPr bwMode="auto">
            <a:xfrm>
              <a:off x="4648200" y="129381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6" name="Line 32"/>
            <p:cNvSpPr>
              <a:spLocks noChangeShapeType="1"/>
            </p:cNvSpPr>
            <p:nvPr/>
          </p:nvSpPr>
          <p:spPr bwMode="auto">
            <a:xfrm flipH="1">
              <a:off x="4648200" y="1724025"/>
              <a:ext cx="304800" cy="407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7" name="Line 33"/>
            <p:cNvSpPr>
              <a:spLocks noChangeShapeType="1"/>
            </p:cNvSpPr>
            <p:nvPr/>
          </p:nvSpPr>
          <p:spPr bwMode="auto">
            <a:xfrm>
              <a:off x="4953000" y="1724025"/>
              <a:ext cx="304800" cy="407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8" name="Line 34"/>
            <p:cNvSpPr>
              <a:spLocks noChangeShapeType="1"/>
            </p:cNvSpPr>
            <p:nvPr/>
          </p:nvSpPr>
          <p:spPr bwMode="auto">
            <a:xfrm flipH="1">
              <a:off x="4335463" y="215106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9" name="Line 35"/>
            <p:cNvSpPr>
              <a:spLocks noChangeShapeType="1"/>
            </p:cNvSpPr>
            <p:nvPr/>
          </p:nvSpPr>
          <p:spPr bwMode="auto">
            <a:xfrm>
              <a:off x="4640263" y="215106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60" name="Text Box 36"/>
            <p:cNvSpPr txBox="1">
              <a:spLocks noChangeArrowheads="1"/>
            </p:cNvSpPr>
            <p:nvPr/>
          </p:nvSpPr>
          <p:spPr bwMode="auto">
            <a:xfrm>
              <a:off x="4038600" y="1652588"/>
              <a:ext cx="4127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B</a:t>
              </a:r>
            </a:p>
          </p:txBody>
        </p: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4116388" y="2533650"/>
              <a:ext cx="412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C</a:t>
              </a:r>
            </a:p>
          </p:txBody>
        </p:sp>
        <p:sp>
          <p:nvSpPr>
            <p:cNvPr id="205862" name="Text Box 38"/>
            <p:cNvSpPr txBox="1">
              <a:spLocks noChangeArrowheads="1"/>
            </p:cNvSpPr>
            <p:nvPr/>
          </p:nvSpPr>
          <p:spPr bwMode="auto">
            <a:xfrm>
              <a:off x="4868863" y="2527300"/>
              <a:ext cx="4302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205863" name="Text Box 39"/>
            <p:cNvSpPr txBox="1">
              <a:spLocks noChangeArrowheads="1"/>
            </p:cNvSpPr>
            <p:nvPr/>
          </p:nvSpPr>
          <p:spPr bwMode="auto">
            <a:xfrm>
              <a:off x="5116513" y="22225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A</a:t>
              </a:r>
            </a:p>
          </p:txBody>
        </p:sp>
        <p:sp>
          <p:nvSpPr>
            <p:cNvPr id="205865" name="Text Box 41"/>
            <p:cNvSpPr txBox="1">
              <a:spLocks noChangeArrowheads="1"/>
            </p:cNvSpPr>
            <p:nvPr/>
          </p:nvSpPr>
          <p:spPr bwMode="auto">
            <a:xfrm>
              <a:off x="4794250" y="12477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4191000" y="12477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05867" name="Text Box 43"/>
            <p:cNvSpPr txBox="1">
              <a:spLocks noChangeArrowheads="1"/>
            </p:cNvSpPr>
            <p:nvPr/>
          </p:nvSpPr>
          <p:spPr bwMode="auto">
            <a:xfrm>
              <a:off x="5099050" y="17049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68" name="Text Box 44"/>
            <p:cNvSpPr txBox="1">
              <a:spLocks noChangeArrowheads="1"/>
            </p:cNvSpPr>
            <p:nvPr/>
          </p:nvSpPr>
          <p:spPr bwMode="auto">
            <a:xfrm>
              <a:off x="4495800" y="17049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05869" name="Text Box 45"/>
            <p:cNvSpPr txBox="1">
              <a:spLocks noChangeArrowheads="1"/>
            </p:cNvSpPr>
            <p:nvPr/>
          </p:nvSpPr>
          <p:spPr bwMode="auto">
            <a:xfrm>
              <a:off x="4786313" y="21621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70" name="Text Box 46"/>
            <p:cNvSpPr txBox="1">
              <a:spLocks noChangeArrowheads="1"/>
            </p:cNvSpPr>
            <p:nvPr/>
          </p:nvSpPr>
          <p:spPr bwMode="auto">
            <a:xfrm>
              <a:off x="4183063" y="21621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</p:grpSp>
      <p:sp>
        <p:nvSpPr>
          <p:cNvPr id="205873" name="Text Box 49"/>
          <p:cNvSpPr txBox="1">
            <a:spLocks noChangeArrowheads="1"/>
          </p:cNvSpPr>
          <p:nvPr/>
        </p:nvSpPr>
        <p:spPr bwMode="auto">
          <a:xfrm>
            <a:off x="4267200" y="3198813"/>
            <a:ext cx="24749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+mj-lt"/>
              </a:rPr>
              <a:t>010011011101</a:t>
            </a:r>
          </a:p>
        </p:txBody>
      </p:sp>
      <p:sp>
        <p:nvSpPr>
          <p:cNvPr id="205881" name="Text Box 57"/>
          <p:cNvSpPr txBox="1">
            <a:spLocks noChangeArrowheads="1"/>
          </p:cNvSpPr>
          <p:nvPr/>
        </p:nvSpPr>
        <p:spPr bwMode="auto">
          <a:xfrm>
            <a:off x="457200" y="4038600"/>
            <a:ext cx="82296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latin typeface="+mj-lt"/>
              </a:rPr>
              <a:t>Expected length of this encoding: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latin typeface="+mj-lt"/>
              </a:rPr>
              <a:t>Expected length for 1000 symbols: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With fixed-length, 2 bits/symbol =	________ bits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With variable-length code =	________ bits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Lower bound (entropy) =	________ bits</a:t>
            </a:r>
          </a:p>
        </p:txBody>
      </p:sp>
      <p:sp>
        <p:nvSpPr>
          <p:cNvPr id="48159" name="TextBox 3"/>
          <p:cNvSpPr txBox="1">
            <a:spLocks noChangeArrowheads="1"/>
          </p:cNvSpPr>
          <p:nvPr/>
        </p:nvSpPr>
        <p:spPr bwMode="auto">
          <a:xfrm>
            <a:off x="381000" y="3413125"/>
            <a:ext cx="345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i="1"/>
              <a:t>Entropy: H(X) = 1.626 bits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638800" y="1219200"/>
            <a:ext cx="3232150" cy="1766888"/>
            <a:chOff x="5638800" y="1219200"/>
            <a:chExt cx="3232383" cy="1767106"/>
          </a:xfrm>
        </p:grpSpPr>
        <p:sp>
          <p:nvSpPr>
            <p:cNvPr id="32" name="TextBox 3"/>
            <p:cNvSpPr txBox="1">
              <a:spLocks noChangeArrowheads="1"/>
            </p:cNvSpPr>
            <p:nvPr/>
          </p:nvSpPr>
          <p:spPr bwMode="auto">
            <a:xfrm>
              <a:off x="6746955" y="1219200"/>
              <a:ext cx="2082950" cy="6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High probability,</a:t>
              </a:r>
            </a:p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Less information</a:t>
              </a:r>
            </a:p>
          </p:txBody>
        </p:sp>
        <p:sp>
          <p:nvSpPr>
            <p:cNvPr id="33" name="TextBox 51"/>
            <p:cNvSpPr txBox="1">
              <a:spLocks noChangeArrowheads="1"/>
            </p:cNvSpPr>
            <p:nvPr/>
          </p:nvSpPr>
          <p:spPr bwMode="auto">
            <a:xfrm>
              <a:off x="6724728" y="2340113"/>
              <a:ext cx="2146455" cy="6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Low probability,</a:t>
              </a:r>
            </a:p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More information</a:t>
              </a:r>
            </a:p>
          </p:txBody>
        </p:sp>
        <p:cxnSp>
          <p:nvCxnSpPr>
            <p:cNvPr id="48175" name="Straight Arrow Connector 5"/>
            <p:cNvCxnSpPr>
              <a:cxnSpLocks noChangeShapeType="1"/>
              <a:stCxn id="33" idx="0"/>
              <a:endCxn id="32" idx="2"/>
            </p:cNvCxnSpPr>
            <p:nvPr/>
          </p:nvCxnSpPr>
          <p:spPr bwMode="auto">
            <a:xfrm flipH="1" flipV="1">
              <a:off x="7788171" y="1865531"/>
              <a:ext cx="9641" cy="474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Box 35"/>
            <p:cNvSpPr txBox="1"/>
            <p:nvPr/>
          </p:nvSpPr>
          <p:spPr bwMode="auto">
            <a:xfrm>
              <a:off x="5638800" y="1300173"/>
              <a:ext cx="1052589" cy="1519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B→0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A→11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C→100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D→101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302125" y="3581400"/>
            <a:ext cx="2251075" cy="400110"/>
            <a:chOff x="4302125" y="3581400"/>
            <a:chExt cx="2251075" cy="400110"/>
          </a:xfrm>
        </p:grpSpPr>
        <p:sp>
          <p:nvSpPr>
            <p:cNvPr id="48166" name="TextBox 1"/>
            <p:cNvSpPr txBox="1">
              <a:spLocks noChangeArrowheads="1"/>
            </p:cNvSpPr>
            <p:nvPr/>
          </p:nvSpPr>
          <p:spPr bwMode="auto">
            <a:xfrm>
              <a:off x="4302125" y="3581400"/>
              <a:ext cx="22236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FF0000"/>
                  </a:solidFill>
                  <a:latin typeface="Comic Sans MS" charset="0"/>
                </a:rPr>
                <a:t>B   C   A  B  A   D</a:t>
              </a:r>
            </a:p>
          </p:txBody>
        </p:sp>
        <p:cxnSp>
          <p:nvCxnSpPr>
            <p:cNvPr id="4" name="Straight Connector 3"/>
            <p:cNvCxnSpPr>
              <a:cxnSpLocks noChangeShapeType="1"/>
            </p:cNvCxnSpPr>
            <p:nvPr/>
          </p:nvCxnSpPr>
          <p:spPr bwMode="auto">
            <a:xfrm>
              <a:off x="4343400" y="3617913"/>
              <a:ext cx="228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4648200" y="3617913"/>
              <a:ext cx="381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>
              <a:off x="5181600" y="3617913"/>
              <a:ext cx="2349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>
              <a:off x="5486400" y="3617913"/>
              <a:ext cx="1524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>
              <a:off x="5791200" y="3617913"/>
              <a:ext cx="228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>
              <a:off x="6096000" y="3617913"/>
              <a:ext cx="4572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216" name="TextBox 42"/>
          <p:cNvSpPr txBox="1">
            <a:spLocks noChangeArrowheads="1"/>
          </p:cNvSpPr>
          <p:nvPr/>
        </p:nvSpPr>
        <p:spPr bwMode="auto">
          <a:xfrm>
            <a:off x="6324600" y="533400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2000</a:t>
            </a:r>
          </a:p>
        </p:txBody>
      </p:sp>
      <p:sp>
        <p:nvSpPr>
          <p:cNvPr id="50217" name="TextBox 43"/>
          <p:cNvSpPr txBox="1">
            <a:spLocks noChangeArrowheads="1"/>
          </p:cNvSpPr>
          <p:nvPr/>
        </p:nvSpPr>
        <p:spPr bwMode="auto">
          <a:xfrm>
            <a:off x="6324600" y="5791200"/>
            <a:ext cx="941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1667</a:t>
            </a:r>
          </a:p>
        </p:txBody>
      </p:sp>
      <p:sp>
        <p:nvSpPr>
          <p:cNvPr id="50218" name="TextBox 44"/>
          <p:cNvSpPr txBox="1">
            <a:spLocks noChangeArrowheads="1"/>
          </p:cNvSpPr>
          <p:nvPr/>
        </p:nvSpPr>
        <p:spPr bwMode="auto">
          <a:xfrm>
            <a:off x="1066800" y="4572000"/>
            <a:ext cx="724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(2)(1/3) + (1)(1/2) + (3)(1/12)(2) = 1.667 bits</a:t>
            </a:r>
          </a:p>
        </p:txBody>
      </p:sp>
      <p:sp>
        <p:nvSpPr>
          <p:cNvPr id="50219" name="TextBox 45"/>
          <p:cNvSpPr txBox="1">
            <a:spLocks noChangeArrowheads="1"/>
          </p:cNvSpPr>
          <p:nvPr/>
        </p:nvSpPr>
        <p:spPr bwMode="auto">
          <a:xfrm>
            <a:off x="6324600" y="6243638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1626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73" grpId="0"/>
      <p:bldP spid="205881" grpId="0" build="p"/>
      <p:bldP spid="50216" grpId="0"/>
      <p:bldP spid="50217" grpId="0"/>
      <p:bldP spid="50218" grpId="0"/>
      <p:bldP spid="502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Huffman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Given a set of symbols and their probabilities, constructs an optimal variable-length encoding.</a:t>
            </a: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304800" y="2209800"/>
            <a:ext cx="4648200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x-none"/>
              <a:t>Huffman</a:t>
            </a:r>
            <a:r>
              <a:rPr lang="en-US" altLang="en-US"/>
              <a:t>’</a:t>
            </a:r>
            <a:r>
              <a:rPr lang="en-US" altLang="x-none"/>
              <a:t>s Algorithm: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Build subtree using 2 symbols with lowest p</a:t>
            </a:r>
            <a:r>
              <a:rPr lang="en-US" altLang="x-none" baseline="-25000"/>
              <a:t>i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At each step choose two symbols/subtrees with lowest p</a:t>
            </a:r>
            <a:r>
              <a:rPr lang="en-US" altLang="x-none" baseline="-25000"/>
              <a:t>i</a:t>
            </a:r>
            <a:r>
              <a:rPr lang="en-US" altLang="x-none"/>
              <a:t>, combine to form new subtree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Result: optimal tree built from the bottom-up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2281238"/>
            <a:ext cx="15875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Example: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53000" y="2819400"/>
            <a:ext cx="386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A=1/3, B=1/2, C=1/12, D=1/12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83300" y="5178425"/>
            <a:ext cx="1303338" cy="696913"/>
            <a:chOff x="7236620" y="5723192"/>
            <a:chExt cx="1302915" cy="696789"/>
          </a:xfrm>
        </p:grpSpPr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7342948" y="5735890"/>
              <a:ext cx="412616" cy="46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C</a:t>
              </a:r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7971394" y="5723192"/>
              <a:ext cx="430072" cy="461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7236620" y="6112061"/>
              <a:ext cx="647490" cy="307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1/12</a:t>
              </a:r>
            </a:p>
          </p:txBody>
        </p:sp>
        <p:sp>
          <p:nvSpPr>
            <p:cNvPr id="12" name="TextBox 62"/>
            <p:cNvSpPr txBox="1">
              <a:spLocks noChangeArrowheads="1"/>
            </p:cNvSpPr>
            <p:nvPr/>
          </p:nvSpPr>
          <p:spPr bwMode="auto">
            <a:xfrm>
              <a:off x="7892045" y="6100950"/>
              <a:ext cx="647490" cy="306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1/12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218238" y="4648200"/>
            <a:ext cx="955675" cy="600075"/>
            <a:chOff x="7371240" y="5192762"/>
            <a:chExt cx="955470" cy="600300"/>
          </a:xfrm>
        </p:grpSpPr>
        <p:grpSp>
          <p:nvGrpSpPr>
            <p:cNvPr id="50203" name="Group 8"/>
            <p:cNvGrpSpPr>
              <a:grpSpLocks/>
            </p:cNvGrpSpPr>
            <p:nvPr/>
          </p:nvGrpSpPr>
          <p:grpSpPr bwMode="auto">
            <a:xfrm>
              <a:off x="7371240" y="5339037"/>
              <a:ext cx="940301" cy="454025"/>
              <a:chOff x="7371240" y="5339037"/>
              <a:chExt cx="940301" cy="454025"/>
            </a:xfrm>
          </p:grpSpPr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H="1">
                <a:off x="7523607" y="5384922"/>
                <a:ext cx="304735" cy="408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>
                <a:off x="7828342" y="5384922"/>
                <a:ext cx="304735" cy="408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" name="Text Box 41"/>
              <p:cNvSpPr txBox="1">
                <a:spLocks noChangeArrowheads="1"/>
              </p:cNvSpPr>
              <p:nvPr/>
            </p:nvSpPr>
            <p:spPr bwMode="auto">
              <a:xfrm>
                <a:off x="7974360" y="5338867"/>
                <a:ext cx="336478" cy="37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+mj-lt"/>
                  </a:rPr>
                  <a:t>1</a:t>
                </a:r>
              </a:p>
            </p:txBody>
          </p:sp>
          <p:sp>
            <p:nvSpPr>
              <p:cNvPr id="19" name="Text Box 42"/>
              <p:cNvSpPr txBox="1">
                <a:spLocks noChangeArrowheads="1"/>
              </p:cNvSpPr>
              <p:nvPr/>
            </p:nvSpPr>
            <p:spPr bwMode="auto">
              <a:xfrm>
                <a:off x="7371240" y="5338867"/>
                <a:ext cx="336478" cy="37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+mj-lt"/>
                  </a:rPr>
                  <a:t>0</a:t>
                </a:r>
              </a:p>
            </p:txBody>
          </p:sp>
        </p:grpSp>
        <p:sp>
          <p:nvSpPr>
            <p:cNvPr id="15" name="TextBox 63"/>
            <p:cNvSpPr txBox="1">
              <a:spLocks noChangeArrowheads="1"/>
            </p:cNvSpPr>
            <p:nvPr/>
          </p:nvSpPr>
          <p:spPr bwMode="auto">
            <a:xfrm>
              <a:off x="7796599" y="5192762"/>
              <a:ext cx="530111" cy="30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1/6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665913" y="4057650"/>
            <a:ext cx="1298575" cy="1233488"/>
            <a:chOff x="6795601" y="4601820"/>
            <a:chExt cx="1299792" cy="1233467"/>
          </a:xfrm>
        </p:grpSpPr>
        <p:sp>
          <p:nvSpPr>
            <p:cNvPr id="21" name="Line 32"/>
            <p:cNvSpPr>
              <a:spLocks noChangeShapeType="1"/>
            </p:cNvSpPr>
            <p:nvPr/>
          </p:nvSpPr>
          <p:spPr bwMode="auto">
            <a:xfrm flipH="1">
              <a:off x="6816257" y="4797080"/>
              <a:ext cx="436972" cy="584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7253229" y="4797080"/>
              <a:ext cx="305086" cy="4079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7416895" y="5195535"/>
              <a:ext cx="406781" cy="461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A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7399416" y="4778030"/>
              <a:ext cx="336865" cy="36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5" name="Text Box 44"/>
            <p:cNvSpPr txBox="1">
              <a:spLocks noChangeArrowheads="1"/>
            </p:cNvSpPr>
            <p:nvPr/>
          </p:nvSpPr>
          <p:spPr bwMode="auto">
            <a:xfrm>
              <a:off x="6795601" y="4778030"/>
              <a:ext cx="336865" cy="36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6" name="TextBox 12"/>
            <p:cNvSpPr txBox="1">
              <a:spLocks noChangeArrowheads="1"/>
            </p:cNvSpPr>
            <p:nvPr/>
          </p:nvSpPr>
          <p:spPr bwMode="auto">
            <a:xfrm>
              <a:off x="7566260" y="5527317"/>
              <a:ext cx="529133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1/3</a:t>
              </a:r>
            </a:p>
          </p:txBody>
        </p:sp>
        <p:sp>
          <p:nvSpPr>
            <p:cNvPr id="27" name="TextBox 74"/>
            <p:cNvSpPr txBox="1">
              <a:spLocks noChangeArrowheads="1"/>
            </p:cNvSpPr>
            <p:nvPr/>
          </p:nvSpPr>
          <p:spPr bwMode="auto">
            <a:xfrm>
              <a:off x="7270708" y="4601820"/>
              <a:ext cx="529133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1/2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791200" y="3657600"/>
            <a:ext cx="1400175" cy="911225"/>
            <a:chOff x="5920872" y="4202815"/>
            <a:chExt cx="1400562" cy="910524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6533816" y="4248818"/>
              <a:ext cx="304884" cy="4076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838701" y="4248818"/>
              <a:ext cx="416040" cy="539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228932" y="4607317"/>
              <a:ext cx="412864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B</a:t>
              </a: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6984791" y="4202815"/>
              <a:ext cx="336643" cy="3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6381374" y="4202815"/>
              <a:ext cx="336643" cy="3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34" name="TextBox 14"/>
            <p:cNvSpPr txBox="1">
              <a:spLocks noChangeArrowheads="1"/>
            </p:cNvSpPr>
            <p:nvPr/>
          </p:nvSpPr>
          <p:spPr bwMode="auto">
            <a:xfrm>
              <a:off x="5920872" y="4805601"/>
              <a:ext cx="528784" cy="30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753225" y="3011488"/>
            <a:ext cx="1933575" cy="1587"/>
            <a:chOff x="6753077" y="3010947"/>
            <a:chExt cx="1933723" cy="1969"/>
          </a:xfrm>
        </p:grpSpPr>
        <p:cxnSp>
          <p:nvCxnSpPr>
            <p:cNvPr id="4" name="Straight Connector 3"/>
            <p:cNvCxnSpPr>
              <a:cxnSpLocks noChangeShapeType="1"/>
            </p:cNvCxnSpPr>
            <p:nvPr/>
          </p:nvCxnSpPr>
          <p:spPr bwMode="auto">
            <a:xfrm flipH="1">
              <a:off x="7772330" y="3012916"/>
              <a:ext cx="91447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 flipH="1">
              <a:off x="6753077" y="3010947"/>
              <a:ext cx="91447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flipH="1">
            <a:off x="5008563" y="3003550"/>
            <a:ext cx="75247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What is </a:t>
            </a:r>
            <a:r>
              <a:rPr lang="en-US" altLang="en-US">
                <a:latin typeface="Trebuchet MS" charset="0"/>
                <a:cs typeface="Trebuchet MS" charset="0"/>
              </a:rPr>
              <a:t>“</a:t>
            </a:r>
            <a:r>
              <a:rPr lang="en-US" altLang="x-none">
                <a:latin typeface="Trebuchet MS" charset="0"/>
                <a:cs typeface="Trebuchet MS" charset="0"/>
              </a:rPr>
              <a:t>Information</a:t>
            </a:r>
            <a:r>
              <a:rPr lang="en-US" altLang="en-US">
                <a:latin typeface="Trebuchet MS" charset="0"/>
                <a:cs typeface="Trebuchet MS" charset="0"/>
              </a:rPr>
              <a:t>”</a:t>
            </a:r>
            <a:r>
              <a:rPr lang="en-US" altLang="x-none">
                <a:latin typeface="Trebuchet MS" charset="0"/>
                <a:cs typeface="Trebuchet MS" charset="0"/>
              </a:rPr>
              <a:t>?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33400" y="1143000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4763" indent="-4763" eaLnBrk="1" hangingPunct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Information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,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.  Data communicated or received that resolves uncertainty about a particular fact or circumstance.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248401" y="4114799"/>
            <a:ext cx="2547591" cy="2670175"/>
            <a:chOff x="6248400" y="4115350"/>
            <a:chExt cx="2546969" cy="2669211"/>
          </a:xfrm>
        </p:grpSpPr>
        <p:pic>
          <p:nvPicPr>
            <p:cNvPr id="15373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4115350"/>
              <a:ext cx="1784969" cy="24984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374" name="Group 8"/>
            <p:cNvGrpSpPr>
              <a:grpSpLocks/>
            </p:cNvGrpSpPr>
            <p:nvPr/>
          </p:nvGrpSpPr>
          <p:grpSpPr bwMode="auto">
            <a:xfrm flipH="1">
              <a:off x="6248400" y="6172200"/>
              <a:ext cx="381000" cy="612361"/>
              <a:chOff x="2838890" y="729676"/>
              <a:chExt cx="1234915" cy="198481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3297026" y="1140540"/>
                <a:ext cx="0" cy="7046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297026" y="1845218"/>
                <a:ext cx="277788" cy="8178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80968" y="1845218"/>
                <a:ext cx="216057" cy="8178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79" name="Group 12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564523" y="2688771"/>
                  <a:ext cx="246924" cy="1028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3574812" y="2580753"/>
                  <a:ext cx="231493" cy="12344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15380" name="Group 13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854622" y="2673340"/>
                  <a:ext cx="236634" cy="411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Freeform 25"/>
                <p:cNvSpPr/>
                <p:nvPr/>
              </p:nvSpPr>
              <p:spPr>
                <a:xfrm>
                  <a:off x="2839191" y="2575613"/>
                  <a:ext cx="252065" cy="13887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02171" y="1217696"/>
                <a:ext cx="308653" cy="2314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9" idx="0"/>
              </p:cNvCxnSpPr>
              <p:nvPr/>
            </p:nvCxnSpPr>
            <p:spPr>
              <a:xfrm flipV="1">
                <a:off x="3631402" y="1166260"/>
                <a:ext cx="282931" cy="2674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096403" y="1227984"/>
                <a:ext cx="190335" cy="3137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91257" y="1541743"/>
                <a:ext cx="174904" cy="28804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3914332" y="1047955"/>
                <a:ext cx="159473" cy="12859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8043755">
                <a:off x="3080980" y="1824634"/>
                <a:ext cx="205745" cy="11317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5387" name="Group 20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132411" y="734196"/>
                  <a:ext cx="354952" cy="40120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3147845" y="749625"/>
                  <a:ext cx="498987" cy="22631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3122122" y="729051"/>
                  <a:ext cx="308653" cy="22117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 flipV="1">
              <a:off x="6629307" y="6172007"/>
              <a:ext cx="304726" cy="46021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6800" y="4267200"/>
            <a:ext cx="57912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>
                <a:solidFill>
                  <a:srgbClr val="000000"/>
                </a:solidFill>
              </a:rPr>
              <a:t>The card is a heart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>
                <a:solidFill>
                  <a:srgbClr val="000000"/>
                </a:solidFill>
              </a:rPr>
              <a:t>The card is not the Ace of spades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>
                <a:solidFill>
                  <a:srgbClr val="000000"/>
                </a:solidFill>
              </a:rPr>
              <a:t>The card is a face card (J, Q, K)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>
                <a:solidFill>
                  <a:srgbClr val="000000"/>
                </a:solidFill>
              </a:rPr>
              <a:t>The card is the </a:t>
            </a:r>
            <a:r>
              <a:rPr lang="en-US" altLang="en-US">
                <a:solidFill>
                  <a:srgbClr val="000000"/>
                </a:solidFill>
              </a:rPr>
              <a:t>“</a:t>
            </a:r>
            <a:r>
              <a:rPr lang="en-US" altLang="x-none">
                <a:solidFill>
                  <a:srgbClr val="000000"/>
                </a:solidFill>
              </a:rPr>
              <a:t>suicide king</a:t>
            </a:r>
            <a:r>
              <a:rPr lang="en-US" altLang="en-US">
                <a:solidFill>
                  <a:srgbClr val="000000"/>
                </a:solidFill>
              </a:rPr>
              <a:t>”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3400" y="2362200"/>
            <a:ext cx="8077200" cy="1998663"/>
            <a:chOff x="533400" y="2895600"/>
            <a:chExt cx="8077200" cy="199909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33400" y="2895600"/>
              <a:ext cx="8077200" cy="160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90478" tIns="44445" rIns="90478" bIns="44445"/>
            <a:lstStyle/>
            <a:p>
              <a:pPr indent="3175" eaLnBrk="1" hangingPunct="1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Example: you receive some data about a card drawn at random from a 52-card deck.  Which of the following data conveys the most information?  The least?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447800" y="4419932"/>
              <a:ext cx="4237038" cy="462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# of possibilities remaining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804863" y="4610474"/>
              <a:ext cx="573087" cy="284225"/>
            </a:xfrm>
            <a:custGeom>
              <a:avLst/>
              <a:gdLst>
                <a:gd name="connsiteX0" fmla="*/ 573371 w 573371"/>
                <a:gd name="connsiteY0" fmla="*/ 36250 h 284083"/>
                <a:gd name="connsiteX1" fmla="*/ 93229 w 573371"/>
                <a:gd name="connsiteY1" fmla="*/ 20761 h 284083"/>
                <a:gd name="connsiteX2" fmla="*/ 298 w 573371"/>
                <a:gd name="connsiteY2" fmla="*/ 284083 h 28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371" h="284083">
                  <a:moveTo>
                    <a:pt x="573371" y="36250"/>
                  </a:moveTo>
                  <a:cubicBezTo>
                    <a:pt x="381056" y="7853"/>
                    <a:pt x="188741" y="-20544"/>
                    <a:pt x="93229" y="20761"/>
                  </a:cubicBezTo>
                  <a:cubicBezTo>
                    <a:pt x="-2283" y="62066"/>
                    <a:pt x="-993" y="173074"/>
                    <a:pt x="298" y="284083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18438" name="TextBox 3"/>
          <p:cNvSpPr txBox="1">
            <a:spLocks noChangeArrowheads="1"/>
          </p:cNvSpPr>
          <p:nvPr/>
        </p:nvSpPr>
        <p:spPr bwMode="auto">
          <a:xfrm>
            <a:off x="533400" y="43434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13</a:t>
            </a:r>
          </a:p>
        </p:txBody>
      </p:sp>
      <p:sp>
        <p:nvSpPr>
          <p:cNvPr id="18439" name="TextBox 32"/>
          <p:cNvSpPr txBox="1">
            <a:spLocks noChangeArrowheads="1"/>
          </p:cNvSpPr>
          <p:nvPr/>
        </p:nvSpPr>
        <p:spPr bwMode="auto">
          <a:xfrm>
            <a:off x="533400" y="48768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51</a:t>
            </a:r>
          </a:p>
        </p:txBody>
      </p:sp>
      <p:sp>
        <p:nvSpPr>
          <p:cNvPr id="18440" name="TextBox 33"/>
          <p:cNvSpPr txBox="1">
            <a:spLocks noChangeArrowheads="1"/>
          </p:cNvSpPr>
          <p:nvPr/>
        </p:nvSpPr>
        <p:spPr bwMode="auto">
          <a:xfrm>
            <a:off x="533400" y="54102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12</a:t>
            </a:r>
          </a:p>
        </p:txBody>
      </p:sp>
      <p:sp>
        <p:nvSpPr>
          <p:cNvPr id="18441" name="TextBox 34"/>
          <p:cNvSpPr txBox="1">
            <a:spLocks noChangeArrowheads="1"/>
          </p:cNvSpPr>
          <p:nvPr/>
        </p:nvSpPr>
        <p:spPr bwMode="auto">
          <a:xfrm>
            <a:off x="685800" y="6015038"/>
            <a:ext cx="37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/>
      <p:bldP spid="18438" grpId="0"/>
      <p:bldP spid="18439" grpId="0"/>
      <p:bldP spid="18440" grpId="0"/>
      <p:bldP spid="184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Can We Do Better?</a:t>
            </a:r>
          </a:p>
        </p:txBody>
      </p:sp>
      <p:sp>
        <p:nvSpPr>
          <p:cNvPr id="52226" name="Text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Huffman</a:t>
            </a:r>
            <a:r>
              <a:rPr lang="en-US" altLang="en-US"/>
              <a:t>’</a:t>
            </a:r>
            <a:r>
              <a:rPr lang="en-US" altLang="x-none"/>
              <a:t>s Algorithm constructed an optimal encoding… does that mean we can</a:t>
            </a:r>
            <a:r>
              <a:rPr lang="en-US" altLang="en-US"/>
              <a:t>’</a:t>
            </a:r>
            <a:r>
              <a:rPr lang="en-US" altLang="x-none"/>
              <a:t>t do better?</a:t>
            </a:r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457200" y="2252663"/>
            <a:ext cx="80073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To get a more efficient encoding (closer to information content) we need to encode </a:t>
            </a:r>
            <a:r>
              <a:rPr lang="en-US" altLang="x-none">
                <a:solidFill>
                  <a:srgbClr val="FF0000"/>
                </a:solidFill>
              </a:rPr>
              <a:t>sequences of choices</a:t>
            </a:r>
            <a:r>
              <a:rPr lang="en-US" altLang="x-none"/>
              <a:t>, not just each choice individually.  This is the approach taken by most file compression algorithms…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267200"/>
            <a:ext cx="6553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1370013" algn="l"/>
                <a:tab pos="2803525" algn="l"/>
                <a:tab pos="4287838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1370013" algn="l"/>
                <a:tab pos="2803525" algn="l"/>
                <a:tab pos="4287838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1370013" algn="l"/>
                <a:tab pos="2803525" algn="l"/>
                <a:tab pos="4287838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AA=1/9,	AB=1/6,	AC=1/36,	AD=1/36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BA=1/6,	BB=1/4,	BC=1/24,	BD=1/24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CA=1/36,	CB=1/24,	CC=1/144,	CD=1/144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DA=1/36,	DB=1/24,	DC=1/144,	DD=1/144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57150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solidFill>
                  <a:srgbClr val="000000"/>
                </a:solidFill>
              </a:rPr>
              <a:t>Using Huffman</a:t>
            </a:r>
            <a:r>
              <a:rPr lang="en-US" altLang="en-US">
                <a:solidFill>
                  <a:srgbClr val="000000"/>
                </a:solidFill>
              </a:rPr>
              <a:t>’</a:t>
            </a:r>
            <a:r>
              <a:rPr lang="en-US" altLang="x-none">
                <a:solidFill>
                  <a:srgbClr val="000000"/>
                </a:solidFill>
              </a:rPr>
              <a:t>s Algorithm on pairs: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solidFill>
                  <a:srgbClr val="000000"/>
                </a:solidFill>
              </a:rPr>
              <a:t>           Average bits/symbol = 1.646 bits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880225" y="3962400"/>
            <a:ext cx="1958975" cy="2438400"/>
            <a:chOff x="6880486" y="3962400"/>
            <a:chExt cx="1958714" cy="2438400"/>
          </a:xfrm>
        </p:grpSpPr>
        <p:grpSp>
          <p:nvGrpSpPr>
            <p:cNvPr id="52231" name="Group 34"/>
            <p:cNvGrpSpPr>
              <a:grpSpLocks/>
            </p:cNvGrpSpPr>
            <p:nvPr/>
          </p:nvGrpSpPr>
          <p:grpSpPr bwMode="auto">
            <a:xfrm flipH="1">
              <a:off x="7369175" y="4797425"/>
              <a:ext cx="784225" cy="1603375"/>
              <a:chOff x="5740840" y="729676"/>
              <a:chExt cx="970286" cy="1984813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6200274" y="1140395"/>
                <a:ext cx="0" cy="707458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200274" y="1847853"/>
                <a:ext cx="274943" cy="81750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982283" y="1847853"/>
                <a:ext cx="217991" cy="81750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36" name="Group 51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565412" y="2690908"/>
                  <a:ext cx="243521" cy="13757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reeform 26"/>
                <p:cNvSpPr/>
                <p:nvPr/>
              </p:nvSpPr>
              <p:spPr>
                <a:xfrm>
                  <a:off x="3575231" y="2582824"/>
                  <a:ext cx="225847" cy="123805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</p:grpSp>
          <p:grpSp>
            <p:nvGrpSpPr>
              <p:cNvPr id="52237" name="Group 52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2856451" y="2675186"/>
                  <a:ext cx="235666" cy="39303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reeform 24"/>
                <p:cNvSpPr/>
                <p:nvPr/>
              </p:nvSpPr>
              <p:spPr>
                <a:xfrm>
                  <a:off x="2838776" y="2574963"/>
                  <a:ext cx="251377" cy="13756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6206165" y="1217036"/>
                <a:ext cx="308330" cy="22992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6255263" y="1460716"/>
                <a:ext cx="259232" cy="367486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948898" y="1228827"/>
                <a:ext cx="241557" cy="23778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956753" y="1460716"/>
                <a:ext cx="208171" cy="367486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 17"/>
              <p:cNvSpPr/>
              <p:nvPr/>
            </p:nvSpPr>
            <p:spPr>
              <a:xfrm rot="5400000">
                <a:off x="6223788" y="1822348"/>
                <a:ext cx="161143" cy="12961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8043755">
                <a:off x="5981234" y="1825290"/>
                <a:ext cx="206343" cy="11390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latin typeface="Comic Sans MS"/>
                  <a:cs typeface="Comic Sans MS"/>
                </a:endParaRPr>
              </a:p>
            </p:txBody>
          </p:sp>
          <p:grpSp>
            <p:nvGrpSpPr>
              <p:cNvPr id="52244" name="Group 59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135322" y="731642"/>
                  <a:ext cx="351536" cy="406788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3145142" y="751293"/>
                  <a:ext cx="502754" cy="22402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3121575" y="729676"/>
                  <a:ext cx="308329" cy="22402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</p:grpSp>
        </p:grpSp>
        <p:sp>
          <p:nvSpPr>
            <p:cNvPr id="52232" name="TextBox 27"/>
            <p:cNvSpPr txBox="1">
              <a:spLocks noChangeArrowheads="1"/>
            </p:cNvSpPr>
            <p:nvPr/>
          </p:nvSpPr>
          <p:spPr bwMode="auto">
            <a:xfrm>
              <a:off x="6880486" y="3962400"/>
              <a:ext cx="19587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>
                  <a:solidFill>
                    <a:schemeClr val="accent1"/>
                  </a:solidFill>
                  <a:latin typeface="Comic Sans MS" charset="0"/>
                </a:rPr>
                <a:t>Lookup </a:t>
              </a:r>
              <a:r>
                <a:rPr lang="en-US" altLang="en-US" sz="2000" i="1">
                  <a:solidFill>
                    <a:schemeClr val="accent1"/>
                  </a:solidFill>
                  <a:latin typeface="Comic Sans MS" charset="0"/>
                </a:rPr>
                <a:t>“</a:t>
              </a:r>
              <a:r>
                <a:rPr lang="en-US" altLang="x-none" sz="2000" i="1">
                  <a:solidFill>
                    <a:schemeClr val="accent1"/>
                  </a:solidFill>
                  <a:latin typeface="Comic Sans MS" charset="0"/>
                </a:rPr>
                <a:t>LZW</a:t>
              </a:r>
              <a:r>
                <a:rPr lang="en-US" altLang="en-US" sz="2000" i="1">
                  <a:solidFill>
                    <a:schemeClr val="accent1"/>
                  </a:solidFill>
                  <a:latin typeface="Comic Sans MS" charset="0"/>
                </a:rPr>
                <a:t>”</a:t>
              </a:r>
              <a:endParaRPr lang="en-US" altLang="x-none" sz="2000" i="1">
                <a:solidFill>
                  <a:schemeClr val="accent1"/>
                </a:solidFill>
                <a:latin typeface="Comic Sans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>
                  <a:solidFill>
                    <a:schemeClr val="accent1"/>
                  </a:solidFill>
                  <a:latin typeface="Comic Sans MS" charset="0"/>
                </a:rPr>
                <a:t>on Wikipedia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Error Detection and Correction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62000" y="1127125"/>
            <a:ext cx="403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Suppose we wanted to reliably transmit the result of a single coin flip:</a:t>
            </a:r>
          </a:p>
        </p:txBody>
      </p:sp>
      <p:sp>
        <p:nvSpPr>
          <p:cNvPr id="36893" name="AutoShape 56"/>
          <p:cNvSpPr>
            <a:spLocks noChangeArrowheads="1"/>
          </p:cNvSpPr>
          <p:nvPr/>
        </p:nvSpPr>
        <p:spPr bwMode="auto">
          <a:xfrm>
            <a:off x="3886200" y="4873625"/>
            <a:ext cx="457200" cy="66992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95" name="Text Box 58"/>
          <p:cNvSpPr txBox="1">
            <a:spLocks noChangeArrowheads="1"/>
          </p:cNvSpPr>
          <p:nvPr/>
        </p:nvSpPr>
        <p:spPr bwMode="auto">
          <a:xfrm>
            <a:off x="7070725" y="5021263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54277" name="Text Box 62"/>
          <p:cNvSpPr txBox="1">
            <a:spLocks noChangeArrowheads="1"/>
          </p:cNvSpPr>
          <p:nvPr/>
        </p:nvSpPr>
        <p:spPr bwMode="auto">
          <a:xfrm>
            <a:off x="1335088" y="2438400"/>
            <a:ext cx="1814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Heads: </a:t>
            </a:r>
            <a:r>
              <a:rPr lang="ja-JP" altLang="en-US"/>
              <a:t>“</a:t>
            </a:r>
            <a:r>
              <a:rPr lang="en-US" altLang="ja-JP"/>
              <a:t>0</a:t>
            </a:r>
            <a:r>
              <a:rPr lang="ja-JP" altLang="en-US"/>
              <a:t>”</a:t>
            </a:r>
            <a:endParaRPr lang="en-US" altLang="x-none"/>
          </a:p>
        </p:txBody>
      </p:sp>
      <p:sp>
        <p:nvSpPr>
          <p:cNvPr id="54278" name="Text Box 63"/>
          <p:cNvSpPr txBox="1">
            <a:spLocks noChangeArrowheads="1"/>
          </p:cNvSpPr>
          <p:nvPr/>
        </p:nvSpPr>
        <p:spPr bwMode="auto">
          <a:xfrm>
            <a:off x="1371600" y="28956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Tails: </a:t>
            </a:r>
            <a:r>
              <a:rPr lang="ja-JP" altLang="en-US"/>
              <a:t>“</a:t>
            </a:r>
            <a:r>
              <a:rPr lang="en-US" altLang="ja-JP"/>
              <a:t>1</a:t>
            </a:r>
            <a:r>
              <a:rPr lang="ja-JP" altLang="en-US"/>
              <a:t>”</a:t>
            </a:r>
            <a:endParaRPr lang="en-US" altLang="x-none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9938" y="3505200"/>
            <a:ext cx="7626350" cy="2892425"/>
            <a:chOff x="769938" y="3505200"/>
            <a:chExt cx="7626350" cy="2892425"/>
          </a:xfrm>
        </p:grpSpPr>
        <p:sp>
          <p:nvSpPr>
            <p:cNvPr id="54284" name="Text Box 5"/>
            <p:cNvSpPr txBox="1">
              <a:spLocks noChangeArrowheads="1"/>
            </p:cNvSpPr>
            <p:nvPr/>
          </p:nvSpPr>
          <p:spPr bwMode="auto">
            <a:xfrm>
              <a:off x="822325" y="3505200"/>
              <a:ext cx="7573963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/>
                <a:t>Further suppose that during processing a </a:t>
              </a:r>
              <a:r>
                <a:rPr lang="en-US" altLang="x-none">
                  <a:solidFill>
                    <a:srgbClr val="CC0000"/>
                  </a:solidFill>
                </a:rPr>
                <a:t>single-bit error</a:t>
              </a:r>
              <a:r>
                <a:rPr lang="en-US" altLang="x-none"/>
                <a:t> occurs, i.e., a single </a:t>
              </a:r>
              <a:r>
                <a:rPr lang="ja-JP" altLang="en-US"/>
                <a:t>“</a:t>
              </a:r>
              <a:r>
                <a:rPr lang="en-US" altLang="ja-JP"/>
                <a:t>0</a:t>
              </a:r>
              <a:r>
                <a:rPr lang="ja-JP" altLang="en-US"/>
                <a:t>”</a:t>
              </a:r>
              <a:r>
                <a:rPr lang="en-US" altLang="ja-JP"/>
                <a:t> is turned into a </a:t>
              </a:r>
              <a:r>
                <a:rPr lang="ja-JP" altLang="en-US"/>
                <a:t>“</a:t>
              </a:r>
              <a:r>
                <a:rPr lang="en-US" altLang="ja-JP"/>
                <a:t>1</a:t>
              </a:r>
              <a:r>
                <a:rPr lang="ja-JP" altLang="en-US"/>
                <a:t>”</a:t>
              </a:r>
              <a:r>
                <a:rPr lang="en-US" altLang="ja-JP"/>
                <a:t> or a </a:t>
              </a:r>
              <a:r>
                <a:rPr lang="ja-JP" altLang="en-US"/>
                <a:t>“</a:t>
              </a:r>
              <a:r>
                <a:rPr lang="en-US" altLang="ja-JP"/>
                <a:t>1</a:t>
              </a:r>
              <a:r>
                <a:rPr lang="ja-JP" altLang="en-US"/>
                <a:t>”</a:t>
              </a:r>
              <a:r>
                <a:rPr lang="en-US" altLang="ja-JP"/>
                <a:t> is turned into a </a:t>
              </a:r>
              <a:r>
                <a:rPr lang="ja-JP" altLang="en-US"/>
                <a:t>“</a:t>
              </a:r>
              <a:r>
                <a:rPr lang="en-US" altLang="ja-JP"/>
                <a:t>0</a:t>
              </a:r>
              <a:r>
                <a:rPr lang="ja-JP" altLang="en-US"/>
                <a:t>”</a:t>
              </a:r>
              <a:r>
                <a:rPr lang="en-US" altLang="ja-JP"/>
                <a:t>.</a:t>
              </a:r>
              <a:endParaRPr lang="en-US" altLang="x-none"/>
            </a:p>
          </p:txBody>
        </p:sp>
        <p:sp>
          <p:nvSpPr>
            <p:cNvPr id="36890" name="Text Box 53"/>
            <p:cNvSpPr txBox="1">
              <a:spLocks noChangeArrowheads="1"/>
            </p:cNvSpPr>
            <p:nvPr/>
          </p:nvSpPr>
          <p:spPr bwMode="auto">
            <a:xfrm>
              <a:off x="2895600" y="5551488"/>
              <a:ext cx="3540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dirty="0">
                  <a:latin typeface="+mj-lt"/>
                </a:rPr>
                <a:t>0</a:t>
              </a:r>
            </a:p>
          </p:txBody>
        </p:sp>
        <p:sp>
          <p:nvSpPr>
            <p:cNvPr id="36892" name="Freeform 55"/>
            <p:cNvSpPr>
              <a:spLocks/>
            </p:cNvSpPr>
            <p:nvPr/>
          </p:nvSpPr>
          <p:spPr bwMode="auto">
            <a:xfrm>
              <a:off x="2762250" y="5056188"/>
              <a:ext cx="3505200" cy="1295400"/>
            </a:xfrm>
            <a:custGeom>
              <a:avLst/>
              <a:gdLst>
                <a:gd name="T0" fmla="*/ 0 w 2208"/>
                <a:gd name="T1" fmla="*/ 2147483647 h 816"/>
                <a:gd name="T2" fmla="*/ 2147483647 w 2208"/>
                <a:gd name="T3" fmla="*/ 2147483647 h 816"/>
                <a:gd name="T4" fmla="*/ 2147483647 w 2208"/>
                <a:gd name="T5" fmla="*/ 2147483647 h 816"/>
                <a:gd name="T6" fmla="*/ 2147483647 w 2208"/>
                <a:gd name="T7" fmla="*/ 2147483647 h 816"/>
                <a:gd name="T8" fmla="*/ 2147483647 w 2208"/>
                <a:gd name="T9" fmla="*/ 2147483647 h 816"/>
                <a:gd name="T10" fmla="*/ 2147483647 w 2208"/>
                <a:gd name="T11" fmla="*/ 2147483647 h 8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8"/>
                <a:gd name="T19" fmla="*/ 0 h 816"/>
                <a:gd name="T20" fmla="*/ 2208 w 2208"/>
                <a:gd name="T21" fmla="*/ 816 h 8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8" h="816">
                  <a:moveTo>
                    <a:pt x="0" y="504"/>
                  </a:moveTo>
                  <a:cubicBezTo>
                    <a:pt x="128" y="276"/>
                    <a:pt x="256" y="48"/>
                    <a:pt x="384" y="24"/>
                  </a:cubicBezTo>
                  <a:cubicBezTo>
                    <a:pt x="512" y="0"/>
                    <a:pt x="584" y="344"/>
                    <a:pt x="768" y="360"/>
                  </a:cubicBezTo>
                  <a:cubicBezTo>
                    <a:pt x="952" y="376"/>
                    <a:pt x="1312" y="56"/>
                    <a:pt x="1488" y="120"/>
                  </a:cubicBezTo>
                  <a:cubicBezTo>
                    <a:pt x="1664" y="184"/>
                    <a:pt x="1704" y="672"/>
                    <a:pt x="1824" y="744"/>
                  </a:cubicBezTo>
                  <a:cubicBezTo>
                    <a:pt x="1944" y="816"/>
                    <a:pt x="2144" y="584"/>
                    <a:pt x="2208" y="5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7" name="Text Box 57"/>
            <p:cNvSpPr txBox="1">
              <a:spLocks noChangeArrowheads="1"/>
            </p:cNvSpPr>
            <p:nvPr/>
          </p:nvSpPr>
          <p:spPr bwMode="auto">
            <a:xfrm>
              <a:off x="769938" y="5094288"/>
              <a:ext cx="12112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heads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pic>
          <p:nvPicPr>
            <p:cNvPr id="54288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5322888"/>
              <a:ext cx="693738" cy="107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9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5256213"/>
              <a:ext cx="762000" cy="106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4280" name="Picture 2" descr="hand-o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24063"/>
            <a:ext cx="1295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3" descr="cos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05454">
            <a:off x="5408613" y="129381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c 4"/>
          <p:cNvSpPr/>
          <p:nvPr/>
        </p:nvSpPr>
        <p:spPr>
          <a:xfrm>
            <a:off x="5867400" y="2057400"/>
            <a:ext cx="914400" cy="990600"/>
          </a:xfrm>
          <a:prstGeom prst="arc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5791200" y="5638800"/>
            <a:ext cx="35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3" grpId="0" animBg="1"/>
      <p:bldP spid="3689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Hamming Distance</a:t>
            </a:r>
            <a:endParaRPr lang="en-US" altLang="x-none" sz="2000">
              <a:latin typeface="Trebuchet MS" charset="0"/>
              <a:cs typeface="Trebuchet MS" charset="0"/>
            </a:endParaRPr>
          </a:p>
        </p:txBody>
      </p:sp>
      <p:sp>
        <p:nvSpPr>
          <p:cNvPr id="38914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HAMMING DISTANCE:  The number of positions in which the corresponding digits differ in two encodings of the same length.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0" y="2667000"/>
            <a:ext cx="18526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01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1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3409950"/>
            <a:ext cx="18526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01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1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10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14800" y="3124200"/>
            <a:ext cx="0" cy="38100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3124200"/>
            <a:ext cx="0" cy="38100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429000" y="4267200"/>
            <a:ext cx="3810000" cy="1714500"/>
            <a:chOff x="3429000" y="4267200"/>
            <a:chExt cx="3810000" cy="1714500"/>
          </a:xfrm>
        </p:grpSpPr>
        <p:sp>
          <p:nvSpPr>
            <p:cNvPr id="56328" name="TextBox 5"/>
            <p:cNvSpPr txBox="1">
              <a:spLocks noChangeArrowheads="1"/>
            </p:cNvSpPr>
            <p:nvPr/>
          </p:nvSpPr>
          <p:spPr bwMode="auto">
            <a:xfrm>
              <a:off x="4419600" y="4343400"/>
              <a:ext cx="28194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chemeClr val="accent1"/>
                  </a:solidFill>
                  <a:latin typeface="Comic Sans MS" charset="0"/>
                </a:rPr>
                <a:t>Differs in 2 positions so Hamming distance is 2…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191000" y="4572000"/>
              <a:ext cx="304800" cy="76200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30" name="Group 29"/>
            <p:cNvGrpSpPr>
              <a:grpSpLocks/>
            </p:cNvGrpSpPr>
            <p:nvPr/>
          </p:nvGrpSpPr>
          <p:grpSpPr bwMode="auto">
            <a:xfrm>
              <a:off x="3429000" y="4267200"/>
              <a:ext cx="774700" cy="1714500"/>
              <a:chOff x="4313593" y="3009422"/>
              <a:chExt cx="999529" cy="2212823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641307" y="3683514"/>
                <a:ext cx="159761" cy="67204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01068" y="4355557"/>
                <a:ext cx="276510" cy="81751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4583957" y="4355557"/>
                <a:ext cx="217111" cy="81751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334" name="Group 33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000540" y="2691951"/>
                  <a:ext cx="243736" cy="10244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Freeform 48"/>
                <p:cNvSpPr/>
                <p:nvPr/>
              </p:nvSpPr>
              <p:spPr>
                <a:xfrm>
                  <a:off x="5008732" y="2583359"/>
                  <a:ext cx="227351" cy="1229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56335" name="Group 34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4289808" y="2677608"/>
                  <a:ext cx="237593" cy="36881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reeform 46"/>
                <p:cNvSpPr/>
                <p:nvPr/>
              </p:nvSpPr>
              <p:spPr>
                <a:xfrm>
                  <a:off x="4273422" y="2575163"/>
                  <a:ext cx="249882" cy="13932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 flipV="1">
                <a:off x="4674079" y="3529845"/>
                <a:ext cx="354342" cy="227430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040710" y="3191776"/>
                <a:ext cx="139279" cy="33192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598296" y="3753177"/>
                <a:ext cx="43012" cy="29504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596247" y="4048220"/>
                <a:ext cx="170003" cy="28684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/>
              <p:cNvSpPr/>
              <p:nvPr/>
            </p:nvSpPr>
            <p:spPr>
              <a:xfrm rot="19139357">
                <a:off x="5124686" y="3009422"/>
                <a:ext cx="161810" cy="13113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18043755">
                <a:off x="4584947" y="4334062"/>
                <a:ext cx="204891" cy="11265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6342" name="Group 41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4565909" y="689624"/>
                  <a:ext cx="370726" cy="438467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4571052" y="708890"/>
                  <a:ext cx="528440" cy="24996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4555736" y="724591"/>
                  <a:ext cx="315425" cy="22128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Hamming Distance &amp; Bit Errors</a:t>
            </a:r>
            <a:endParaRPr lang="en-US" altLang="x-none" sz="2000">
              <a:latin typeface="Trebuchet MS" charset="0"/>
              <a:cs typeface="Trebuchet MS" charset="0"/>
            </a:endParaRPr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762000" y="1295400"/>
            <a:ext cx="7656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The Hamming distance between a valid binary code word and the same code word with a single-bit error is 1.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000" y="2667000"/>
            <a:ext cx="7656513" cy="2895600"/>
            <a:chOff x="762793" y="3276245"/>
            <a:chExt cx="7656513" cy="2895955"/>
          </a:xfrm>
        </p:grpSpPr>
        <p:sp>
          <p:nvSpPr>
            <p:cNvPr id="38920" name="Oval 15" descr="25%"/>
            <p:cNvSpPr>
              <a:spLocks noChangeArrowheads="1"/>
            </p:cNvSpPr>
            <p:nvPr/>
          </p:nvSpPr>
          <p:spPr bwMode="auto">
            <a:xfrm>
              <a:off x="5029993" y="5562525"/>
              <a:ext cx="609600" cy="609675"/>
            </a:xfrm>
            <a:prstGeom prst="ellipse">
              <a:avLst/>
            </a:prstGeom>
            <a:pattFill prst="pct25">
              <a:fgClr>
                <a:srgbClr val="33CCFF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" name="Oval 16" descr="Dark downward diagonal"/>
            <p:cNvSpPr>
              <a:spLocks noChangeArrowheads="1"/>
            </p:cNvSpPr>
            <p:nvPr/>
          </p:nvSpPr>
          <p:spPr bwMode="auto">
            <a:xfrm>
              <a:off x="3429793" y="5562525"/>
              <a:ext cx="609600" cy="609675"/>
            </a:xfrm>
            <a:prstGeom prst="ellipse">
              <a:avLst/>
            </a:prstGeom>
            <a:pattFill prst="dkDnDiag">
              <a:fgClr>
                <a:srgbClr val="FF7C8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8922" name="Line 17"/>
            <p:cNvSpPr>
              <a:spLocks noChangeShapeType="1"/>
            </p:cNvSpPr>
            <p:nvPr/>
          </p:nvSpPr>
          <p:spPr bwMode="auto">
            <a:xfrm>
              <a:off x="4039393" y="5867363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375" name="Text Box 18"/>
            <p:cNvSpPr txBox="1">
              <a:spLocks noChangeArrowheads="1"/>
            </p:cNvSpPr>
            <p:nvPr/>
          </p:nvSpPr>
          <p:spPr bwMode="auto">
            <a:xfrm>
              <a:off x="2210593" y="5699067"/>
              <a:ext cx="121126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heads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691981" y="5699067"/>
              <a:ext cx="973137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tails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38925" name="Text Box 20"/>
            <p:cNvSpPr txBox="1">
              <a:spLocks noChangeArrowheads="1"/>
            </p:cNvSpPr>
            <p:nvPr/>
          </p:nvSpPr>
          <p:spPr bwMode="auto">
            <a:xfrm>
              <a:off x="4572793" y="5125910"/>
              <a:ext cx="1846263" cy="36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i="1" dirty="0">
                  <a:solidFill>
                    <a:srgbClr val="CC0000"/>
                  </a:solidFill>
                  <a:latin typeface="+mj-lt"/>
                </a:rPr>
                <a:t>single-bit error</a:t>
              </a:r>
            </a:p>
          </p:txBody>
        </p:sp>
        <p:sp>
          <p:nvSpPr>
            <p:cNvPr id="38926" name="Freeform 21"/>
            <p:cNvSpPr>
              <a:spLocks/>
            </p:cNvSpPr>
            <p:nvPr/>
          </p:nvSpPr>
          <p:spPr bwMode="auto">
            <a:xfrm>
              <a:off x="4483893" y="5410107"/>
              <a:ext cx="241300" cy="381047"/>
            </a:xfrm>
            <a:custGeom>
              <a:avLst/>
              <a:gdLst>
                <a:gd name="T0" fmla="*/ 2147483647 w 152"/>
                <a:gd name="T1" fmla="*/ 0 h 240"/>
                <a:gd name="T2" fmla="*/ 2147483647 w 152"/>
                <a:gd name="T3" fmla="*/ 2147483647 h 240"/>
                <a:gd name="T4" fmla="*/ 2147483647 w 152"/>
                <a:gd name="T5" fmla="*/ 2147483647 h 240"/>
                <a:gd name="T6" fmla="*/ 2147483647 w 152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240"/>
                <a:gd name="T14" fmla="*/ 152 w 15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240">
                  <a:moveTo>
                    <a:pt x="104" y="0"/>
                  </a:moveTo>
                  <a:cubicBezTo>
                    <a:pt x="52" y="36"/>
                    <a:pt x="0" y="72"/>
                    <a:pt x="8" y="96"/>
                  </a:cubicBezTo>
                  <a:cubicBezTo>
                    <a:pt x="16" y="120"/>
                    <a:pt x="152" y="120"/>
                    <a:pt x="152" y="144"/>
                  </a:cubicBezTo>
                  <a:cubicBezTo>
                    <a:pt x="152" y="168"/>
                    <a:pt x="80" y="204"/>
                    <a:pt x="8" y="240"/>
                  </a:cubicBez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dirty="0">
                <a:highlight>
                  <a:srgbClr val="FF0000"/>
                </a:highlight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379" name="Text Box 6"/>
            <p:cNvSpPr txBox="1">
              <a:spLocks noChangeArrowheads="1"/>
            </p:cNvSpPr>
            <p:nvPr/>
          </p:nvSpPr>
          <p:spPr bwMode="auto">
            <a:xfrm>
              <a:off x="762793" y="3276245"/>
              <a:ext cx="7656513" cy="19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dirty="0"/>
                <a:t>The problem with our simple encoding is that the two valid code words (</a:t>
              </a:r>
              <a:r>
                <a:rPr lang="ja-JP" altLang="en-US"/>
                <a:t>“</a:t>
              </a:r>
              <a:r>
                <a:rPr lang="en-US" altLang="ja-JP" dirty="0"/>
                <a:t>0</a:t>
              </a:r>
              <a:r>
                <a:rPr lang="ja-JP" altLang="en-US"/>
                <a:t>”</a:t>
              </a:r>
              <a:r>
                <a:rPr lang="en-US" altLang="ja-JP" dirty="0"/>
                <a:t> and </a:t>
              </a:r>
              <a:r>
                <a:rPr lang="ja-JP" altLang="en-US"/>
                <a:t>“</a:t>
              </a:r>
              <a:r>
                <a:rPr lang="en-US" altLang="ja-JP" dirty="0"/>
                <a:t>1</a:t>
              </a:r>
              <a:r>
                <a:rPr lang="ja-JP" altLang="en-US"/>
                <a:t>”</a:t>
              </a:r>
              <a:r>
                <a:rPr lang="en-US" altLang="ja-JP" dirty="0"/>
                <a:t>) also have a Hamming distance of 1.  So, a single-bit error changes a valid code word into another valid code word…</a:t>
              </a:r>
              <a:endParaRPr lang="en-US" altLang="x-non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Single-bit Error Detection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828800" y="1066800"/>
            <a:ext cx="647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What we need is an encoding where a single-bit error does </a:t>
            </a:r>
            <a:r>
              <a:rPr lang="en-US" i="1" dirty="0">
                <a:latin typeface="+mj-lt"/>
              </a:rPr>
              <a:t>no</a:t>
            </a:r>
            <a:r>
              <a:rPr lang="en-US" altLang="ja-JP" i="1" dirty="0">
                <a:latin typeface="+mj-lt"/>
              </a:rPr>
              <a:t>t</a:t>
            </a:r>
            <a:r>
              <a:rPr lang="en-US" altLang="ja-JP" dirty="0">
                <a:latin typeface="+mj-lt"/>
              </a:rPr>
              <a:t> produce another valid code word.</a:t>
            </a:r>
            <a:endParaRPr lang="en-US" dirty="0">
              <a:latin typeface="+mj-lt"/>
            </a:endParaRPr>
          </a:p>
        </p:txBody>
      </p:sp>
      <p:sp>
        <p:nvSpPr>
          <p:cNvPr id="40964" name="Oval 5" descr="25%"/>
          <p:cNvSpPr>
            <a:spLocks noChangeArrowheads="1"/>
          </p:cNvSpPr>
          <p:nvPr/>
        </p:nvSpPr>
        <p:spPr bwMode="auto">
          <a:xfrm>
            <a:off x="5029200" y="32766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65" name="Oval 6" descr="Dark downward diagonal"/>
          <p:cNvSpPr>
            <a:spLocks noChangeArrowheads="1"/>
          </p:cNvSpPr>
          <p:nvPr/>
        </p:nvSpPr>
        <p:spPr bwMode="auto">
          <a:xfrm>
            <a:off x="3429000" y="32766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2262188" y="3413125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0422" name="Text Box 9"/>
          <p:cNvSpPr txBox="1">
            <a:spLocks noChangeArrowheads="1"/>
          </p:cNvSpPr>
          <p:nvPr/>
        </p:nvSpPr>
        <p:spPr bwMode="auto">
          <a:xfrm>
            <a:off x="5691188" y="3413125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11600" y="2438400"/>
            <a:ext cx="3033713" cy="2209800"/>
            <a:chOff x="3911600" y="2438400"/>
            <a:chExt cx="3033712" cy="2209800"/>
          </a:xfrm>
        </p:grpSpPr>
        <p:sp>
          <p:nvSpPr>
            <p:cNvPr id="40966" name="Line 7"/>
            <p:cNvSpPr>
              <a:spLocks noChangeShapeType="1"/>
            </p:cNvSpPr>
            <p:nvPr/>
          </p:nvSpPr>
          <p:spPr bwMode="auto">
            <a:xfrm flipV="1">
              <a:off x="3924300" y="3009900"/>
              <a:ext cx="392113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69" name="Oval 11" descr="Dark downward diagonal"/>
            <p:cNvSpPr>
              <a:spLocks noChangeArrowheads="1"/>
            </p:cNvSpPr>
            <p:nvPr/>
          </p:nvSpPr>
          <p:spPr bwMode="auto">
            <a:xfrm>
              <a:off x="4267200" y="2500313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40970" name="Oval 12" descr="Dark downward diagonal"/>
            <p:cNvSpPr>
              <a:spLocks noChangeArrowheads="1"/>
            </p:cNvSpPr>
            <p:nvPr/>
          </p:nvSpPr>
          <p:spPr bwMode="auto">
            <a:xfrm>
              <a:off x="4267200" y="4038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</a:t>
              </a:r>
            </a:p>
          </p:txBody>
        </p:sp>
        <p:sp>
          <p:nvSpPr>
            <p:cNvPr id="40971" name="Line 13"/>
            <p:cNvSpPr>
              <a:spLocks noChangeShapeType="1"/>
            </p:cNvSpPr>
            <p:nvPr/>
          </p:nvSpPr>
          <p:spPr bwMode="auto">
            <a:xfrm flipH="1" flipV="1">
              <a:off x="4802188" y="2997200"/>
              <a:ext cx="35560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2" name="Line 14"/>
            <p:cNvSpPr>
              <a:spLocks noChangeShapeType="1"/>
            </p:cNvSpPr>
            <p:nvPr/>
          </p:nvSpPr>
          <p:spPr bwMode="auto">
            <a:xfrm>
              <a:off x="3911600" y="3811588"/>
              <a:ext cx="404813" cy="379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3" name="Line 15"/>
            <p:cNvSpPr>
              <a:spLocks noChangeShapeType="1"/>
            </p:cNvSpPr>
            <p:nvPr/>
          </p:nvSpPr>
          <p:spPr bwMode="auto">
            <a:xfrm flipH="1">
              <a:off x="4827588" y="3822700"/>
              <a:ext cx="3302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4" name="Text Box 16"/>
            <p:cNvSpPr txBox="1">
              <a:spLocks noChangeArrowheads="1"/>
            </p:cNvSpPr>
            <p:nvPr/>
          </p:nvSpPr>
          <p:spPr bwMode="auto">
            <a:xfrm>
              <a:off x="5097463" y="2438400"/>
              <a:ext cx="184784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i="1" dirty="0">
                  <a:solidFill>
                    <a:srgbClr val="FF0000"/>
                  </a:solidFill>
                  <a:latin typeface="+mj-lt"/>
                </a:rPr>
                <a:t>single-bit error</a:t>
              </a:r>
            </a:p>
          </p:txBody>
        </p:sp>
        <p:sp>
          <p:nvSpPr>
            <p:cNvPr id="40975" name="Freeform 17"/>
            <p:cNvSpPr>
              <a:spLocks/>
            </p:cNvSpPr>
            <p:nvPr/>
          </p:nvSpPr>
          <p:spPr bwMode="auto">
            <a:xfrm>
              <a:off x="5008563" y="2722563"/>
              <a:ext cx="241300" cy="381000"/>
            </a:xfrm>
            <a:custGeom>
              <a:avLst/>
              <a:gdLst>
                <a:gd name="T0" fmla="*/ 2147483647 w 152"/>
                <a:gd name="T1" fmla="*/ 0 h 240"/>
                <a:gd name="T2" fmla="*/ 2147483647 w 152"/>
                <a:gd name="T3" fmla="*/ 2147483647 h 240"/>
                <a:gd name="T4" fmla="*/ 2147483647 w 152"/>
                <a:gd name="T5" fmla="*/ 2147483647 h 240"/>
                <a:gd name="T6" fmla="*/ 2147483647 w 152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240"/>
                <a:gd name="T14" fmla="*/ 152 w 15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240">
                  <a:moveTo>
                    <a:pt x="104" y="0"/>
                  </a:moveTo>
                  <a:cubicBezTo>
                    <a:pt x="52" y="36"/>
                    <a:pt x="0" y="72"/>
                    <a:pt x="8" y="96"/>
                  </a:cubicBezTo>
                  <a:cubicBezTo>
                    <a:pt x="16" y="120"/>
                    <a:pt x="152" y="120"/>
                    <a:pt x="152" y="144"/>
                  </a:cubicBezTo>
                  <a:cubicBezTo>
                    <a:pt x="152" y="168"/>
                    <a:pt x="80" y="204"/>
                    <a:pt x="8" y="240"/>
                  </a:cubicBez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dirty="0">
                <a:highlight>
                  <a:srgbClr val="FF0000"/>
                </a:highlight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4" name="Group 34"/>
          <p:cNvGrpSpPr>
            <a:grpSpLocks/>
          </p:cNvGrpSpPr>
          <p:nvPr/>
        </p:nvGrpSpPr>
        <p:grpSpPr bwMode="auto">
          <a:xfrm>
            <a:off x="609600" y="1139825"/>
            <a:ext cx="784225" cy="1603375"/>
            <a:chOff x="5740840" y="729676"/>
            <a:chExt cx="970286" cy="198481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200449" y="1140395"/>
              <a:ext cx="0" cy="707458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200449" y="1847853"/>
              <a:ext cx="274980" cy="817507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982430" y="1847853"/>
              <a:ext cx="218019" cy="817507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439" name="Group 51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3565622" y="2690908"/>
                <a:ext cx="243554" cy="1375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3575444" y="2582824"/>
                <a:ext cx="225876" cy="123805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60440" name="Group 52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H="1">
                <a:off x="2856568" y="2675186"/>
                <a:ext cx="235697" cy="3930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/>
              <p:cNvSpPr/>
              <p:nvPr/>
            </p:nvSpPr>
            <p:spPr>
              <a:xfrm>
                <a:off x="2838890" y="2574963"/>
                <a:ext cx="251411" cy="137562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>
              <a:off x="6206342" y="1217036"/>
              <a:ext cx="308370" cy="229925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255445" y="1460716"/>
              <a:ext cx="259267" cy="367486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949039" y="1228827"/>
              <a:ext cx="241590" cy="237785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956896" y="1460716"/>
              <a:ext cx="208199" cy="367486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57"/>
            <p:cNvSpPr/>
            <p:nvPr/>
          </p:nvSpPr>
          <p:spPr>
            <a:xfrm rot="5400000">
              <a:off x="6223977" y="1822339"/>
              <a:ext cx="161143" cy="129633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43755">
              <a:off x="5981394" y="1825283"/>
              <a:ext cx="206343" cy="113920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60447" name="Group 59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135476" y="731642"/>
                <a:ext cx="351580" cy="406788"/>
              </a:xfrm>
              <a:prstGeom prst="ellipse">
                <a:avLst/>
              </a:pr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3145296" y="751293"/>
                <a:ext cx="502820" cy="22402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3121726" y="729676"/>
                <a:ext cx="308371" cy="224029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4F81BD"/>
              </a:solidFill>
              <a:ln w="28575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grpSp>
        <p:nvGrpSpPr>
          <p:cNvPr id="60425" name="Group 98"/>
          <p:cNvGrpSpPr>
            <a:grpSpLocks/>
          </p:cNvGrpSpPr>
          <p:nvPr/>
        </p:nvGrpSpPr>
        <p:grpSpPr bwMode="auto">
          <a:xfrm flipH="1">
            <a:off x="609600" y="758825"/>
            <a:ext cx="250825" cy="363538"/>
            <a:chOff x="6708482" y="396107"/>
            <a:chExt cx="389808" cy="451349"/>
          </a:xfrm>
        </p:grpSpPr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6789897" y="559697"/>
              <a:ext cx="209708" cy="287759"/>
            </a:xfrm>
            <a:custGeom>
              <a:avLst/>
              <a:gdLst>
                <a:gd name="T0" fmla="*/ 56690 w 211831"/>
                <a:gd name="T1" fmla="*/ 270140 h 287876"/>
                <a:gd name="T2" fmla="*/ 44366 w 211831"/>
                <a:gd name="T3" fmla="*/ 201034 h 287876"/>
                <a:gd name="T4" fmla="*/ 1233 w 211831"/>
                <a:gd name="T5" fmla="*/ 119364 h 287876"/>
                <a:gd name="T6" fmla="*/ 19718 w 211831"/>
                <a:gd name="T7" fmla="*/ 43977 h 287876"/>
                <a:gd name="T8" fmla="*/ 99823 w 211831"/>
                <a:gd name="T9" fmla="*/ 0 h 287876"/>
                <a:gd name="T10" fmla="*/ 186089 w 211831"/>
                <a:gd name="T11" fmla="*/ 43977 h 287876"/>
                <a:gd name="T12" fmla="*/ 204574 w 211831"/>
                <a:gd name="T13" fmla="*/ 131929 h 287876"/>
                <a:gd name="T14" fmla="*/ 136794 w 211831"/>
                <a:gd name="T15" fmla="*/ 201034 h 287876"/>
                <a:gd name="T16" fmla="*/ 93661 w 211831"/>
                <a:gd name="T17" fmla="*/ 282704 h 287876"/>
                <a:gd name="T18" fmla="*/ 56690 w 211831"/>
                <a:gd name="T19" fmla="*/ 270140 h 2878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w="9525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0" name="Straight Connector 69"/>
            <p:cNvCxnSpPr>
              <a:cxnSpLocks noChangeShapeType="1"/>
            </p:cNvCxnSpPr>
            <p:nvPr/>
          </p:nvCxnSpPr>
          <p:spPr bwMode="auto">
            <a:xfrm>
              <a:off x="6708482" y="471003"/>
              <a:ext cx="61678" cy="7686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</p:cNvCxnSpPr>
            <p:nvPr/>
          </p:nvCxnSpPr>
          <p:spPr bwMode="auto">
            <a:xfrm flipH="1" flipV="1">
              <a:off x="6789897" y="396107"/>
              <a:ext cx="44409" cy="106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71"/>
            <p:cNvCxnSpPr>
              <a:cxnSpLocks noChangeShapeType="1"/>
            </p:cNvCxnSpPr>
            <p:nvPr/>
          </p:nvCxnSpPr>
          <p:spPr bwMode="auto">
            <a:xfrm flipV="1">
              <a:off x="6940393" y="402020"/>
              <a:ext cx="44409" cy="9460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 flipV="1">
              <a:off x="7029210" y="484801"/>
              <a:ext cx="69080" cy="867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426" name="TextBox 1"/>
          <p:cNvSpPr txBox="1">
            <a:spLocks noChangeArrowheads="1"/>
          </p:cNvSpPr>
          <p:nvPr/>
        </p:nvSpPr>
        <p:spPr bwMode="auto">
          <a:xfrm>
            <a:off x="609600" y="4906963"/>
            <a:ext cx="7772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A parity bit can be added to any length message and is chosen to make the total number of </a:t>
            </a:r>
            <a:r>
              <a:rPr lang="en-US" altLang="en-US"/>
              <a:t>“</a:t>
            </a:r>
            <a:r>
              <a:rPr lang="en-US" altLang="ja-JP"/>
              <a:t>1” bits even (aka “even parity</a:t>
            </a:r>
            <a:r>
              <a:rPr lang="ja-JP" altLang="en-US"/>
              <a:t>”</a:t>
            </a:r>
            <a:r>
              <a:rPr lang="en-US" altLang="ja-JP"/>
              <a:t>).  If min HD(code words) = 1, then min HD(code words + parity) = 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352800"/>
            <a:ext cx="3762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200" y="3348038"/>
            <a:ext cx="3762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3665538" y="3352800"/>
            <a:ext cx="37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5181600" y="33528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latin typeface="Trebuchet MS" charset="0"/>
                <a:cs typeface="Trebuchet MS" charset="0"/>
              </a:rPr>
              <a:t>Parity check = Detect Single-bit errors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altLang="ja-JP" dirty="0">
              <a:latin typeface="Bookman Old Style" charset="0"/>
              <a:cs typeface="Bookman Old Style" charset="0"/>
            </a:endParaRPr>
          </a:p>
          <a:p>
            <a:pPr marL="0" indent="0" eaLnBrk="1" hangingPunct="1">
              <a:buNone/>
            </a:pPr>
            <a:r>
              <a:rPr lang="en-US" altLang="x-none" dirty="0">
                <a:latin typeface="Bookman Old Style" charset="0"/>
                <a:cs typeface="Bookman Old Style" charset="0"/>
              </a:rPr>
              <a:t>To check for a single-bit error (actually any odd number of errors), count the number of 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1s in the received message and if it’s odd, there’s been an error.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0 1 1 0 0 1 0 1 0 0 1 1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original word with parity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</a:t>
            </a:r>
            <a:r>
              <a:rPr lang="en-US" altLang="ja-JP" dirty="0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0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0 1 0 0 1 1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single-bit error (detected)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</a:t>
            </a:r>
            <a:r>
              <a:rPr lang="en-US" altLang="ja-JP" dirty="0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0 1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 2-bit error (not detected)</a:t>
            </a:r>
            <a:b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</a:br>
            <a:endParaRPr lang="en-US" altLang="ja-JP" dirty="0">
              <a:latin typeface="Bookman Old Style" charset="0"/>
              <a:cs typeface="Bookman Old Style" charset="0"/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altLang="x-none" dirty="0">
                <a:latin typeface="Bookman Old Style" charset="0"/>
                <a:cs typeface="Bookman Old Style" charset="0"/>
                <a:sym typeface="Symbol" charset="2"/>
              </a:rPr>
              <a:t>One can </a:t>
            </a:r>
            <a:r>
              <a:rPr lang="en-US" altLang="en-US" dirty="0">
                <a:latin typeface="Bookman Old Style" charset="0"/>
                <a:cs typeface="Bookman Old Style" charset="0"/>
                <a:sym typeface="Symbol" charset="2"/>
              </a:rPr>
              <a:t>“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count” by summing the bits in the word modulo 2 (which is equivalent to </a:t>
            </a:r>
            <a:r>
              <a:rPr lang="en-US" altLang="ja-JP" dirty="0" err="1">
                <a:latin typeface="Bookman Old Style" charset="0"/>
                <a:cs typeface="Bookman Old Style" charset="0"/>
                <a:sym typeface="Symbol" charset="2"/>
              </a:rPr>
              <a:t>XOR’ing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 the bits together).</a:t>
            </a:r>
            <a:endParaRPr lang="en-US" altLang="x-none" sz="1800" dirty="0">
              <a:latin typeface="Bookman Old Style" charset="0"/>
              <a:cs typeface="Bookman Old Style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Detecting Multi-bit Errors</a:t>
            </a:r>
          </a:p>
        </p:txBody>
      </p:sp>
      <p:sp>
        <p:nvSpPr>
          <p:cNvPr id="40964" name="Oval 5" descr="25%"/>
          <p:cNvSpPr>
            <a:spLocks noChangeArrowheads="1"/>
          </p:cNvSpPr>
          <p:nvPr/>
        </p:nvSpPr>
        <p:spPr bwMode="auto">
          <a:xfrm>
            <a:off x="5754688" y="35814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111</a:t>
            </a:r>
          </a:p>
        </p:txBody>
      </p:sp>
      <p:sp>
        <p:nvSpPr>
          <p:cNvPr id="40965" name="Oval 6" descr="Dark downward diagonal"/>
          <p:cNvSpPr>
            <a:spLocks noChangeArrowheads="1"/>
          </p:cNvSpPr>
          <p:nvPr/>
        </p:nvSpPr>
        <p:spPr bwMode="auto">
          <a:xfrm>
            <a:off x="2806700" y="35814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000</a:t>
            </a:r>
          </a:p>
        </p:txBody>
      </p:sp>
      <p:sp>
        <p:nvSpPr>
          <p:cNvPr id="64516" name="Text Box 8"/>
          <p:cNvSpPr txBox="1">
            <a:spLocks noChangeArrowheads="1"/>
          </p:cNvSpPr>
          <p:nvPr/>
        </p:nvSpPr>
        <p:spPr bwMode="auto">
          <a:xfrm>
            <a:off x="1639888" y="3717925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4517" name="Text Box 9"/>
          <p:cNvSpPr txBox="1">
            <a:spLocks noChangeArrowheads="1"/>
          </p:cNvSpPr>
          <p:nvPr/>
        </p:nvSpPr>
        <p:spPr bwMode="auto">
          <a:xfrm>
            <a:off x="6416675" y="3717925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457200" y="14478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To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detect</a:t>
            </a:r>
            <a:r>
              <a:rPr lang="en-US" dirty="0">
                <a:latin typeface="+mj-lt"/>
              </a:rPr>
              <a:t> E errors, we need a minimum Hamming distance of E+1 between code words.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289300" y="2743200"/>
            <a:ext cx="1093788" cy="2286000"/>
            <a:chOff x="3289300" y="2743200"/>
            <a:chExt cx="1093788" cy="2286000"/>
          </a:xfrm>
        </p:grpSpPr>
        <p:sp>
          <p:nvSpPr>
            <p:cNvPr id="40966" name="Line 7"/>
            <p:cNvSpPr>
              <a:spLocks noChangeShapeType="1"/>
            </p:cNvSpPr>
            <p:nvPr/>
          </p:nvSpPr>
          <p:spPr bwMode="auto">
            <a:xfrm flipV="1">
              <a:off x="3302000" y="3276600"/>
              <a:ext cx="5540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69" name="Oval 11" descr="Dark downward diagonal"/>
            <p:cNvSpPr>
              <a:spLocks noChangeArrowheads="1"/>
            </p:cNvSpPr>
            <p:nvPr/>
          </p:nvSpPr>
          <p:spPr bwMode="auto">
            <a:xfrm>
              <a:off x="3773488" y="2743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001</a:t>
              </a:r>
            </a:p>
          </p:txBody>
        </p:sp>
        <p:sp>
          <p:nvSpPr>
            <p:cNvPr id="40970" name="Oval 12" descr="Dark downward diagonal"/>
            <p:cNvSpPr>
              <a:spLocks noChangeArrowheads="1"/>
            </p:cNvSpPr>
            <p:nvPr/>
          </p:nvSpPr>
          <p:spPr bwMode="auto">
            <a:xfrm>
              <a:off x="3773488" y="4419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100</a:t>
              </a:r>
            </a:p>
          </p:txBody>
        </p:sp>
        <p:sp>
          <p:nvSpPr>
            <p:cNvPr id="40972" name="Line 14"/>
            <p:cNvSpPr>
              <a:spLocks noChangeShapeType="1"/>
            </p:cNvSpPr>
            <p:nvPr/>
          </p:nvSpPr>
          <p:spPr bwMode="auto">
            <a:xfrm>
              <a:off x="3289300" y="4116388"/>
              <a:ext cx="484188" cy="455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3" name="Line 15"/>
            <p:cNvSpPr>
              <a:spLocks noChangeShapeType="1"/>
            </p:cNvSpPr>
            <p:nvPr/>
          </p:nvSpPr>
          <p:spPr bwMode="auto">
            <a:xfrm flipH="1">
              <a:off x="3392488" y="3886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Oval 11" descr="Dark downward diagonal"/>
            <p:cNvSpPr>
              <a:spLocks noChangeArrowheads="1"/>
            </p:cNvSpPr>
            <p:nvPr/>
          </p:nvSpPr>
          <p:spPr bwMode="auto">
            <a:xfrm>
              <a:off x="3773488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010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06888" y="3048000"/>
            <a:ext cx="533400" cy="1676400"/>
            <a:chOff x="4306888" y="3048000"/>
            <a:chExt cx="533400" cy="1676400"/>
          </a:xfrm>
        </p:grpSpPr>
        <p:sp>
          <p:nvSpPr>
            <p:cNvPr id="40971" name="Line 13"/>
            <p:cNvSpPr>
              <a:spLocks noChangeShapeType="1"/>
            </p:cNvSpPr>
            <p:nvPr/>
          </p:nvSpPr>
          <p:spPr bwMode="auto">
            <a:xfrm flipH="1" flipV="1">
              <a:off x="4383088" y="3048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 flipV="1">
              <a:off x="4383088" y="4724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 flipV="1">
              <a:off x="4306888" y="3276600"/>
              <a:ext cx="519112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4306888" y="41148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>
              <a:off x="4306888" y="32766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H="1" flipV="1">
              <a:off x="4306888" y="4114800"/>
              <a:ext cx="525462" cy="392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764088" y="2743200"/>
            <a:ext cx="1066800" cy="2286000"/>
            <a:chOff x="4764088" y="2743200"/>
            <a:chExt cx="1066800" cy="2286000"/>
          </a:xfrm>
        </p:grpSpPr>
        <p:sp>
          <p:nvSpPr>
            <p:cNvPr id="46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2743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011</a:t>
              </a:r>
            </a:p>
          </p:txBody>
        </p:sp>
        <p:sp>
          <p:nvSpPr>
            <p:cNvPr id="47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101</a:t>
              </a:r>
            </a:p>
          </p:txBody>
        </p:sp>
        <p:sp>
          <p:nvSpPr>
            <p:cNvPr id="48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4419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110</a:t>
              </a:r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>
              <a:off x="5297488" y="32766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 flipV="1">
              <a:off x="5334000" y="4116388"/>
              <a:ext cx="495300" cy="430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Line 15"/>
            <p:cNvSpPr>
              <a:spLocks noChangeShapeType="1"/>
            </p:cNvSpPr>
            <p:nvPr/>
          </p:nvSpPr>
          <p:spPr bwMode="auto">
            <a:xfrm flipH="1">
              <a:off x="5373688" y="3886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4800600"/>
            <a:ext cx="5638800" cy="1714500"/>
            <a:chOff x="2057400" y="4800600"/>
            <a:chExt cx="5638800" cy="1714500"/>
          </a:xfrm>
        </p:grpSpPr>
        <p:sp>
          <p:nvSpPr>
            <p:cNvPr id="64523" name="TextBox 5"/>
            <p:cNvSpPr txBox="1">
              <a:spLocks noChangeArrowheads="1"/>
            </p:cNvSpPr>
            <p:nvPr/>
          </p:nvSpPr>
          <p:spPr bwMode="auto">
            <a:xfrm>
              <a:off x="3048000" y="5257800"/>
              <a:ext cx="46482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chemeClr val="accent1"/>
                  </a:solidFill>
                  <a:latin typeface="Comic Sans MS" charset="0"/>
                </a:rPr>
                <a:t>With this encoding, we can detect up to two bit errors.  Note that HD(000,111) = 3…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2819400" y="5105400"/>
              <a:ext cx="228600" cy="228600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525" name="Group 29"/>
            <p:cNvGrpSpPr>
              <a:grpSpLocks/>
            </p:cNvGrpSpPr>
            <p:nvPr/>
          </p:nvGrpSpPr>
          <p:grpSpPr bwMode="auto">
            <a:xfrm>
              <a:off x="2057400" y="4800600"/>
              <a:ext cx="774700" cy="1714500"/>
              <a:chOff x="4313593" y="3009422"/>
              <a:chExt cx="999529" cy="2212823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4641307" y="3683514"/>
                <a:ext cx="159761" cy="67204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801068" y="4355557"/>
                <a:ext cx="276510" cy="81751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4583957" y="4355557"/>
                <a:ext cx="217111" cy="81751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529" name="Group 33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00540" y="2691951"/>
                  <a:ext cx="243736" cy="10244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Freeform 96"/>
                <p:cNvSpPr/>
                <p:nvPr/>
              </p:nvSpPr>
              <p:spPr>
                <a:xfrm>
                  <a:off x="5008732" y="2583359"/>
                  <a:ext cx="227351" cy="1229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64530" name="Group 34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289808" y="2677608"/>
                  <a:ext cx="237593" cy="36881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Freeform 94"/>
                <p:cNvSpPr/>
                <p:nvPr/>
              </p:nvSpPr>
              <p:spPr>
                <a:xfrm>
                  <a:off x="4273422" y="2575163"/>
                  <a:ext cx="249882" cy="13932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84" name="Straight Connector 83"/>
              <p:cNvCxnSpPr/>
              <p:nvPr/>
            </p:nvCxnSpPr>
            <p:spPr>
              <a:xfrm flipV="1">
                <a:off x="4674079" y="3529845"/>
                <a:ext cx="354342" cy="227430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5040710" y="3191776"/>
                <a:ext cx="139279" cy="33192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4598296" y="3753177"/>
                <a:ext cx="43012" cy="29504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596247" y="4048220"/>
                <a:ext cx="170003" cy="28684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reeform 87"/>
              <p:cNvSpPr/>
              <p:nvPr/>
            </p:nvSpPr>
            <p:spPr>
              <a:xfrm rot="19139357">
                <a:off x="5124686" y="3009422"/>
                <a:ext cx="161810" cy="13113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18043755">
                <a:off x="4584947" y="4334062"/>
                <a:ext cx="204891" cy="11265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4537" name="Group 41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4565909" y="689624"/>
                  <a:ext cx="370726" cy="438467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4571052" y="708890"/>
                  <a:ext cx="528440" cy="24996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4555736" y="724591"/>
                  <a:ext cx="315425" cy="22128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Single-bit Error Correction</a:t>
            </a:r>
          </a:p>
        </p:txBody>
      </p:sp>
      <p:sp>
        <p:nvSpPr>
          <p:cNvPr id="43034" name="Text Box 36"/>
          <p:cNvSpPr txBox="1">
            <a:spLocks noChangeArrowheads="1"/>
          </p:cNvSpPr>
          <p:nvPr/>
        </p:nvSpPr>
        <p:spPr bwMode="auto">
          <a:xfrm>
            <a:off x="685800" y="3810000"/>
            <a:ext cx="77200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dirty="0"/>
              <a:t>By increasing the Hamming distance between valid code words to 3, we guarantee that the sets of words produced by single-bit errors don</a:t>
            </a:r>
            <a:r>
              <a:rPr lang="en-US" altLang="en-US" sz="2000" dirty="0"/>
              <a:t>’</a:t>
            </a:r>
            <a:r>
              <a:rPr lang="en-US" altLang="ja-JP" sz="2000" dirty="0"/>
              <a:t>t overlap.  So assuming at most one error, we can perform </a:t>
            </a:r>
            <a:r>
              <a:rPr lang="en-US" altLang="ja-JP" sz="2000" i="1" dirty="0">
                <a:solidFill>
                  <a:srgbClr val="FF0000"/>
                </a:solidFill>
              </a:rPr>
              <a:t>error correction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since we can tell what the valid code was before the error happened.</a:t>
            </a:r>
            <a:endParaRPr lang="en-US" altLang="x-none" sz="2000" dirty="0"/>
          </a:p>
        </p:txBody>
      </p:sp>
      <p:sp>
        <p:nvSpPr>
          <p:cNvPr id="43038" name="Text Box 39"/>
          <p:cNvSpPr txBox="1">
            <a:spLocks noChangeArrowheads="1"/>
          </p:cNvSpPr>
          <p:nvPr/>
        </p:nvSpPr>
        <p:spPr bwMode="auto">
          <a:xfrm>
            <a:off x="685800" y="5638800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To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correct</a:t>
            </a:r>
            <a:r>
              <a:rPr lang="en-US" sz="2000" dirty="0">
                <a:latin typeface="+mj-lt"/>
              </a:rPr>
              <a:t> E errors, we need a minimum Hamming distance of 2E+1 between code words.</a:t>
            </a:r>
          </a:p>
        </p:txBody>
      </p:sp>
      <p:sp>
        <p:nvSpPr>
          <p:cNvPr id="31" name="Oval 5" descr="25%"/>
          <p:cNvSpPr>
            <a:spLocks noChangeArrowheads="1"/>
          </p:cNvSpPr>
          <p:nvPr/>
        </p:nvSpPr>
        <p:spPr bwMode="auto">
          <a:xfrm>
            <a:off x="5638800" y="19812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111</a:t>
            </a:r>
          </a:p>
        </p:txBody>
      </p:sp>
      <p:sp>
        <p:nvSpPr>
          <p:cNvPr id="32" name="Oval 6" descr="Dark downward diagonal"/>
          <p:cNvSpPr>
            <a:spLocks noChangeArrowheads="1"/>
          </p:cNvSpPr>
          <p:nvPr/>
        </p:nvSpPr>
        <p:spPr bwMode="auto">
          <a:xfrm>
            <a:off x="2690813" y="19812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000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V="1">
            <a:off x="3186113" y="1676400"/>
            <a:ext cx="5540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Oval 11" descr="Dark downward diagonal"/>
          <p:cNvSpPr>
            <a:spLocks noChangeArrowheads="1"/>
          </p:cNvSpPr>
          <p:nvPr/>
        </p:nvSpPr>
        <p:spPr bwMode="auto">
          <a:xfrm>
            <a:off x="3657600" y="114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001</a:t>
            </a:r>
          </a:p>
        </p:txBody>
      </p:sp>
      <p:sp>
        <p:nvSpPr>
          <p:cNvPr id="37" name="Oval 12" descr="Dark downward diagonal"/>
          <p:cNvSpPr>
            <a:spLocks noChangeArrowheads="1"/>
          </p:cNvSpPr>
          <p:nvPr/>
        </p:nvSpPr>
        <p:spPr bwMode="auto">
          <a:xfrm>
            <a:off x="36576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100</a:t>
            </a: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H="1" flipV="1">
            <a:off x="4267200" y="1447800"/>
            <a:ext cx="3810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3173413" y="2516188"/>
            <a:ext cx="484187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32766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Oval 11" descr="Dark downward diagonal"/>
          <p:cNvSpPr>
            <a:spLocks noChangeArrowheads="1"/>
          </p:cNvSpPr>
          <p:nvPr/>
        </p:nvSpPr>
        <p:spPr bwMode="auto">
          <a:xfrm>
            <a:off x="3657600" y="198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010</a:t>
            </a:r>
          </a:p>
        </p:txBody>
      </p:sp>
      <p:sp>
        <p:nvSpPr>
          <p:cNvPr id="42" name="Oval 11" descr="Dark downward diagonal"/>
          <p:cNvSpPr>
            <a:spLocks noChangeArrowheads="1"/>
          </p:cNvSpPr>
          <p:nvPr/>
        </p:nvSpPr>
        <p:spPr bwMode="auto">
          <a:xfrm>
            <a:off x="4648200" y="114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011</a:t>
            </a:r>
          </a:p>
        </p:txBody>
      </p:sp>
      <p:sp>
        <p:nvSpPr>
          <p:cNvPr id="43" name="Oval 11" descr="Dark downward diagonal"/>
          <p:cNvSpPr>
            <a:spLocks noChangeArrowheads="1"/>
          </p:cNvSpPr>
          <p:nvPr/>
        </p:nvSpPr>
        <p:spPr bwMode="auto">
          <a:xfrm>
            <a:off x="4648200" y="198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101</a:t>
            </a:r>
          </a:p>
        </p:txBody>
      </p:sp>
      <p:sp>
        <p:nvSpPr>
          <p:cNvPr id="44" name="Oval 11" descr="Dark downward diagonal"/>
          <p:cNvSpPr>
            <a:spLocks noChangeArrowheads="1"/>
          </p:cNvSpPr>
          <p:nvPr/>
        </p:nvSpPr>
        <p:spPr bwMode="auto">
          <a:xfrm>
            <a:off x="46482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110</a:t>
            </a: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 flipH="1" flipV="1">
            <a:off x="4267200" y="3124200"/>
            <a:ext cx="3810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 flipV="1">
            <a:off x="4191000" y="1676400"/>
            <a:ext cx="519113" cy="403225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H="1">
            <a:off x="4191000" y="2514600"/>
            <a:ext cx="533400" cy="3810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>
            <a:off x="4191000" y="1676400"/>
            <a:ext cx="533400" cy="3810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 flipH="1" flipV="1">
            <a:off x="4191000" y="2514600"/>
            <a:ext cx="525463" cy="39211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51816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 flipV="1">
            <a:off x="5218113" y="2516188"/>
            <a:ext cx="495300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 flipH="1">
            <a:off x="52578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0" y="1004888"/>
            <a:ext cx="3565525" cy="2824162"/>
            <a:chOff x="2514600" y="1004888"/>
            <a:chExt cx="3565525" cy="2824162"/>
          </a:xfrm>
        </p:grpSpPr>
        <p:sp>
          <p:nvSpPr>
            <p:cNvPr id="66587" name="Text Box 8"/>
            <p:cNvSpPr txBox="1">
              <a:spLocks noChangeArrowheads="1"/>
            </p:cNvSpPr>
            <p:nvPr/>
          </p:nvSpPr>
          <p:spPr bwMode="auto">
            <a:xfrm>
              <a:off x="2514600" y="3429000"/>
              <a:ext cx="1211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heads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66588" name="Text Box 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974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tails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464050" y="1004888"/>
              <a:ext cx="0" cy="2728912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48200" y="3657600"/>
              <a:ext cx="3810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86200" y="3657600"/>
              <a:ext cx="3810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585" name="Text Box 8"/>
          <p:cNvSpPr txBox="1">
            <a:spLocks noChangeArrowheads="1"/>
          </p:cNvSpPr>
          <p:nvPr/>
        </p:nvSpPr>
        <p:spPr bwMode="auto">
          <a:xfrm>
            <a:off x="1447800" y="2057400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6586" name="Text Box 9"/>
          <p:cNvSpPr txBox="1">
            <a:spLocks noChangeArrowheads="1"/>
          </p:cNvSpPr>
          <p:nvPr/>
        </p:nvSpPr>
        <p:spPr bwMode="auto">
          <a:xfrm>
            <a:off x="6400800" y="2057400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4" grpId="0"/>
      <p:bldP spid="430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Summary</a:t>
            </a:r>
          </a:p>
        </p:txBody>
      </p:sp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533400" y="1184275"/>
            <a:ext cx="799465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Information resolves uncertainty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Choices equally probable: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N choices down to M</a:t>
            </a:r>
            <a:r>
              <a:rPr lang="en-US" altLang="x-none" sz="1600">
                <a:sym typeface="Wingdings" charset="2"/>
              </a:rPr>
              <a:t>⇒</a:t>
            </a:r>
            <a:r>
              <a:rPr lang="en-US" altLang="x-none"/>
              <a:t> 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(N/M) bits of information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use fixed-length encodings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encoding numbers: 2</a:t>
            </a:r>
            <a:r>
              <a:rPr lang="en-US" altLang="ja-JP">
                <a:sym typeface="Symbol" charset="2"/>
              </a:rPr>
              <a:t>’s complement signed integers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Choices not equally probable: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choice</a:t>
            </a:r>
            <a:r>
              <a:rPr lang="en-US" altLang="x-none" baseline="-25000"/>
              <a:t>i</a:t>
            </a:r>
            <a:r>
              <a:rPr lang="en-US" altLang="x-none"/>
              <a:t> with probability p</a:t>
            </a:r>
            <a:r>
              <a:rPr lang="en-US" altLang="x-none" baseline="-25000"/>
              <a:t>i</a:t>
            </a:r>
            <a:r>
              <a:rPr lang="en-US" altLang="x-none"/>
              <a:t> </a:t>
            </a:r>
            <a:r>
              <a:rPr lang="en-US" altLang="x-none" sz="1600">
                <a:sym typeface="Wingdings" charset="2"/>
              </a:rPr>
              <a:t>⇒</a:t>
            </a:r>
            <a:r>
              <a:rPr lang="en-US" altLang="x-none" sz="2800">
                <a:sym typeface="Symbol" charset="2"/>
              </a:rPr>
              <a:t> 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(1/p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bits of information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average amount of information = H(X) = ∑p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(1/p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use variable-length encodings, Huffman</a:t>
            </a:r>
            <a:r>
              <a:rPr lang="en-US" altLang="en-US">
                <a:sym typeface="Symbol" charset="2"/>
              </a:rPr>
              <a:t>’</a:t>
            </a:r>
            <a:r>
              <a:rPr lang="en-US" altLang="x-none">
                <a:sym typeface="Symbol" charset="2"/>
              </a:rPr>
              <a:t>s algorithm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>
                <a:sym typeface="Symbol" charset="2"/>
              </a:rPr>
              <a:t> To detect E-bit errors: Hamming distance &gt; 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>
                <a:sym typeface="Symbol" charset="2"/>
              </a:rPr>
              <a:t> To correct E-bit errors: Hamming distance &gt; 2E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>
              <a:sym typeface="Symbol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ym typeface="Symbol" charset="2"/>
              </a:rPr>
              <a:t>Next time: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encoding information electrically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the digital abstraction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combinational devices</a:t>
            </a:r>
          </a:p>
        </p:txBody>
      </p:sp>
      <p:graphicFrame>
        <p:nvGraphicFramePr>
          <p:cNvPr id="68611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215900" progId="Equation.3">
                  <p:embed/>
                </p:oleObj>
              </mc:Choice>
              <mc:Fallback>
                <p:oleObj name="Equation" r:id="rId3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Quantifying Information</a:t>
            </a:r>
            <a:br>
              <a:rPr lang="en-US" altLang="x-none">
                <a:latin typeface="Trebuchet MS" charset="0"/>
                <a:cs typeface="Trebuchet MS" charset="0"/>
              </a:rPr>
            </a:br>
            <a:r>
              <a:rPr lang="en-US" altLang="x-none" sz="2400">
                <a:latin typeface="Trebuchet MS" charset="0"/>
                <a:cs typeface="Trebuchet MS" charset="0"/>
              </a:rPr>
              <a:t>(Claude Shannon, 1948)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1513" y="1574800"/>
            <a:ext cx="7859712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Given discrete random variable X</a:t>
            </a:r>
          </a:p>
          <a:p>
            <a:pPr marL="466725" indent="-187325" eaLnBrk="1" hangingPunct="1"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N possible values: </a:t>
            </a:r>
          </a:p>
          <a:p>
            <a:pPr marL="466725" indent="-187325" eaLnBrk="1" hangingPunct="1"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Associated probabilities:  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62000" y="5410200"/>
            <a:ext cx="3659188" cy="904875"/>
            <a:chOff x="762000" y="5410200"/>
            <a:chExt cx="3658427" cy="904808"/>
          </a:xfrm>
        </p:grpSpPr>
        <p:grpSp>
          <p:nvGrpSpPr>
            <p:cNvPr id="17439" name="Group 15"/>
            <p:cNvGrpSpPr>
              <a:grpSpLocks/>
            </p:cNvGrpSpPr>
            <p:nvPr/>
          </p:nvGrpSpPr>
          <p:grpSpPr bwMode="auto">
            <a:xfrm>
              <a:off x="3962400" y="5486400"/>
              <a:ext cx="458027" cy="828608"/>
              <a:chOff x="4273990" y="641365"/>
              <a:chExt cx="1146015" cy="207312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9014" y="1141763"/>
                <a:ext cx="0" cy="706932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9014" y="1848695"/>
                <a:ext cx="277985" cy="81416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4514569" y="1848695"/>
                <a:ext cx="214445" cy="81416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45" name="Group 19"/>
              <p:cNvGrpSpPr>
                <a:grpSpLocks/>
              </p:cNvGrpSpPr>
              <p:nvPr/>
            </p:nvGrpSpPr>
            <p:grpSpPr bwMode="auto">
              <a:xfrm>
                <a:off x="5001195" y="2583125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907717" y="2690660"/>
                  <a:ext cx="337555" cy="11916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eeform 42"/>
                <p:cNvSpPr/>
                <p:nvPr/>
              </p:nvSpPr>
              <p:spPr>
                <a:xfrm>
                  <a:off x="4915659" y="2583430"/>
                  <a:ext cx="321670" cy="12311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17446" name="Group 20"/>
              <p:cNvGrpSpPr>
                <a:grpSpLocks/>
              </p:cNvGrpSpPr>
              <p:nvPr/>
            </p:nvGrpSpPr>
            <p:grpSpPr bwMode="auto">
              <a:xfrm>
                <a:off x="4273990" y="2574272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4288209" y="2674774"/>
                  <a:ext cx="238273" cy="39715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4272324" y="2575488"/>
                  <a:ext cx="250188" cy="13503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 flipV="1">
                <a:off x="4736957" y="1129850"/>
                <a:ext cx="444776" cy="8737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5181732" y="796241"/>
                <a:ext cx="138991" cy="33360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4526481" y="1229137"/>
                <a:ext cx="194591" cy="30977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26481" y="1538916"/>
                <a:ext cx="170763" cy="28992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 rot="19139357">
                <a:off x="5257184" y="641350"/>
                <a:ext cx="162821" cy="13106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18043755">
                <a:off x="4514561" y="1824871"/>
                <a:ext cx="202547" cy="11516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7453" name="Group 27"/>
              <p:cNvGrpSpPr>
                <a:grpSpLocks/>
              </p:cNvGrpSpPr>
              <p:nvPr/>
            </p:nvGrpSpPr>
            <p:grpSpPr bwMode="auto">
              <a:xfrm>
                <a:off x="4555897" y="729676"/>
                <a:ext cx="527419" cy="407801"/>
                <a:chOff x="4555897" y="729676"/>
                <a:chExt cx="527419" cy="40780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566193" y="732696"/>
                  <a:ext cx="353439" cy="405097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4578108" y="752552"/>
                  <a:ext cx="504342" cy="22240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4554281" y="728723"/>
                  <a:ext cx="309754" cy="22637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17440" name="Text Box 13"/>
            <p:cNvSpPr txBox="1">
              <a:spLocks noChangeArrowheads="1"/>
            </p:cNvSpPr>
            <p:nvPr/>
          </p:nvSpPr>
          <p:spPr bwMode="auto">
            <a:xfrm>
              <a:off x="762000" y="5410200"/>
              <a:ext cx="3124200" cy="646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1/p</a:t>
              </a:r>
              <a:r>
                <a:rPr lang="en-US" altLang="x-none" sz="1800" i="1" baseline="-25000">
                  <a:solidFill>
                    <a:srgbClr val="3366FF"/>
                  </a:solidFill>
                  <a:latin typeface="Comic Sans MS" charset="0"/>
                </a:rPr>
                <a:t>i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 is proportional to the uncertainty of choice x</a:t>
              </a:r>
              <a:r>
                <a:rPr lang="en-US" altLang="x-none" sz="1800" i="1" baseline="-25000">
                  <a:solidFill>
                    <a:srgbClr val="3366FF"/>
                  </a:solidFill>
                  <a:latin typeface="Comic Sans MS" charset="0"/>
                </a:rPr>
                <a:t>i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.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733182" y="5638783"/>
              <a:ext cx="228552" cy="76194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34000" y="3733800"/>
            <a:ext cx="3124200" cy="2936875"/>
            <a:chOff x="5334000" y="3733800"/>
            <a:chExt cx="3124200" cy="2937504"/>
          </a:xfrm>
        </p:grpSpPr>
        <p:sp>
          <p:nvSpPr>
            <p:cNvPr id="17417" name="Text Box 13"/>
            <p:cNvSpPr txBox="1">
              <a:spLocks noChangeArrowheads="1"/>
            </p:cNvSpPr>
            <p:nvPr/>
          </p:nvSpPr>
          <p:spPr bwMode="auto">
            <a:xfrm>
              <a:off x="5334000" y="3733800"/>
              <a:ext cx="3124200" cy="1200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Information is measured in bits (binary digits) = number of 0/1</a:t>
              </a:r>
              <a:r>
                <a:rPr lang="ja-JP" altLang="en-US" sz="18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800" i="1">
                  <a:solidFill>
                    <a:srgbClr val="3366FF"/>
                  </a:solidFill>
                  <a:latin typeface="Comic Sans MS" charset="0"/>
                </a:rPr>
                <a:t>s required to encode choice(s)</a:t>
              </a:r>
              <a:endParaRPr lang="en-US" altLang="x-none" sz="1800" i="1">
                <a:solidFill>
                  <a:srgbClr val="3366FF"/>
                </a:solidFill>
                <a:latin typeface="Comic Sans MS" charset="0"/>
              </a:endParaRPr>
            </a:p>
          </p:txBody>
        </p:sp>
        <p:sp>
          <p:nvSpPr>
            <p:cNvPr id="17411" name="Line 15"/>
            <p:cNvSpPr>
              <a:spLocks noChangeShapeType="1"/>
            </p:cNvSpPr>
            <p:nvPr/>
          </p:nvSpPr>
          <p:spPr bwMode="auto">
            <a:xfrm>
              <a:off x="6324600" y="4877045"/>
              <a:ext cx="304800" cy="228649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n>
                  <a:solidFill>
                    <a:srgbClr val="0000FF"/>
                  </a:solidFill>
                </a:ln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19" name="Group 33"/>
            <p:cNvGrpSpPr>
              <a:grpSpLocks/>
            </p:cNvGrpSpPr>
            <p:nvPr/>
          </p:nvGrpSpPr>
          <p:grpSpPr bwMode="auto">
            <a:xfrm flipH="1">
              <a:off x="6629400" y="4953000"/>
              <a:ext cx="840002" cy="1718304"/>
              <a:chOff x="5740840" y="729676"/>
              <a:chExt cx="970286" cy="1984813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6199517" y="1140819"/>
                <a:ext cx="0" cy="70796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199517" y="1848787"/>
                <a:ext cx="275058" cy="8161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5983138" y="1848787"/>
                <a:ext cx="216379" cy="8161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23" name="Group 3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565291" y="2690646"/>
                  <a:ext cx="243885" cy="12838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3574460" y="2582433"/>
                  <a:ext cx="227381" cy="12471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17424" name="Group 3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2855641" y="2675973"/>
                  <a:ext cx="236549" cy="3851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Freeform 52"/>
                <p:cNvSpPr/>
                <p:nvPr/>
              </p:nvSpPr>
              <p:spPr>
                <a:xfrm>
                  <a:off x="2839137" y="2575096"/>
                  <a:ext cx="251220" cy="13756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6206852" y="1217852"/>
                <a:ext cx="308065" cy="22926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6254529" y="1459955"/>
                <a:ext cx="260388" cy="36865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950131" y="1228857"/>
                <a:ext cx="240218" cy="23843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955633" y="1459955"/>
                <a:ext cx="210877" cy="36865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45"/>
              <p:cNvSpPr/>
              <p:nvPr/>
            </p:nvSpPr>
            <p:spPr>
              <a:xfrm rot="5400000">
                <a:off x="6224255" y="1822206"/>
                <a:ext cx="161402" cy="13019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 rot="18043755">
                <a:off x="5981282" y="1824955"/>
                <a:ext cx="205421" cy="11369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7431" name="Group 47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134366" y="733646"/>
                  <a:ext cx="352075" cy="403505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3145368" y="751987"/>
                  <a:ext cx="502440" cy="22376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>
                  <a:off x="3121529" y="729978"/>
                  <a:ext cx="308065" cy="22376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56" name="TextBox 55"/>
          <p:cNvSpPr txBox="1"/>
          <p:nvPr/>
        </p:nvSpPr>
        <p:spPr>
          <a:xfrm>
            <a:off x="674688" y="3055938"/>
            <a:ext cx="785971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Information received when learning that choice was x</a:t>
            </a:r>
            <a:r>
              <a:rPr lang="en-US" sz="2400" baseline="-25000" dirty="0">
                <a:latin typeface="+mj-lt"/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20486" name="TextBox 2"/>
          <p:cNvSpPr txBox="1">
            <a:spLocks noChangeArrowheads="1"/>
          </p:cNvSpPr>
          <p:nvPr/>
        </p:nvSpPr>
        <p:spPr bwMode="auto">
          <a:xfrm>
            <a:off x="5153025" y="1905000"/>
            <a:ext cx="223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…, 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N</a:t>
            </a:r>
          </a:p>
        </p:txBody>
      </p:sp>
      <p:sp>
        <p:nvSpPr>
          <p:cNvPr id="20487" name="TextBox 56"/>
          <p:cNvSpPr txBox="1">
            <a:spLocks noChangeArrowheads="1"/>
          </p:cNvSpPr>
          <p:nvPr/>
        </p:nvSpPr>
        <p:spPr bwMode="auto">
          <a:xfrm>
            <a:off x="5153025" y="2281238"/>
            <a:ext cx="2138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…, 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N</a:t>
            </a:r>
          </a:p>
        </p:txBody>
      </p:sp>
      <p:graphicFrame>
        <p:nvGraphicFramePr>
          <p:cNvPr id="20488" name="Object 3"/>
          <p:cNvGraphicFramePr>
            <a:graphicFrameLocks noChangeAspect="1"/>
          </p:cNvGraphicFramePr>
          <p:nvPr/>
        </p:nvGraphicFramePr>
        <p:xfrm>
          <a:off x="1905000" y="3962400"/>
          <a:ext cx="29368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700" imgH="482600" progId="Equation.3">
                  <p:embed/>
                </p:oleObj>
              </mc:Choice>
              <mc:Fallback>
                <p:oleObj name="Equation" r:id="rId3" imgW="1028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293687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0486" grpId="0"/>
      <p:bldP spid="204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Information Conveyed by Data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1350" y="2889250"/>
            <a:ext cx="78597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/>
              <a:t>Common case: Suppose you</a:t>
            </a:r>
            <a:r>
              <a:rPr lang="en-US" altLang="ja-JP"/>
              <a:t>’re faced with N equally probable choices, and you receive data that narrows it down to M choices.  The probability that data would be sent is M∙(1/N) so the amount of information you</a:t>
            </a:r>
            <a:r>
              <a:rPr lang="fr-FR" altLang="ja-JP"/>
              <a:t> have</a:t>
            </a:r>
            <a:r>
              <a:rPr lang="en-US" altLang="ja-JP"/>
              <a:t> received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 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647700" y="1057275"/>
            <a:ext cx="7789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Even when data doesn</a:t>
            </a:r>
            <a:r>
              <a:rPr lang="en-US" altLang="en-US"/>
              <a:t>’</a:t>
            </a:r>
            <a:r>
              <a:rPr lang="en-US" altLang="x-none"/>
              <a:t>t resolve all the uncertainty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762000" y="1600200"/>
          <a:ext cx="281463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400" imgH="482600" progId="Equation.3">
                  <p:embed/>
                </p:oleObj>
              </mc:Choice>
              <mc:Fallback>
                <p:oleObj name="Equation" r:id="rId3" imgW="12954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281463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824038" y="5076825"/>
          <a:ext cx="56276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90800" imgH="469900" progId="Equation.3">
                  <p:embed/>
                </p:oleObj>
              </mc:Choice>
              <mc:Fallback>
                <p:oleObj name="Equation" r:id="rId5" imgW="2590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076825"/>
                        <a:ext cx="562768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114800" y="1600200"/>
          <a:ext cx="42735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47900" imgH="584200" progId="Equation.3">
                  <p:embed/>
                </p:oleObj>
              </mc:Choice>
              <mc:Fallback>
                <p:oleObj name="Equation" r:id="rId7" imgW="22479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00200"/>
                        <a:ext cx="42735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Example: Information Content</a:t>
            </a: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09600" y="1371600"/>
            <a:ext cx="79248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78" tIns="44445" rIns="90478" bIns="44445"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Examples: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information in one coin flip: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card drawn from fresh deck is a heart: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roll of 2 dice: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 flipH="1">
            <a:off x="6019800" y="5562600"/>
            <a:ext cx="2100263" cy="936625"/>
            <a:chOff x="5105402" y="5562654"/>
            <a:chExt cx="2100263" cy="936641"/>
          </a:xfrm>
        </p:grpSpPr>
        <p:grpSp>
          <p:nvGrpSpPr>
            <p:cNvPr id="21520" name="Group 8"/>
            <p:cNvGrpSpPr>
              <a:grpSpLocks/>
            </p:cNvGrpSpPr>
            <p:nvPr/>
          </p:nvGrpSpPr>
          <p:grpSpPr bwMode="auto">
            <a:xfrm flipH="1">
              <a:off x="5105402" y="5638850"/>
              <a:ext cx="388658" cy="860445"/>
              <a:chOff x="4313593" y="3009422"/>
              <a:chExt cx="999529" cy="221282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639484" y="3683078"/>
                <a:ext cx="163306" cy="67364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802790" y="4356718"/>
                <a:ext cx="273538" cy="8165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586411" y="4356718"/>
                <a:ext cx="216379" cy="8165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26" name="Group 12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999318" y="2689993"/>
                  <a:ext cx="244958" cy="122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Freeform 28"/>
                <p:cNvSpPr/>
                <p:nvPr/>
              </p:nvSpPr>
              <p:spPr>
                <a:xfrm>
                  <a:off x="5007483" y="2583843"/>
                  <a:ext cx="228628" cy="12248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1527" name="Group 13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4288937" y="2673662"/>
                  <a:ext cx="236794" cy="4082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reeform 26"/>
                <p:cNvSpPr/>
                <p:nvPr/>
              </p:nvSpPr>
              <p:spPr>
                <a:xfrm>
                  <a:off x="4272606" y="2575679"/>
                  <a:ext cx="249041" cy="13881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 flipV="1">
                <a:off x="4676230" y="3532017"/>
                <a:ext cx="351107" cy="22454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039584" y="3193157"/>
                <a:ext cx="138810" cy="3306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4598658" y="3752482"/>
                <a:ext cx="40826" cy="2939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94577" y="4046434"/>
                <a:ext cx="171471" cy="28987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reeform 19"/>
              <p:cNvSpPr/>
              <p:nvPr/>
            </p:nvSpPr>
            <p:spPr>
              <a:xfrm rot="19139357">
                <a:off x="5125320" y="3009435"/>
                <a:ext cx="159222" cy="13064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8043755">
                <a:off x="4582327" y="4332225"/>
                <a:ext cx="204134" cy="11431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1534" name="Group 21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580084" y="724301"/>
                  <a:ext cx="347024" cy="40418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4583200" y="732600"/>
                  <a:ext cx="489918" cy="22454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4562676" y="704492"/>
                  <a:ext cx="306200" cy="22862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1521" name="TextBox 3"/>
            <p:cNvSpPr txBox="1">
              <a:spLocks noChangeArrowheads="1"/>
            </p:cNvSpPr>
            <p:nvPr/>
          </p:nvSpPr>
          <p:spPr bwMode="auto">
            <a:xfrm>
              <a:off x="5715002" y="5562654"/>
              <a:ext cx="1490663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solidFill>
                    <a:srgbClr val="3366FF"/>
                  </a:solidFill>
                  <a:latin typeface="Comic Sans MS" charset="0"/>
                </a:rPr>
                <a:t>.17 bits ???</a:t>
              </a:r>
            </a:p>
          </p:txBody>
        </p:sp>
        <p:cxnSp>
          <p:nvCxnSpPr>
            <p:cNvPr id="6" name="Straight Connector 5"/>
            <p:cNvCxnSpPr>
              <a:endCxn id="21521" idx="1"/>
            </p:cNvCxnSpPr>
            <p:nvPr/>
          </p:nvCxnSpPr>
          <p:spPr>
            <a:xfrm flipV="1">
              <a:off x="5562602" y="5746807"/>
              <a:ext cx="152400" cy="44451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09800" y="2662238"/>
            <a:ext cx="6540500" cy="466725"/>
            <a:chOff x="2209800" y="2662238"/>
            <a:chExt cx="6540500" cy="466725"/>
          </a:xfrm>
        </p:grpSpPr>
        <p:sp>
          <p:nvSpPr>
            <p:cNvPr id="21517" name="TextBox 29"/>
            <p:cNvSpPr txBox="1">
              <a:spLocks noChangeArrowheads="1"/>
            </p:cNvSpPr>
            <p:nvPr/>
          </p:nvSpPr>
          <p:spPr bwMode="auto">
            <a:xfrm>
              <a:off x="2209800" y="2662238"/>
              <a:ext cx="3730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</a:t>
              </a:r>
            </a:p>
          </p:txBody>
        </p:sp>
        <p:sp>
          <p:nvSpPr>
            <p:cNvPr id="21518" name="TextBox 30"/>
            <p:cNvSpPr txBox="1">
              <a:spLocks noChangeArrowheads="1"/>
            </p:cNvSpPr>
            <p:nvPr/>
          </p:nvSpPr>
          <p:spPr bwMode="auto">
            <a:xfrm>
              <a:off x="3352800" y="2667000"/>
              <a:ext cx="3730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</a:t>
              </a:r>
            </a:p>
          </p:txBody>
        </p:sp>
        <p:sp>
          <p:nvSpPr>
            <p:cNvPr id="21519" name="TextBox 31"/>
            <p:cNvSpPr txBox="1">
              <a:spLocks noChangeArrowheads="1"/>
            </p:cNvSpPr>
            <p:nvPr/>
          </p:nvSpPr>
          <p:spPr bwMode="auto">
            <a:xfrm>
              <a:off x="6019800" y="2667000"/>
              <a:ext cx="273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(2/1) = 1 bit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209800" y="3881438"/>
            <a:ext cx="7004050" cy="466725"/>
            <a:chOff x="2209800" y="3881438"/>
            <a:chExt cx="7004050" cy="466725"/>
          </a:xfrm>
        </p:grpSpPr>
        <p:sp>
          <p:nvSpPr>
            <p:cNvPr id="21514" name="TextBox 32"/>
            <p:cNvSpPr txBox="1">
              <a:spLocks noChangeArrowheads="1"/>
            </p:cNvSpPr>
            <p:nvPr/>
          </p:nvSpPr>
          <p:spPr bwMode="auto">
            <a:xfrm>
              <a:off x="2209800" y="3881438"/>
              <a:ext cx="5603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52</a:t>
              </a:r>
            </a:p>
          </p:txBody>
        </p:sp>
        <p:sp>
          <p:nvSpPr>
            <p:cNvPr id="21515" name="TextBox 33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5603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13</a:t>
              </a:r>
            </a:p>
          </p:txBody>
        </p:sp>
        <p:sp>
          <p:nvSpPr>
            <p:cNvPr id="21516" name="TextBox 34"/>
            <p:cNvSpPr txBox="1">
              <a:spLocks noChangeArrowheads="1"/>
            </p:cNvSpPr>
            <p:nvPr/>
          </p:nvSpPr>
          <p:spPr bwMode="auto">
            <a:xfrm>
              <a:off x="6019800" y="3886200"/>
              <a:ext cx="31940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(52/13) = 2 bits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82813" y="5024438"/>
            <a:ext cx="6656387" cy="466725"/>
            <a:chOff x="2182813" y="5024438"/>
            <a:chExt cx="6656387" cy="466725"/>
          </a:xfrm>
        </p:grpSpPr>
        <p:sp>
          <p:nvSpPr>
            <p:cNvPr id="21511" name="TextBox 35"/>
            <p:cNvSpPr txBox="1">
              <a:spLocks noChangeArrowheads="1"/>
            </p:cNvSpPr>
            <p:nvPr/>
          </p:nvSpPr>
          <p:spPr bwMode="auto">
            <a:xfrm>
              <a:off x="2182813" y="5024438"/>
              <a:ext cx="5603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36</a:t>
              </a:r>
            </a:p>
          </p:txBody>
        </p:sp>
        <p:sp>
          <p:nvSpPr>
            <p:cNvPr id="21512" name="TextBox 36"/>
            <p:cNvSpPr txBox="1">
              <a:spLocks noChangeArrowheads="1"/>
            </p:cNvSpPr>
            <p:nvPr/>
          </p:nvSpPr>
          <p:spPr bwMode="auto">
            <a:xfrm>
              <a:off x="3360738" y="5029200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</a:t>
              </a:r>
            </a:p>
          </p:txBody>
        </p:sp>
        <p:sp>
          <p:nvSpPr>
            <p:cNvPr id="21513" name="TextBox 37"/>
            <p:cNvSpPr txBox="1">
              <a:spLocks noChangeArrowheads="1"/>
            </p:cNvSpPr>
            <p:nvPr/>
          </p:nvSpPr>
          <p:spPr bwMode="auto">
            <a:xfrm>
              <a:off x="6013450" y="5029200"/>
              <a:ext cx="2825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(36/1) = 5.17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Probability &amp; Information Content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011363"/>
          <a:ext cx="7924800" cy="228600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log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2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(1/p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 heart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not the Ace of spades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 face card (J, Q, 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the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suicide king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580" name="Group 11"/>
          <p:cNvGrpSpPr>
            <a:grpSpLocks/>
          </p:cNvGrpSpPr>
          <p:nvPr/>
        </p:nvGrpSpPr>
        <p:grpSpPr bwMode="auto">
          <a:xfrm flipH="1">
            <a:off x="7191375" y="1371600"/>
            <a:ext cx="412750" cy="600075"/>
            <a:chOff x="7029890" y="822266"/>
            <a:chExt cx="1314829" cy="191127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7490079" y="1226768"/>
              <a:ext cx="278138" cy="64214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90079" y="1868917"/>
              <a:ext cx="273080" cy="81405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7272628" y="1868917"/>
              <a:ext cx="217451" cy="81405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21" name="Group 16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3567105" y="2689211"/>
                <a:ext cx="242737" cy="10113"/>
              </a:xfrm>
              <a:prstGeom prst="line">
                <a:avLst/>
              </a:pr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"/>
              <p:cNvSpPr/>
              <p:nvPr/>
            </p:nvSpPr>
            <p:spPr>
              <a:xfrm>
                <a:off x="3577219" y="2583026"/>
                <a:ext cx="227564" cy="121352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23622" name="Group 17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2854060" y="2674038"/>
                <a:ext cx="237682" cy="40451"/>
              </a:xfrm>
              <a:prstGeom prst="line">
                <a:avLst/>
              </a:pr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2838890" y="2572912"/>
                <a:ext cx="252852" cy="14157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7742930" y="1338006"/>
              <a:ext cx="232624" cy="333714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980613" y="1686891"/>
              <a:ext cx="227565" cy="33876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287797" y="1312727"/>
              <a:ext cx="414677" cy="247756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282742" y="1560483"/>
              <a:ext cx="171939" cy="28820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 rot="5052553">
              <a:off x="8198076" y="2030705"/>
              <a:ext cx="161801" cy="131483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8043755">
              <a:off x="7270114" y="1846155"/>
              <a:ext cx="207306" cy="111255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3629" name="Group 24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48048" y="558834"/>
                <a:ext cx="328656" cy="455131"/>
              </a:xfrm>
              <a:prstGeom prst="ellipse">
                <a:avLst/>
              </a:prstGeom>
              <a:noFill/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039742" y="580495"/>
                <a:ext cx="470231" cy="25790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033481" y="588929"/>
                <a:ext cx="293264" cy="23767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sp>
        <p:nvSpPr>
          <p:cNvPr id="23581" name="TextBox 6"/>
          <p:cNvSpPr txBox="1">
            <a:spLocks noChangeArrowheads="1"/>
          </p:cNvSpPr>
          <p:nvPr/>
        </p:nvSpPr>
        <p:spPr bwMode="auto">
          <a:xfrm>
            <a:off x="7543800" y="954088"/>
            <a:ext cx="1493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>
                <a:solidFill>
                  <a:srgbClr val="3366FF"/>
                </a:solidFill>
                <a:latin typeface="Comic Sans MS" charset="0"/>
              </a:rPr>
              <a:t>Information</a:t>
            </a:r>
            <a:br>
              <a:rPr lang="en-US" altLang="x-none" sz="1800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3366FF"/>
                </a:solidFill>
                <a:latin typeface="Comic Sans MS" charset="0"/>
              </a:rPr>
              <a:t>content</a:t>
            </a:r>
          </a:p>
        </p:txBody>
      </p:sp>
      <p:cxnSp>
        <p:nvCxnSpPr>
          <p:cNvPr id="9" name="Straight Connector 8"/>
          <p:cNvCxnSpPr>
            <a:endCxn id="23581" idx="1"/>
          </p:cNvCxnSpPr>
          <p:nvPr/>
        </p:nvCxnSpPr>
        <p:spPr>
          <a:xfrm flipV="1">
            <a:off x="7467600" y="1277938"/>
            <a:ext cx="76200" cy="93662"/>
          </a:xfrm>
          <a:prstGeom prst="line">
            <a:avLst/>
          </a:prstGeom>
          <a:ln w="952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676400" y="4572000"/>
            <a:ext cx="5867400" cy="1984375"/>
            <a:chOff x="2438400" y="4572000"/>
            <a:chExt cx="5867400" cy="1984813"/>
          </a:xfrm>
        </p:grpSpPr>
        <p:sp>
          <p:nvSpPr>
            <p:cNvPr id="23596" name="TextBox 5"/>
            <p:cNvSpPr txBox="1">
              <a:spLocks noChangeArrowheads="1"/>
            </p:cNvSpPr>
            <p:nvPr/>
          </p:nvSpPr>
          <p:spPr bwMode="auto">
            <a:xfrm>
              <a:off x="3657600" y="4572000"/>
              <a:ext cx="464820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>
                  <a:solidFill>
                    <a:srgbClr val="3366FF"/>
                  </a:solidFill>
                  <a:latin typeface="Comic Sans MS" charset="0"/>
                </a:rPr>
                <a:t>Shannon</a:t>
              </a:r>
              <a:r>
                <a:rPr lang="en-US" altLang="en-US" sz="20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2000" i="1">
                  <a:solidFill>
                    <a:srgbClr val="3366FF"/>
                  </a:solidFill>
                  <a:latin typeface="Comic Sans MS" charset="0"/>
                </a:rPr>
                <a:t>s definition for information content lines up nicely with my intuition: I get more information when the data resolves more uncertainty about the randomly selected card.</a:t>
              </a:r>
            </a:p>
          </p:txBody>
        </p:sp>
        <p:grpSp>
          <p:nvGrpSpPr>
            <p:cNvPr id="23597" name="Group 38"/>
            <p:cNvGrpSpPr>
              <a:grpSpLocks/>
            </p:cNvGrpSpPr>
            <p:nvPr/>
          </p:nvGrpSpPr>
          <p:grpSpPr bwMode="auto">
            <a:xfrm>
              <a:off x="2438400" y="4572000"/>
              <a:ext cx="970286" cy="1984813"/>
              <a:chOff x="5740840" y="729676"/>
              <a:chExt cx="970286" cy="198481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6199628" y="1139341"/>
                <a:ext cx="0" cy="7081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199628" y="1847523"/>
                <a:ext cx="274637" cy="81774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983728" y="1847523"/>
                <a:ext cx="215900" cy="81774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02" name="Group 42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565965" y="2690672"/>
                  <a:ext cx="242888" cy="12703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Freeform 57"/>
                <p:cNvSpPr/>
                <p:nvPr/>
              </p:nvSpPr>
              <p:spPr>
                <a:xfrm>
                  <a:off x="3575490" y="2582698"/>
                  <a:ext cx="225425" cy="12385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3603" name="Group 43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2856353" y="2674793"/>
                  <a:ext cx="234950" cy="3969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Freeform 55"/>
                <p:cNvSpPr/>
                <p:nvPr/>
              </p:nvSpPr>
              <p:spPr>
                <a:xfrm>
                  <a:off x="2838890" y="2574758"/>
                  <a:ext cx="250825" cy="13814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6205978" y="1217147"/>
                <a:ext cx="309562" cy="23023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6255190" y="1460087"/>
                <a:ext cx="260350" cy="368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950390" y="1228261"/>
                <a:ext cx="239713" cy="23817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956740" y="1460087"/>
                <a:ext cx="209550" cy="368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reeform 48"/>
              <p:cNvSpPr/>
              <p:nvPr/>
            </p:nvSpPr>
            <p:spPr>
              <a:xfrm rot="5400000">
                <a:off x="6224216" y="1822926"/>
                <a:ext cx="160372" cy="13017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 rot="18043755">
                <a:off x="5981323" y="1824512"/>
                <a:ext cx="204832" cy="11430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3610" name="Group 50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134165" y="732852"/>
                  <a:ext cx="352425" cy="404902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3145278" y="751906"/>
                  <a:ext cx="503237" cy="22388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3121465" y="729676"/>
                  <a:ext cx="307975" cy="22388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3352800" y="4800650"/>
              <a:ext cx="304800" cy="0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76800" y="2438400"/>
            <a:ext cx="2517775" cy="461963"/>
            <a:chOff x="4876800" y="2438400"/>
            <a:chExt cx="2517775" cy="461963"/>
          </a:xfrm>
        </p:grpSpPr>
        <p:sp>
          <p:nvSpPr>
            <p:cNvPr id="23594" name="TextBox 50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13/52</a:t>
              </a:r>
            </a:p>
          </p:txBody>
        </p:sp>
        <p:sp>
          <p:nvSpPr>
            <p:cNvPr id="23595" name="TextBox 60"/>
            <p:cNvSpPr txBox="1">
              <a:spLocks noChangeArrowheads="1"/>
            </p:cNvSpPr>
            <p:nvPr/>
          </p:nvSpPr>
          <p:spPr bwMode="auto">
            <a:xfrm>
              <a:off x="6324600" y="2438400"/>
              <a:ext cx="10699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 bits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76800" y="2895600"/>
            <a:ext cx="3214688" cy="461963"/>
            <a:chOff x="4876800" y="2895600"/>
            <a:chExt cx="3214688" cy="461963"/>
          </a:xfrm>
        </p:grpSpPr>
        <p:sp>
          <p:nvSpPr>
            <p:cNvPr id="23592" name="TextBox 61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51/52</a:t>
              </a:r>
            </a:p>
          </p:txBody>
        </p:sp>
        <p:sp>
          <p:nvSpPr>
            <p:cNvPr id="23593" name="TextBox 62"/>
            <p:cNvSpPr txBox="1">
              <a:spLocks noChangeArrowheads="1"/>
            </p:cNvSpPr>
            <p:nvPr/>
          </p:nvSpPr>
          <p:spPr bwMode="auto">
            <a:xfrm>
              <a:off x="6324600" y="2895600"/>
              <a:ext cx="1766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0.028 bits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876800" y="3352800"/>
            <a:ext cx="3214688" cy="461963"/>
            <a:chOff x="4876800" y="3352800"/>
            <a:chExt cx="3214688" cy="461963"/>
          </a:xfrm>
        </p:grpSpPr>
        <p:sp>
          <p:nvSpPr>
            <p:cNvPr id="23590" name="TextBox 63"/>
            <p:cNvSpPr txBox="1">
              <a:spLocks noChangeArrowheads="1"/>
            </p:cNvSpPr>
            <p:nvPr/>
          </p:nvSpPr>
          <p:spPr bwMode="auto">
            <a:xfrm>
              <a:off x="4876800" y="33528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12/52</a:t>
              </a:r>
            </a:p>
          </p:txBody>
        </p:sp>
        <p:sp>
          <p:nvSpPr>
            <p:cNvPr id="23591" name="TextBox 64"/>
            <p:cNvSpPr txBox="1">
              <a:spLocks noChangeArrowheads="1"/>
            </p:cNvSpPr>
            <p:nvPr/>
          </p:nvSpPr>
          <p:spPr bwMode="auto">
            <a:xfrm>
              <a:off x="6324600" y="3352800"/>
              <a:ext cx="1766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2.115 bits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76800" y="3810000"/>
            <a:ext cx="2838450" cy="461963"/>
            <a:chOff x="4876800" y="3810000"/>
            <a:chExt cx="2838450" cy="461963"/>
          </a:xfrm>
        </p:grpSpPr>
        <p:sp>
          <p:nvSpPr>
            <p:cNvPr id="23588" name="TextBox 65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9064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1/52</a:t>
              </a:r>
            </a:p>
          </p:txBody>
        </p:sp>
        <p:sp>
          <p:nvSpPr>
            <p:cNvPr id="23589" name="TextBox 66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1390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5.7 bits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Entropy</a:t>
            </a:r>
          </a:p>
        </p:txBody>
      </p:sp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0010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 information theory, the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entropy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H(X) is the average amount of information contained in each piece of data received about the value of X:</a:t>
            </a:r>
            <a:endParaRPr lang="en-US" sz="2400" dirty="0">
              <a:latin typeface="+mj-lt"/>
              <a:ea typeface="ＭＳ Ｐゴシック" charset="0"/>
              <a:cs typeface="Bookman Old Style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01925" y="3557588"/>
            <a:ext cx="3775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0" u="sng" dirty="0">
                <a:latin typeface="+mj-lt"/>
              </a:rPr>
              <a:t>Example</a:t>
            </a:r>
            <a:r>
              <a:rPr lang="en-US" sz="2400" b="0" dirty="0">
                <a:latin typeface="+mj-lt"/>
              </a:rPr>
              <a:t>: X={A, B, C, D}</a:t>
            </a:r>
            <a:endParaRPr lang="en-US" sz="2400" b="0" u="sng" dirty="0">
              <a:latin typeface="+mj-lt"/>
            </a:endParaRPr>
          </a:p>
        </p:txBody>
      </p:sp>
      <p:graphicFrame>
        <p:nvGraphicFramePr>
          <p:cNvPr id="8" name="Group 88"/>
          <p:cNvGraphicFramePr>
            <a:graphicFrameLocks noGrp="1"/>
          </p:cNvGraphicFramePr>
          <p:nvPr/>
        </p:nvGraphicFramePr>
        <p:xfrm>
          <a:off x="914400" y="4135438"/>
          <a:ext cx="3657600" cy="22653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choice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log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2</a:t>
                      </a: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(1/p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 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3.58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3.58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703" name="Object 6"/>
          <p:cNvGraphicFramePr>
            <a:graphicFrameLocks noChangeAspect="1"/>
          </p:cNvGraphicFramePr>
          <p:nvPr/>
        </p:nvGraphicFramePr>
        <p:xfrm>
          <a:off x="2133600" y="2362200"/>
          <a:ext cx="45529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500" imgH="482600" progId="Equation.3">
                  <p:embed/>
                </p:oleObj>
              </mc:Choice>
              <mc:Fallback>
                <p:oleObj name="Equation" r:id="rId3" imgW="20955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455295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4" name="TextBox 8"/>
          <p:cNvSpPr txBox="1">
            <a:spLocks noChangeArrowheads="1"/>
          </p:cNvSpPr>
          <p:nvPr/>
        </p:nvSpPr>
        <p:spPr bwMode="auto">
          <a:xfrm>
            <a:off x="4953000" y="4297363"/>
            <a:ext cx="308930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H(X) = (1/3)(1.58)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   (1/2)(1)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   2(1/12)(3.58)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= 1.626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7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Meaning of Entropy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9248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Suppose we have a data sequence describing the values of the random variable X.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4038600" y="3138488"/>
            <a:ext cx="3048000" cy="519112"/>
            <a:chOff x="5791200" y="3505200"/>
            <a:chExt cx="3048000" cy="519071"/>
          </a:xfrm>
        </p:grpSpPr>
        <p:grpSp>
          <p:nvGrpSpPr>
            <p:cNvPr id="27708" name="Group 23"/>
            <p:cNvGrpSpPr>
              <a:grpSpLocks/>
            </p:cNvGrpSpPr>
            <p:nvPr/>
          </p:nvGrpSpPr>
          <p:grpSpPr bwMode="auto">
            <a:xfrm flipH="1">
              <a:off x="5791200" y="3519582"/>
              <a:ext cx="314008" cy="504689"/>
              <a:chOff x="2838890" y="729676"/>
              <a:chExt cx="1234915" cy="1984813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299643" y="1141319"/>
                <a:ext cx="0" cy="705431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299643" y="1846750"/>
                <a:ext cx="274703" cy="81779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3081128" y="1846750"/>
                <a:ext cx="218515" cy="81779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14" name="Group 27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568101" y="2689516"/>
                  <a:ext cx="243490" cy="18730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eeform 42"/>
                <p:cNvSpPr/>
                <p:nvPr/>
              </p:nvSpPr>
              <p:spPr>
                <a:xfrm>
                  <a:off x="3580587" y="2583392"/>
                  <a:ext cx="224758" cy="12485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7715" name="Group 28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856371" y="2677033"/>
                  <a:ext cx="237243" cy="37456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Freeform 40"/>
                <p:cNvSpPr/>
                <p:nvPr/>
              </p:nvSpPr>
              <p:spPr>
                <a:xfrm>
                  <a:off x="2837643" y="2577151"/>
                  <a:ext cx="255971" cy="13733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3305884" y="1216232"/>
                <a:ext cx="305921" cy="23098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endCxn id="34" idx="0"/>
              </p:cNvCxnSpPr>
              <p:nvPr/>
            </p:nvCxnSpPr>
            <p:spPr>
              <a:xfrm flipV="1">
                <a:off x="3630533" y="1166290"/>
                <a:ext cx="280948" cy="26844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3093614" y="1228717"/>
                <a:ext cx="193542" cy="31213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93614" y="1540854"/>
                <a:ext cx="168569" cy="287166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>
                <a:off x="3911481" y="1047680"/>
                <a:ext cx="162324" cy="13109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43755">
                <a:off x="3078013" y="1824893"/>
                <a:ext cx="206012" cy="11237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7722" name="Group 35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131073" y="729298"/>
                  <a:ext cx="355868" cy="405780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3143560" y="754269"/>
                  <a:ext cx="505706" cy="21849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3118587" y="729298"/>
                  <a:ext cx="312163" cy="22473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7709" name="TextBox 43"/>
            <p:cNvSpPr txBox="1">
              <a:spLocks noChangeArrowheads="1"/>
            </p:cNvSpPr>
            <p:nvPr/>
          </p:nvSpPr>
          <p:spPr bwMode="auto">
            <a:xfrm>
              <a:off x="6265947" y="3505200"/>
              <a:ext cx="2573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Urk, this isn</a:t>
              </a:r>
              <a:r>
                <a:rPr lang="en-US" altLang="en-US" sz="18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 good </a:t>
              </a:r>
              <a:r>
                <a:rPr lang="en-US" altLang="x-none" sz="1800">
                  <a:solidFill>
                    <a:srgbClr val="3366FF"/>
                  </a:solidFill>
                  <a:latin typeface="Comic Sans MS" charset="0"/>
                  <a:sym typeface="Wingdings" charset="2"/>
                </a:rPr>
                <a:t></a:t>
              </a:r>
              <a:endParaRPr lang="en-US" altLang="x-none" sz="1800">
                <a:solidFill>
                  <a:srgbClr val="3366FF"/>
                </a:solidFill>
                <a:latin typeface="Comic Sans MS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6096000" y="3581394"/>
              <a:ext cx="228600" cy="76194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76" name="Group 1"/>
          <p:cNvGrpSpPr>
            <a:grpSpLocks/>
          </p:cNvGrpSpPr>
          <p:nvPr/>
        </p:nvGrpSpPr>
        <p:grpSpPr bwMode="auto">
          <a:xfrm>
            <a:off x="6324600" y="4953000"/>
            <a:ext cx="2486025" cy="727075"/>
            <a:chOff x="5257800" y="4520293"/>
            <a:chExt cx="2486463" cy="726394"/>
          </a:xfrm>
        </p:grpSpPr>
        <p:grpSp>
          <p:nvGrpSpPr>
            <p:cNvPr id="27686" name="Group 44"/>
            <p:cNvGrpSpPr>
              <a:grpSpLocks/>
            </p:cNvGrpSpPr>
            <p:nvPr/>
          </p:nvGrpSpPr>
          <p:grpSpPr bwMode="auto">
            <a:xfrm flipH="1">
              <a:off x="5257800" y="4572000"/>
              <a:ext cx="304707" cy="674687"/>
              <a:chOff x="4313593" y="3009422"/>
              <a:chExt cx="999529" cy="2212823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641238" y="3682522"/>
                <a:ext cx="161462" cy="67623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802700" y="4358752"/>
                <a:ext cx="276043" cy="81147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4583947" y="4358752"/>
                <a:ext cx="218752" cy="81147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92" name="Group 4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999479" y="2688481"/>
                  <a:ext cx="244797" cy="10404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Freeform 63"/>
                <p:cNvSpPr/>
                <p:nvPr/>
              </p:nvSpPr>
              <p:spPr>
                <a:xfrm>
                  <a:off x="5009896" y="2584446"/>
                  <a:ext cx="229170" cy="11963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7693" name="Group 4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4291136" y="2672875"/>
                  <a:ext cx="234381" cy="41614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Freeform 61"/>
                <p:cNvSpPr/>
                <p:nvPr/>
              </p:nvSpPr>
              <p:spPr>
                <a:xfrm>
                  <a:off x="4275512" y="2574043"/>
                  <a:ext cx="250004" cy="14044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 flipV="1">
                <a:off x="4672488" y="3531673"/>
                <a:ext cx="354171" cy="228878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042286" y="3193556"/>
                <a:ext cx="135418" cy="33291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599571" y="3755347"/>
                <a:ext cx="41667" cy="29129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94364" y="4046646"/>
                <a:ext cx="171875" cy="29129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 rot="19139357">
                <a:off x="5125620" y="3011496"/>
                <a:ext cx="161459" cy="13004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18043755">
                <a:off x="4584076" y="4332669"/>
                <a:ext cx="208071" cy="11458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7700" name="Group 5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4556633" y="728713"/>
                  <a:ext cx="354172" cy="410940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>
                  <a:off x="4571964" y="744708"/>
                  <a:ext cx="500007" cy="23407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4573374" y="629025"/>
                  <a:ext cx="291671" cy="31730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7687" name="TextBox 64"/>
            <p:cNvSpPr txBox="1">
              <a:spLocks noChangeArrowheads="1"/>
            </p:cNvSpPr>
            <p:nvPr/>
          </p:nvSpPr>
          <p:spPr bwMode="auto">
            <a:xfrm flipH="1">
              <a:off x="5867400" y="4520293"/>
              <a:ext cx="18768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This is okay, </a:t>
              </a:r>
              <a:b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</a:b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just inefficient</a:t>
              </a:r>
              <a:endParaRPr lang="en-US" altLang="x-none" sz="1800">
                <a:solidFill>
                  <a:srgbClr val="3366FF"/>
                </a:solidFill>
                <a:latin typeface="Comic Sans MS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 flipH="1">
              <a:off x="5638867" y="4877146"/>
              <a:ext cx="228640" cy="0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 flipV="1">
            <a:off x="1219200" y="2890838"/>
            <a:ext cx="0" cy="312420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6015038"/>
            <a:ext cx="5638800" cy="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4200" y="5786438"/>
            <a:ext cx="7445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bits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6388" y="6015038"/>
            <a:ext cx="8366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H(X)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1700" y="2205038"/>
            <a:ext cx="73279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Average number of bits used to transmit choice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3048000"/>
            <a:ext cx="25146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219200" y="5029200"/>
            <a:ext cx="4495800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3588" y="2814638"/>
            <a:ext cx="0" cy="32004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219200" y="4038600"/>
            <a:ext cx="3352800" cy="6096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953000" y="3962400"/>
            <a:ext cx="2287588" cy="677863"/>
            <a:chOff x="4953000" y="3962400"/>
            <a:chExt cx="2287291" cy="678119"/>
          </a:xfrm>
        </p:grpSpPr>
        <p:grpSp>
          <p:nvGrpSpPr>
            <p:cNvPr id="27663" name="Group 68"/>
            <p:cNvGrpSpPr>
              <a:grpSpLocks/>
            </p:cNvGrpSpPr>
            <p:nvPr/>
          </p:nvGrpSpPr>
          <p:grpSpPr bwMode="auto">
            <a:xfrm>
              <a:off x="4953000" y="3962400"/>
              <a:ext cx="258190" cy="678119"/>
              <a:chOff x="1199294" y="2860085"/>
              <a:chExt cx="870908" cy="2287381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590148" y="3615404"/>
                <a:ext cx="0" cy="7124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90148" y="4327865"/>
                <a:ext cx="326601" cy="364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1317085" y="4327865"/>
                <a:ext cx="273063" cy="40712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68" name="Group 73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786253" y="2684067"/>
                  <a:ext cx="257000" cy="1071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Freeform 90"/>
                <p:cNvSpPr/>
                <p:nvPr/>
              </p:nvSpPr>
              <p:spPr>
                <a:xfrm>
                  <a:off x="1787585" y="2584077"/>
                  <a:ext cx="246292" cy="12320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7669" name="Group 74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 flipH="1">
                  <a:off x="1085821" y="2649047"/>
                  <a:ext cx="246289" cy="37496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Freeform 88"/>
                <p:cNvSpPr/>
                <p:nvPr/>
              </p:nvSpPr>
              <p:spPr>
                <a:xfrm>
                  <a:off x="1069387" y="2563869"/>
                  <a:ext cx="256997" cy="13927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>
              <a:xfrm flipV="1">
                <a:off x="1590148" y="3551122"/>
                <a:ext cx="417623" cy="18213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2007770" y="3106501"/>
                <a:ext cx="10708" cy="42319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 flipV="1">
                <a:off x="1215358" y="3513622"/>
                <a:ext cx="364081" cy="2089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199294" y="3074359"/>
                <a:ext cx="91022" cy="40712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>
              <a:xfrm rot="18313446">
                <a:off x="1927416" y="2945831"/>
                <a:ext cx="160706" cy="12849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4988674">
                <a:off x="1220659" y="2902970"/>
                <a:ext cx="203561" cy="11779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7676" name="Group 81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1365834" y="719575"/>
                  <a:ext cx="353374" cy="4071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1376542" y="741003"/>
                  <a:ext cx="578248" cy="21962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1360481" y="719575"/>
                  <a:ext cx="310541" cy="22498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83" name="Straight Connector 82"/>
              <p:cNvCxnSpPr/>
              <p:nvPr/>
            </p:nvCxnSpPr>
            <p:spPr>
              <a:xfrm flipH="1">
                <a:off x="1723999" y="4708203"/>
                <a:ext cx="203457" cy="28927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306377" y="4718917"/>
                <a:ext cx="299832" cy="3160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64" name="TextBox 43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19062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This is perfect!</a:t>
              </a:r>
              <a:endParaRPr lang="en-US" altLang="x-none" sz="1800">
                <a:solidFill>
                  <a:srgbClr val="3366FF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7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Encodings</a:t>
            </a: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0010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An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encoding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is an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unambiguous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mapping between bit strings and the set of possible data.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2489200"/>
          <a:ext cx="7010400" cy="39116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3600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 for each 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 for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ABBA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805" name="TextBox 1"/>
          <p:cNvSpPr txBox="1">
            <a:spLocks noChangeArrowheads="1"/>
          </p:cNvSpPr>
          <p:nvPr/>
        </p:nvSpPr>
        <p:spPr bwMode="auto">
          <a:xfrm>
            <a:off x="1330325" y="4038600"/>
            <a:ext cx="60805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00.        01        10         11      00 01 01 00</a:t>
            </a:r>
          </a:p>
        </p:txBody>
      </p:sp>
      <p:sp>
        <p:nvSpPr>
          <p:cNvPr id="32806" name="TextBox 6"/>
          <p:cNvSpPr txBox="1">
            <a:spLocks noChangeArrowheads="1"/>
          </p:cNvSpPr>
          <p:nvPr/>
        </p:nvSpPr>
        <p:spPr bwMode="auto">
          <a:xfrm>
            <a:off x="1312863" y="4810125"/>
            <a:ext cx="5676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01          1        000       001     01 1 1 01</a:t>
            </a:r>
          </a:p>
        </p:txBody>
      </p:sp>
      <p:sp>
        <p:nvSpPr>
          <p:cNvPr id="32807" name="TextBox 7"/>
          <p:cNvSpPr txBox="1">
            <a:spLocks noChangeArrowheads="1"/>
          </p:cNvSpPr>
          <p:nvPr/>
        </p:nvSpPr>
        <p:spPr bwMode="auto">
          <a:xfrm>
            <a:off x="1295400" y="5715000"/>
            <a:ext cx="5426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0           1          10        11       0 1 1 0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010400" y="5586413"/>
            <a:ext cx="1066800" cy="738187"/>
            <a:chOff x="7010400" y="5585936"/>
            <a:chExt cx="1066800" cy="738664"/>
          </a:xfrm>
        </p:grpSpPr>
        <p:grpSp>
          <p:nvGrpSpPr>
            <p:cNvPr id="29738" name="Group 8"/>
            <p:cNvGrpSpPr>
              <a:grpSpLocks/>
            </p:cNvGrpSpPr>
            <p:nvPr/>
          </p:nvGrpSpPr>
          <p:grpSpPr bwMode="auto">
            <a:xfrm flipH="1">
              <a:off x="7010400" y="5778128"/>
              <a:ext cx="340005" cy="546472"/>
              <a:chOff x="2838890" y="729676"/>
              <a:chExt cx="1234915" cy="198481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3295410" y="1139389"/>
                <a:ext cx="0" cy="7096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295410" y="1849048"/>
                <a:ext cx="276762" cy="81351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82074" y="1849048"/>
                <a:ext cx="213336" cy="81351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43" name="Group 12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566407" y="2691411"/>
                  <a:ext cx="242166" cy="1731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3577939" y="2581791"/>
                  <a:ext cx="224866" cy="12693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9744" name="Group 13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857203" y="2674104"/>
                  <a:ext cx="236402" cy="4038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Freeform 25"/>
                <p:cNvSpPr/>
                <p:nvPr/>
              </p:nvSpPr>
              <p:spPr>
                <a:xfrm>
                  <a:off x="2839907" y="2576020"/>
                  <a:ext cx="253698" cy="13846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06941" y="1220163"/>
                <a:ext cx="305593" cy="2250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9" idx="0"/>
              </p:cNvCxnSpPr>
              <p:nvPr/>
            </p:nvCxnSpPr>
            <p:spPr>
              <a:xfrm flipV="1">
                <a:off x="3629831" y="1162467"/>
                <a:ext cx="282530" cy="27117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093606" y="1225931"/>
                <a:ext cx="196040" cy="3115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93606" y="1537490"/>
                <a:ext cx="172976" cy="2884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3912360" y="1047075"/>
                <a:ext cx="161445" cy="13269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8043755">
                <a:off x="3079123" y="1828891"/>
                <a:ext cx="207706" cy="10955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9751" name="Group 20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133967" y="735516"/>
                  <a:ext cx="351719" cy="403872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3145498" y="752823"/>
                  <a:ext cx="501632" cy="22501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3122435" y="729745"/>
                  <a:ext cx="305592" cy="22501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9739" name="TextBox 1"/>
            <p:cNvSpPr txBox="1">
              <a:spLocks noChangeArrowheads="1"/>
            </p:cNvSpPr>
            <p:nvPr/>
          </p:nvSpPr>
          <p:spPr bwMode="auto">
            <a:xfrm>
              <a:off x="7309479" y="5585936"/>
              <a:ext cx="76772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>
                  <a:solidFill>
                    <a:srgbClr val="3366FF"/>
                  </a:solidFill>
                  <a:latin typeface="Comic Sans MS" charset="0"/>
                </a:rPr>
                <a:t>ABBA?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>
                  <a:solidFill>
                    <a:srgbClr val="3366FF"/>
                  </a:solidFill>
                  <a:latin typeface="Comic Sans MS" charset="0"/>
                </a:rPr>
                <a:t>ABC?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>
                  <a:solidFill>
                    <a:srgbClr val="3366FF"/>
                  </a:solidFill>
                  <a:latin typeface="Comic Sans MS" charset="0"/>
                </a:rPr>
                <a:t>ADA?</a:t>
              </a:r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52400" y="5410200"/>
            <a:ext cx="10302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600" b="1">
                <a:solidFill>
                  <a:srgbClr val="FF0000"/>
                </a:solidFill>
              </a:rPr>
              <a:t>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5" grpId="0"/>
      <p:bldP spid="32806" grpId="0"/>
      <p:bldP spid="32807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2579</Words>
  <Application>Microsoft Macintosh PowerPoint</Application>
  <PresentationFormat>On-screen Show (4:3)</PresentationFormat>
  <Paragraphs>460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Bookman Old Style</vt:lpstr>
      <vt:lpstr>Calibri</vt:lpstr>
      <vt:lpstr>Comic Sans MS</vt:lpstr>
      <vt:lpstr>Gill Sans MT</vt:lpstr>
      <vt:lpstr>Lucida Sans Typewriter</vt:lpstr>
      <vt:lpstr>Tekton Pro</vt:lpstr>
      <vt:lpstr>Trebuchet MS</vt:lpstr>
      <vt:lpstr>Office Theme</vt:lpstr>
      <vt:lpstr>Equation</vt:lpstr>
      <vt:lpstr>Basics of Information</vt:lpstr>
      <vt:lpstr>What is “Information”?</vt:lpstr>
      <vt:lpstr>Quantifying Information (Claude Shannon, 1948)</vt:lpstr>
      <vt:lpstr>Information Conveyed by Data</vt:lpstr>
      <vt:lpstr>Example: Information Content</vt:lpstr>
      <vt:lpstr>Probability &amp; Information Content</vt:lpstr>
      <vt:lpstr>Entropy</vt:lpstr>
      <vt:lpstr>Meaning of Entropy</vt:lpstr>
      <vt:lpstr>Encodings</vt:lpstr>
      <vt:lpstr>Encodings as Binary Trees</vt:lpstr>
      <vt:lpstr>Fixed-length Encodings</vt:lpstr>
      <vt:lpstr>Encoding Positive Integers</vt:lpstr>
      <vt:lpstr>Hexademical Notation</vt:lpstr>
      <vt:lpstr>Encoding Signed Integers</vt:lpstr>
      <vt:lpstr>Two’s Complement Encoding</vt:lpstr>
      <vt:lpstr>More Two’s Complement</vt:lpstr>
      <vt:lpstr>Variable-length Encodings</vt:lpstr>
      <vt:lpstr>Example</vt:lpstr>
      <vt:lpstr>Huffman’s Algorithm</vt:lpstr>
      <vt:lpstr>Can We Do Better?</vt:lpstr>
      <vt:lpstr>Error Detection and Correction</vt:lpstr>
      <vt:lpstr>Hamming Distance</vt:lpstr>
      <vt:lpstr>Hamming Distance &amp; Bit Errors</vt:lpstr>
      <vt:lpstr>Single-bit Error Detection</vt:lpstr>
      <vt:lpstr>Parity check = Detect Single-bit errors</vt:lpstr>
      <vt:lpstr>Detecting Multi-bit Errors</vt:lpstr>
      <vt:lpstr>Single-bit Error Correction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132</cp:revision>
  <cp:lastPrinted>2015-09-03T13:55:16Z</cp:lastPrinted>
  <dcterms:created xsi:type="dcterms:W3CDTF">2010-02-03T13:36:01Z</dcterms:created>
  <dcterms:modified xsi:type="dcterms:W3CDTF">2022-12-08T02:33:05Z</dcterms:modified>
</cp:coreProperties>
</file>