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90" r:id="rId2"/>
    <p:sldId id="377" r:id="rId3"/>
    <p:sldId id="396" r:id="rId4"/>
    <p:sldId id="397" r:id="rId5"/>
    <p:sldId id="385" r:id="rId6"/>
    <p:sldId id="386" r:id="rId7"/>
    <p:sldId id="378" r:id="rId8"/>
    <p:sldId id="398" r:id="rId9"/>
    <p:sldId id="399" r:id="rId10"/>
    <p:sldId id="388" r:id="rId11"/>
    <p:sldId id="389" r:id="rId12"/>
    <p:sldId id="400" r:id="rId13"/>
    <p:sldId id="401" r:id="rId14"/>
    <p:sldId id="40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53F"/>
    <a:srgbClr val="FFC3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howGuides="1">
      <p:cViewPr varScale="1">
        <p:scale>
          <a:sx n="117" d="100"/>
          <a:sy n="117" d="100"/>
        </p:scale>
        <p:origin x="1464" y="168"/>
      </p:cViewPr>
      <p:guideLst>
        <p:guide orient="horz" pos="105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openclipart.org</a:t>
            </a:r>
            <a:r>
              <a:rPr lang="en-US" dirty="0">
                <a:ea typeface="ＭＳ Ｐゴシック" charset="0"/>
                <a:cs typeface="ＭＳ Ｐゴシック" charset="0"/>
              </a:rPr>
              <a:t>/detail/183525/eco-green-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recyling</a:t>
            </a:r>
            <a:r>
              <a:rPr lang="en-US" dirty="0">
                <a:ea typeface="ＭＳ Ｐゴシック" charset="0"/>
                <a:cs typeface="ＭＳ Ｐゴシック" charset="0"/>
              </a:rPr>
              <a:t>-work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485900"/>
            <a:ext cx="3454400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85900"/>
            <a:ext cx="3454400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8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Models of Computation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B97E-5B53-456E-9F2C-99F420A4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143000"/>
            <a:ext cx="7772400" cy="4863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C1D2C-D480-D7C2-90F7-6576AB947EED}"/>
              </a:ext>
            </a:extLst>
          </p:cNvPr>
          <p:cNvSpPr txBox="1"/>
          <p:nvPr/>
        </p:nvSpPr>
        <p:spPr>
          <a:xfrm>
            <a:off x="5817137" y="6006710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https://</a:t>
            </a:r>
            <a:r>
              <a:rPr lang="en-US" sz="1600" dirty="0" err="1">
                <a:latin typeface="+mj-lt"/>
              </a:rPr>
              <a:t>xkcd.com</a:t>
            </a:r>
            <a:r>
              <a:rPr lang="en-US" sz="1600" dirty="0">
                <a:latin typeface="+mj-lt"/>
              </a:rPr>
              <a:t>/205/</a:t>
            </a:r>
          </a:p>
        </p:txBody>
      </p:sp>
    </p:spTree>
    <p:extLst>
      <p:ext uri="{BB962C8B-B14F-4D97-AF65-F5344CB8AC3E}">
        <p14:creationId xmlns:p14="http://schemas.microsoft.com/office/powerpoint/2010/main" val="138378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85800" y="1905000"/>
            <a:ext cx="2659063" cy="762000"/>
            <a:chOff x="1135" y="2784"/>
            <a:chExt cx="1675" cy="480"/>
          </a:xfrm>
        </p:grpSpPr>
        <p:sp>
          <p:nvSpPr>
            <p:cNvPr id="4" name="Rectangle 29"/>
            <p:cNvSpPr>
              <a:spLocks noChangeArrowheads="1"/>
            </p:cNvSpPr>
            <p:nvPr/>
          </p:nvSpPr>
          <p:spPr bwMode="auto">
            <a:xfrm>
              <a:off x="1538" y="2832"/>
              <a:ext cx="432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Text Box 30"/>
            <p:cNvSpPr txBox="1">
              <a:spLocks noChangeArrowheads="1"/>
            </p:cNvSpPr>
            <p:nvPr/>
          </p:nvSpPr>
          <p:spPr bwMode="auto">
            <a:xfrm>
              <a:off x="1536" y="2848"/>
              <a:ext cx="4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0" dirty="0">
                  <a:latin typeface="+mj-lt"/>
                </a:rPr>
                <a:t>T</a:t>
              </a:r>
              <a:r>
                <a:rPr lang="en-US" sz="3200" b="0" baseline="-25000" dirty="0">
                  <a:latin typeface="+mj-lt"/>
                </a:rPr>
                <a:t>U</a:t>
              </a:r>
            </a:p>
          </p:txBody>
        </p:sp>
        <p:sp>
          <p:nvSpPr>
            <p:cNvPr id="6" name="Line 31"/>
            <p:cNvSpPr>
              <a:spLocks noChangeShapeType="1"/>
            </p:cNvSpPr>
            <p:nvPr/>
          </p:nvSpPr>
          <p:spPr bwMode="auto">
            <a:xfrm>
              <a:off x="129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135" y="278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k</a:t>
              </a:r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9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1153" y="3024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j</a:t>
              </a: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97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256" y="2882"/>
              <a:ext cx="5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800" b="0">
                  <a:latin typeface="+mj-lt"/>
                </a:rPr>
                <a:t>T</a:t>
              </a:r>
              <a:r>
                <a:rPr lang="en-US" sz="2800" b="0" baseline="-25000">
                  <a:latin typeface="+mj-lt"/>
                </a:rPr>
                <a:t>k</a:t>
              </a:r>
              <a:r>
                <a:rPr lang="en-US" sz="2800" b="0">
                  <a:latin typeface="+mj-lt"/>
                </a:rPr>
                <a:t>[j]</a:t>
              </a:r>
            </a:p>
          </p:txBody>
        </p: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581400" y="1271587"/>
            <a:ext cx="5181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dirty="0">
                <a:latin typeface="+mj-lt"/>
              </a:rPr>
              <a:t>What’</a:t>
            </a:r>
            <a:r>
              <a:rPr lang="en-US" altLang="ja-JP" b="0" dirty="0">
                <a:latin typeface="+mj-lt"/>
              </a:rPr>
              <a:t>s going on here?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k encodes a </a:t>
            </a:r>
            <a:r>
              <a:rPr lang="ja-JP" altLang="en-US" sz="2000" b="0" dirty="0">
                <a:latin typeface="+mj-lt"/>
              </a:rPr>
              <a:t>“</a:t>
            </a:r>
            <a:r>
              <a:rPr lang="en-US" altLang="ja-JP" sz="2000" b="0" dirty="0">
                <a:latin typeface="+mj-lt"/>
              </a:rPr>
              <a:t>program</a:t>
            </a:r>
            <a:r>
              <a:rPr lang="ja-JP" altLang="en-US" sz="2000" b="0" dirty="0">
                <a:latin typeface="+mj-lt"/>
              </a:rPr>
              <a:t>”</a:t>
            </a:r>
            <a:r>
              <a:rPr lang="en-US" altLang="ja-JP" sz="2000" b="0" dirty="0">
                <a:latin typeface="+mj-lt"/>
              </a:rPr>
              <a:t> – a description of some arbitrary machine.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j encodes the input data to be used.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T</a:t>
            </a:r>
            <a:r>
              <a:rPr lang="en-US" sz="2000" b="0" baseline="-25000" dirty="0">
                <a:latin typeface="+mj-lt"/>
              </a:rPr>
              <a:t>U</a:t>
            </a:r>
            <a:r>
              <a:rPr lang="en-US" sz="2000" b="0" dirty="0">
                <a:latin typeface="+mj-lt"/>
              </a:rPr>
              <a:t> </a:t>
            </a:r>
            <a:r>
              <a:rPr lang="en-US" sz="2000" b="0" i="1" dirty="0">
                <a:latin typeface="+mj-lt"/>
              </a:rPr>
              <a:t>interprets</a:t>
            </a:r>
            <a:r>
              <a:rPr lang="en-US" sz="2000" b="0" dirty="0">
                <a:latin typeface="+mj-lt"/>
              </a:rPr>
              <a:t> the program, emulating its processing of the data!</a:t>
            </a:r>
          </a:p>
        </p:txBody>
      </p: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1676400" y="4267201"/>
            <a:ext cx="6019800" cy="1828801"/>
            <a:chOff x="288" y="1392"/>
            <a:chExt cx="2544" cy="1152"/>
          </a:xfrm>
        </p:grpSpPr>
        <p:sp>
          <p:nvSpPr>
            <p:cNvPr id="15" name="AutoShape 44"/>
            <p:cNvSpPr>
              <a:spLocks noChangeArrowheads="1"/>
            </p:cNvSpPr>
            <p:nvPr/>
          </p:nvSpPr>
          <p:spPr bwMode="auto">
            <a:xfrm>
              <a:off x="288" y="1392"/>
              <a:ext cx="2544" cy="115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36" y="1440"/>
              <a:ext cx="2496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</a:rPr>
                <a:t>KEY IDEA: </a:t>
              </a:r>
              <a:r>
                <a:rPr lang="en-US" sz="2800" u="sng" dirty="0">
                  <a:latin typeface="+mj-lt"/>
                </a:rPr>
                <a:t>Interpretation</a:t>
              </a:r>
              <a:r>
                <a:rPr lang="en-US" sz="2800" dirty="0">
                  <a:latin typeface="+mj-lt"/>
                </a:rPr>
                <a:t>.  </a:t>
              </a:r>
              <a:r>
                <a:rPr lang="en-US" sz="2400" dirty="0">
                  <a:latin typeface="+mj-lt"/>
                </a:rPr>
                <a:t>Manipulate </a:t>
              </a:r>
              <a:r>
                <a:rPr lang="en-US" sz="2400" i="1" dirty="0">
                  <a:latin typeface="+mj-lt"/>
                </a:rPr>
                <a:t>coded representations</a:t>
              </a:r>
              <a:r>
                <a:rPr lang="en-US" sz="2400" dirty="0">
                  <a:latin typeface="+mj-lt"/>
                </a:rPr>
                <a:t>  of computing machines, rather than the machines themselves.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Universality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57200" y="1295400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0" indent="0"/>
            <a:r>
              <a:rPr lang="en-US" sz="2000" b="0" dirty="0">
                <a:latin typeface="+mj-lt"/>
              </a:rPr>
              <a:t>The </a:t>
            </a:r>
            <a:r>
              <a:rPr lang="en-US" sz="2000" b="0" i="1" dirty="0">
                <a:latin typeface="+mj-lt"/>
              </a:rPr>
              <a:t>Universal Turing Machine</a:t>
            </a:r>
            <a:r>
              <a:rPr lang="en-US" sz="2000" b="0" dirty="0">
                <a:latin typeface="+mj-lt"/>
              </a:rPr>
              <a:t> is the paradigm for modern general-purpose computers!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457200" y="2209800"/>
            <a:ext cx="8153400" cy="14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30188" lvl="1" indent="0">
              <a:lnSpc>
                <a:spcPct val="110000"/>
              </a:lnSpc>
            </a:pPr>
            <a:r>
              <a:rPr lang="en-US" sz="2000" b="0" dirty="0">
                <a:latin typeface="+mj-lt"/>
              </a:rPr>
              <a:t>Basic threshold test:  Is your computer </a:t>
            </a:r>
            <a:r>
              <a:rPr lang="en-US" sz="2000" b="0" i="1" dirty="0">
                <a:solidFill>
                  <a:srgbClr val="FF0000"/>
                </a:solidFill>
                <a:latin typeface="+mj-lt"/>
              </a:rPr>
              <a:t>Turing Universal </a:t>
            </a:r>
            <a:r>
              <a:rPr lang="en-US" sz="2000" b="0" dirty="0">
                <a:latin typeface="+mj-lt"/>
              </a:rPr>
              <a:t>?</a:t>
            </a:r>
          </a:p>
          <a:p>
            <a:pPr marL="914400" lvl="1" indent="-225425">
              <a:lnSpc>
                <a:spcPct val="110000"/>
              </a:lnSpc>
              <a:buFont typeface="Arial"/>
              <a:buChar char="•"/>
            </a:pPr>
            <a:r>
              <a:rPr lang="en-US" sz="2000" b="0" dirty="0">
                <a:latin typeface="+mj-lt"/>
              </a:rPr>
              <a:t>If so, it can emulate every other Turing machine!</a:t>
            </a:r>
          </a:p>
          <a:p>
            <a:pPr marL="914400" lvl="1" indent="-225425">
              <a:lnSpc>
                <a:spcPct val="110000"/>
              </a:lnSpc>
              <a:buFont typeface="Arial"/>
              <a:buChar char="•"/>
            </a:pPr>
            <a:r>
              <a:rPr lang="en-US" sz="2000" b="0" dirty="0">
                <a:latin typeface="+mj-lt"/>
              </a:rPr>
              <a:t>Thus, your computer can compute any computable function</a:t>
            </a: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457200" y="3886200"/>
            <a:ext cx="8153400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30188" lvl="1" indent="0">
              <a:lnSpc>
                <a:spcPct val="110000"/>
              </a:lnSpc>
            </a:pPr>
            <a:r>
              <a:rPr lang="en-US" sz="2000" b="0" dirty="0">
                <a:latin typeface="+mj-lt"/>
              </a:rPr>
              <a:t>To show your computer is Universal: demonstrate that it can emulate some known UTM.</a:t>
            </a:r>
          </a:p>
          <a:p>
            <a:pPr marL="915988" lvl="2">
              <a:lnSpc>
                <a:spcPct val="110000"/>
              </a:lnSpc>
              <a:buFontTx/>
              <a:buChar char="•"/>
            </a:pPr>
            <a:r>
              <a:rPr lang="en-US" sz="2000" b="0" dirty="0">
                <a:latin typeface="+mj-lt"/>
              </a:rPr>
              <a:t>Actually given finite memory, can only emulate UTMs + inputs up to a certain size</a:t>
            </a:r>
          </a:p>
          <a:p>
            <a:pPr marL="915988" lvl="2">
              <a:lnSpc>
                <a:spcPct val="110000"/>
              </a:lnSpc>
              <a:buFontTx/>
              <a:buChar char="•"/>
            </a:pPr>
            <a:r>
              <a:rPr lang="en-US" sz="2000" b="0" dirty="0">
                <a:latin typeface="+mj-lt"/>
              </a:rPr>
              <a:t>This is not a high bar: conditional branches (BEQ) and some simple arithmetic (SUB) are enough.</a:t>
            </a:r>
          </a:p>
        </p:txBody>
      </p:sp>
    </p:spTree>
    <p:extLst>
      <p:ext uri="{BB962C8B-B14F-4D97-AF65-F5344CB8AC3E}">
        <p14:creationId xmlns:p14="http://schemas.microsoft.com/office/powerpoint/2010/main" val="41113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Coded Algorithms: Key to CS</a:t>
            </a:r>
            <a:br>
              <a:rPr lang="en-US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data </a:t>
            </a:r>
            <a:r>
              <a:rPr lang="en-US" sz="2400" dirty="0" err="1">
                <a:ea typeface="ＭＳ Ｐゴシック" charset="0"/>
              </a:rPr>
              <a:t>vs</a:t>
            </a:r>
            <a:r>
              <a:rPr lang="en-US" sz="2400" dirty="0">
                <a:ea typeface="ＭＳ Ｐゴシック" charset="0"/>
              </a:rPr>
              <a:t> hardware</a:t>
            </a:r>
          </a:p>
        </p:txBody>
      </p:sp>
      <p:sp>
        <p:nvSpPr>
          <p:cNvPr id="53250" name="Text Box 143"/>
          <p:cNvSpPr txBox="1">
            <a:spLocks noChangeArrowheads="1"/>
          </p:cNvSpPr>
          <p:nvPr/>
        </p:nvSpPr>
        <p:spPr bwMode="auto">
          <a:xfrm>
            <a:off x="2743200" y="167640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Algorithms as data:</a:t>
            </a:r>
            <a:r>
              <a:rPr lang="en-US" sz="1600" b="0">
                <a:latin typeface="+mj-lt"/>
              </a:rPr>
              <a:t> enables</a:t>
            </a:r>
          </a:p>
          <a:p>
            <a:pPr lvl="1"/>
            <a:r>
              <a:rPr lang="en-US" sz="1600" b="0">
                <a:latin typeface="+mj-lt"/>
              </a:rPr>
              <a:t>COMPILERS: analyze, optimize, transform behavior</a:t>
            </a:r>
          </a:p>
        </p:txBody>
      </p:sp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304800" y="3886201"/>
            <a:ext cx="3886200" cy="2373313"/>
            <a:chOff x="192" y="2448"/>
            <a:chExt cx="2448" cy="1495"/>
          </a:xfrm>
        </p:grpSpPr>
        <p:grpSp>
          <p:nvGrpSpPr>
            <p:cNvPr id="53345" name="Group 245"/>
            <p:cNvGrpSpPr>
              <a:grpSpLocks/>
            </p:cNvGrpSpPr>
            <p:nvPr/>
          </p:nvGrpSpPr>
          <p:grpSpPr bwMode="auto">
            <a:xfrm>
              <a:off x="864" y="2448"/>
              <a:ext cx="1776" cy="1008"/>
              <a:chOff x="864" y="2352"/>
              <a:chExt cx="1776" cy="1008"/>
            </a:xfrm>
          </p:grpSpPr>
          <p:sp>
            <p:nvSpPr>
              <p:cNvPr id="53347" name="Oval 22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1776" cy="1008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grpSp>
            <p:nvGrpSpPr>
              <p:cNvPr id="53348" name="Group 226"/>
              <p:cNvGrpSpPr>
                <a:grpSpLocks/>
              </p:cNvGrpSpPr>
              <p:nvPr/>
            </p:nvGrpSpPr>
            <p:grpSpPr bwMode="auto">
              <a:xfrm>
                <a:off x="1200" y="2544"/>
                <a:ext cx="1248" cy="648"/>
                <a:chOff x="480" y="3024"/>
                <a:chExt cx="1248" cy="648"/>
              </a:xfrm>
            </p:grpSpPr>
            <p:grpSp>
              <p:nvGrpSpPr>
                <p:cNvPr id="53349" name="Group 222"/>
                <p:cNvGrpSpPr>
                  <a:grpSpLocks/>
                </p:cNvGrpSpPr>
                <p:nvPr/>
              </p:nvGrpSpPr>
              <p:grpSpPr bwMode="auto">
                <a:xfrm>
                  <a:off x="480" y="3024"/>
                  <a:ext cx="1248" cy="569"/>
                  <a:chOff x="480" y="3024"/>
                  <a:chExt cx="1248" cy="569"/>
                </a:xfrm>
              </p:grpSpPr>
              <p:grpSp>
                <p:nvGrpSpPr>
                  <p:cNvPr id="5335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816" y="3024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96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7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3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6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7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8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4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248" y="3168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8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4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5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6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7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8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9" name="Line 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0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1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2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3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4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5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5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480" y="3264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70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2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3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4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5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6" name="Line 2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7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8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9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0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1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2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6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912" y="3408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5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58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59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8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9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</p:grpSp>
            <p:sp>
              <p:nvSpPr>
                <p:cNvPr id="53350" name="Freeform 223"/>
                <p:cNvSpPr>
                  <a:spLocks/>
                </p:cNvSpPr>
                <p:nvPr/>
              </p:nvSpPr>
              <p:spPr bwMode="auto">
                <a:xfrm>
                  <a:off x="768" y="3408"/>
                  <a:ext cx="384" cy="264"/>
                </a:xfrm>
                <a:custGeom>
                  <a:avLst/>
                  <a:gdLst>
                    <a:gd name="T0" fmla="*/ 0 w 384"/>
                    <a:gd name="T1" fmla="*/ 0 h 264"/>
                    <a:gd name="T2" fmla="*/ 144 w 384"/>
                    <a:gd name="T3" fmla="*/ 240 h 264"/>
                    <a:gd name="T4" fmla="*/ 384 w 384"/>
                    <a:gd name="T5" fmla="*/ 144 h 264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64"/>
                    <a:gd name="T11" fmla="*/ 384 w 384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64">
                      <a:moveTo>
                        <a:pt x="0" y="0"/>
                      </a:moveTo>
                      <a:cubicBezTo>
                        <a:pt x="40" y="108"/>
                        <a:pt x="80" y="216"/>
                        <a:pt x="144" y="240"/>
                      </a:cubicBezTo>
                      <a:cubicBezTo>
                        <a:pt x="208" y="264"/>
                        <a:pt x="296" y="204"/>
                        <a:pt x="384" y="1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351" name="Freeform 224"/>
                <p:cNvSpPr>
                  <a:spLocks/>
                </p:cNvSpPr>
                <p:nvPr/>
              </p:nvSpPr>
              <p:spPr bwMode="auto">
                <a:xfrm>
                  <a:off x="1200" y="3264"/>
                  <a:ext cx="392" cy="288"/>
                </a:xfrm>
                <a:custGeom>
                  <a:avLst/>
                  <a:gdLst>
                    <a:gd name="T0" fmla="*/ 0 w 392"/>
                    <a:gd name="T1" fmla="*/ 288 h 288"/>
                    <a:gd name="T2" fmla="*/ 336 w 392"/>
                    <a:gd name="T3" fmla="*/ 240 h 288"/>
                    <a:gd name="T4" fmla="*/ 336 w 392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92"/>
                    <a:gd name="T10" fmla="*/ 0 h 288"/>
                    <a:gd name="T11" fmla="*/ 392 w 392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" h="288">
                      <a:moveTo>
                        <a:pt x="0" y="288"/>
                      </a:moveTo>
                      <a:cubicBezTo>
                        <a:pt x="140" y="288"/>
                        <a:pt x="280" y="288"/>
                        <a:pt x="336" y="240"/>
                      </a:cubicBezTo>
                      <a:cubicBezTo>
                        <a:pt x="392" y="192"/>
                        <a:pt x="364" y="96"/>
                        <a:pt x="3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352" name="Freeform 225"/>
                <p:cNvSpPr>
                  <a:spLocks/>
                </p:cNvSpPr>
                <p:nvPr/>
              </p:nvSpPr>
              <p:spPr bwMode="auto">
                <a:xfrm>
                  <a:off x="1104" y="3168"/>
                  <a:ext cx="384" cy="168"/>
                </a:xfrm>
                <a:custGeom>
                  <a:avLst/>
                  <a:gdLst>
                    <a:gd name="T0" fmla="*/ 0 w 384"/>
                    <a:gd name="T1" fmla="*/ 0 h 168"/>
                    <a:gd name="T2" fmla="*/ 96 w 384"/>
                    <a:gd name="T3" fmla="*/ 144 h 168"/>
                    <a:gd name="T4" fmla="*/ 384 w 384"/>
                    <a:gd name="T5" fmla="*/ 144 h 16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168"/>
                    <a:gd name="T11" fmla="*/ 384 w 384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168">
                      <a:moveTo>
                        <a:pt x="0" y="0"/>
                      </a:moveTo>
                      <a:cubicBezTo>
                        <a:pt x="16" y="60"/>
                        <a:pt x="32" y="120"/>
                        <a:pt x="96" y="144"/>
                      </a:cubicBezTo>
                      <a:cubicBezTo>
                        <a:pt x="160" y="168"/>
                        <a:pt x="272" y="156"/>
                        <a:pt x="384" y="1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</p:grpSp>
        <p:sp>
          <p:nvSpPr>
            <p:cNvPr id="53346" name="Text Box 144"/>
            <p:cNvSpPr txBox="1">
              <a:spLocks noChangeArrowheads="1"/>
            </p:cNvSpPr>
            <p:nvPr/>
          </p:nvSpPr>
          <p:spPr bwMode="auto">
            <a:xfrm>
              <a:off x="192" y="3264"/>
              <a:ext cx="235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 dirty="0">
                  <a:latin typeface="+mj-lt"/>
                </a:rPr>
                <a:t>SOFTWARE ENGINEERING:</a:t>
              </a:r>
            </a:p>
            <a:p>
              <a:pPr lvl="1"/>
              <a:r>
                <a:rPr lang="en-US" sz="1600" b="0" dirty="0">
                  <a:latin typeface="+mj-lt"/>
                </a:rPr>
                <a:t>Composition, iteration, abstraction of coded behavior</a:t>
              </a:r>
            </a:p>
            <a:p>
              <a:r>
                <a:rPr lang="en-US" sz="1600" b="0" dirty="0">
                  <a:latin typeface="+mj-lt"/>
                </a:rPr>
                <a:t>       F(x) = g(h(x), p((q(x)))</a:t>
              </a:r>
            </a:p>
          </p:txBody>
        </p:sp>
      </p:grpSp>
      <p:sp>
        <p:nvSpPr>
          <p:cNvPr id="53313" name="Line 124"/>
          <p:cNvSpPr>
            <a:spLocks noChangeShapeType="1"/>
          </p:cNvSpPr>
          <p:nvPr/>
        </p:nvSpPr>
        <p:spPr bwMode="auto">
          <a:xfrm>
            <a:off x="2209800" y="3124200"/>
            <a:ext cx="381000" cy="1588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j-lt"/>
            </a:endParaRPr>
          </a:p>
        </p:txBody>
      </p:sp>
      <p:sp>
        <p:nvSpPr>
          <p:cNvPr id="53314" name="Line 125"/>
          <p:cNvSpPr>
            <a:spLocks noChangeShapeType="1"/>
          </p:cNvSpPr>
          <p:nvPr/>
        </p:nvSpPr>
        <p:spPr bwMode="auto">
          <a:xfrm>
            <a:off x="1676400" y="2209800"/>
            <a:ext cx="1588" cy="38100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j-lt"/>
            </a:endParaRPr>
          </a:p>
        </p:txBody>
      </p:sp>
      <p:pic>
        <p:nvPicPr>
          <p:cNvPr id="3" name="Picture 2" descr="eco-green-recyling-work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066800" cy="1066800"/>
          </a:xfrm>
          <a:prstGeom prst="rect">
            <a:avLst/>
          </a:prstGeom>
        </p:spPr>
      </p:pic>
      <p:sp>
        <p:nvSpPr>
          <p:cNvPr id="53309" name="Text Box 145"/>
          <p:cNvSpPr txBox="1">
            <a:spLocks noChangeArrowheads="1"/>
          </p:cNvSpPr>
          <p:nvPr/>
        </p:nvSpPr>
        <p:spPr bwMode="auto">
          <a:xfrm>
            <a:off x="3352800" y="2362200"/>
            <a:ext cx="533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+mj-lt"/>
              </a:rPr>
              <a:t>T</a:t>
            </a:r>
            <a:r>
              <a:rPr lang="en-US" sz="1600" b="0" baseline="-25000" dirty="0">
                <a:latin typeface="+mj-lt"/>
              </a:rPr>
              <a:t>COMPILER-X-to-Y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] = P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, such that T</a:t>
            </a:r>
            <a:r>
              <a:rPr lang="en-US" sz="1600" b="0" baseline="-25000" dirty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, z] = T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, z]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439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</a:rPr>
              <a:t>P</a:t>
            </a:r>
            <a:r>
              <a:rPr lang="en-US" sz="2000" baseline="-25000" dirty="0" err="1">
                <a:latin typeface="+mj-lt"/>
              </a:rPr>
              <a:t>x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76600" y="2895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</a:rPr>
              <a:t>P</a:t>
            </a:r>
            <a:r>
              <a:rPr lang="en-US" sz="2000" baseline="-25000" dirty="0" err="1">
                <a:latin typeface="+mj-lt"/>
              </a:rPr>
              <a:t>y</a:t>
            </a:r>
            <a:endParaRPr lang="en-US" sz="2000" baseline="-250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1447800"/>
            <a:ext cx="561710" cy="708025"/>
            <a:chOff x="609600" y="663575"/>
            <a:chExt cx="561710" cy="708025"/>
          </a:xfrm>
        </p:grpSpPr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609600" y="685800"/>
              <a:ext cx="5334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Text Box 11"/>
            <p:cNvSpPr txBox="1">
              <a:spLocks noChangeArrowheads="1"/>
            </p:cNvSpPr>
            <p:nvPr/>
          </p:nvSpPr>
          <p:spPr bwMode="auto">
            <a:xfrm>
              <a:off x="609600" y="663575"/>
              <a:ext cx="5617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dirty="0" err="1">
                  <a:latin typeface="+mj-lt"/>
                </a:rPr>
                <a:t>Pgm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7" name="Line 12"/>
            <p:cNvSpPr>
              <a:spLocks noChangeShapeType="1"/>
            </p:cNvSpPr>
            <p:nvPr/>
          </p:nvSpPr>
          <p:spPr bwMode="auto">
            <a:xfrm>
              <a:off x="768350" y="9604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" name="Line 13"/>
            <p:cNvSpPr>
              <a:spLocks noChangeShapeType="1"/>
            </p:cNvSpPr>
            <p:nvPr/>
          </p:nvSpPr>
          <p:spPr bwMode="auto">
            <a:xfrm>
              <a:off x="768350" y="11049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9" name="Line 14"/>
            <p:cNvSpPr>
              <a:spLocks noChangeShapeType="1"/>
            </p:cNvSpPr>
            <p:nvPr/>
          </p:nvSpPr>
          <p:spPr bwMode="auto">
            <a:xfrm>
              <a:off x="76835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667000" y="2743200"/>
            <a:ext cx="561710" cy="708025"/>
            <a:chOff x="609600" y="663575"/>
            <a:chExt cx="561710" cy="708025"/>
          </a:xfrm>
        </p:grpSpPr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609600" y="685800"/>
              <a:ext cx="533400" cy="685800"/>
            </a:xfrm>
            <a:prstGeom prst="rect">
              <a:avLst/>
            </a:prstGeom>
            <a:solidFill>
              <a:srgbClr val="FFC3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3" name="Text Box 11"/>
            <p:cNvSpPr txBox="1">
              <a:spLocks noChangeArrowheads="1"/>
            </p:cNvSpPr>
            <p:nvPr/>
          </p:nvSpPr>
          <p:spPr bwMode="auto">
            <a:xfrm>
              <a:off x="609600" y="663575"/>
              <a:ext cx="5617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dirty="0" err="1">
                  <a:latin typeface="+mj-lt"/>
                </a:rPr>
                <a:t>Pgm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4" name="Line 12"/>
            <p:cNvSpPr>
              <a:spLocks noChangeShapeType="1"/>
            </p:cNvSpPr>
            <p:nvPr/>
          </p:nvSpPr>
          <p:spPr bwMode="auto">
            <a:xfrm>
              <a:off x="768350" y="9604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5" name="Line 13"/>
            <p:cNvSpPr>
              <a:spLocks noChangeShapeType="1"/>
            </p:cNvSpPr>
            <p:nvPr/>
          </p:nvSpPr>
          <p:spPr bwMode="auto">
            <a:xfrm>
              <a:off x="768350" y="11049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6" name="Line 14"/>
            <p:cNvSpPr>
              <a:spLocks noChangeShapeType="1"/>
            </p:cNvSpPr>
            <p:nvPr/>
          </p:nvSpPr>
          <p:spPr bwMode="auto">
            <a:xfrm>
              <a:off x="76835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2590800"/>
            <a:ext cx="4495800" cy="3644900"/>
            <a:chOff x="4495800" y="2590800"/>
            <a:chExt cx="4495800" cy="3644900"/>
          </a:xfrm>
        </p:grpSpPr>
        <p:grpSp>
          <p:nvGrpSpPr>
            <p:cNvPr id="6" name="Group 5"/>
            <p:cNvGrpSpPr/>
            <p:nvPr/>
          </p:nvGrpSpPr>
          <p:grpSpPr>
            <a:xfrm>
              <a:off x="5867400" y="2590800"/>
              <a:ext cx="2819400" cy="2362200"/>
              <a:chOff x="5867400" y="2590800"/>
              <a:chExt cx="2819400" cy="2362200"/>
            </a:xfrm>
          </p:grpSpPr>
          <p:sp>
            <p:nvSpPr>
              <p:cNvPr id="53256" name="Oval 244"/>
              <p:cNvSpPr>
                <a:spLocks noChangeArrowheads="1"/>
              </p:cNvSpPr>
              <p:nvPr/>
            </p:nvSpPr>
            <p:spPr bwMode="auto">
              <a:xfrm>
                <a:off x="5867400" y="2590800"/>
                <a:ext cx="2819400" cy="2362200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0" name="Text Box 276"/>
              <p:cNvSpPr txBox="1">
                <a:spLocks noChangeArrowheads="1"/>
              </p:cNvSpPr>
              <p:nvPr/>
            </p:nvSpPr>
            <p:spPr bwMode="auto">
              <a:xfrm>
                <a:off x="7239000" y="3048000"/>
                <a:ext cx="74930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  <a:latin typeface="+mj-lt"/>
                  </a:rPr>
                  <a:t>P</a:t>
                </a:r>
                <a:r>
                  <a:rPr lang="en-US" sz="1600" b="0" baseline="-25000" dirty="0">
                    <a:solidFill>
                      <a:schemeClr val="accent2"/>
                    </a:solidFill>
                    <a:latin typeface="+mj-lt"/>
                  </a:rPr>
                  <a:t>LINUX</a:t>
                </a:r>
              </a:p>
            </p:txBody>
          </p:sp>
          <p:sp>
            <p:nvSpPr>
              <p:cNvPr id="53261" name="Text Box 277"/>
              <p:cNvSpPr txBox="1">
                <a:spLocks noChangeArrowheads="1"/>
              </p:cNvSpPr>
              <p:nvPr/>
            </p:nvSpPr>
            <p:spPr bwMode="auto">
              <a:xfrm>
                <a:off x="6477000" y="3048000"/>
                <a:ext cx="62865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1600" b="0" dirty="0" err="1">
                    <a:solidFill>
                      <a:srgbClr val="FF0066"/>
                    </a:solidFill>
                    <a:latin typeface="+mj-lt"/>
                  </a:rPr>
                  <a:t>P</a:t>
                </a:r>
                <a:r>
                  <a:rPr lang="en-US" sz="1600" b="0" baseline="-25000" dirty="0" err="1">
                    <a:solidFill>
                      <a:srgbClr val="FF0066"/>
                    </a:solidFill>
                    <a:latin typeface="+mj-lt"/>
                  </a:rPr>
                  <a:t>Jade</a:t>
                </a:r>
                <a:endParaRPr lang="en-US" sz="1600" b="0" baseline="-25000" dirty="0">
                  <a:solidFill>
                    <a:srgbClr val="FF0066"/>
                  </a:solidFill>
                  <a:latin typeface="+mj-lt"/>
                </a:endParaRPr>
              </a:p>
            </p:txBody>
          </p:sp>
          <p:grpSp>
            <p:nvGrpSpPr>
              <p:cNvPr id="53262" name="Group 281"/>
              <p:cNvGrpSpPr>
                <a:grpSpLocks/>
              </p:cNvGrpSpPr>
              <p:nvPr/>
            </p:nvGrpSpPr>
            <p:grpSpPr bwMode="auto">
              <a:xfrm>
                <a:off x="6629400" y="3352800"/>
                <a:ext cx="1066800" cy="533400"/>
                <a:chOff x="4176" y="2064"/>
                <a:chExt cx="672" cy="336"/>
              </a:xfrm>
            </p:grpSpPr>
            <p:sp>
              <p:nvSpPr>
                <p:cNvPr id="5326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4176" y="2064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267" name="Line 279"/>
                <p:cNvSpPr>
                  <a:spLocks noChangeShapeType="1"/>
                </p:cNvSpPr>
                <p:nvPr/>
              </p:nvSpPr>
              <p:spPr bwMode="auto">
                <a:xfrm>
                  <a:off x="4272" y="20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268" name="Line 280"/>
                <p:cNvSpPr>
                  <a:spLocks noChangeShapeType="1"/>
                </p:cNvSpPr>
                <p:nvPr/>
              </p:nvSpPr>
              <p:spPr bwMode="auto">
                <a:xfrm>
                  <a:off x="4272" y="2064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53263" name="Line 283"/>
              <p:cNvSpPr>
                <a:spLocks noChangeShapeType="1"/>
              </p:cNvSpPr>
              <p:nvPr/>
            </p:nvSpPr>
            <p:spPr bwMode="auto">
              <a:xfrm>
                <a:off x="7620000" y="3352800"/>
                <a:ext cx="15240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4" name="Line 284"/>
              <p:cNvSpPr>
                <a:spLocks noChangeShapeType="1"/>
              </p:cNvSpPr>
              <p:nvPr/>
            </p:nvSpPr>
            <p:spPr bwMode="auto">
              <a:xfrm flipH="1">
                <a:off x="7391400" y="3352800"/>
                <a:ext cx="228600" cy="5334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5" name="Line 285"/>
              <p:cNvSpPr>
                <a:spLocks noChangeShapeType="1"/>
              </p:cNvSpPr>
              <p:nvPr/>
            </p:nvSpPr>
            <p:spPr bwMode="auto">
              <a:xfrm flipH="1">
                <a:off x="6705600" y="3352800"/>
                <a:ext cx="91440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400800" y="3810000"/>
                <a:ext cx="381000" cy="505732"/>
                <a:chOff x="609600" y="663575"/>
                <a:chExt cx="533400" cy="708025"/>
              </a:xfrm>
            </p:grpSpPr>
            <p:sp>
              <p:nvSpPr>
                <p:cNvPr id="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80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7162800" y="3943443"/>
                <a:ext cx="381000" cy="505732"/>
                <a:chOff x="609600" y="663575"/>
                <a:chExt cx="533400" cy="708025"/>
              </a:xfrm>
            </p:grpSpPr>
            <p:sp>
              <p:nvSpPr>
                <p:cNvPr id="184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86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696200" y="3733800"/>
                <a:ext cx="381000" cy="505732"/>
                <a:chOff x="609600" y="663575"/>
                <a:chExt cx="533400" cy="708025"/>
              </a:xfrm>
            </p:grpSpPr>
            <p:sp>
              <p:nvSpPr>
                <p:cNvPr id="190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92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255" name="Text Box 246"/>
            <p:cNvSpPr txBox="1">
              <a:spLocks noChangeArrowheads="1"/>
            </p:cNvSpPr>
            <p:nvPr/>
          </p:nvSpPr>
          <p:spPr bwMode="auto">
            <a:xfrm>
              <a:off x="4495800" y="4419600"/>
              <a:ext cx="449580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68275" indent="-16827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625475" indent="-16827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081088" indent="-166688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 dirty="0">
                  <a:latin typeface="+mj-lt"/>
                </a:rPr>
                <a:t>LANGUAGE DESIGN: Separate specification from implementation</a:t>
              </a:r>
            </a:p>
            <a:p>
              <a:pPr lvl="1">
                <a:buFontTx/>
                <a:buChar char="•"/>
              </a:pPr>
              <a:r>
                <a:rPr lang="en-US" sz="1600" b="0" dirty="0">
                  <a:latin typeface="+mj-lt"/>
                </a:rPr>
                <a:t>C, Java, JSIM, Linux, ... all run on X86, Sun, ARM, JVM, CLR, ...</a:t>
              </a:r>
            </a:p>
            <a:p>
              <a:pPr lvl="1">
                <a:buFontTx/>
                <a:buChar char="•"/>
              </a:pPr>
              <a:r>
                <a:rPr lang="en-US" sz="1600" b="0" dirty="0">
                  <a:latin typeface="+mj-lt"/>
                </a:rPr>
                <a:t>Parallel development paths:</a:t>
              </a:r>
            </a:p>
            <a:p>
              <a:pPr lvl="2">
                <a:buFontTx/>
                <a:buChar char="•"/>
              </a:pPr>
              <a:r>
                <a:rPr lang="en-US" sz="1600" b="0" dirty="0">
                  <a:latin typeface="+mj-lt"/>
                </a:rPr>
                <a:t>Language/Software design</a:t>
              </a:r>
            </a:p>
            <a:p>
              <a:pPr lvl="2">
                <a:buFontTx/>
                <a:buChar char="•"/>
              </a:pPr>
              <a:r>
                <a:rPr lang="en-US" sz="1600" b="0" dirty="0">
                  <a:latin typeface="+mj-lt"/>
                </a:rPr>
                <a:t>Interpreter/Hardware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6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Uncomputability</a:t>
            </a:r>
            <a:r>
              <a:rPr lang="en-US" dirty="0"/>
              <a:t> (!)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229600" cy="231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Uncomputable</a:t>
            </a:r>
            <a:r>
              <a:rPr lang="en-US" sz="2000" dirty="0"/>
              <a:t> functions: There are well-defined discrete functions that a Turing machine cannot compute</a:t>
            </a:r>
          </a:p>
          <a:p>
            <a:pPr lvl="1"/>
            <a:r>
              <a:rPr lang="en-US" sz="1800" dirty="0"/>
              <a:t>No algorithm can compute f(x) for arbitrary x in finite number of steps</a:t>
            </a:r>
          </a:p>
          <a:p>
            <a:pPr lvl="1"/>
            <a:r>
              <a:rPr lang="en-US" sz="1800" dirty="0"/>
              <a:t>Not that we don’t know algorithm - can prove no algorithm exists</a:t>
            </a:r>
          </a:p>
          <a:p>
            <a:pPr lvl="1"/>
            <a:r>
              <a:rPr lang="en-US" sz="1800" dirty="0"/>
              <a:t>Corollary: Finite memory is not the only limiting factor on whether we can solve a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3581400"/>
            <a:ext cx="8229600" cy="2400657"/>
            <a:chOff x="533400" y="3581400"/>
            <a:chExt cx="8229600" cy="240065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743200" y="4343400"/>
              <a:ext cx="3505200" cy="838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8229600" cy="24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631825" indent="-174625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marL="4763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The most famous </a:t>
              </a:r>
              <a:r>
                <a:rPr lang="en-US" sz="2000" b="0" dirty="0" err="1">
                  <a:latin typeface="+mj-lt"/>
                </a:rPr>
                <a:t>uncomputable</a:t>
              </a:r>
              <a:r>
                <a:rPr lang="en-US" sz="2000" b="0" dirty="0">
                  <a:latin typeface="+mj-lt"/>
                </a:rPr>
                <a:t> function is the so-called Halting function, </a:t>
              </a:r>
              <a:r>
                <a:rPr lang="en-US" sz="2000" b="0" dirty="0" err="1">
                  <a:latin typeface="+mj-lt"/>
                </a:rPr>
                <a:t>f</a:t>
              </a:r>
              <a:r>
                <a:rPr lang="en-US" sz="2000" b="0" baseline="-25000" dirty="0" err="1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j), defined by:</a:t>
              </a:r>
            </a:p>
            <a:p>
              <a:pPr marL="4763" lvl="1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					 </a:t>
              </a:r>
              <a:r>
                <a:rPr lang="en-US" sz="2000" b="0" dirty="0" err="1">
                  <a:latin typeface="+mj-lt"/>
                </a:rPr>
                <a:t>f</a:t>
              </a:r>
              <a:r>
                <a:rPr lang="en-US" sz="2000" b="0" baseline="-25000" dirty="0" err="1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  =  1  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k</a:t>
              </a:r>
              <a:r>
                <a:rPr lang="en-US" sz="2000" b="0" dirty="0">
                  <a:latin typeface="+mj-lt"/>
                </a:rPr>
                <a:t>[j] halts;</a:t>
              </a:r>
            </a:p>
            <a:p>
              <a:pPr marL="4763" lvl="1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	               						0   otherwise.</a:t>
              </a:r>
            </a:p>
            <a:p>
              <a:pPr marL="4763" indent="-4763">
                <a:spcBef>
                  <a:spcPct val="50000"/>
                </a:spcBef>
              </a:pPr>
              <a:r>
                <a:rPr lang="en-US" sz="2000" b="0" dirty="0" err="1">
                  <a:latin typeface="+mj-lt"/>
                </a:rPr>
                <a:t>f</a:t>
              </a:r>
              <a:r>
                <a:rPr lang="en-US" sz="2000" b="0" baseline="-25000" dirty="0" err="1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 determines whether the </a:t>
              </a:r>
              <a:r>
                <a:rPr lang="en-US" sz="2000" b="0" dirty="0" err="1">
                  <a:latin typeface="+mj-lt"/>
                </a:rPr>
                <a:t>k</a:t>
              </a:r>
              <a:r>
                <a:rPr lang="en-US" sz="2000" b="0" baseline="30000" dirty="0" err="1">
                  <a:latin typeface="+mj-lt"/>
                </a:rPr>
                <a:t>th</a:t>
              </a:r>
              <a:r>
                <a:rPr lang="en-US" sz="2000" b="0" dirty="0">
                  <a:latin typeface="+mj-lt"/>
                </a:rPr>
                <a:t> TM halts when given a tape containing </a:t>
              </a:r>
              <a:r>
                <a:rPr lang="en-US" sz="1800" b="0" dirty="0">
                  <a:latin typeface="+mj-lt"/>
                </a:rPr>
                <a:t>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1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ChangeArrowheads="1"/>
          </p:cNvSpPr>
          <p:nvPr/>
        </p:nvSpPr>
        <p:spPr bwMode="auto">
          <a:xfrm>
            <a:off x="313125" y="1295400"/>
            <a:ext cx="652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f</a:t>
            </a:r>
            <a:r>
              <a:rPr lang="en-US" baseline="-25000" dirty="0" err="1">
                <a:latin typeface="+mj-lt"/>
              </a:rPr>
              <a:t>H</a:t>
            </a:r>
            <a:r>
              <a:rPr lang="en-US" dirty="0">
                <a:latin typeface="+mj-lt"/>
              </a:rPr>
              <a:t> is computable, it is equivalent to some TM (say, T</a:t>
            </a:r>
            <a:r>
              <a:rPr lang="en-US" baseline="-25000" dirty="0">
                <a:latin typeface="+mj-lt"/>
              </a:rPr>
              <a:t>H</a:t>
            </a:r>
            <a:r>
              <a:rPr lang="en-US" dirty="0">
                <a:latin typeface="+mj-lt"/>
              </a:rPr>
              <a:t>):</a:t>
            </a:r>
          </a:p>
        </p:txBody>
      </p:sp>
      <p:grpSp>
        <p:nvGrpSpPr>
          <p:cNvPr id="40963" name="Group 23"/>
          <p:cNvGrpSpPr>
            <a:grpSpLocks/>
          </p:cNvGrpSpPr>
          <p:nvPr/>
        </p:nvGrpSpPr>
        <p:grpSpPr bwMode="auto">
          <a:xfrm>
            <a:off x="1801813" y="1828800"/>
            <a:ext cx="3452813" cy="762000"/>
            <a:chOff x="1085" y="1488"/>
            <a:chExt cx="2175" cy="480"/>
          </a:xfrm>
        </p:grpSpPr>
        <p:grpSp>
          <p:nvGrpSpPr>
            <p:cNvPr id="41088" name="Group 16"/>
            <p:cNvGrpSpPr>
              <a:grpSpLocks/>
            </p:cNvGrpSpPr>
            <p:nvPr/>
          </p:nvGrpSpPr>
          <p:grpSpPr bwMode="auto">
            <a:xfrm>
              <a:off x="1488" y="1536"/>
              <a:ext cx="432" cy="432"/>
              <a:chOff x="1488" y="1536"/>
              <a:chExt cx="432" cy="432"/>
            </a:xfrm>
          </p:grpSpPr>
          <p:sp>
            <p:nvSpPr>
              <p:cNvPr id="41095" name="Rectangle 14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32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096" name="Text Box 15"/>
              <p:cNvSpPr txBox="1">
                <a:spLocks noChangeArrowheads="1"/>
              </p:cNvSpPr>
              <p:nvPr/>
            </p:nvSpPr>
            <p:spPr bwMode="auto">
              <a:xfrm>
                <a:off x="1576" y="1632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T</a:t>
                </a:r>
                <a:r>
                  <a:rPr lang="en-US" sz="1800" b="0" baseline="-25000">
                    <a:latin typeface="+mj-lt"/>
                  </a:rPr>
                  <a:t>H</a:t>
                </a:r>
              </a:p>
            </p:txBody>
          </p:sp>
        </p:grpSp>
        <p:sp>
          <p:nvSpPr>
            <p:cNvPr id="41089" name="Line 17"/>
            <p:cNvSpPr>
              <a:spLocks noChangeShapeType="1"/>
            </p:cNvSpPr>
            <p:nvPr/>
          </p:nvSpPr>
          <p:spPr bwMode="auto">
            <a:xfrm>
              <a:off x="124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0" name="Text Box 18"/>
            <p:cNvSpPr txBox="1">
              <a:spLocks noChangeArrowheads="1"/>
            </p:cNvSpPr>
            <p:nvPr/>
          </p:nvSpPr>
          <p:spPr bwMode="auto">
            <a:xfrm>
              <a:off x="1085" y="1488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+mj-lt"/>
                </a:rPr>
                <a:t>k</a:t>
              </a:r>
            </a:p>
          </p:txBody>
        </p:sp>
        <p:sp>
          <p:nvSpPr>
            <p:cNvPr id="41091" name="Line 19"/>
            <p:cNvSpPr>
              <a:spLocks noChangeShapeType="1"/>
            </p:cNvSpPr>
            <p:nvPr/>
          </p:nvSpPr>
          <p:spPr bwMode="auto">
            <a:xfrm>
              <a:off x="1248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2" name="Text Box 20"/>
            <p:cNvSpPr txBox="1">
              <a:spLocks noChangeArrowheads="1"/>
            </p:cNvSpPr>
            <p:nvPr/>
          </p:nvSpPr>
          <p:spPr bwMode="auto">
            <a:xfrm>
              <a:off x="1103" y="1728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j</a:t>
              </a:r>
            </a:p>
          </p:txBody>
        </p:sp>
        <p:sp>
          <p:nvSpPr>
            <p:cNvPr id="41093" name="Line 21"/>
            <p:cNvSpPr>
              <a:spLocks noChangeShapeType="1"/>
            </p:cNvSpPr>
            <p:nvPr/>
          </p:nvSpPr>
          <p:spPr bwMode="auto">
            <a:xfrm>
              <a:off x="192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4" name="Text Box 22"/>
            <p:cNvSpPr txBox="1">
              <a:spLocks noChangeArrowheads="1"/>
            </p:cNvSpPr>
            <p:nvPr/>
          </p:nvSpPr>
          <p:spPr bwMode="auto">
            <a:xfrm>
              <a:off x="2208" y="1586"/>
              <a:ext cx="10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+mj-lt"/>
                </a:rPr>
                <a:t>1 iff T</a:t>
              </a:r>
              <a:r>
                <a:rPr lang="en-US" sz="1600" b="0" baseline="-25000">
                  <a:latin typeface="+mj-lt"/>
                </a:rPr>
                <a:t>k</a:t>
              </a:r>
              <a:r>
                <a:rPr lang="en-US" sz="1600" b="0">
                  <a:latin typeface="+mj-lt"/>
                </a:rPr>
                <a:t>[j] halts,</a:t>
              </a:r>
            </a:p>
            <a:p>
              <a:r>
                <a:rPr lang="en-US" sz="1600" b="0">
                  <a:latin typeface="+mj-lt"/>
                </a:rPr>
                <a:t>else 0</a:t>
              </a:r>
            </a:p>
          </p:txBody>
        </p:sp>
      </p:grpSp>
      <p:grpSp>
        <p:nvGrpSpPr>
          <p:cNvPr id="4" name="Group 379"/>
          <p:cNvGrpSpPr>
            <a:grpSpLocks/>
          </p:cNvGrpSpPr>
          <p:nvPr/>
        </p:nvGrpSpPr>
        <p:grpSpPr bwMode="auto">
          <a:xfrm>
            <a:off x="379412" y="2819400"/>
            <a:ext cx="8231188" cy="2057400"/>
            <a:chOff x="384" y="1776"/>
            <a:chExt cx="5185" cy="1296"/>
          </a:xfrm>
        </p:grpSpPr>
        <p:sp>
          <p:nvSpPr>
            <p:cNvPr id="41066" name="Rectangle 46"/>
            <p:cNvSpPr>
              <a:spLocks noChangeArrowheads="1"/>
            </p:cNvSpPr>
            <p:nvPr/>
          </p:nvSpPr>
          <p:spPr bwMode="auto">
            <a:xfrm>
              <a:off x="384" y="1776"/>
              <a:ext cx="4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Then T</a:t>
              </a:r>
              <a:r>
                <a:rPr lang="en-US" baseline="-25000" dirty="0">
                  <a:latin typeface="+mj-lt"/>
                </a:rPr>
                <a:t>N</a:t>
              </a:r>
              <a:r>
                <a:rPr lang="en-US" dirty="0">
                  <a:latin typeface="+mj-lt"/>
                </a:rPr>
                <a:t> (N for </a:t>
              </a:r>
              <a:r>
                <a:rPr lang="ja-JP" altLang="en-US" dirty="0">
                  <a:latin typeface="+mj-lt"/>
                </a:rPr>
                <a:t>“</a:t>
              </a:r>
              <a:r>
                <a:rPr lang="en-US" altLang="ja-JP" dirty="0">
                  <a:latin typeface="+mj-lt"/>
                </a:rPr>
                <a:t>Nasty</a:t>
              </a:r>
              <a:r>
                <a:rPr lang="ja-JP" altLang="en-US" dirty="0">
                  <a:latin typeface="+mj-lt"/>
                </a:rPr>
                <a:t>”</a:t>
              </a:r>
              <a:r>
                <a:rPr lang="en-US" altLang="ja-JP" dirty="0">
                  <a:latin typeface="+mj-lt"/>
                </a:rPr>
                <a:t>), which must be computable if T</a:t>
              </a:r>
              <a:r>
                <a:rPr lang="en-US" altLang="ja-JP" baseline="-25000" dirty="0">
                  <a:latin typeface="+mj-lt"/>
                </a:rPr>
                <a:t>H</a:t>
              </a:r>
              <a:r>
                <a:rPr lang="en-US" altLang="ja-JP" dirty="0">
                  <a:latin typeface="+mj-lt"/>
                </a:rPr>
                <a:t> is:</a:t>
              </a:r>
              <a:endParaRPr lang="en-US" dirty="0">
                <a:latin typeface="+mj-lt"/>
              </a:endParaRPr>
            </a:p>
          </p:txBody>
        </p:sp>
        <p:grpSp>
          <p:nvGrpSpPr>
            <p:cNvPr id="41067" name="Group 77"/>
            <p:cNvGrpSpPr>
              <a:grpSpLocks/>
            </p:cNvGrpSpPr>
            <p:nvPr/>
          </p:nvGrpSpPr>
          <p:grpSpPr bwMode="auto">
            <a:xfrm>
              <a:off x="576" y="2112"/>
              <a:ext cx="2508" cy="960"/>
              <a:chOff x="576" y="2112"/>
              <a:chExt cx="2508" cy="960"/>
            </a:xfrm>
          </p:grpSpPr>
          <p:sp>
            <p:nvSpPr>
              <p:cNvPr id="41069" name="Rectangle 47"/>
              <p:cNvSpPr>
                <a:spLocks noChangeArrowheads="1"/>
              </p:cNvSpPr>
              <p:nvPr/>
            </p:nvSpPr>
            <p:spPr bwMode="auto">
              <a:xfrm>
                <a:off x="672" y="2112"/>
                <a:ext cx="2400" cy="96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1070" name="Group 76"/>
              <p:cNvGrpSpPr>
                <a:grpSpLocks/>
              </p:cNvGrpSpPr>
              <p:nvPr/>
            </p:nvGrpSpPr>
            <p:grpSpPr bwMode="auto">
              <a:xfrm>
                <a:off x="576" y="2112"/>
                <a:ext cx="2508" cy="809"/>
                <a:chOff x="384" y="2352"/>
                <a:chExt cx="2508" cy="809"/>
              </a:xfrm>
            </p:grpSpPr>
            <p:sp>
              <p:nvSpPr>
                <p:cNvPr id="41071" name="Rectangle 48"/>
                <p:cNvSpPr>
                  <a:spLocks noChangeArrowheads="1"/>
                </p:cNvSpPr>
                <p:nvPr/>
              </p:nvSpPr>
              <p:spPr bwMode="auto">
                <a:xfrm>
                  <a:off x="522" y="2352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latin typeface="+mj-lt"/>
                    </a:rPr>
                    <a:t>T</a:t>
                  </a:r>
                  <a:r>
                    <a:rPr lang="en-US" baseline="-25000">
                      <a:latin typeface="+mj-lt"/>
                    </a:rPr>
                    <a:t>N</a:t>
                  </a:r>
                </a:p>
              </p:txBody>
            </p:sp>
            <p:grpSp>
              <p:nvGrpSpPr>
                <p:cNvPr id="41072" name="Group 50"/>
                <p:cNvGrpSpPr>
                  <a:grpSpLocks/>
                </p:cNvGrpSpPr>
                <p:nvPr/>
              </p:nvGrpSpPr>
              <p:grpSpPr bwMode="auto">
                <a:xfrm>
                  <a:off x="1008" y="2592"/>
                  <a:ext cx="432" cy="432"/>
                  <a:chOff x="1488" y="1536"/>
                  <a:chExt cx="432" cy="432"/>
                </a:xfrm>
              </p:grpSpPr>
              <p:sp>
                <p:nvSpPr>
                  <p:cNvPr id="4108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536"/>
                    <a:ext cx="432" cy="43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108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1632"/>
                    <a:ext cx="29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800">
                        <a:latin typeface="+mj-lt"/>
                      </a:rPr>
                      <a:t>T</a:t>
                    </a:r>
                    <a:r>
                      <a:rPr lang="en-US" sz="1800" baseline="-25000">
                        <a:latin typeface="+mj-lt"/>
                      </a:rPr>
                      <a:t>H</a:t>
                    </a:r>
                  </a:p>
                </p:txBody>
              </p:sp>
            </p:grpSp>
            <p:sp>
              <p:nvSpPr>
                <p:cNvPr id="41073" name="Line 5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4" name="Line 55"/>
                <p:cNvSpPr>
                  <a:spLocks noChangeShapeType="1"/>
                </p:cNvSpPr>
                <p:nvPr/>
              </p:nvSpPr>
              <p:spPr bwMode="auto">
                <a:xfrm>
                  <a:off x="7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5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6" name="Line 60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84" y="28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8" name="Rectangle 68"/>
                <p:cNvSpPr>
                  <a:spLocks noChangeArrowheads="1"/>
                </p:cNvSpPr>
                <p:nvPr/>
              </p:nvSpPr>
              <p:spPr bwMode="auto">
                <a:xfrm rot="2700000">
                  <a:off x="1759" y="2695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795" y="2690"/>
                  <a:ext cx="26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410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016" y="264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81" name="Line 71"/>
                <p:cNvSpPr>
                  <a:spLocks noChangeShapeType="1"/>
                </p:cNvSpPr>
                <p:nvPr/>
              </p:nvSpPr>
              <p:spPr bwMode="auto">
                <a:xfrm>
                  <a:off x="2016" y="2928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8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54" y="2481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 dirty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108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1" y="2928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108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54" y="2544"/>
                  <a:ext cx="53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 dirty="0">
                      <a:latin typeface="+mj-lt"/>
                    </a:rPr>
                    <a:t>LOOP</a:t>
                  </a:r>
                </a:p>
              </p:txBody>
            </p:sp>
            <p:sp>
              <p:nvSpPr>
                <p:cNvPr id="4108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355" y="2880"/>
                  <a:ext cx="5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+mj-lt"/>
                    </a:rPr>
                    <a:t>HALT</a:t>
                  </a:r>
                </a:p>
              </p:txBody>
            </p:sp>
          </p:grpSp>
        </p:grpSp>
        <p:sp>
          <p:nvSpPr>
            <p:cNvPr id="41068" name="Text Box 78"/>
            <p:cNvSpPr txBox="1">
              <a:spLocks noChangeArrowheads="1"/>
            </p:cNvSpPr>
            <p:nvPr/>
          </p:nvSpPr>
          <p:spPr bwMode="auto">
            <a:xfrm>
              <a:off x="3168" y="2338"/>
              <a:ext cx="240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+mj-lt"/>
                </a:rPr>
                <a:t>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[x]:	LOOPS 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x</a:t>
              </a:r>
              <a:r>
                <a:rPr lang="en-US" sz="2000" b="0" dirty="0">
                  <a:latin typeface="+mj-lt"/>
                </a:rPr>
                <a:t>[x] halts;</a:t>
              </a:r>
            </a:p>
            <a:p>
              <a:r>
                <a:rPr lang="en-US" sz="2000" b="0" dirty="0">
                  <a:latin typeface="+mj-lt"/>
                </a:rPr>
                <a:t>	      HALTS 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x</a:t>
              </a:r>
              <a:r>
                <a:rPr lang="en-US" sz="2000" b="0" dirty="0">
                  <a:latin typeface="+mj-lt"/>
                </a:rPr>
                <a:t>[x] loops</a:t>
              </a:r>
            </a:p>
          </p:txBody>
        </p:sp>
      </p:grpSp>
      <p:grpSp>
        <p:nvGrpSpPr>
          <p:cNvPr id="27" name="Group 378"/>
          <p:cNvGrpSpPr>
            <a:grpSpLocks/>
          </p:cNvGrpSpPr>
          <p:nvPr/>
        </p:nvGrpSpPr>
        <p:grpSpPr bwMode="auto">
          <a:xfrm>
            <a:off x="533400" y="5181601"/>
            <a:ext cx="8001000" cy="1228726"/>
            <a:chOff x="432" y="3312"/>
            <a:chExt cx="5040" cy="774"/>
          </a:xfrm>
        </p:grpSpPr>
        <p:sp>
          <p:nvSpPr>
            <p:cNvPr id="40968" name="WordArt 373"/>
            <p:cNvSpPr>
              <a:spLocks noChangeArrowheads="1" noChangeShapeType="1" noTextEdit="1"/>
            </p:cNvSpPr>
            <p:nvPr/>
          </p:nvSpPr>
          <p:spPr bwMode="auto">
            <a:xfrm>
              <a:off x="3072" y="3600"/>
              <a:ext cx="768" cy="480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+mj-lt"/>
                  <a:ea typeface="Impact"/>
                  <a:cs typeface="Impact"/>
                </a:rPr>
                <a:t>Contradiction!</a:t>
              </a:r>
            </a:p>
          </p:txBody>
        </p:sp>
        <p:sp>
          <p:nvSpPr>
            <p:cNvPr id="40969" name="Text Box 79"/>
            <p:cNvSpPr txBox="1">
              <a:spLocks noChangeArrowheads="1"/>
            </p:cNvSpPr>
            <p:nvPr/>
          </p:nvSpPr>
          <p:spPr bwMode="auto">
            <a:xfrm>
              <a:off x="432" y="3312"/>
              <a:ext cx="35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latin typeface="+mj-lt"/>
                </a:rPr>
                <a:t>Finally, consider giving N as an argument to T</a:t>
              </a:r>
              <a:r>
                <a:rPr lang="en-US" sz="1800" b="0" baseline="-25000" dirty="0">
                  <a:latin typeface="+mj-lt"/>
                </a:rPr>
                <a:t>N</a:t>
              </a:r>
              <a:r>
                <a:rPr lang="en-US" sz="1800" b="0" dirty="0">
                  <a:latin typeface="+mj-lt"/>
                </a:rPr>
                <a:t>:</a:t>
              </a:r>
            </a:p>
          </p:txBody>
        </p:sp>
        <p:sp>
          <p:nvSpPr>
            <p:cNvPr id="40970" name="Text Box 80"/>
            <p:cNvSpPr txBox="1">
              <a:spLocks noChangeArrowheads="1"/>
            </p:cNvSpPr>
            <p:nvPr/>
          </p:nvSpPr>
          <p:spPr bwMode="auto">
            <a:xfrm>
              <a:off x="624" y="3600"/>
              <a:ext cx="24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+mj-lt"/>
                </a:rPr>
                <a:t>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[N]:	LOOPS if 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 halts;</a:t>
              </a:r>
            </a:p>
            <a:p>
              <a:r>
                <a:rPr lang="en-US" sz="2000" b="0" dirty="0">
                  <a:latin typeface="+mj-lt"/>
                </a:rPr>
                <a:t>	      HALTS if 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 loops</a:t>
              </a:r>
            </a:p>
          </p:txBody>
        </p:sp>
        <p:sp>
          <p:nvSpPr>
            <p:cNvPr id="40971" name="Text Box 374"/>
            <p:cNvSpPr txBox="1">
              <a:spLocks noChangeArrowheads="1"/>
            </p:cNvSpPr>
            <p:nvPr/>
          </p:nvSpPr>
          <p:spPr bwMode="auto">
            <a:xfrm>
              <a:off x="3888" y="3504"/>
              <a:ext cx="15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0" dirty="0">
                  <a:latin typeface="+mj-lt"/>
                </a:rPr>
                <a:t>T</a:t>
              </a:r>
              <a:r>
                <a:rPr lang="en-US" sz="1800" b="0" baseline="-25000" dirty="0">
                  <a:latin typeface="+mj-lt"/>
                </a:rPr>
                <a:t>N</a:t>
              </a:r>
              <a:r>
                <a:rPr lang="en-US" sz="1800" b="0" dirty="0">
                  <a:latin typeface="+mj-lt"/>
                </a:rPr>
                <a:t> can’</a:t>
              </a:r>
              <a:r>
                <a:rPr lang="en-US" altLang="ja-JP" sz="1800" b="0" dirty="0">
                  <a:latin typeface="+mj-lt"/>
                </a:rPr>
                <a:t>t be computable, hence T</a:t>
              </a:r>
              <a:r>
                <a:rPr lang="en-US" altLang="ja-JP" sz="1800" b="0" baseline="-25000" dirty="0">
                  <a:latin typeface="+mj-lt"/>
                </a:rPr>
                <a:t>H</a:t>
              </a:r>
              <a:r>
                <a:rPr lang="en-US" altLang="ja-JP" sz="1800" b="0" dirty="0">
                  <a:latin typeface="+mj-lt"/>
                </a:rPr>
                <a:t> can’t either!</a:t>
              </a:r>
              <a:endParaRPr lang="en-US" sz="1800" b="0" dirty="0">
                <a:latin typeface="+mj-lt"/>
              </a:endParaRPr>
            </a:p>
          </p:txBody>
        </p:sp>
      </p:grpSp>
      <p:sp>
        <p:nvSpPr>
          <p:cNvPr id="365948" name="Rectangle 380"/>
          <p:cNvSpPr>
            <a:spLocks noChangeArrowheads="1"/>
          </p:cNvSpPr>
          <p:nvPr/>
        </p:nvSpPr>
        <p:spPr bwMode="auto">
          <a:xfrm>
            <a:off x="448054" y="3886200"/>
            <a:ext cx="323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</a:t>
            </a:r>
            <a:r>
              <a:rPr lang="en-US" baseline="-25000" dirty="0" err="1"/>
              <a:t>H</a:t>
            </a:r>
            <a:r>
              <a:rPr lang="en-US" dirty="0"/>
              <a:t> is </a:t>
            </a:r>
            <a:r>
              <a:rPr lang="en-US" dirty="0" err="1"/>
              <a:t>Uncomputable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9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Recall: We say a set of Boolean gates is universal if we can implement any Boolean function using only gates from that set.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What problems can we solve with a von Neumann computer? (e.g., the Beta)</a:t>
            </a:r>
          </a:p>
          <a:p>
            <a:pPr lvl="1"/>
            <a:r>
              <a:rPr lang="en-US" dirty="0"/>
              <a:t>Everything that FSMs can solve?</a:t>
            </a:r>
          </a:p>
          <a:p>
            <a:pPr lvl="1"/>
            <a:r>
              <a:rPr lang="en-US" dirty="0"/>
              <a:t>Every problem?</a:t>
            </a:r>
          </a:p>
          <a:p>
            <a:pPr lvl="1"/>
            <a:r>
              <a:rPr lang="en-US" dirty="0"/>
              <a:t>Does it depend on the ISA?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Needed: a mathematical model of computation</a:t>
            </a:r>
          </a:p>
          <a:p>
            <a:pPr lvl="1"/>
            <a:r>
              <a:rPr lang="en-US" dirty="0"/>
              <a:t>Prove what can be computed, what can’t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Models of Computation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457200" y="1524000"/>
            <a:ext cx="4953000" cy="222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The roots of computer science stem from the evaluation of many alternative mathematical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models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of computation to determine the classes of computations each could represent.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An elusive goal was to find a </a:t>
            </a:r>
            <a:r>
              <a:rPr lang="en-US" altLang="ja-JP" dirty="0">
                <a:latin typeface="+mj-lt"/>
              </a:rPr>
              <a:t>universal model, capable of representing </a:t>
            </a:r>
            <a:r>
              <a:rPr lang="en-US" altLang="ja-JP" i="1" dirty="0">
                <a:latin typeface="+mj-lt"/>
              </a:rPr>
              <a:t>all</a:t>
            </a:r>
            <a:r>
              <a:rPr lang="en-US" altLang="ja-JP" dirty="0">
                <a:latin typeface="+mj-lt"/>
              </a:rPr>
              <a:t> practical computations...</a:t>
            </a:r>
            <a:endParaRPr lang="en-US" dirty="0">
              <a:latin typeface="+mj-lt"/>
            </a:endParaRPr>
          </a:p>
        </p:txBody>
      </p:sp>
      <p:sp>
        <p:nvSpPr>
          <p:cNvPr id="14345" name="Line 18"/>
          <p:cNvSpPr>
            <a:spLocks noChangeShapeType="1"/>
          </p:cNvSpPr>
          <p:nvPr/>
        </p:nvSpPr>
        <p:spPr bwMode="auto">
          <a:xfrm>
            <a:off x="2057400" y="4419600"/>
            <a:ext cx="228600" cy="304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20"/>
          <p:cNvSpPr txBox="1">
            <a:spLocks noChangeArrowheads="1"/>
          </p:cNvSpPr>
          <p:nvPr/>
        </p:nvSpPr>
        <p:spPr bwMode="auto">
          <a:xfrm>
            <a:off x="6629400" y="1676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14341" name="Text Box 21"/>
          <p:cNvSpPr txBox="1">
            <a:spLocks noChangeArrowheads="1"/>
          </p:cNvSpPr>
          <p:nvPr/>
        </p:nvSpPr>
        <p:spPr bwMode="auto">
          <a:xfrm>
            <a:off x="6096000" y="1524000"/>
            <a:ext cx="2438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switches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gates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combinational logic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memories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FSMs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4038600" y="4572000"/>
            <a:ext cx="419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latin typeface="+mj-lt"/>
              </a:rPr>
              <a:t>Are FSMs the ultimate digital computing device?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6001" y="4572000"/>
            <a:ext cx="990600" cy="1592139"/>
            <a:chOff x="6026434" y="3307400"/>
            <a:chExt cx="1234915" cy="198481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5116" y="3717471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85116" y="4425749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68668" y="4425749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6491955" y="3795083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0" idx="0"/>
            </p:cNvCxnSpPr>
            <p:nvPr/>
          </p:nvCxnSpPr>
          <p:spPr>
            <a:xfrm flipV="1">
              <a:off x="6819744" y="3742746"/>
              <a:ext cx="281405" cy="27007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84639" y="3806101"/>
              <a:ext cx="390790" cy="13325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084639" y="3624454"/>
              <a:ext cx="106359" cy="300554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7100853" y="3625489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5816398">
              <a:off x="6159753" y="3491447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4800" y="3810000"/>
            <a:ext cx="265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3366FF"/>
                </a:solidFill>
                <a:latin typeface="Comic Sans MS"/>
                <a:cs typeface="Comic Sans MS"/>
              </a:rPr>
              <a:t>We’ve got FSMs</a:t>
            </a:r>
            <a:r>
              <a:rPr lang="is-IS" i="1" dirty="0">
                <a:solidFill>
                  <a:srgbClr val="3366FF"/>
                </a:solidFill>
                <a:latin typeface="Comic Sans MS"/>
                <a:cs typeface="Comic Sans MS"/>
              </a:rPr>
              <a:t>…</a:t>
            </a:r>
            <a:br>
              <a:rPr lang="is-IS" i="1" dirty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is-IS" i="1" dirty="0">
                <a:solidFill>
                  <a:srgbClr val="3366FF"/>
                </a:solidFill>
                <a:latin typeface="Comic Sans MS"/>
                <a:cs typeface="Comic Sans MS"/>
              </a:rPr>
              <a:t>what else do we need?</a:t>
            </a:r>
            <a:endParaRPr lang="en-US" i="1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017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FSM Limitations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952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Despite their usefulness and flexibility, there are common problems that cannot be solved by any FSM. For instance:</a:t>
            </a:r>
          </a:p>
        </p:txBody>
      </p:sp>
      <p:grpSp>
        <p:nvGrpSpPr>
          <p:cNvPr id="16387" name="Group 356"/>
          <p:cNvGrpSpPr>
            <a:grpSpLocks/>
          </p:cNvGrpSpPr>
          <p:nvPr/>
        </p:nvGrpSpPr>
        <p:grpSpPr bwMode="auto">
          <a:xfrm>
            <a:off x="219075" y="1981200"/>
            <a:ext cx="3811589" cy="685800"/>
            <a:chOff x="186" y="1728"/>
            <a:chExt cx="2401" cy="432"/>
          </a:xfrm>
        </p:grpSpPr>
        <p:grpSp>
          <p:nvGrpSpPr>
            <p:cNvPr id="16405" name="Group 344"/>
            <p:cNvGrpSpPr>
              <a:grpSpLocks/>
            </p:cNvGrpSpPr>
            <p:nvPr/>
          </p:nvGrpSpPr>
          <p:grpSpPr bwMode="auto">
            <a:xfrm>
              <a:off x="864" y="1728"/>
              <a:ext cx="1392" cy="432"/>
              <a:chOff x="3936" y="1920"/>
              <a:chExt cx="1392" cy="432"/>
            </a:xfrm>
          </p:grpSpPr>
          <p:sp>
            <p:nvSpPr>
              <p:cNvPr id="16408" name="Rectangle 340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528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9" name="Text Box 341"/>
              <p:cNvSpPr txBox="1">
                <a:spLocks noChangeArrowheads="1"/>
              </p:cNvSpPr>
              <p:nvPr/>
            </p:nvSpPr>
            <p:spPr bwMode="auto">
              <a:xfrm>
                <a:off x="4349" y="1974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b="0" dirty="0" err="1">
                    <a:latin typeface="+mj-lt"/>
                  </a:rPr>
                  <a:t>Paren</a:t>
                </a:r>
                <a:endParaRPr lang="en-US" sz="1400" b="0" dirty="0">
                  <a:latin typeface="+mj-lt"/>
                </a:endParaRPr>
              </a:p>
              <a:p>
                <a:pPr algn="ctr"/>
                <a:r>
                  <a:rPr lang="en-US" sz="1400" b="0" dirty="0">
                    <a:latin typeface="+mj-lt"/>
                  </a:rPr>
                  <a:t>Checker</a:t>
                </a:r>
              </a:p>
            </p:txBody>
          </p:sp>
          <p:sp>
            <p:nvSpPr>
              <p:cNvPr id="16410" name="Line 342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11" name="Line 343"/>
              <p:cNvSpPr>
                <a:spLocks noChangeShapeType="1"/>
              </p:cNvSpPr>
              <p:nvPr/>
            </p:nvSpPr>
            <p:spPr bwMode="auto">
              <a:xfrm>
                <a:off x="489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06" name="Text Box 346"/>
            <p:cNvSpPr txBox="1">
              <a:spLocks noChangeArrowheads="1"/>
            </p:cNvSpPr>
            <p:nvPr/>
          </p:nvSpPr>
          <p:spPr bwMode="auto">
            <a:xfrm>
              <a:off x="186" y="1776"/>
              <a:ext cx="7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b="0" dirty="0">
                  <a:latin typeface="Consolas"/>
                  <a:cs typeface="Consolas"/>
                </a:rPr>
                <a:t>“</a:t>
              </a:r>
              <a:r>
                <a:rPr lang="en-US" altLang="ja-JP" sz="1800" b="0" dirty="0">
                  <a:latin typeface="Consolas"/>
                  <a:cs typeface="Consolas"/>
                </a:rPr>
                <a:t>(()())</a:t>
              </a:r>
              <a:r>
                <a:rPr lang="ja-JP" altLang="en-US" sz="1800" b="0" dirty="0">
                  <a:latin typeface="Consolas"/>
                  <a:cs typeface="Consolas"/>
                </a:rPr>
                <a:t>”</a:t>
              </a:r>
              <a:endParaRPr lang="en-US" sz="1800" b="0" dirty="0">
                <a:latin typeface="Consolas"/>
                <a:cs typeface="Consolas"/>
              </a:endParaRPr>
            </a:p>
          </p:txBody>
        </p:sp>
        <p:sp>
          <p:nvSpPr>
            <p:cNvPr id="16407" name="Text Box 347"/>
            <p:cNvSpPr txBox="1">
              <a:spLocks noChangeArrowheads="1"/>
            </p:cNvSpPr>
            <p:nvPr/>
          </p:nvSpPr>
          <p:spPr bwMode="auto">
            <a:xfrm>
              <a:off x="2311" y="1809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Consolas"/>
                  <a:cs typeface="Consolas"/>
                </a:rPr>
                <a:t>OK</a:t>
              </a:r>
            </a:p>
          </p:txBody>
        </p:sp>
      </p:grpSp>
      <p:grpSp>
        <p:nvGrpSpPr>
          <p:cNvPr id="16388" name="Group 355"/>
          <p:cNvGrpSpPr>
            <a:grpSpLocks/>
          </p:cNvGrpSpPr>
          <p:nvPr/>
        </p:nvGrpSpPr>
        <p:grpSpPr bwMode="auto">
          <a:xfrm>
            <a:off x="157164" y="3124200"/>
            <a:ext cx="3943351" cy="685800"/>
            <a:chOff x="147" y="2448"/>
            <a:chExt cx="2484" cy="432"/>
          </a:xfrm>
        </p:grpSpPr>
        <p:grpSp>
          <p:nvGrpSpPr>
            <p:cNvPr id="16398" name="Group 348"/>
            <p:cNvGrpSpPr>
              <a:grpSpLocks/>
            </p:cNvGrpSpPr>
            <p:nvPr/>
          </p:nvGrpSpPr>
          <p:grpSpPr bwMode="auto">
            <a:xfrm>
              <a:off x="864" y="2448"/>
              <a:ext cx="1392" cy="432"/>
              <a:chOff x="3936" y="1920"/>
              <a:chExt cx="1392" cy="432"/>
            </a:xfrm>
          </p:grpSpPr>
          <p:sp>
            <p:nvSpPr>
              <p:cNvPr id="16401" name="Rectangle 349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528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2" name="Text Box 350"/>
              <p:cNvSpPr txBox="1">
                <a:spLocks noChangeArrowheads="1"/>
              </p:cNvSpPr>
              <p:nvPr/>
            </p:nvSpPr>
            <p:spPr bwMode="auto">
              <a:xfrm>
                <a:off x="4357" y="1940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b="0" dirty="0" err="1">
                    <a:latin typeface="+mj-lt"/>
                  </a:rPr>
                  <a:t>Paren</a:t>
                </a:r>
                <a:endParaRPr lang="en-US" sz="1400" b="0" dirty="0">
                  <a:latin typeface="+mj-lt"/>
                </a:endParaRPr>
              </a:p>
              <a:p>
                <a:pPr algn="ctr"/>
                <a:r>
                  <a:rPr lang="en-US" sz="1400" b="0" dirty="0">
                    <a:latin typeface="+mj-lt"/>
                  </a:rPr>
                  <a:t>Checker</a:t>
                </a:r>
              </a:p>
            </p:txBody>
          </p:sp>
          <p:sp>
            <p:nvSpPr>
              <p:cNvPr id="16403" name="Line 351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4" name="Line 352"/>
              <p:cNvSpPr>
                <a:spLocks noChangeShapeType="1"/>
              </p:cNvSpPr>
              <p:nvPr/>
            </p:nvSpPr>
            <p:spPr bwMode="auto">
              <a:xfrm>
                <a:off x="489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399" name="Text Box 353"/>
            <p:cNvSpPr txBox="1">
              <a:spLocks noChangeArrowheads="1"/>
            </p:cNvSpPr>
            <p:nvPr/>
          </p:nvSpPr>
          <p:spPr bwMode="auto">
            <a:xfrm>
              <a:off x="147" y="2496"/>
              <a:ext cx="8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b="0" dirty="0">
                  <a:latin typeface="Consolas"/>
                  <a:cs typeface="Consolas"/>
                </a:rPr>
                <a:t>“</a:t>
              </a:r>
              <a:r>
                <a:rPr lang="en-US" altLang="ja-JP" sz="1800" b="0" dirty="0">
                  <a:latin typeface="Consolas"/>
                  <a:cs typeface="Consolas"/>
                </a:rPr>
                <a:t>(())())</a:t>
              </a:r>
              <a:r>
                <a:rPr lang="ja-JP" altLang="en-US" sz="1800" b="0" dirty="0">
                  <a:latin typeface="Consolas"/>
                  <a:cs typeface="Consolas"/>
                </a:rPr>
                <a:t>”</a:t>
              </a:r>
              <a:endParaRPr lang="en-US" sz="1800" b="0" dirty="0">
                <a:latin typeface="Consolas"/>
                <a:cs typeface="Consolas"/>
              </a:endParaRPr>
            </a:p>
          </p:txBody>
        </p:sp>
        <p:sp>
          <p:nvSpPr>
            <p:cNvPr id="16400" name="Text Box 354"/>
            <p:cNvSpPr txBox="1">
              <a:spLocks noChangeArrowheads="1"/>
            </p:cNvSpPr>
            <p:nvPr/>
          </p:nvSpPr>
          <p:spPr bwMode="auto">
            <a:xfrm>
              <a:off x="2268" y="2529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Consolas"/>
                  <a:cs typeface="Consolas"/>
                </a:rPr>
                <a:t>Nix</a:t>
              </a:r>
            </a:p>
          </p:txBody>
        </p:sp>
      </p:grpSp>
      <p:sp>
        <p:nvSpPr>
          <p:cNvPr id="16389" name="Text Box 357"/>
          <p:cNvSpPr txBox="1">
            <a:spLocks noChangeArrowheads="1"/>
          </p:cNvSpPr>
          <p:nvPr/>
        </p:nvSpPr>
        <p:spPr bwMode="auto">
          <a:xfrm>
            <a:off x="4418013" y="1905000"/>
            <a:ext cx="4724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 u="sng" dirty="0">
                <a:latin typeface="+mj-lt"/>
              </a:rPr>
              <a:t>Well-formed Parentheses Checker:</a:t>
            </a:r>
          </a:p>
          <a:p>
            <a:pPr lvl="1">
              <a:spcBef>
                <a:spcPct val="50000"/>
              </a:spcBef>
            </a:pPr>
            <a:r>
              <a:rPr lang="en-US" sz="1800" b="0" dirty="0">
                <a:latin typeface="+mj-lt"/>
              </a:rPr>
              <a:t>Given any string of coded left &amp; right </a:t>
            </a:r>
            <a:r>
              <a:rPr lang="en-US" sz="1800" b="0" dirty="0" err="1">
                <a:latin typeface="+mj-lt"/>
              </a:rPr>
              <a:t>parens</a:t>
            </a:r>
            <a:r>
              <a:rPr lang="en-US" sz="1800" b="0" dirty="0">
                <a:latin typeface="+mj-lt"/>
              </a:rPr>
              <a:t>, outputs 1 if it is balanced, else 0.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+mj-lt"/>
              </a:rPr>
              <a:t>Simple, easy to describe.</a:t>
            </a:r>
          </a:p>
        </p:txBody>
      </p:sp>
      <p:grpSp>
        <p:nvGrpSpPr>
          <p:cNvPr id="6" name="Group 424"/>
          <p:cNvGrpSpPr>
            <a:grpSpLocks/>
          </p:cNvGrpSpPr>
          <p:nvPr/>
        </p:nvGrpSpPr>
        <p:grpSpPr bwMode="auto">
          <a:xfrm>
            <a:off x="381001" y="3886199"/>
            <a:ext cx="6929438" cy="2601911"/>
            <a:chOff x="240" y="2592"/>
            <a:chExt cx="4365" cy="1639"/>
          </a:xfrm>
        </p:grpSpPr>
        <p:sp>
          <p:nvSpPr>
            <p:cNvPr id="16396" name="Rectangle 345"/>
            <p:cNvSpPr>
              <a:spLocks noChangeArrowheads="1"/>
            </p:cNvSpPr>
            <p:nvPr/>
          </p:nvSpPr>
          <p:spPr bwMode="auto">
            <a:xfrm>
              <a:off x="240" y="3024"/>
              <a:ext cx="3408" cy="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763" indent="-4763">
                <a:lnSpc>
                  <a:spcPct val="110000"/>
                </a:lnSpc>
              </a:pPr>
              <a:r>
                <a:rPr lang="en-US" dirty="0">
                  <a:latin typeface="+mj-lt"/>
                </a:rPr>
                <a:t>PROBLEM: Requires </a:t>
              </a:r>
              <a:r>
                <a:rPr lang="en-US" i="1" dirty="0">
                  <a:latin typeface="+mj-lt"/>
                </a:rPr>
                <a:t>arbitrarily</a:t>
              </a:r>
              <a:r>
                <a:rPr lang="en-US" dirty="0">
                  <a:latin typeface="+mj-lt"/>
                </a:rPr>
                <a:t> many states, depending on input.   Must "COUNT" unmatched  left </a:t>
              </a:r>
              <a:r>
                <a:rPr lang="en-US" dirty="0" err="1">
                  <a:latin typeface="+mj-lt"/>
                </a:rPr>
                <a:t>parens</a:t>
              </a:r>
              <a:r>
                <a:rPr lang="en-US" dirty="0">
                  <a:latin typeface="+mj-lt"/>
                </a:rPr>
                <a:t>. An FSM can only keep track of a finite number of unmatched </a:t>
              </a:r>
              <a:r>
                <a:rPr lang="en-US" dirty="0" err="1">
                  <a:latin typeface="+mj-lt"/>
                </a:rPr>
                <a:t>parens</a:t>
              </a:r>
              <a:r>
                <a:rPr lang="en-US" dirty="0">
                  <a:latin typeface="+mj-lt"/>
                </a:rPr>
                <a:t>: for every FSM, we can find a string it can’</a:t>
              </a:r>
              <a:r>
                <a:rPr lang="en-US" altLang="ja-JP" dirty="0">
                  <a:latin typeface="+mj-lt"/>
                </a:rPr>
                <a:t>t check.</a:t>
              </a:r>
              <a:endParaRPr lang="en-US" dirty="0">
                <a:latin typeface="+mj-lt"/>
              </a:endParaRPr>
            </a:p>
          </p:txBody>
        </p:sp>
        <p:sp>
          <p:nvSpPr>
            <p:cNvPr id="16397" name="Text Box 358"/>
            <p:cNvSpPr txBox="1">
              <a:spLocks noChangeArrowheads="1"/>
            </p:cNvSpPr>
            <p:nvPr/>
          </p:nvSpPr>
          <p:spPr bwMode="auto">
            <a:xfrm>
              <a:off x="3936" y="2592"/>
              <a:ext cx="66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600" b="0" dirty="0">
                  <a:solidFill>
                    <a:srgbClr val="FF0066"/>
                  </a:solidFill>
                  <a:latin typeface="+mj-lt"/>
                </a:rPr>
                <a:t>NO!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48400" y="4412674"/>
            <a:ext cx="2587927" cy="2063765"/>
            <a:chOff x="6248400" y="4412674"/>
            <a:chExt cx="2587927" cy="2063765"/>
          </a:xfrm>
        </p:grpSpPr>
        <p:sp>
          <p:nvSpPr>
            <p:cNvPr id="16392" name="Rectangle 418"/>
            <p:cNvSpPr>
              <a:spLocks noChangeArrowheads="1"/>
            </p:cNvSpPr>
            <p:nvPr/>
          </p:nvSpPr>
          <p:spPr bwMode="auto">
            <a:xfrm>
              <a:off x="7460949" y="6140450"/>
              <a:ext cx="137537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Alan Turing</a:t>
              </a:r>
            </a:p>
          </p:txBody>
        </p:sp>
        <p:sp>
          <p:nvSpPr>
            <p:cNvPr id="16393" name="Text Box 420"/>
            <p:cNvSpPr txBox="1">
              <a:spLocks noChangeArrowheads="1"/>
            </p:cNvSpPr>
            <p:nvPr/>
          </p:nvSpPr>
          <p:spPr bwMode="auto">
            <a:xfrm>
              <a:off x="7428781" y="4412674"/>
              <a:ext cx="133421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I know how</a:t>
              </a:r>
            </a:p>
            <a:p>
              <a:pPr algn="ctr"/>
              <a:r>
                <a:rPr lang="en-US" sz="1600" b="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to fix that!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4921250"/>
              <a:ext cx="1242197" cy="1553621"/>
            </a:xfrm>
            <a:prstGeom prst="rect">
              <a:avLst/>
            </a:prstGeom>
          </p:spPr>
        </p:pic>
        <p:sp>
          <p:nvSpPr>
            <p:cNvPr id="16394" name="Line 421"/>
            <p:cNvSpPr>
              <a:spLocks noChangeShapeType="1"/>
            </p:cNvSpPr>
            <p:nvPr/>
          </p:nvSpPr>
          <p:spPr bwMode="auto">
            <a:xfrm flipV="1">
              <a:off x="7086600" y="4843463"/>
              <a:ext cx="381000" cy="2286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4038600"/>
            <a:ext cx="583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Can this problem be solved using an FSM???</a:t>
            </a:r>
          </a:p>
        </p:txBody>
      </p:sp>
    </p:spTree>
    <p:extLst>
      <p:ext uri="{BB962C8B-B14F-4D97-AF65-F5344CB8AC3E}">
        <p14:creationId xmlns:p14="http://schemas.microsoft.com/office/powerpoint/2010/main" val="8337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434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Alan Turing was one of a group of researchers studying alternative models of computation.</a:t>
            </a:r>
          </a:p>
          <a:p>
            <a:pPr marL="1588" indent="-1588">
              <a:spcBef>
                <a:spcPct val="0"/>
              </a:spcBef>
              <a:buFontTx/>
              <a:buNone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He proposed a conceptual model consisting of an FSM combined with an infinite digital tape that could be read and written at each step.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encode input as symbols on tape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FSM reads tape/writes symbols/ changes state until it halts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Answer encoded on tape</a:t>
            </a:r>
          </a:p>
          <a:p>
            <a:pPr marL="1588" indent="-1588">
              <a:spcBef>
                <a:spcPct val="0"/>
              </a:spcBef>
              <a:buFontTx/>
              <a:buNone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Turing’s model (like others of the time) solves the "FINITE" problem of FSMs.</a:t>
            </a:r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5715000" y="2438400"/>
            <a:ext cx="2800350" cy="1905000"/>
            <a:chOff x="816" y="1248"/>
            <a:chExt cx="1764" cy="120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266" y="1824"/>
              <a:ext cx="960" cy="6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362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78" y="1440"/>
              <a:ext cx="336" cy="384"/>
            </a:xfrm>
            <a:prstGeom prst="upArrow">
              <a:avLst>
                <a:gd name="adj1" fmla="val 52380"/>
                <a:gd name="adj2" fmla="val 4464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12"/>
            <p:cNvGrpSpPr>
              <a:grpSpLocks/>
            </p:cNvGrpSpPr>
            <p:nvPr/>
          </p:nvGrpSpPr>
          <p:grpSpPr bwMode="auto">
            <a:xfrm>
              <a:off x="816" y="1248"/>
              <a:ext cx="1764" cy="192"/>
              <a:chOff x="816" y="1248"/>
              <a:chExt cx="1764" cy="192"/>
            </a:xfrm>
          </p:grpSpPr>
          <p:sp>
            <p:nvSpPr>
              <p:cNvPr id="19" name="Freeform 31"/>
              <p:cNvSpPr>
                <a:spLocks/>
              </p:cNvSpPr>
              <p:nvPr/>
            </p:nvSpPr>
            <p:spPr bwMode="auto">
              <a:xfrm>
                <a:off x="2418" y="1248"/>
                <a:ext cx="162" cy="192"/>
              </a:xfrm>
              <a:custGeom>
                <a:avLst/>
                <a:gdLst>
                  <a:gd name="T0" fmla="*/ 0 w 162"/>
                  <a:gd name="T1" fmla="*/ 0 h 192"/>
                  <a:gd name="T2" fmla="*/ 68 w 162"/>
                  <a:gd name="T3" fmla="*/ 0 h 192"/>
                  <a:gd name="T4" fmla="*/ 126 w 162"/>
                  <a:gd name="T5" fmla="*/ 0 h 192"/>
                  <a:gd name="T6" fmla="*/ 152 w 162"/>
                  <a:gd name="T7" fmla="*/ 52 h 192"/>
                  <a:gd name="T8" fmla="*/ 132 w 162"/>
                  <a:gd name="T9" fmla="*/ 88 h 192"/>
                  <a:gd name="T10" fmla="*/ 104 w 162"/>
                  <a:gd name="T11" fmla="*/ 114 h 192"/>
                  <a:gd name="T12" fmla="*/ 108 w 162"/>
                  <a:gd name="T13" fmla="*/ 158 h 192"/>
                  <a:gd name="T14" fmla="*/ 144 w 162"/>
                  <a:gd name="T15" fmla="*/ 192 h 192"/>
                  <a:gd name="T16" fmla="*/ 0 w 162"/>
                  <a:gd name="T17" fmla="*/ 192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192"/>
                  <a:gd name="T29" fmla="*/ 162 w 162"/>
                  <a:gd name="T30" fmla="*/ 192 h 1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192">
                    <a:moveTo>
                      <a:pt x="0" y="0"/>
                    </a:moveTo>
                    <a:lnTo>
                      <a:pt x="68" y="0"/>
                    </a:lnTo>
                    <a:lnTo>
                      <a:pt x="126" y="0"/>
                    </a:lnTo>
                    <a:cubicBezTo>
                      <a:pt x="140" y="9"/>
                      <a:pt x="151" y="37"/>
                      <a:pt x="152" y="52"/>
                    </a:cubicBezTo>
                    <a:cubicBezTo>
                      <a:pt x="153" y="67"/>
                      <a:pt x="140" y="78"/>
                      <a:pt x="132" y="88"/>
                    </a:cubicBezTo>
                    <a:cubicBezTo>
                      <a:pt x="124" y="98"/>
                      <a:pt x="108" y="102"/>
                      <a:pt x="104" y="114"/>
                    </a:cubicBezTo>
                    <a:cubicBezTo>
                      <a:pt x="90" y="142"/>
                      <a:pt x="101" y="145"/>
                      <a:pt x="108" y="158"/>
                    </a:cubicBezTo>
                    <a:cubicBezTo>
                      <a:pt x="115" y="171"/>
                      <a:pt x="162" y="186"/>
                      <a:pt x="144" y="192"/>
                    </a:cubicBezTo>
                    <a:lnTo>
                      <a:pt x="0" y="192"/>
                    </a:lnTo>
                  </a:path>
                </a:pathLst>
              </a:custGeom>
              <a:solidFill>
                <a:srgbClr val="FF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 flipH="1" flipV="1">
                <a:off x="816" y="1248"/>
                <a:ext cx="162" cy="192"/>
              </a:xfrm>
              <a:custGeom>
                <a:avLst/>
                <a:gdLst>
                  <a:gd name="T0" fmla="*/ 0 w 162"/>
                  <a:gd name="T1" fmla="*/ 0 h 192"/>
                  <a:gd name="T2" fmla="*/ 68 w 162"/>
                  <a:gd name="T3" fmla="*/ 0 h 192"/>
                  <a:gd name="T4" fmla="*/ 126 w 162"/>
                  <a:gd name="T5" fmla="*/ 0 h 192"/>
                  <a:gd name="T6" fmla="*/ 152 w 162"/>
                  <a:gd name="T7" fmla="*/ 52 h 192"/>
                  <a:gd name="T8" fmla="*/ 132 w 162"/>
                  <a:gd name="T9" fmla="*/ 88 h 192"/>
                  <a:gd name="T10" fmla="*/ 104 w 162"/>
                  <a:gd name="T11" fmla="*/ 114 h 192"/>
                  <a:gd name="T12" fmla="*/ 108 w 162"/>
                  <a:gd name="T13" fmla="*/ 158 h 192"/>
                  <a:gd name="T14" fmla="*/ 144 w 162"/>
                  <a:gd name="T15" fmla="*/ 192 h 192"/>
                  <a:gd name="T16" fmla="*/ 0 w 162"/>
                  <a:gd name="T17" fmla="*/ 192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192"/>
                  <a:gd name="T29" fmla="*/ 162 w 162"/>
                  <a:gd name="T30" fmla="*/ 192 h 1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192">
                    <a:moveTo>
                      <a:pt x="0" y="0"/>
                    </a:moveTo>
                    <a:lnTo>
                      <a:pt x="68" y="0"/>
                    </a:lnTo>
                    <a:lnTo>
                      <a:pt x="126" y="0"/>
                    </a:lnTo>
                    <a:cubicBezTo>
                      <a:pt x="140" y="9"/>
                      <a:pt x="151" y="37"/>
                      <a:pt x="152" y="52"/>
                    </a:cubicBezTo>
                    <a:cubicBezTo>
                      <a:pt x="153" y="67"/>
                      <a:pt x="140" y="78"/>
                      <a:pt x="132" y="88"/>
                    </a:cubicBezTo>
                    <a:cubicBezTo>
                      <a:pt x="124" y="98"/>
                      <a:pt x="108" y="102"/>
                      <a:pt x="104" y="114"/>
                    </a:cubicBezTo>
                    <a:cubicBezTo>
                      <a:pt x="90" y="142"/>
                      <a:pt x="101" y="145"/>
                      <a:pt x="108" y="158"/>
                    </a:cubicBezTo>
                    <a:cubicBezTo>
                      <a:pt x="115" y="171"/>
                      <a:pt x="162" y="186"/>
                      <a:pt x="144" y="192"/>
                    </a:cubicBezTo>
                    <a:lnTo>
                      <a:pt x="0" y="192"/>
                    </a:lnTo>
                  </a:path>
                </a:pathLst>
              </a:custGeom>
              <a:solidFill>
                <a:srgbClr val="FF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69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79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89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98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131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41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150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160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9" name="Rectangle 21"/>
              <p:cNvSpPr>
                <a:spLocks noChangeArrowheads="1"/>
              </p:cNvSpPr>
              <p:nvPr/>
            </p:nvSpPr>
            <p:spPr bwMode="auto">
              <a:xfrm>
                <a:off x="208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17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27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237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93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02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12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21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</p:grp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1938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1554" y="1962"/>
              <a:ext cx="384" cy="54"/>
            </a:xfrm>
            <a:custGeom>
              <a:avLst/>
              <a:gdLst>
                <a:gd name="T0" fmla="*/ 0 w 240"/>
                <a:gd name="T1" fmla="*/ 54 h 54"/>
                <a:gd name="T2" fmla="*/ 879965 w 240"/>
                <a:gd name="T3" fmla="*/ 0 h 54"/>
                <a:gd name="T4" fmla="*/ 1811325 w 240"/>
                <a:gd name="T5" fmla="*/ 54 h 54"/>
                <a:gd name="T6" fmla="*/ 0 60000 65536"/>
                <a:gd name="T7" fmla="*/ 0 60000 65536"/>
                <a:gd name="T8" fmla="*/ 0 60000 65536"/>
                <a:gd name="T9" fmla="*/ 0 w 240"/>
                <a:gd name="T10" fmla="*/ 0 h 54"/>
                <a:gd name="T11" fmla="*/ 240 w 240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4">
                  <a:moveTo>
                    <a:pt x="0" y="54"/>
                  </a:moveTo>
                  <a:cubicBezTo>
                    <a:pt x="19" y="45"/>
                    <a:pt x="76" y="0"/>
                    <a:pt x="116" y="0"/>
                  </a:cubicBezTo>
                  <a:cubicBezTo>
                    <a:pt x="156" y="0"/>
                    <a:pt x="214" y="43"/>
                    <a:pt x="240" y="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1567" y="1844"/>
              <a:ext cx="3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0,(1,R)</a:t>
              </a:r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1523" y="2132"/>
              <a:ext cx="438" cy="45"/>
            </a:xfrm>
            <a:custGeom>
              <a:avLst/>
              <a:gdLst>
                <a:gd name="T0" fmla="*/ 438 w 438"/>
                <a:gd name="T1" fmla="*/ 5 h 45"/>
                <a:gd name="T2" fmla="*/ 232 w 438"/>
                <a:gd name="T3" fmla="*/ 44 h 45"/>
                <a:gd name="T4" fmla="*/ 0 w 438"/>
                <a:gd name="T5" fmla="*/ 0 h 45"/>
                <a:gd name="T6" fmla="*/ 0 60000 65536"/>
                <a:gd name="T7" fmla="*/ 0 60000 65536"/>
                <a:gd name="T8" fmla="*/ 0 60000 65536"/>
                <a:gd name="T9" fmla="*/ 0 w 438"/>
                <a:gd name="T10" fmla="*/ 0 h 45"/>
                <a:gd name="T11" fmla="*/ 438 w 438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45">
                  <a:moveTo>
                    <a:pt x="438" y="5"/>
                  </a:moveTo>
                  <a:cubicBezTo>
                    <a:pt x="404" y="11"/>
                    <a:pt x="305" y="45"/>
                    <a:pt x="232" y="44"/>
                  </a:cubicBezTo>
                  <a:cubicBezTo>
                    <a:pt x="159" y="43"/>
                    <a:pt x="48" y="9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6"/>
            <p:cNvSpPr txBox="1">
              <a:spLocks noChangeArrowheads="1"/>
            </p:cNvSpPr>
            <p:nvPr/>
          </p:nvSpPr>
          <p:spPr bwMode="auto">
            <a:xfrm>
              <a:off x="1621" y="2164"/>
              <a:ext cx="29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0,(1,L)</a:t>
              </a:r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1938" y="2160"/>
              <a:ext cx="112" cy="192"/>
            </a:xfrm>
            <a:custGeom>
              <a:avLst/>
              <a:gdLst>
                <a:gd name="T0" fmla="*/ 96 w 112"/>
                <a:gd name="T1" fmla="*/ 0 h 192"/>
                <a:gd name="T2" fmla="*/ 96 w 112"/>
                <a:gd name="T3" fmla="*/ 144 h 192"/>
                <a:gd name="T4" fmla="*/ 0 w 112"/>
                <a:gd name="T5" fmla="*/ 192 h 192"/>
                <a:gd name="T6" fmla="*/ 0 60000 65536"/>
                <a:gd name="T7" fmla="*/ 0 60000 65536"/>
                <a:gd name="T8" fmla="*/ 0 60000 65536"/>
                <a:gd name="T9" fmla="*/ 0 w 112"/>
                <a:gd name="T10" fmla="*/ 0 h 192"/>
                <a:gd name="T11" fmla="*/ 112 w 1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2">
                  <a:moveTo>
                    <a:pt x="96" y="0"/>
                  </a:moveTo>
                  <a:cubicBezTo>
                    <a:pt x="104" y="56"/>
                    <a:pt x="112" y="112"/>
                    <a:pt x="96" y="144"/>
                  </a:cubicBezTo>
                  <a:cubicBezTo>
                    <a:pt x="80" y="176"/>
                    <a:pt x="40" y="184"/>
                    <a:pt x="0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1663" y="2289"/>
              <a:ext cx="2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1,Halt</a:t>
              </a:r>
            </a:p>
          </p:txBody>
        </p:sp>
        <p:sp>
          <p:nvSpPr>
            <p:cNvPr id="17" name="Line 109"/>
            <p:cNvSpPr>
              <a:spLocks noChangeShapeType="1"/>
            </p:cNvSpPr>
            <p:nvPr/>
          </p:nvSpPr>
          <p:spPr bwMode="auto">
            <a:xfrm>
              <a:off x="1554" y="207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10"/>
            <p:cNvSpPr txBox="1">
              <a:spLocks noChangeArrowheads="1"/>
            </p:cNvSpPr>
            <p:nvPr/>
          </p:nvSpPr>
          <p:spPr bwMode="auto">
            <a:xfrm>
              <a:off x="1581" y="1962"/>
              <a:ext cx="29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1,(1,L)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105400" y="1219200"/>
            <a:ext cx="3429000" cy="1124983"/>
            <a:chOff x="5105400" y="1219200"/>
            <a:chExt cx="3429000" cy="1124983"/>
          </a:xfrm>
        </p:grpSpPr>
        <p:sp>
          <p:nvSpPr>
            <p:cNvPr id="99" name="TextBox 98"/>
            <p:cNvSpPr txBox="1"/>
            <p:nvPr/>
          </p:nvSpPr>
          <p:spPr>
            <a:xfrm>
              <a:off x="5105400" y="121920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+mj-lt"/>
                </a:rPr>
                <a:t>Bounded tape configuration can be expressed as a (large!) integer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880509" y="2040893"/>
              <a:ext cx="562318" cy="303290"/>
            </a:xfrm>
            <a:custGeom>
              <a:avLst/>
              <a:gdLst>
                <a:gd name="connsiteX0" fmla="*/ 562318 w 562318"/>
                <a:gd name="connsiteY0" fmla="*/ 303290 h 303290"/>
                <a:gd name="connsiteX1" fmla="*/ 385409 w 562318"/>
                <a:gd name="connsiteY1" fmla="*/ 88460 h 303290"/>
                <a:gd name="connsiteX2" fmla="*/ 183227 w 562318"/>
                <a:gd name="connsiteY2" fmla="*/ 202193 h 303290"/>
                <a:gd name="connsiteX3" fmla="*/ 0 w 562318"/>
                <a:gd name="connsiteY3" fmla="*/ 0 h 3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318" h="303290">
                  <a:moveTo>
                    <a:pt x="562318" y="303290"/>
                  </a:moveTo>
                  <a:cubicBezTo>
                    <a:pt x="505454" y="204299"/>
                    <a:pt x="448591" y="105309"/>
                    <a:pt x="385409" y="88460"/>
                  </a:cubicBezTo>
                  <a:cubicBezTo>
                    <a:pt x="322227" y="71611"/>
                    <a:pt x="247462" y="216936"/>
                    <a:pt x="183227" y="202193"/>
                  </a:cubicBezTo>
                  <a:cubicBezTo>
                    <a:pt x="118992" y="187450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9200" y="3993326"/>
            <a:ext cx="3962400" cy="1148805"/>
            <a:chOff x="5029200" y="3993326"/>
            <a:chExt cx="3962400" cy="1148805"/>
          </a:xfrm>
        </p:grpSpPr>
        <p:sp>
          <p:nvSpPr>
            <p:cNvPr id="100" name="TextBox 99"/>
            <p:cNvSpPr txBox="1"/>
            <p:nvPr/>
          </p:nvSpPr>
          <p:spPr>
            <a:xfrm>
              <a:off x="5029200" y="4495800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+mj-lt"/>
                </a:rPr>
                <a:t>FSMs can be enumerated and given a (very large) integer index.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027553" y="3993326"/>
              <a:ext cx="271682" cy="537077"/>
            </a:xfrm>
            <a:custGeom>
              <a:avLst/>
              <a:gdLst>
                <a:gd name="connsiteX0" fmla="*/ 271682 w 271682"/>
                <a:gd name="connsiteY0" fmla="*/ 0 h 537077"/>
                <a:gd name="connsiteX1" fmla="*/ 82136 w 271682"/>
                <a:gd name="connsiteY1" fmla="*/ 214831 h 537077"/>
                <a:gd name="connsiteX2" fmla="*/ 214818 w 271682"/>
                <a:gd name="connsiteY2" fmla="*/ 284335 h 537077"/>
                <a:gd name="connsiteX3" fmla="*/ 0 w 271682"/>
                <a:gd name="connsiteY3" fmla="*/ 537077 h 53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82" h="537077">
                  <a:moveTo>
                    <a:pt x="271682" y="0"/>
                  </a:moveTo>
                  <a:cubicBezTo>
                    <a:pt x="181647" y="83721"/>
                    <a:pt x="91613" y="167442"/>
                    <a:pt x="82136" y="214831"/>
                  </a:cubicBezTo>
                  <a:cubicBezTo>
                    <a:pt x="72659" y="262220"/>
                    <a:pt x="228507" y="230627"/>
                    <a:pt x="214818" y="284335"/>
                  </a:cubicBezTo>
                  <a:cubicBezTo>
                    <a:pt x="201129" y="338043"/>
                    <a:pt x="0" y="537077"/>
                    <a:pt x="0" y="53707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57800" y="5181600"/>
            <a:ext cx="3733801" cy="1480779"/>
            <a:chOff x="5257800" y="5181600"/>
            <a:chExt cx="3733801" cy="1480779"/>
          </a:xfrm>
        </p:grpSpPr>
        <p:grpSp>
          <p:nvGrpSpPr>
            <p:cNvPr id="103" name="Group 102"/>
            <p:cNvGrpSpPr/>
            <p:nvPr/>
          </p:nvGrpSpPr>
          <p:grpSpPr>
            <a:xfrm>
              <a:off x="5257800" y="5257800"/>
              <a:ext cx="634446" cy="1404579"/>
              <a:chOff x="4313593" y="3009422"/>
              <a:chExt cx="999529" cy="2212823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5943601" y="5181600"/>
              <a:ext cx="304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We can talk about TM 347 running on input 51, producing  an answer of 42.</a:t>
              </a:r>
            </a:p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TMs as integer functions:</a:t>
              </a:r>
            </a:p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               y = TM</a:t>
              </a:r>
              <a:r>
                <a:rPr lang="en-US" sz="1600" i="1" baseline="-25000" dirty="0">
                  <a:solidFill>
                    <a:srgbClr val="3366FF"/>
                  </a:solidFill>
                  <a:latin typeface="Comic Sans MS"/>
                  <a:cs typeface="Comic Sans MS"/>
                </a:rPr>
                <a:t>I</a:t>
              </a:r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[x]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3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of Computation…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9925" y="1265238"/>
            <a:ext cx="286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+mj-lt"/>
              </a:rPr>
              <a:t>Turing Machines [Turing]</a:t>
            </a:r>
            <a:endParaRPr lang="en-US" b="0" dirty="0">
              <a:latin typeface="+mj-lt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609600" y="1900238"/>
            <a:ext cx="2400301" cy="800100"/>
            <a:chOff x="609600" y="1900238"/>
            <a:chExt cx="2400301" cy="80010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23900" y="1900238"/>
              <a:ext cx="22733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9600" y="2074863"/>
              <a:ext cx="22733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22300" y="1906588"/>
              <a:ext cx="114300" cy="174625"/>
              <a:chOff x="1416" y="1524"/>
              <a:chExt cx="72" cy="110"/>
            </a:xfrm>
          </p:grpSpPr>
          <p:sp>
            <p:nvSpPr>
              <p:cNvPr id="47" name="Arc 8"/>
              <p:cNvSpPr>
                <a:spLocks/>
              </p:cNvSpPr>
              <p:nvPr/>
            </p:nvSpPr>
            <p:spPr bwMode="auto">
              <a:xfrm>
                <a:off x="1452" y="1524"/>
                <a:ext cx="36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94"/>
                    </a:moveTo>
                    <a:cubicBezTo>
                      <a:pt x="58" y="9606"/>
                      <a:pt x="9712" y="0"/>
                      <a:pt x="21599" y="0"/>
                    </a:cubicBezTo>
                  </a:path>
                  <a:path w="21600" h="21600" stroke="0" extrusionOk="0">
                    <a:moveTo>
                      <a:pt x="0" y="21494"/>
                    </a:moveTo>
                    <a:cubicBezTo>
                      <a:pt x="58" y="9606"/>
                      <a:pt x="9712" y="0"/>
                      <a:pt x="21599" y="0"/>
                    </a:cubicBezTo>
                    <a:lnTo>
                      <a:pt x="21600" y="21600"/>
                    </a:lnTo>
                    <a:lnTo>
                      <a:pt x="0" y="214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rc 9"/>
              <p:cNvSpPr>
                <a:spLocks/>
              </p:cNvSpPr>
              <p:nvPr/>
            </p:nvSpPr>
            <p:spPr bwMode="auto">
              <a:xfrm>
                <a:off x="1416" y="1579"/>
                <a:ext cx="36" cy="55"/>
              </a:xfrm>
              <a:custGeom>
                <a:avLst/>
                <a:gdLst>
                  <a:gd name="T0" fmla="*/ 0 w 21600"/>
                  <a:gd name="T1" fmla="*/ 0 h 21708"/>
                  <a:gd name="T2" fmla="*/ 0 w 21600"/>
                  <a:gd name="T3" fmla="*/ 0 h 21708"/>
                  <a:gd name="T4" fmla="*/ 0 w 21600"/>
                  <a:gd name="T5" fmla="*/ 0 h 217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8"/>
                  <a:gd name="T11" fmla="*/ 21600 w 21600"/>
                  <a:gd name="T12" fmla="*/ 21708 h 2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8" fill="none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8"/>
                    </a:cubicBezTo>
                    <a:cubicBezTo>
                      <a:pt x="21600" y="12037"/>
                      <a:pt x="11929" y="21707"/>
                      <a:pt x="0" y="21707"/>
                    </a:cubicBezTo>
                  </a:path>
                  <a:path w="21600" h="21708" stroke="0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8"/>
                    </a:cubicBezTo>
                    <a:cubicBezTo>
                      <a:pt x="21600" y="12037"/>
                      <a:pt x="11929" y="21707"/>
                      <a:pt x="0" y="21707"/>
                    </a:cubicBezTo>
                    <a:lnTo>
                      <a:pt x="0" y="108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2897188" y="1906588"/>
              <a:ext cx="112713" cy="174625"/>
              <a:chOff x="2849" y="1524"/>
              <a:chExt cx="71" cy="110"/>
            </a:xfrm>
          </p:grpSpPr>
          <p:sp>
            <p:nvSpPr>
              <p:cNvPr id="45" name="Arc 11"/>
              <p:cNvSpPr>
                <a:spLocks/>
              </p:cNvSpPr>
              <p:nvPr/>
            </p:nvSpPr>
            <p:spPr bwMode="auto">
              <a:xfrm>
                <a:off x="2884" y="1524"/>
                <a:ext cx="36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92"/>
                    </a:moveTo>
                    <a:cubicBezTo>
                      <a:pt x="59" y="9604"/>
                      <a:pt x="9712" y="0"/>
                      <a:pt x="21599" y="0"/>
                    </a:cubicBezTo>
                  </a:path>
                  <a:path w="21600" h="21600" stroke="0" extrusionOk="0">
                    <a:moveTo>
                      <a:pt x="0" y="21492"/>
                    </a:moveTo>
                    <a:cubicBezTo>
                      <a:pt x="59" y="9604"/>
                      <a:pt x="9712" y="0"/>
                      <a:pt x="21599" y="0"/>
                    </a:cubicBezTo>
                    <a:lnTo>
                      <a:pt x="21600" y="21600"/>
                    </a:lnTo>
                    <a:lnTo>
                      <a:pt x="0" y="214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Arc 12"/>
              <p:cNvSpPr>
                <a:spLocks/>
              </p:cNvSpPr>
              <p:nvPr/>
            </p:nvSpPr>
            <p:spPr bwMode="auto">
              <a:xfrm>
                <a:off x="2849" y="1579"/>
                <a:ext cx="36" cy="55"/>
              </a:xfrm>
              <a:custGeom>
                <a:avLst/>
                <a:gdLst>
                  <a:gd name="T0" fmla="*/ 0 w 21643"/>
                  <a:gd name="T1" fmla="*/ 0 h 21706"/>
                  <a:gd name="T2" fmla="*/ 0 w 21643"/>
                  <a:gd name="T3" fmla="*/ 0 h 21706"/>
                  <a:gd name="T4" fmla="*/ 0 w 21643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43"/>
                  <a:gd name="T10" fmla="*/ 0 h 21706"/>
                  <a:gd name="T11" fmla="*/ 21643 w 21643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3" h="21706" fill="none" extrusionOk="0">
                    <a:moveTo>
                      <a:pt x="21642" y="0"/>
                    </a:moveTo>
                    <a:cubicBezTo>
                      <a:pt x="21642" y="35"/>
                      <a:pt x="21643" y="70"/>
                      <a:pt x="21643" y="106"/>
                    </a:cubicBezTo>
                    <a:cubicBezTo>
                      <a:pt x="21643" y="12035"/>
                      <a:pt x="11972" y="21706"/>
                      <a:pt x="43" y="21706"/>
                    </a:cubicBezTo>
                    <a:cubicBezTo>
                      <a:pt x="28" y="21705"/>
                      <a:pt x="14" y="21705"/>
                      <a:pt x="0" y="21705"/>
                    </a:cubicBezTo>
                  </a:path>
                  <a:path w="21643" h="21706" stroke="0" extrusionOk="0">
                    <a:moveTo>
                      <a:pt x="21642" y="0"/>
                    </a:moveTo>
                    <a:cubicBezTo>
                      <a:pt x="21642" y="35"/>
                      <a:pt x="21643" y="70"/>
                      <a:pt x="21643" y="106"/>
                    </a:cubicBezTo>
                    <a:cubicBezTo>
                      <a:pt x="21643" y="12035"/>
                      <a:pt x="11972" y="21706"/>
                      <a:pt x="43" y="21706"/>
                    </a:cubicBezTo>
                    <a:cubicBezTo>
                      <a:pt x="28" y="21705"/>
                      <a:pt x="14" y="21705"/>
                      <a:pt x="0" y="21705"/>
                    </a:cubicBezTo>
                    <a:lnTo>
                      <a:pt x="43" y="106"/>
                    </a:lnTo>
                    <a:lnTo>
                      <a:pt x="216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723900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950913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17792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0493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63353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860550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087563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31457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54317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77018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1503363" y="2400300"/>
              <a:ext cx="439738" cy="276225"/>
              <a:chOff x="2037" y="1835"/>
              <a:chExt cx="277" cy="174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2037" y="1835"/>
                <a:ext cx="23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FSM</a:t>
                </a:r>
                <a:endParaRPr lang="en-US" sz="2400" b="0"/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2252" y="1875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 i</a:t>
                </a:r>
                <a:endParaRPr lang="en-US" sz="2400" b="0"/>
              </a:p>
            </p:txBody>
          </p:sp>
        </p:grp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404938" y="2325688"/>
              <a:ext cx="1588" cy="374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392238" y="2687638"/>
              <a:ext cx="708025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87563" y="2325688"/>
              <a:ext cx="1588" cy="374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392238" y="2338388"/>
              <a:ext cx="3032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1797050" y="2338388"/>
              <a:ext cx="3032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1695450" y="2187575"/>
              <a:ext cx="1588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809750" y="2187575"/>
              <a:ext cx="1588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1620838" y="2200275"/>
              <a:ext cx="873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1797050" y="2200275"/>
              <a:ext cx="76200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1620838" y="2062163"/>
              <a:ext cx="138113" cy="150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735138" y="2062163"/>
              <a:ext cx="134938" cy="150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1720850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949450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7646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403475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81121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03981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266825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493838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2630488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</p:grp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3195336" y="3500438"/>
            <a:ext cx="1375378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j-lt"/>
              </a:rPr>
              <a:t>Alan Turing</a:t>
            </a: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76400"/>
            <a:ext cx="1485900" cy="185842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71548" y="1271588"/>
            <a:ext cx="4087859" cy="2445595"/>
            <a:chOff x="4871548" y="1271588"/>
            <a:chExt cx="4087859" cy="2445595"/>
          </a:xfrm>
        </p:grpSpPr>
        <p:sp>
          <p:nvSpPr>
            <p:cNvPr id="120" name="Rectangle 165"/>
            <p:cNvSpPr>
              <a:spLocks noChangeArrowheads="1"/>
            </p:cNvSpPr>
            <p:nvPr/>
          </p:nvSpPr>
          <p:spPr bwMode="auto">
            <a:xfrm>
              <a:off x="5041900" y="1271588"/>
              <a:ext cx="3263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Recursive Functions [</a:t>
              </a:r>
              <a:r>
                <a:rPr lang="en-US" b="0" dirty="0" err="1">
                  <a:solidFill>
                    <a:srgbClr val="000000"/>
                  </a:solidFill>
                  <a:latin typeface="+mj-lt"/>
                </a:rPr>
                <a:t>Kleene</a:t>
              </a:r>
              <a:r>
                <a:rPr lang="en-US" b="0" dirty="0">
                  <a:solidFill>
                    <a:srgbClr val="000000"/>
                  </a:solidFill>
                  <a:latin typeface="+mj-lt"/>
                </a:rPr>
                <a:t>]</a:t>
              </a:r>
              <a:endParaRPr lang="en-US" b="0" dirty="0">
                <a:latin typeface="+mj-lt"/>
              </a:endParaRPr>
            </a:p>
          </p:txBody>
        </p:sp>
        <p:pic>
          <p:nvPicPr>
            <p:cNvPr id="121" name="Picture 16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576388"/>
              <a:ext cx="2032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Rectangle 167"/>
            <p:cNvSpPr>
              <a:spLocks noChangeArrowheads="1"/>
            </p:cNvSpPr>
            <p:nvPr/>
          </p:nvSpPr>
          <p:spPr bwMode="auto">
            <a:xfrm>
              <a:off x="4871548" y="2362200"/>
              <a:ext cx="38862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(define (fact n)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  (... (fact (- n 1)) ...)</a:t>
              </a:r>
            </a:p>
          </p:txBody>
        </p:sp>
        <p:sp>
          <p:nvSpPr>
            <p:cNvPr id="124" name="Rectangle 212"/>
            <p:cNvSpPr>
              <a:spLocks noChangeArrowheads="1"/>
            </p:cNvSpPr>
            <p:nvPr/>
          </p:nvSpPr>
          <p:spPr bwMode="auto">
            <a:xfrm>
              <a:off x="7848600" y="3124200"/>
              <a:ext cx="1110807" cy="59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Stephen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 err="1">
                  <a:latin typeface="+mj-lt"/>
                </a:rPr>
                <a:t>Kleene</a:t>
              </a:r>
              <a:endParaRPr lang="en-US" dirty="0">
                <a:latin typeface="+mj-lt"/>
              </a:endParaRP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1600200"/>
              <a:ext cx="1070610" cy="15240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33400" y="4038600"/>
            <a:ext cx="4962526" cy="2521796"/>
            <a:chOff x="533400" y="4038600"/>
            <a:chExt cx="4962526" cy="2521796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84200" y="4038600"/>
              <a:ext cx="4911726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Lambda calculus [Church, Curry, Rosser...]</a:t>
              </a:r>
              <a:endParaRPr lang="en-US" b="0" dirty="0">
                <a:latin typeface="+mj-lt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833688" y="4602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l</a:t>
              </a:r>
              <a:endParaRPr lang="en-US" sz="2400" b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97201" y="4602163"/>
              <a:ext cx="22701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x.</a:t>
              </a:r>
              <a:endParaRPr lang="en-US" sz="2400" b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235326" y="4602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l</a:t>
              </a:r>
              <a:endParaRPr lang="en-US" sz="2400" b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398838" y="4602163"/>
              <a:ext cx="6651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y.xxy</a:t>
              </a:r>
              <a:endParaRPr lang="en-US" sz="2400" b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849438" y="5257800"/>
              <a:ext cx="343535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latin typeface="Courier New" charset="0"/>
                </a:rPr>
                <a:t>(lambda(x)(lambda(y)(x (x y))))</a:t>
              </a:r>
            </a:p>
          </p:txBody>
        </p:sp>
        <p:sp>
          <p:nvSpPr>
            <p:cNvPr id="57" name="Rectangle 116"/>
            <p:cNvSpPr>
              <a:spLocks noChangeArrowheads="1"/>
            </p:cNvSpPr>
            <p:nvPr/>
          </p:nvSpPr>
          <p:spPr bwMode="auto">
            <a:xfrm>
              <a:off x="608532" y="5967413"/>
              <a:ext cx="1041953" cy="59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Alonzo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Church</a:t>
              </a:r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4419600"/>
              <a:ext cx="1181100" cy="157815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5105401" y="4448175"/>
            <a:ext cx="3930650" cy="2143909"/>
            <a:chOff x="5105401" y="4448175"/>
            <a:chExt cx="3930650" cy="2143909"/>
          </a:xfrm>
        </p:grpSpPr>
        <p:sp>
          <p:nvSpPr>
            <p:cNvPr id="169" name="Rectangle 216"/>
            <p:cNvSpPr>
              <a:spLocks noChangeArrowheads="1"/>
            </p:cNvSpPr>
            <p:nvPr/>
          </p:nvSpPr>
          <p:spPr bwMode="auto">
            <a:xfrm>
              <a:off x="5105401" y="4448175"/>
              <a:ext cx="39306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Production Systems [Post, Markov]</a:t>
              </a:r>
              <a:endParaRPr lang="en-US" b="0" dirty="0">
                <a:latin typeface="+mj-lt"/>
              </a:endParaRPr>
            </a:p>
          </p:txBody>
        </p:sp>
        <p:sp>
          <p:nvSpPr>
            <p:cNvPr id="170" name="Rectangle 217"/>
            <p:cNvSpPr>
              <a:spLocks noChangeArrowheads="1"/>
            </p:cNvSpPr>
            <p:nvPr/>
          </p:nvSpPr>
          <p:spPr bwMode="auto">
            <a:xfrm>
              <a:off x="6854826" y="4983163"/>
              <a:ext cx="1841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a</a:t>
              </a:r>
              <a:endParaRPr lang="en-US" sz="2400" b="0"/>
            </a:p>
          </p:txBody>
        </p:sp>
        <p:sp>
          <p:nvSpPr>
            <p:cNvPr id="171" name="Rectangle 218"/>
            <p:cNvSpPr>
              <a:spLocks noChangeArrowheads="1"/>
            </p:cNvSpPr>
            <p:nvPr/>
          </p:nvSpPr>
          <p:spPr bwMode="auto">
            <a:xfrm>
              <a:off x="7042151" y="4983163"/>
              <a:ext cx="809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2400" b="0"/>
            </a:p>
          </p:txBody>
        </p:sp>
        <p:sp>
          <p:nvSpPr>
            <p:cNvPr id="172" name="Rectangle 219"/>
            <p:cNvSpPr>
              <a:spLocks noChangeArrowheads="1"/>
            </p:cNvSpPr>
            <p:nvPr/>
          </p:nvSpPr>
          <p:spPr bwMode="auto">
            <a:xfrm>
              <a:off x="7104064" y="4983163"/>
              <a:ext cx="28892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→</a:t>
              </a:r>
              <a:endParaRPr lang="en-US" sz="2400" b="0"/>
            </a:p>
          </p:txBody>
        </p:sp>
        <p:sp>
          <p:nvSpPr>
            <p:cNvPr id="173" name="Rectangle 220"/>
            <p:cNvSpPr>
              <a:spLocks noChangeArrowheads="1"/>
            </p:cNvSpPr>
            <p:nvPr/>
          </p:nvSpPr>
          <p:spPr bwMode="auto">
            <a:xfrm>
              <a:off x="7404101" y="4983163"/>
              <a:ext cx="809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2400" b="0"/>
            </a:p>
          </p:txBody>
        </p:sp>
        <p:sp>
          <p:nvSpPr>
            <p:cNvPr id="174" name="Rectangle 221"/>
            <p:cNvSpPr>
              <a:spLocks noChangeArrowheads="1"/>
            </p:cNvSpPr>
            <p:nvPr/>
          </p:nvSpPr>
          <p:spPr bwMode="auto">
            <a:xfrm>
              <a:off x="7467601" y="4983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b</a:t>
              </a:r>
              <a:endParaRPr lang="en-US" sz="2400" b="0"/>
            </a:p>
          </p:txBody>
        </p:sp>
        <p:sp>
          <p:nvSpPr>
            <p:cNvPr id="175" name="Rectangle 222"/>
            <p:cNvSpPr>
              <a:spLocks noChangeArrowheads="1"/>
            </p:cNvSpPr>
            <p:nvPr/>
          </p:nvSpPr>
          <p:spPr bwMode="auto">
            <a:xfrm>
              <a:off x="6561139" y="5410200"/>
              <a:ext cx="2184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IF pulse=0 THEN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   patient=dead</a:t>
              </a:r>
            </a:p>
          </p:txBody>
        </p:sp>
        <p:sp>
          <p:nvSpPr>
            <p:cNvPr id="177" name="Rectangle 234"/>
            <p:cNvSpPr>
              <a:spLocks noChangeArrowheads="1"/>
            </p:cNvSpPr>
            <p:nvPr/>
          </p:nvSpPr>
          <p:spPr bwMode="auto">
            <a:xfrm>
              <a:off x="5435279" y="6248400"/>
              <a:ext cx="1388202" cy="343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Emile Post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8800" y="4876800"/>
              <a:ext cx="959006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52500"/>
            <a:ext cx="8229600" cy="22479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FACT: Each model studied is capable of computing </a:t>
            </a: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exactly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the same set of integer functions!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+mj-lt"/>
                <a:ea typeface="ＭＳ Ｐゴシック" charset="0"/>
              </a:rPr>
              <a:t>Proof Technique: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+mj-lt"/>
                <a:ea typeface="ＭＳ Ｐゴシック" charset="0"/>
              </a:rPr>
              <a:t>Constructions that translate between models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>
                <a:latin typeface="+mj-lt"/>
                <a:ea typeface="ＭＳ Ｐゴシック" charset="0"/>
              </a:rPr>
              <a:t>BIG IDEA:</a:t>
            </a:r>
            <a:endParaRPr lang="en-US" dirty="0">
              <a:latin typeface="+mj-lt"/>
              <a:ea typeface="ＭＳ Ｐゴシック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</a:rPr>
              <a:t>Computability</a:t>
            </a:r>
            <a:r>
              <a:rPr lang="en-US" dirty="0">
                <a:latin typeface="+mj-lt"/>
                <a:ea typeface="ＭＳ Ｐゴシック" charset="0"/>
              </a:rPr>
              <a:t>, </a:t>
            </a:r>
            <a:r>
              <a:rPr lang="en-US" sz="1600" dirty="0">
                <a:latin typeface="+mj-lt"/>
                <a:ea typeface="ＭＳ Ｐゴシック" charset="0"/>
              </a:rPr>
              <a:t>independent of computation scheme chosen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3505200"/>
            <a:ext cx="6934200" cy="2730500"/>
            <a:chOff x="304800" y="3505200"/>
            <a:chExt cx="6934200" cy="273050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3733800"/>
              <a:ext cx="1751872" cy="2340800"/>
            </a:xfrm>
            <a:prstGeom prst="rect">
              <a:avLst/>
            </a:prstGeom>
          </p:spPr>
        </p:pic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1981200" y="3505200"/>
              <a:ext cx="5257800" cy="2730500"/>
              <a:chOff x="1248" y="2928"/>
              <a:chExt cx="3312" cy="1000"/>
            </a:xfrm>
          </p:grpSpPr>
          <p:sp>
            <p:nvSpPr>
              <p:cNvPr id="7" name="AutoShape 4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3312" cy="1000"/>
              </a:xfrm>
              <a:prstGeom prst="roundRect">
                <a:avLst>
                  <a:gd name="adj" fmla="val 12495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3208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3500" tIns="25400" rIns="63500" bIns="25400">
                <a:spAutoFit/>
              </a:bodyPr>
              <a:lstStyle/>
              <a:p>
                <a:pPr marL="228600" indent="-228600" algn="ctr">
                  <a:lnSpc>
                    <a:spcPct val="77000"/>
                  </a:lnSpc>
                </a:pPr>
                <a:r>
                  <a:rPr lang="en-US" sz="2400" u="sng" dirty="0">
                    <a:latin typeface="+mj-lt"/>
                  </a:rPr>
                  <a:t>Church's Thesis:</a:t>
                </a:r>
              </a:p>
              <a:p>
                <a:pPr marL="228600" indent="-228600" algn="ctr">
                  <a:lnSpc>
                    <a:spcPct val="77000"/>
                  </a:lnSpc>
                </a:pPr>
                <a:endParaRPr lang="en-US" sz="2400" u="sng" dirty="0">
                  <a:latin typeface="+mj-lt"/>
                </a:endParaRPr>
              </a:p>
              <a:p>
                <a:pPr marL="1588" indent="-1588">
                  <a:lnSpc>
                    <a:spcPct val="87000"/>
                  </a:lnSpc>
                </a:pPr>
                <a:r>
                  <a:rPr lang="en-US" dirty="0">
                    <a:latin typeface="+mj-lt"/>
                  </a:rPr>
                  <a:t>Every discrete function computable by ANY  realizable machine is computable by some Turing machine.</a:t>
                </a:r>
              </a:p>
              <a:p>
                <a:pPr marL="1588" indent="-1588">
                  <a:lnSpc>
                    <a:spcPct val="87000"/>
                  </a:lnSpc>
                </a:pPr>
                <a:endParaRPr lang="en-US" dirty="0">
                  <a:latin typeface="+mj-lt"/>
                </a:endParaRPr>
              </a:p>
              <a:p>
                <a:pPr algn="ctr"/>
                <a:r>
                  <a:rPr lang="en-US" sz="2000" dirty="0">
                    <a:latin typeface="+mj-lt"/>
                  </a:rPr>
                  <a:t>f(x) </a:t>
                </a:r>
                <a:r>
                  <a:rPr lang="en-US" sz="2000" i="1" dirty="0">
                    <a:latin typeface="+mj-lt"/>
                  </a:rPr>
                  <a:t>computable</a:t>
                </a:r>
                <a:r>
                  <a:rPr lang="en-US" sz="2000" dirty="0">
                    <a:latin typeface="+mj-lt"/>
                  </a:rPr>
                  <a:t> ⇔ for some k, all x</a:t>
                </a:r>
              </a:p>
              <a:p>
                <a:pPr algn="ctr"/>
                <a:r>
                  <a:rPr lang="en-US" sz="2000" dirty="0">
                    <a:latin typeface="+mj-lt"/>
                  </a:rPr>
                  <a:t> f(x) = </a:t>
                </a:r>
                <a:r>
                  <a:rPr lang="en-US" sz="2000" dirty="0" err="1">
                    <a:latin typeface="+mj-lt"/>
                  </a:rPr>
                  <a:t>T</a:t>
                </a:r>
                <a:r>
                  <a:rPr lang="en-US" sz="2000" baseline="-25000" dirty="0" err="1">
                    <a:latin typeface="+mj-lt"/>
                  </a:rPr>
                  <a:t>k</a:t>
                </a:r>
                <a:r>
                  <a:rPr lang="en-US" sz="2000" dirty="0">
                    <a:latin typeface="+mj-lt"/>
                  </a:rPr>
                  <a:t>[x]</a:t>
                </a:r>
              </a:p>
              <a:p>
                <a:pPr marL="1588" indent="-1588">
                  <a:lnSpc>
                    <a:spcPct val="87000"/>
                  </a:lnSpc>
                </a:pPr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7391400" y="3886200"/>
            <a:ext cx="1743557" cy="2638289"/>
            <a:chOff x="7391400" y="3886200"/>
            <a:chExt cx="1743557" cy="2638289"/>
          </a:xfrm>
        </p:grpSpPr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7570306" y="3886200"/>
              <a:ext cx="15646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unproved, but</a:t>
              </a:r>
            </a:p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universally</a:t>
              </a:r>
            </a:p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accepted...</a:t>
              </a:r>
            </a:p>
          </p:txBody>
        </p:sp>
        <p:sp>
          <p:nvSpPr>
            <p:cNvPr id="76" name="Line 86"/>
            <p:cNvSpPr>
              <a:spLocks noChangeShapeType="1"/>
            </p:cNvSpPr>
            <p:nvPr/>
          </p:nvSpPr>
          <p:spPr bwMode="auto">
            <a:xfrm flipH="1">
              <a:off x="8153400" y="4648200"/>
              <a:ext cx="304800" cy="3810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 flipH="1">
              <a:off x="7391400" y="4953000"/>
              <a:ext cx="977752" cy="1571489"/>
              <a:chOff x="2838890" y="729676"/>
              <a:chExt cx="1234915" cy="1984813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reeform 10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9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63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590800"/>
            <a:ext cx="1887538" cy="1268413"/>
            <a:chOff x="492" y="1576"/>
            <a:chExt cx="1189" cy="799"/>
          </a:xfrm>
        </p:grpSpPr>
        <p:grpSp>
          <p:nvGrpSpPr>
            <p:cNvPr id="47230" name="Group 5"/>
            <p:cNvGrpSpPr>
              <a:grpSpLocks/>
            </p:cNvGrpSpPr>
            <p:nvPr/>
          </p:nvGrpSpPr>
          <p:grpSpPr bwMode="auto">
            <a:xfrm>
              <a:off x="492" y="1576"/>
              <a:ext cx="1189" cy="515"/>
              <a:chOff x="492" y="1576"/>
              <a:chExt cx="1189" cy="515"/>
            </a:xfrm>
          </p:grpSpPr>
          <p:sp>
            <p:nvSpPr>
              <p:cNvPr id="47232" name="Line 6"/>
              <p:cNvSpPr>
                <a:spLocks noChangeShapeType="1"/>
              </p:cNvSpPr>
              <p:nvPr/>
            </p:nvSpPr>
            <p:spPr bwMode="auto">
              <a:xfrm>
                <a:off x="554" y="158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3" name="Line 7"/>
              <p:cNvSpPr>
                <a:spLocks noChangeShapeType="1"/>
              </p:cNvSpPr>
              <p:nvPr/>
            </p:nvSpPr>
            <p:spPr bwMode="auto">
              <a:xfrm>
                <a:off x="498" y="170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234" name="Group 8"/>
              <p:cNvGrpSpPr>
                <a:grpSpLocks/>
              </p:cNvGrpSpPr>
              <p:nvPr/>
            </p:nvGrpSpPr>
            <p:grpSpPr bwMode="auto">
              <a:xfrm>
                <a:off x="492" y="1588"/>
                <a:ext cx="58" cy="101"/>
                <a:chOff x="492" y="1588"/>
                <a:chExt cx="58" cy="101"/>
              </a:xfrm>
            </p:grpSpPr>
            <p:sp>
              <p:nvSpPr>
                <p:cNvPr id="47267" name="Arc 9"/>
                <p:cNvSpPr>
                  <a:spLocks/>
                </p:cNvSpPr>
                <p:nvPr/>
              </p:nvSpPr>
              <p:spPr bwMode="auto">
                <a:xfrm>
                  <a:off x="527" y="158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68" name="Arc 10"/>
                <p:cNvSpPr>
                  <a:spLocks/>
                </p:cNvSpPr>
                <p:nvPr/>
              </p:nvSpPr>
              <p:spPr bwMode="auto">
                <a:xfrm>
                  <a:off x="492" y="163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235" name="Group 11"/>
              <p:cNvGrpSpPr>
                <a:grpSpLocks/>
              </p:cNvGrpSpPr>
              <p:nvPr/>
            </p:nvGrpSpPr>
            <p:grpSpPr bwMode="auto">
              <a:xfrm>
                <a:off x="1624" y="1588"/>
                <a:ext cx="57" cy="101"/>
                <a:chOff x="1624" y="1588"/>
                <a:chExt cx="57" cy="101"/>
              </a:xfrm>
            </p:grpSpPr>
            <p:sp>
              <p:nvSpPr>
                <p:cNvPr id="47265" name="Arc 12"/>
                <p:cNvSpPr>
                  <a:spLocks/>
                </p:cNvSpPr>
                <p:nvPr/>
              </p:nvSpPr>
              <p:spPr bwMode="auto">
                <a:xfrm>
                  <a:off x="1658" y="158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66" name="Arc 13"/>
                <p:cNvSpPr>
                  <a:spLocks/>
                </p:cNvSpPr>
                <p:nvPr/>
              </p:nvSpPr>
              <p:spPr bwMode="auto">
                <a:xfrm>
                  <a:off x="1624" y="163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236" name="Line 14"/>
              <p:cNvSpPr>
                <a:spLocks noChangeShapeType="1"/>
              </p:cNvSpPr>
              <p:nvPr/>
            </p:nvSpPr>
            <p:spPr bwMode="auto">
              <a:xfrm>
                <a:off x="553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7" name="Line 15"/>
              <p:cNvSpPr>
                <a:spLocks noChangeShapeType="1"/>
              </p:cNvSpPr>
              <p:nvPr/>
            </p:nvSpPr>
            <p:spPr bwMode="auto">
              <a:xfrm>
                <a:off x="666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8" name="Line 16"/>
              <p:cNvSpPr>
                <a:spLocks noChangeShapeType="1"/>
              </p:cNvSpPr>
              <p:nvPr/>
            </p:nvSpPr>
            <p:spPr bwMode="auto">
              <a:xfrm>
                <a:off x="780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9" name="Line 17"/>
              <p:cNvSpPr>
                <a:spLocks noChangeShapeType="1"/>
              </p:cNvSpPr>
              <p:nvPr/>
            </p:nvSpPr>
            <p:spPr bwMode="auto">
              <a:xfrm>
                <a:off x="893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0" name="Line 18"/>
              <p:cNvSpPr>
                <a:spLocks noChangeShapeType="1"/>
              </p:cNvSpPr>
              <p:nvPr/>
            </p:nvSpPr>
            <p:spPr bwMode="auto">
              <a:xfrm>
                <a:off x="1006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1" name="Line 19"/>
              <p:cNvSpPr>
                <a:spLocks noChangeShapeType="1"/>
              </p:cNvSpPr>
              <p:nvPr/>
            </p:nvSpPr>
            <p:spPr bwMode="auto">
              <a:xfrm>
                <a:off x="1119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2" name="Line 20"/>
              <p:cNvSpPr>
                <a:spLocks noChangeShapeType="1"/>
              </p:cNvSpPr>
              <p:nvPr/>
            </p:nvSpPr>
            <p:spPr bwMode="auto">
              <a:xfrm>
                <a:off x="1232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3" name="Line 21"/>
              <p:cNvSpPr>
                <a:spLocks noChangeShapeType="1"/>
              </p:cNvSpPr>
              <p:nvPr/>
            </p:nvSpPr>
            <p:spPr bwMode="auto">
              <a:xfrm>
                <a:off x="1345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4" name="Line 22"/>
              <p:cNvSpPr>
                <a:spLocks noChangeShapeType="1"/>
              </p:cNvSpPr>
              <p:nvPr/>
            </p:nvSpPr>
            <p:spPr bwMode="auto">
              <a:xfrm>
                <a:off x="1458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5" name="Line 23"/>
              <p:cNvSpPr>
                <a:spLocks noChangeShapeType="1"/>
              </p:cNvSpPr>
              <p:nvPr/>
            </p:nvSpPr>
            <p:spPr bwMode="auto">
              <a:xfrm>
                <a:off x="1572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6" name="Rectangle 24"/>
              <p:cNvSpPr>
                <a:spLocks noChangeArrowheads="1"/>
              </p:cNvSpPr>
              <p:nvPr/>
            </p:nvSpPr>
            <p:spPr bwMode="auto">
              <a:xfrm>
                <a:off x="921" y="189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247" name="Freeform 25"/>
              <p:cNvSpPr>
                <a:spLocks/>
              </p:cNvSpPr>
              <p:nvPr/>
            </p:nvSpPr>
            <p:spPr bwMode="auto">
              <a:xfrm>
                <a:off x="886" y="186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8" name="Line 26"/>
              <p:cNvSpPr>
                <a:spLocks noChangeShapeType="1"/>
              </p:cNvSpPr>
              <p:nvPr/>
            </p:nvSpPr>
            <p:spPr bwMode="auto">
              <a:xfrm>
                <a:off x="890" y="186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9" name="Line 27"/>
              <p:cNvSpPr>
                <a:spLocks noChangeShapeType="1"/>
              </p:cNvSpPr>
              <p:nvPr/>
            </p:nvSpPr>
            <p:spPr bwMode="auto">
              <a:xfrm flipH="1">
                <a:off x="1080" y="186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0" name="Line 28"/>
              <p:cNvSpPr>
                <a:spLocks noChangeShapeType="1"/>
              </p:cNvSpPr>
              <p:nvPr/>
            </p:nvSpPr>
            <p:spPr bwMode="auto">
              <a:xfrm flipV="1">
                <a:off x="1031" y="177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1" name="Line 29"/>
              <p:cNvSpPr>
                <a:spLocks noChangeShapeType="1"/>
              </p:cNvSpPr>
              <p:nvPr/>
            </p:nvSpPr>
            <p:spPr bwMode="auto">
              <a:xfrm flipV="1">
                <a:off x="1088" y="177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2" name="Line 30"/>
              <p:cNvSpPr>
                <a:spLocks noChangeShapeType="1"/>
              </p:cNvSpPr>
              <p:nvPr/>
            </p:nvSpPr>
            <p:spPr bwMode="auto">
              <a:xfrm flipH="1">
                <a:off x="996" y="178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3" name="Line 31"/>
              <p:cNvSpPr>
                <a:spLocks noChangeShapeType="1"/>
              </p:cNvSpPr>
              <p:nvPr/>
            </p:nvSpPr>
            <p:spPr bwMode="auto">
              <a:xfrm>
                <a:off x="1088" y="178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4" name="Line 32"/>
              <p:cNvSpPr>
                <a:spLocks noChangeShapeType="1"/>
              </p:cNvSpPr>
              <p:nvPr/>
            </p:nvSpPr>
            <p:spPr bwMode="auto">
              <a:xfrm flipH="1">
                <a:off x="996" y="169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5" name="Line 33"/>
              <p:cNvSpPr>
                <a:spLocks noChangeShapeType="1"/>
              </p:cNvSpPr>
              <p:nvPr/>
            </p:nvSpPr>
            <p:spPr bwMode="auto">
              <a:xfrm>
                <a:off x="1060" y="169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6" name="Rectangle 34"/>
              <p:cNvSpPr>
                <a:spLocks noChangeArrowheads="1"/>
              </p:cNvSpPr>
              <p:nvPr/>
            </p:nvSpPr>
            <p:spPr bwMode="auto">
              <a:xfrm>
                <a:off x="977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57" name="Rectangle 35"/>
              <p:cNvSpPr>
                <a:spLocks noChangeArrowheads="1"/>
              </p:cNvSpPr>
              <p:nvPr/>
            </p:nvSpPr>
            <p:spPr bwMode="auto">
              <a:xfrm>
                <a:off x="1090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58" name="Rectangle 36"/>
              <p:cNvSpPr>
                <a:spLocks noChangeArrowheads="1"/>
              </p:cNvSpPr>
              <p:nvPr/>
            </p:nvSpPr>
            <p:spPr bwMode="auto">
              <a:xfrm>
                <a:off x="1203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59" name="Rectangle 37"/>
              <p:cNvSpPr>
                <a:spLocks noChangeArrowheads="1"/>
              </p:cNvSpPr>
              <p:nvPr/>
            </p:nvSpPr>
            <p:spPr bwMode="auto">
              <a:xfrm>
                <a:off x="1317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0" name="Rectangle 38"/>
              <p:cNvSpPr>
                <a:spLocks noChangeArrowheads="1"/>
              </p:cNvSpPr>
              <p:nvPr/>
            </p:nvSpPr>
            <p:spPr bwMode="auto">
              <a:xfrm>
                <a:off x="525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1" name="Rectangle 39"/>
              <p:cNvSpPr>
                <a:spLocks noChangeArrowheads="1"/>
              </p:cNvSpPr>
              <p:nvPr/>
            </p:nvSpPr>
            <p:spPr bwMode="auto">
              <a:xfrm>
                <a:off x="638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2" name="Rectangle 40"/>
              <p:cNvSpPr>
                <a:spLocks noChangeArrowheads="1"/>
              </p:cNvSpPr>
              <p:nvPr/>
            </p:nvSpPr>
            <p:spPr bwMode="auto">
              <a:xfrm>
                <a:off x="751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63" name="Rectangle 41"/>
              <p:cNvSpPr>
                <a:spLocks noChangeArrowheads="1"/>
              </p:cNvSpPr>
              <p:nvPr/>
            </p:nvSpPr>
            <p:spPr bwMode="auto">
              <a:xfrm>
                <a:off x="864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4" name="Rectangle 42"/>
              <p:cNvSpPr>
                <a:spLocks noChangeArrowheads="1"/>
              </p:cNvSpPr>
              <p:nvPr/>
            </p:nvSpPr>
            <p:spPr bwMode="auto">
              <a:xfrm>
                <a:off x="1430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231" name="Rectangle 43"/>
            <p:cNvSpPr>
              <a:spLocks noChangeArrowheads="1"/>
            </p:cNvSpPr>
            <p:nvPr/>
          </p:nvSpPr>
          <p:spPr bwMode="auto">
            <a:xfrm>
              <a:off x="502" y="2159"/>
              <a:ext cx="110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Multiplication</a:t>
              </a:r>
            </a:p>
          </p:txBody>
        </p: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762000" y="4495800"/>
            <a:ext cx="1887538" cy="1257300"/>
            <a:chOff x="576" y="2544"/>
            <a:chExt cx="1189" cy="792"/>
          </a:xfrm>
        </p:grpSpPr>
        <p:grpSp>
          <p:nvGrpSpPr>
            <p:cNvPr id="47191" name="Group 44"/>
            <p:cNvGrpSpPr>
              <a:grpSpLocks/>
            </p:cNvGrpSpPr>
            <p:nvPr/>
          </p:nvGrpSpPr>
          <p:grpSpPr bwMode="auto">
            <a:xfrm>
              <a:off x="576" y="2544"/>
              <a:ext cx="1189" cy="515"/>
              <a:chOff x="156" y="3016"/>
              <a:chExt cx="1189" cy="515"/>
            </a:xfrm>
          </p:grpSpPr>
          <p:sp>
            <p:nvSpPr>
              <p:cNvPr id="47193" name="Line 45"/>
              <p:cNvSpPr>
                <a:spLocks noChangeShapeType="1"/>
              </p:cNvSpPr>
              <p:nvPr/>
            </p:nvSpPr>
            <p:spPr bwMode="auto">
              <a:xfrm>
                <a:off x="218" y="302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4" name="Line 46"/>
              <p:cNvSpPr>
                <a:spLocks noChangeShapeType="1"/>
              </p:cNvSpPr>
              <p:nvPr/>
            </p:nvSpPr>
            <p:spPr bwMode="auto">
              <a:xfrm>
                <a:off x="162" y="314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95" name="Group 47"/>
              <p:cNvGrpSpPr>
                <a:grpSpLocks/>
              </p:cNvGrpSpPr>
              <p:nvPr/>
            </p:nvGrpSpPr>
            <p:grpSpPr bwMode="auto">
              <a:xfrm>
                <a:off x="156" y="3028"/>
                <a:ext cx="58" cy="101"/>
                <a:chOff x="156" y="3028"/>
                <a:chExt cx="58" cy="101"/>
              </a:xfrm>
            </p:grpSpPr>
            <p:sp>
              <p:nvSpPr>
                <p:cNvPr id="47228" name="Arc 48"/>
                <p:cNvSpPr>
                  <a:spLocks/>
                </p:cNvSpPr>
                <p:nvPr/>
              </p:nvSpPr>
              <p:spPr bwMode="auto">
                <a:xfrm>
                  <a:off x="191" y="302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29" name="Arc 49"/>
                <p:cNvSpPr>
                  <a:spLocks/>
                </p:cNvSpPr>
                <p:nvPr/>
              </p:nvSpPr>
              <p:spPr bwMode="auto">
                <a:xfrm>
                  <a:off x="156" y="307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96" name="Group 50"/>
              <p:cNvGrpSpPr>
                <a:grpSpLocks/>
              </p:cNvGrpSpPr>
              <p:nvPr/>
            </p:nvGrpSpPr>
            <p:grpSpPr bwMode="auto">
              <a:xfrm>
                <a:off x="1288" y="3028"/>
                <a:ext cx="57" cy="101"/>
                <a:chOff x="1288" y="3028"/>
                <a:chExt cx="57" cy="101"/>
              </a:xfrm>
            </p:grpSpPr>
            <p:sp>
              <p:nvSpPr>
                <p:cNvPr id="47226" name="Arc 51"/>
                <p:cNvSpPr>
                  <a:spLocks/>
                </p:cNvSpPr>
                <p:nvPr/>
              </p:nvSpPr>
              <p:spPr bwMode="auto">
                <a:xfrm>
                  <a:off x="1322" y="302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27" name="Arc 52"/>
                <p:cNvSpPr>
                  <a:spLocks/>
                </p:cNvSpPr>
                <p:nvPr/>
              </p:nvSpPr>
              <p:spPr bwMode="auto">
                <a:xfrm>
                  <a:off x="1288" y="307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97" name="Line 53"/>
              <p:cNvSpPr>
                <a:spLocks noChangeShapeType="1"/>
              </p:cNvSpPr>
              <p:nvPr/>
            </p:nvSpPr>
            <p:spPr bwMode="auto">
              <a:xfrm>
                <a:off x="217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8" name="Line 54"/>
              <p:cNvSpPr>
                <a:spLocks noChangeShapeType="1"/>
              </p:cNvSpPr>
              <p:nvPr/>
            </p:nvSpPr>
            <p:spPr bwMode="auto">
              <a:xfrm>
                <a:off x="330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9" name="Line 55"/>
              <p:cNvSpPr>
                <a:spLocks noChangeShapeType="1"/>
              </p:cNvSpPr>
              <p:nvPr/>
            </p:nvSpPr>
            <p:spPr bwMode="auto">
              <a:xfrm>
                <a:off x="444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0" name="Line 56"/>
              <p:cNvSpPr>
                <a:spLocks noChangeShapeType="1"/>
              </p:cNvSpPr>
              <p:nvPr/>
            </p:nvSpPr>
            <p:spPr bwMode="auto">
              <a:xfrm>
                <a:off x="557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1" name="Line 57"/>
              <p:cNvSpPr>
                <a:spLocks noChangeShapeType="1"/>
              </p:cNvSpPr>
              <p:nvPr/>
            </p:nvSpPr>
            <p:spPr bwMode="auto">
              <a:xfrm>
                <a:off x="670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2" name="Line 58"/>
              <p:cNvSpPr>
                <a:spLocks noChangeShapeType="1"/>
              </p:cNvSpPr>
              <p:nvPr/>
            </p:nvSpPr>
            <p:spPr bwMode="auto">
              <a:xfrm>
                <a:off x="783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3" name="Line 59"/>
              <p:cNvSpPr>
                <a:spLocks noChangeShapeType="1"/>
              </p:cNvSpPr>
              <p:nvPr/>
            </p:nvSpPr>
            <p:spPr bwMode="auto">
              <a:xfrm>
                <a:off x="896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4" name="Line 60"/>
              <p:cNvSpPr>
                <a:spLocks noChangeShapeType="1"/>
              </p:cNvSpPr>
              <p:nvPr/>
            </p:nvSpPr>
            <p:spPr bwMode="auto">
              <a:xfrm>
                <a:off x="1009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5" name="Line 61"/>
              <p:cNvSpPr>
                <a:spLocks noChangeShapeType="1"/>
              </p:cNvSpPr>
              <p:nvPr/>
            </p:nvSpPr>
            <p:spPr bwMode="auto">
              <a:xfrm>
                <a:off x="1122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6" name="Line 62"/>
              <p:cNvSpPr>
                <a:spLocks noChangeShapeType="1"/>
              </p:cNvSpPr>
              <p:nvPr/>
            </p:nvSpPr>
            <p:spPr bwMode="auto">
              <a:xfrm>
                <a:off x="1236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7" name="Rectangle 63"/>
              <p:cNvSpPr>
                <a:spLocks noChangeArrowheads="1"/>
              </p:cNvSpPr>
              <p:nvPr/>
            </p:nvSpPr>
            <p:spPr bwMode="auto">
              <a:xfrm>
                <a:off x="585" y="333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208" name="Freeform 64"/>
              <p:cNvSpPr>
                <a:spLocks/>
              </p:cNvSpPr>
              <p:nvPr/>
            </p:nvSpPr>
            <p:spPr bwMode="auto">
              <a:xfrm>
                <a:off x="550" y="330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9" name="Line 65"/>
              <p:cNvSpPr>
                <a:spLocks noChangeShapeType="1"/>
              </p:cNvSpPr>
              <p:nvPr/>
            </p:nvSpPr>
            <p:spPr bwMode="auto">
              <a:xfrm>
                <a:off x="554" y="330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0" name="Line 66"/>
              <p:cNvSpPr>
                <a:spLocks noChangeShapeType="1"/>
              </p:cNvSpPr>
              <p:nvPr/>
            </p:nvSpPr>
            <p:spPr bwMode="auto">
              <a:xfrm flipH="1">
                <a:off x="744" y="330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1" name="Line 67"/>
              <p:cNvSpPr>
                <a:spLocks noChangeShapeType="1"/>
              </p:cNvSpPr>
              <p:nvPr/>
            </p:nvSpPr>
            <p:spPr bwMode="auto">
              <a:xfrm flipV="1">
                <a:off x="695" y="321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2" name="Line 68"/>
              <p:cNvSpPr>
                <a:spLocks noChangeShapeType="1"/>
              </p:cNvSpPr>
              <p:nvPr/>
            </p:nvSpPr>
            <p:spPr bwMode="auto">
              <a:xfrm flipV="1">
                <a:off x="752" y="321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3" name="Line 69"/>
              <p:cNvSpPr>
                <a:spLocks noChangeShapeType="1"/>
              </p:cNvSpPr>
              <p:nvPr/>
            </p:nvSpPr>
            <p:spPr bwMode="auto">
              <a:xfrm flipH="1">
                <a:off x="660" y="322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4" name="Line 70"/>
              <p:cNvSpPr>
                <a:spLocks noChangeShapeType="1"/>
              </p:cNvSpPr>
              <p:nvPr/>
            </p:nvSpPr>
            <p:spPr bwMode="auto">
              <a:xfrm>
                <a:off x="752" y="322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5" name="Line 71"/>
              <p:cNvSpPr>
                <a:spLocks noChangeShapeType="1"/>
              </p:cNvSpPr>
              <p:nvPr/>
            </p:nvSpPr>
            <p:spPr bwMode="auto">
              <a:xfrm flipH="1">
                <a:off x="660" y="313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6" name="Line 72"/>
              <p:cNvSpPr>
                <a:spLocks noChangeShapeType="1"/>
              </p:cNvSpPr>
              <p:nvPr/>
            </p:nvSpPr>
            <p:spPr bwMode="auto">
              <a:xfrm>
                <a:off x="724" y="313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7" name="Rectangle 73"/>
              <p:cNvSpPr>
                <a:spLocks noChangeArrowheads="1"/>
              </p:cNvSpPr>
              <p:nvPr/>
            </p:nvSpPr>
            <p:spPr bwMode="auto">
              <a:xfrm>
                <a:off x="641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18" name="Rectangle 74"/>
              <p:cNvSpPr>
                <a:spLocks noChangeArrowheads="1"/>
              </p:cNvSpPr>
              <p:nvPr/>
            </p:nvSpPr>
            <p:spPr bwMode="auto">
              <a:xfrm>
                <a:off x="754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19" name="Rectangle 75"/>
              <p:cNvSpPr>
                <a:spLocks noChangeArrowheads="1"/>
              </p:cNvSpPr>
              <p:nvPr/>
            </p:nvSpPr>
            <p:spPr bwMode="auto">
              <a:xfrm>
                <a:off x="867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20" name="Rectangle 76"/>
              <p:cNvSpPr>
                <a:spLocks noChangeArrowheads="1"/>
              </p:cNvSpPr>
              <p:nvPr/>
            </p:nvSpPr>
            <p:spPr bwMode="auto">
              <a:xfrm>
                <a:off x="981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1" name="Rectangle 77"/>
              <p:cNvSpPr>
                <a:spLocks noChangeArrowheads="1"/>
              </p:cNvSpPr>
              <p:nvPr/>
            </p:nvSpPr>
            <p:spPr bwMode="auto">
              <a:xfrm>
                <a:off x="189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2" name="Rectangle 78"/>
              <p:cNvSpPr>
                <a:spLocks noChangeArrowheads="1"/>
              </p:cNvSpPr>
              <p:nvPr/>
            </p:nvSpPr>
            <p:spPr bwMode="auto">
              <a:xfrm>
                <a:off x="302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3" name="Rectangle 79"/>
              <p:cNvSpPr>
                <a:spLocks noChangeArrowheads="1"/>
              </p:cNvSpPr>
              <p:nvPr/>
            </p:nvSpPr>
            <p:spPr bwMode="auto">
              <a:xfrm>
                <a:off x="415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24" name="Rectangle 80"/>
              <p:cNvSpPr>
                <a:spLocks noChangeArrowheads="1"/>
              </p:cNvSpPr>
              <p:nvPr/>
            </p:nvSpPr>
            <p:spPr bwMode="auto">
              <a:xfrm>
                <a:off x="528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5" name="Rectangle 81"/>
              <p:cNvSpPr>
                <a:spLocks noChangeArrowheads="1"/>
              </p:cNvSpPr>
              <p:nvPr/>
            </p:nvSpPr>
            <p:spPr bwMode="auto">
              <a:xfrm>
                <a:off x="1094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92" name="Rectangle 82"/>
            <p:cNvSpPr>
              <a:spLocks noChangeArrowheads="1"/>
            </p:cNvSpPr>
            <p:nvPr/>
          </p:nvSpPr>
          <p:spPr bwMode="auto">
            <a:xfrm>
              <a:off x="798" y="3120"/>
              <a:ext cx="6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Sorting</a:t>
              </a:r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3657600" y="1524000"/>
            <a:ext cx="1887538" cy="1268413"/>
            <a:chOff x="2076" y="1096"/>
            <a:chExt cx="1189" cy="799"/>
          </a:xfrm>
        </p:grpSpPr>
        <p:grpSp>
          <p:nvGrpSpPr>
            <p:cNvPr id="47152" name="Group 84"/>
            <p:cNvGrpSpPr>
              <a:grpSpLocks/>
            </p:cNvGrpSpPr>
            <p:nvPr/>
          </p:nvGrpSpPr>
          <p:grpSpPr bwMode="auto">
            <a:xfrm>
              <a:off x="2076" y="1096"/>
              <a:ext cx="1189" cy="515"/>
              <a:chOff x="2076" y="1096"/>
              <a:chExt cx="1189" cy="515"/>
            </a:xfrm>
          </p:grpSpPr>
          <p:sp>
            <p:nvSpPr>
              <p:cNvPr id="47154" name="Line 85"/>
              <p:cNvSpPr>
                <a:spLocks noChangeShapeType="1"/>
              </p:cNvSpPr>
              <p:nvPr/>
            </p:nvSpPr>
            <p:spPr bwMode="auto">
              <a:xfrm>
                <a:off x="2138" y="110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55" name="Line 86"/>
              <p:cNvSpPr>
                <a:spLocks noChangeShapeType="1"/>
              </p:cNvSpPr>
              <p:nvPr/>
            </p:nvSpPr>
            <p:spPr bwMode="auto">
              <a:xfrm>
                <a:off x="2082" y="122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56" name="Group 87"/>
              <p:cNvGrpSpPr>
                <a:grpSpLocks/>
              </p:cNvGrpSpPr>
              <p:nvPr/>
            </p:nvGrpSpPr>
            <p:grpSpPr bwMode="auto">
              <a:xfrm>
                <a:off x="2076" y="1108"/>
                <a:ext cx="58" cy="101"/>
                <a:chOff x="2076" y="1108"/>
                <a:chExt cx="58" cy="101"/>
              </a:xfrm>
            </p:grpSpPr>
            <p:sp>
              <p:nvSpPr>
                <p:cNvPr id="47189" name="Arc 88"/>
                <p:cNvSpPr>
                  <a:spLocks/>
                </p:cNvSpPr>
                <p:nvPr/>
              </p:nvSpPr>
              <p:spPr bwMode="auto">
                <a:xfrm>
                  <a:off x="2111" y="110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90" name="Arc 89"/>
                <p:cNvSpPr>
                  <a:spLocks/>
                </p:cNvSpPr>
                <p:nvPr/>
              </p:nvSpPr>
              <p:spPr bwMode="auto">
                <a:xfrm>
                  <a:off x="2076" y="115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57" name="Group 90"/>
              <p:cNvGrpSpPr>
                <a:grpSpLocks/>
              </p:cNvGrpSpPr>
              <p:nvPr/>
            </p:nvGrpSpPr>
            <p:grpSpPr bwMode="auto">
              <a:xfrm>
                <a:off x="3208" y="1108"/>
                <a:ext cx="57" cy="101"/>
                <a:chOff x="3208" y="1108"/>
                <a:chExt cx="57" cy="101"/>
              </a:xfrm>
            </p:grpSpPr>
            <p:sp>
              <p:nvSpPr>
                <p:cNvPr id="47187" name="Arc 91"/>
                <p:cNvSpPr>
                  <a:spLocks/>
                </p:cNvSpPr>
                <p:nvPr/>
              </p:nvSpPr>
              <p:spPr bwMode="auto">
                <a:xfrm>
                  <a:off x="3242" y="110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88" name="Arc 92"/>
                <p:cNvSpPr>
                  <a:spLocks/>
                </p:cNvSpPr>
                <p:nvPr/>
              </p:nvSpPr>
              <p:spPr bwMode="auto">
                <a:xfrm>
                  <a:off x="3208" y="115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58" name="Line 93"/>
              <p:cNvSpPr>
                <a:spLocks noChangeShapeType="1"/>
              </p:cNvSpPr>
              <p:nvPr/>
            </p:nvSpPr>
            <p:spPr bwMode="auto">
              <a:xfrm>
                <a:off x="2137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59" name="Line 94"/>
              <p:cNvSpPr>
                <a:spLocks noChangeShapeType="1"/>
              </p:cNvSpPr>
              <p:nvPr/>
            </p:nvSpPr>
            <p:spPr bwMode="auto">
              <a:xfrm>
                <a:off x="2250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0" name="Line 95"/>
              <p:cNvSpPr>
                <a:spLocks noChangeShapeType="1"/>
              </p:cNvSpPr>
              <p:nvPr/>
            </p:nvSpPr>
            <p:spPr bwMode="auto">
              <a:xfrm>
                <a:off x="2364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1" name="Line 96"/>
              <p:cNvSpPr>
                <a:spLocks noChangeShapeType="1"/>
              </p:cNvSpPr>
              <p:nvPr/>
            </p:nvSpPr>
            <p:spPr bwMode="auto">
              <a:xfrm>
                <a:off x="2477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2" name="Line 97"/>
              <p:cNvSpPr>
                <a:spLocks noChangeShapeType="1"/>
              </p:cNvSpPr>
              <p:nvPr/>
            </p:nvSpPr>
            <p:spPr bwMode="auto">
              <a:xfrm>
                <a:off x="2590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3" name="Line 98"/>
              <p:cNvSpPr>
                <a:spLocks noChangeShapeType="1"/>
              </p:cNvSpPr>
              <p:nvPr/>
            </p:nvSpPr>
            <p:spPr bwMode="auto">
              <a:xfrm>
                <a:off x="2703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4" name="Line 99"/>
              <p:cNvSpPr>
                <a:spLocks noChangeShapeType="1"/>
              </p:cNvSpPr>
              <p:nvPr/>
            </p:nvSpPr>
            <p:spPr bwMode="auto">
              <a:xfrm>
                <a:off x="2816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5" name="Line 100"/>
              <p:cNvSpPr>
                <a:spLocks noChangeShapeType="1"/>
              </p:cNvSpPr>
              <p:nvPr/>
            </p:nvSpPr>
            <p:spPr bwMode="auto">
              <a:xfrm>
                <a:off x="2929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6" name="Line 101"/>
              <p:cNvSpPr>
                <a:spLocks noChangeShapeType="1"/>
              </p:cNvSpPr>
              <p:nvPr/>
            </p:nvSpPr>
            <p:spPr bwMode="auto">
              <a:xfrm>
                <a:off x="3042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7" name="Line 102"/>
              <p:cNvSpPr>
                <a:spLocks noChangeShapeType="1"/>
              </p:cNvSpPr>
              <p:nvPr/>
            </p:nvSpPr>
            <p:spPr bwMode="auto">
              <a:xfrm>
                <a:off x="3156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8" name="Rectangle 103"/>
              <p:cNvSpPr>
                <a:spLocks noChangeArrowheads="1"/>
              </p:cNvSpPr>
              <p:nvPr/>
            </p:nvSpPr>
            <p:spPr bwMode="auto">
              <a:xfrm>
                <a:off x="2505" y="141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169" name="Freeform 104"/>
              <p:cNvSpPr>
                <a:spLocks/>
              </p:cNvSpPr>
              <p:nvPr/>
            </p:nvSpPr>
            <p:spPr bwMode="auto">
              <a:xfrm>
                <a:off x="2470" y="138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0" name="Line 105"/>
              <p:cNvSpPr>
                <a:spLocks noChangeShapeType="1"/>
              </p:cNvSpPr>
              <p:nvPr/>
            </p:nvSpPr>
            <p:spPr bwMode="auto">
              <a:xfrm>
                <a:off x="2474" y="138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1" name="Line 106"/>
              <p:cNvSpPr>
                <a:spLocks noChangeShapeType="1"/>
              </p:cNvSpPr>
              <p:nvPr/>
            </p:nvSpPr>
            <p:spPr bwMode="auto">
              <a:xfrm flipH="1">
                <a:off x="2664" y="138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2" name="Line 107"/>
              <p:cNvSpPr>
                <a:spLocks noChangeShapeType="1"/>
              </p:cNvSpPr>
              <p:nvPr/>
            </p:nvSpPr>
            <p:spPr bwMode="auto">
              <a:xfrm flipV="1">
                <a:off x="2615" y="129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3" name="Line 108"/>
              <p:cNvSpPr>
                <a:spLocks noChangeShapeType="1"/>
              </p:cNvSpPr>
              <p:nvPr/>
            </p:nvSpPr>
            <p:spPr bwMode="auto">
              <a:xfrm flipV="1">
                <a:off x="2672" y="129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4" name="Line 109"/>
              <p:cNvSpPr>
                <a:spLocks noChangeShapeType="1"/>
              </p:cNvSpPr>
              <p:nvPr/>
            </p:nvSpPr>
            <p:spPr bwMode="auto">
              <a:xfrm flipH="1">
                <a:off x="2580" y="130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5" name="Line 110"/>
              <p:cNvSpPr>
                <a:spLocks noChangeShapeType="1"/>
              </p:cNvSpPr>
              <p:nvPr/>
            </p:nvSpPr>
            <p:spPr bwMode="auto">
              <a:xfrm>
                <a:off x="2672" y="130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6" name="Line 111"/>
              <p:cNvSpPr>
                <a:spLocks noChangeShapeType="1"/>
              </p:cNvSpPr>
              <p:nvPr/>
            </p:nvSpPr>
            <p:spPr bwMode="auto">
              <a:xfrm flipH="1">
                <a:off x="2580" y="121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7" name="Line 112"/>
              <p:cNvSpPr>
                <a:spLocks noChangeShapeType="1"/>
              </p:cNvSpPr>
              <p:nvPr/>
            </p:nvSpPr>
            <p:spPr bwMode="auto">
              <a:xfrm>
                <a:off x="2644" y="121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8" name="Rectangle 113"/>
              <p:cNvSpPr>
                <a:spLocks noChangeArrowheads="1"/>
              </p:cNvSpPr>
              <p:nvPr/>
            </p:nvSpPr>
            <p:spPr bwMode="auto">
              <a:xfrm>
                <a:off x="2561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79" name="Rectangle 114"/>
              <p:cNvSpPr>
                <a:spLocks noChangeArrowheads="1"/>
              </p:cNvSpPr>
              <p:nvPr/>
            </p:nvSpPr>
            <p:spPr bwMode="auto">
              <a:xfrm>
                <a:off x="2674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0" name="Rectangle 115"/>
              <p:cNvSpPr>
                <a:spLocks noChangeArrowheads="1"/>
              </p:cNvSpPr>
              <p:nvPr/>
            </p:nvSpPr>
            <p:spPr bwMode="auto">
              <a:xfrm>
                <a:off x="2787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1" name="Rectangle 116"/>
              <p:cNvSpPr>
                <a:spLocks noChangeArrowheads="1"/>
              </p:cNvSpPr>
              <p:nvPr/>
            </p:nvSpPr>
            <p:spPr bwMode="auto">
              <a:xfrm>
                <a:off x="2901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2" name="Rectangle 117"/>
              <p:cNvSpPr>
                <a:spLocks noChangeArrowheads="1"/>
              </p:cNvSpPr>
              <p:nvPr/>
            </p:nvSpPr>
            <p:spPr bwMode="auto">
              <a:xfrm>
                <a:off x="2109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3" name="Rectangle 118"/>
              <p:cNvSpPr>
                <a:spLocks noChangeArrowheads="1"/>
              </p:cNvSpPr>
              <p:nvPr/>
            </p:nvSpPr>
            <p:spPr bwMode="auto">
              <a:xfrm>
                <a:off x="2222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4" name="Rectangle 119"/>
              <p:cNvSpPr>
                <a:spLocks noChangeArrowheads="1"/>
              </p:cNvSpPr>
              <p:nvPr/>
            </p:nvSpPr>
            <p:spPr bwMode="auto">
              <a:xfrm>
                <a:off x="2335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5" name="Rectangle 120"/>
              <p:cNvSpPr>
                <a:spLocks noChangeArrowheads="1"/>
              </p:cNvSpPr>
              <p:nvPr/>
            </p:nvSpPr>
            <p:spPr bwMode="auto">
              <a:xfrm>
                <a:off x="2448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6" name="Rectangle 121"/>
              <p:cNvSpPr>
                <a:spLocks noChangeArrowheads="1"/>
              </p:cNvSpPr>
              <p:nvPr/>
            </p:nvSpPr>
            <p:spPr bwMode="auto">
              <a:xfrm>
                <a:off x="3014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53" name="Rectangle 122"/>
            <p:cNvSpPr>
              <a:spLocks noChangeArrowheads="1"/>
            </p:cNvSpPr>
            <p:nvPr/>
          </p:nvSpPr>
          <p:spPr bwMode="auto">
            <a:xfrm>
              <a:off x="2118" y="1679"/>
              <a:ext cx="10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Factorization</a:t>
              </a:r>
            </a:p>
          </p:txBody>
        </p:sp>
      </p:grpSp>
      <p:grpSp>
        <p:nvGrpSpPr>
          <p:cNvPr id="14" name="Group 163"/>
          <p:cNvGrpSpPr>
            <a:grpSpLocks/>
          </p:cNvGrpSpPr>
          <p:nvPr/>
        </p:nvGrpSpPr>
        <p:grpSpPr bwMode="auto">
          <a:xfrm>
            <a:off x="6172200" y="1905000"/>
            <a:ext cx="1887538" cy="1268413"/>
            <a:chOff x="3888" y="1200"/>
            <a:chExt cx="1189" cy="799"/>
          </a:xfrm>
        </p:grpSpPr>
        <p:grpSp>
          <p:nvGrpSpPr>
            <p:cNvPr id="47113" name="Group 123"/>
            <p:cNvGrpSpPr>
              <a:grpSpLocks/>
            </p:cNvGrpSpPr>
            <p:nvPr/>
          </p:nvGrpSpPr>
          <p:grpSpPr bwMode="auto">
            <a:xfrm>
              <a:off x="3888" y="1200"/>
              <a:ext cx="1189" cy="515"/>
              <a:chOff x="2988" y="2152"/>
              <a:chExt cx="1189" cy="515"/>
            </a:xfrm>
          </p:grpSpPr>
          <p:sp>
            <p:nvSpPr>
              <p:cNvPr id="47115" name="Line 124"/>
              <p:cNvSpPr>
                <a:spLocks noChangeShapeType="1"/>
              </p:cNvSpPr>
              <p:nvPr/>
            </p:nvSpPr>
            <p:spPr bwMode="auto">
              <a:xfrm>
                <a:off x="3050" y="2163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16" name="Line 125"/>
              <p:cNvSpPr>
                <a:spLocks noChangeShapeType="1"/>
              </p:cNvSpPr>
              <p:nvPr/>
            </p:nvSpPr>
            <p:spPr bwMode="auto">
              <a:xfrm>
                <a:off x="2994" y="2276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17" name="Group 126"/>
              <p:cNvGrpSpPr>
                <a:grpSpLocks/>
              </p:cNvGrpSpPr>
              <p:nvPr/>
            </p:nvGrpSpPr>
            <p:grpSpPr bwMode="auto">
              <a:xfrm>
                <a:off x="2988" y="2164"/>
                <a:ext cx="58" cy="101"/>
                <a:chOff x="2988" y="2164"/>
                <a:chExt cx="58" cy="101"/>
              </a:xfrm>
            </p:grpSpPr>
            <p:sp>
              <p:nvSpPr>
                <p:cNvPr id="47150" name="Arc 127"/>
                <p:cNvSpPr>
                  <a:spLocks/>
                </p:cNvSpPr>
                <p:nvPr/>
              </p:nvSpPr>
              <p:spPr bwMode="auto">
                <a:xfrm>
                  <a:off x="3023" y="2164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51" name="Arc 128"/>
                <p:cNvSpPr>
                  <a:spLocks/>
                </p:cNvSpPr>
                <p:nvPr/>
              </p:nvSpPr>
              <p:spPr bwMode="auto">
                <a:xfrm>
                  <a:off x="2988" y="2214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18" name="Group 129"/>
              <p:cNvGrpSpPr>
                <a:grpSpLocks/>
              </p:cNvGrpSpPr>
              <p:nvPr/>
            </p:nvGrpSpPr>
            <p:grpSpPr bwMode="auto">
              <a:xfrm>
                <a:off x="4120" y="2164"/>
                <a:ext cx="57" cy="101"/>
                <a:chOff x="4120" y="2164"/>
                <a:chExt cx="57" cy="101"/>
              </a:xfrm>
            </p:grpSpPr>
            <p:sp>
              <p:nvSpPr>
                <p:cNvPr id="47148" name="Arc 130"/>
                <p:cNvSpPr>
                  <a:spLocks/>
                </p:cNvSpPr>
                <p:nvPr/>
              </p:nvSpPr>
              <p:spPr bwMode="auto">
                <a:xfrm>
                  <a:off x="4154" y="2164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49" name="Arc 131"/>
                <p:cNvSpPr>
                  <a:spLocks/>
                </p:cNvSpPr>
                <p:nvPr/>
              </p:nvSpPr>
              <p:spPr bwMode="auto">
                <a:xfrm>
                  <a:off x="4120" y="2214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19" name="Line 132"/>
              <p:cNvSpPr>
                <a:spLocks noChangeShapeType="1"/>
              </p:cNvSpPr>
              <p:nvPr/>
            </p:nvSpPr>
            <p:spPr bwMode="auto">
              <a:xfrm>
                <a:off x="3049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0" name="Line 133"/>
              <p:cNvSpPr>
                <a:spLocks noChangeShapeType="1"/>
              </p:cNvSpPr>
              <p:nvPr/>
            </p:nvSpPr>
            <p:spPr bwMode="auto">
              <a:xfrm>
                <a:off x="3162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1" name="Line 134"/>
              <p:cNvSpPr>
                <a:spLocks noChangeShapeType="1"/>
              </p:cNvSpPr>
              <p:nvPr/>
            </p:nvSpPr>
            <p:spPr bwMode="auto">
              <a:xfrm>
                <a:off x="3276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2" name="Line 135"/>
              <p:cNvSpPr>
                <a:spLocks noChangeShapeType="1"/>
              </p:cNvSpPr>
              <p:nvPr/>
            </p:nvSpPr>
            <p:spPr bwMode="auto">
              <a:xfrm>
                <a:off x="3389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3" name="Line 136"/>
              <p:cNvSpPr>
                <a:spLocks noChangeShapeType="1"/>
              </p:cNvSpPr>
              <p:nvPr/>
            </p:nvSpPr>
            <p:spPr bwMode="auto">
              <a:xfrm>
                <a:off x="3502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4" name="Line 137"/>
              <p:cNvSpPr>
                <a:spLocks noChangeShapeType="1"/>
              </p:cNvSpPr>
              <p:nvPr/>
            </p:nvSpPr>
            <p:spPr bwMode="auto">
              <a:xfrm>
                <a:off x="3615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5" name="Line 138"/>
              <p:cNvSpPr>
                <a:spLocks noChangeShapeType="1"/>
              </p:cNvSpPr>
              <p:nvPr/>
            </p:nvSpPr>
            <p:spPr bwMode="auto">
              <a:xfrm>
                <a:off x="3728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6" name="Line 139"/>
              <p:cNvSpPr>
                <a:spLocks noChangeShapeType="1"/>
              </p:cNvSpPr>
              <p:nvPr/>
            </p:nvSpPr>
            <p:spPr bwMode="auto">
              <a:xfrm>
                <a:off x="3841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7" name="Line 140"/>
              <p:cNvSpPr>
                <a:spLocks noChangeShapeType="1"/>
              </p:cNvSpPr>
              <p:nvPr/>
            </p:nvSpPr>
            <p:spPr bwMode="auto">
              <a:xfrm>
                <a:off x="3954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8" name="Line 141"/>
              <p:cNvSpPr>
                <a:spLocks noChangeShapeType="1"/>
              </p:cNvSpPr>
              <p:nvPr/>
            </p:nvSpPr>
            <p:spPr bwMode="auto">
              <a:xfrm>
                <a:off x="4068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9" name="Rectangle 142"/>
              <p:cNvSpPr>
                <a:spLocks noChangeArrowheads="1"/>
              </p:cNvSpPr>
              <p:nvPr/>
            </p:nvSpPr>
            <p:spPr bwMode="auto">
              <a:xfrm>
                <a:off x="3417" y="2473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130" name="Freeform 143"/>
              <p:cNvSpPr>
                <a:spLocks/>
              </p:cNvSpPr>
              <p:nvPr/>
            </p:nvSpPr>
            <p:spPr bwMode="auto">
              <a:xfrm>
                <a:off x="3382" y="2439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1" name="Line 144"/>
              <p:cNvSpPr>
                <a:spLocks noChangeShapeType="1"/>
              </p:cNvSpPr>
              <p:nvPr/>
            </p:nvSpPr>
            <p:spPr bwMode="auto">
              <a:xfrm>
                <a:off x="3386" y="2443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2" name="Line 145"/>
              <p:cNvSpPr>
                <a:spLocks noChangeShapeType="1"/>
              </p:cNvSpPr>
              <p:nvPr/>
            </p:nvSpPr>
            <p:spPr bwMode="auto">
              <a:xfrm flipH="1">
                <a:off x="3576" y="2443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3" name="Line 146"/>
              <p:cNvSpPr>
                <a:spLocks noChangeShapeType="1"/>
              </p:cNvSpPr>
              <p:nvPr/>
            </p:nvSpPr>
            <p:spPr bwMode="auto">
              <a:xfrm flipV="1">
                <a:off x="3527" y="2350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4" name="Line 147"/>
              <p:cNvSpPr>
                <a:spLocks noChangeShapeType="1"/>
              </p:cNvSpPr>
              <p:nvPr/>
            </p:nvSpPr>
            <p:spPr bwMode="auto">
              <a:xfrm flipV="1">
                <a:off x="3584" y="2350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5" name="Line 148"/>
              <p:cNvSpPr>
                <a:spLocks noChangeShapeType="1"/>
              </p:cNvSpPr>
              <p:nvPr/>
            </p:nvSpPr>
            <p:spPr bwMode="auto">
              <a:xfrm flipH="1">
                <a:off x="3492" y="2358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6" name="Line 149"/>
              <p:cNvSpPr>
                <a:spLocks noChangeShapeType="1"/>
              </p:cNvSpPr>
              <p:nvPr/>
            </p:nvSpPr>
            <p:spPr bwMode="auto">
              <a:xfrm>
                <a:off x="3584" y="2358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7" name="Line 150"/>
              <p:cNvSpPr>
                <a:spLocks noChangeShapeType="1"/>
              </p:cNvSpPr>
              <p:nvPr/>
            </p:nvSpPr>
            <p:spPr bwMode="auto">
              <a:xfrm flipH="1">
                <a:off x="3492" y="2273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8" name="Line 151"/>
              <p:cNvSpPr>
                <a:spLocks noChangeShapeType="1"/>
              </p:cNvSpPr>
              <p:nvPr/>
            </p:nvSpPr>
            <p:spPr bwMode="auto">
              <a:xfrm>
                <a:off x="3556" y="2273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9" name="Rectangle 152"/>
              <p:cNvSpPr>
                <a:spLocks noChangeArrowheads="1"/>
              </p:cNvSpPr>
              <p:nvPr/>
            </p:nvSpPr>
            <p:spPr bwMode="auto">
              <a:xfrm>
                <a:off x="3473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0" name="Rectangle 153"/>
              <p:cNvSpPr>
                <a:spLocks noChangeArrowheads="1"/>
              </p:cNvSpPr>
              <p:nvPr/>
            </p:nvSpPr>
            <p:spPr bwMode="auto">
              <a:xfrm>
                <a:off x="3586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1" name="Rectangle 154"/>
              <p:cNvSpPr>
                <a:spLocks noChangeArrowheads="1"/>
              </p:cNvSpPr>
              <p:nvPr/>
            </p:nvSpPr>
            <p:spPr bwMode="auto">
              <a:xfrm>
                <a:off x="3699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2" name="Rectangle 155"/>
              <p:cNvSpPr>
                <a:spLocks noChangeArrowheads="1"/>
              </p:cNvSpPr>
              <p:nvPr/>
            </p:nvSpPr>
            <p:spPr bwMode="auto">
              <a:xfrm>
                <a:off x="3813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3" name="Rectangle 156"/>
              <p:cNvSpPr>
                <a:spLocks noChangeArrowheads="1"/>
              </p:cNvSpPr>
              <p:nvPr/>
            </p:nvSpPr>
            <p:spPr bwMode="auto">
              <a:xfrm>
                <a:off x="3021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4" name="Rectangle 157"/>
              <p:cNvSpPr>
                <a:spLocks noChangeArrowheads="1"/>
              </p:cNvSpPr>
              <p:nvPr/>
            </p:nvSpPr>
            <p:spPr bwMode="auto">
              <a:xfrm>
                <a:off x="3134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5" name="Rectangle 158"/>
              <p:cNvSpPr>
                <a:spLocks noChangeArrowheads="1"/>
              </p:cNvSpPr>
              <p:nvPr/>
            </p:nvSpPr>
            <p:spPr bwMode="auto">
              <a:xfrm>
                <a:off x="3247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6" name="Rectangle 159"/>
              <p:cNvSpPr>
                <a:spLocks noChangeArrowheads="1"/>
              </p:cNvSpPr>
              <p:nvPr/>
            </p:nvSpPr>
            <p:spPr bwMode="auto">
              <a:xfrm>
                <a:off x="3360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7" name="Rectangle 160"/>
              <p:cNvSpPr>
                <a:spLocks noChangeArrowheads="1"/>
              </p:cNvSpPr>
              <p:nvPr/>
            </p:nvSpPr>
            <p:spPr bwMode="auto">
              <a:xfrm>
                <a:off x="3926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14" name="Rectangle 161"/>
            <p:cNvSpPr>
              <a:spLocks noChangeArrowheads="1"/>
            </p:cNvSpPr>
            <p:nvPr/>
          </p:nvSpPr>
          <p:spPr bwMode="auto">
            <a:xfrm>
              <a:off x="3897" y="1783"/>
              <a:ext cx="110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Primality Test</a:t>
              </a:r>
            </a:p>
          </p:txBody>
        </p:sp>
      </p:grpSp>
      <p:sp>
        <p:nvSpPr>
          <p:cNvPr id="373922" name="Text Box 162"/>
          <p:cNvSpPr txBox="1">
            <a:spLocks noChangeArrowheads="1"/>
          </p:cNvSpPr>
          <p:nvPr/>
        </p:nvSpPr>
        <p:spPr bwMode="auto">
          <a:xfrm>
            <a:off x="5257800" y="3505200"/>
            <a:ext cx="3352800" cy="10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0" i="1" dirty="0">
                <a:solidFill>
                  <a:srgbClr val="3366FF"/>
                </a:solidFill>
                <a:latin typeface="Comic Sans MS"/>
                <a:cs typeface="Comic Sans MS"/>
              </a:rPr>
              <a:t>Is there an alternative to infinitely many ad-hoc Turing Machines?</a:t>
            </a:r>
          </a:p>
          <a:p>
            <a:endParaRPr lang="en-US" sz="1400" b="0" i="1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47112" name="Text Box 165"/>
          <p:cNvSpPr txBox="1">
            <a:spLocks noChangeArrowheads="1"/>
          </p:cNvSpPr>
          <p:nvPr/>
        </p:nvSpPr>
        <p:spPr bwMode="auto">
          <a:xfrm>
            <a:off x="228600" y="1371600"/>
            <a:ext cx="28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ja-JP" altLang="en-US" sz="1800" b="0" i="1" dirty="0">
                <a:latin typeface="+mj-lt"/>
              </a:rPr>
              <a:t>“</a:t>
            </a:r>
            <a:r>
              <a:rPr lang="en-US" altLang="ja-JP" sz="1800" b="0" i="1" dirty="0">
                <a:latin typeface="+mj-lt"/>
              </a:rPr>
              <a:t>special-purpose</a:t>
            </a:r>
            <a:r>
              <a:rPr lang="ja-JP" altLang="en-US" sz="1800" b="0" i="1" dirty="0">
                <a:latin typeface="+mj-lt"/>
              </a:rPr>
              <a:t>”</a:t>
            </a:r>
            <a:endParaRPr lang="en-US" altLang="ja-JP" sz="1800" b="0" i="1" dirty="0">
              <a:latin typeface="+mj-lt"/>
            </a:endParaRPr>
          </a:p>
          <a:p>
            <a:r>
              <a:rPr lang="en-US" sz="1800" b="0" dirty="0">
                <a:latin typeface="+mj-lt"/>
              </a:rPr>
              <a:t>      Turing Machines....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</a:rPr>
              <a:t>meanwhile...</a:t>
            </a:r>
            <a:br>
              <a:rPr lang="en-US" sz="2000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Turing machines Galore!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 flipH="1">
            <a:off x="3954542" y="3733800"/>
            <a:ext cx="1234915" cy="1984813"/>
            <a:chOff x="6026434" y="3307400"/>
            <a:chExt cx="1234915" cy="1984813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6485116" y="3717471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485116" y="4425749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268668" y="4425749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reeform 185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Freeform 183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3" name="Straight Connector 172"/>
            <p:cNvCxnSpPr/>
            <p:nvPr/>
          </p:nvCxnSpPr>
          <p:spPr>
            <a:xfrm>
              <a:off x="6491955" y="3795083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7" idx="0"/>
            </p:cNvCxnSpPr>
            <p:nvPr/>
          </p:nvCxnSpPr>
          <p:spPr>
            <a:xfrm flipV="1">
              <a:off x="6819744" y="3742746"/>
              <a:ext cx="281405" cy="27007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6084639" y="3806101"/>
              <a:ext cx="390790" cy="13325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6084639" y="3624454"/>
              <a:ext cx="106359" cy="300554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reeform 176"/>
            <p:cNvSpPr/>
            <p:nvPr/>
          </p:nvSpPr>
          <p:spPr>
            <a:xfrm>
              <a:off x="7100853" y="3625489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 rot="5816398">
              <a:off x="6159753" y="3491447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5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79" name="AutoShape 63"/>
          <p:cNvSpPr>
            <a:spLocks noChangeArrowheads="1"/>
          </p:cNvSpPr>
          <p:nvPr/>
        </p:nvSpPr>
        <p:spPr bwMode="auto">
          <a:xfrm>
            <a:off x="3276600" y="2362200"/>
            <a:ext cx="25146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Here’</a:t>
            </a:r>
            <a:r>
              <a:rPr lang="en-US" altLang="ja-JP" sz="2000" b="0" dirty="0">
                <a:latin typeface="+mj-lt"/>
              </a:rPr>
              <a:t>s an interesting function to explore: the Universal function, U, defined by</a:t>
            </a:r>
            <a:endParaRPr lang="en-US" sz="2000" b="0" dirty="0">
              <a:latin typeface="+mj-lt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09600" y="3962400"/>
            <a:ext cx="7696200" cy="2387600"/>
            <a:chOff x="480" y="2640"/>
            <a:chExt cx="4848" cy="1504"/>
          </a:xfrm>
        </p:grpSpPr>
        <p:sp>
          <p:nvSpPr>
            <p:cNvPr id="49206" name="Text Box 5"/>
            <p:cNvSpPr txBox="1">
              <a:spLocks noChangeArrowheads="1"/>
            </p:cNvSpPr>
            <p:nvPr/>
          </p:nvSpPr>
          <p:spPr bwMode="auto">
            <a:xfrm>
              <a:off x="480" y="2640"/>
              <a:ext cx="39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4625" indent="-1746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SURPRISE!</a:t>
              </a:r>
              <a:r>
                <a:rPr lang="en-US" sz="1400" b="0" dirty="0">
                  <a:latin typeface="+mj-lt"/>
                </a:rPr>
                <a:t>  </a:t>
              </a:r>
              <a:r>
                <a:rPr lang="en-US" sz="1800" b="0" dirty="0">
                  <a:latin typeface="+mj-lt"/>
                </a:rPr>
                <a:t>U is computable by a Turing Machine:</a:t>
              </a:r>
            </a:p>
          </p:txBody>
        </p:sp>
        <p:grpSp>
          <p:nvGrpSpPr>
            <p:cNvPr id="49207" name="Group 16"/>
            <p:cNvGrpSpPr>
              <a:grpSpLocks/>
            </p:cNvGrpSpPr>
            <p:nvPr/>
          </p:nvGrpSpPr>
          <p:grpSpPr bwMode="auto">
            <a:xfrm>
              <a:off x="1135" y="2928"/>
              <a:ext cx="1675" cy="480"/>
              <a:chOff x="1135" y="2784"/>
              <a:chExt cx="1675" cy="480"/>
            </a:xfrm>
          </p:grpSpPr>
          <p:sp>
            <p:nvSpPr>
              <p:cNvPr id="49209" name="Rectangle 7"/>
              <p:cNvSpPr>
                <a:spLocks noChangeArrowheads="1"/>
              </p:cNvSpPr>
              <p:nvPr/>
            </p:nvSpPr>
            <p:spPr bwMode="auto">
              <a:xfrm>
                <a:off x="1538" y="2832"/>
                <a:ext cx="432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0" name="Text Box 8"/>
              <p:cNvSpPr txBox="1">
                <a:spLocks noChangeArrowheads="1"/>
              </p:cNvSpPr>
              <p:nvPr/>
            </p:nvSpPr>
            <p:spPr bwMode="auto">
              <a:xfrm>
                <a:off x="1554" y="2832"/>
                <a:ext cx="42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200" b="0" dirty="0">
                    <a:latin typeface="+mj-lt"/>
                  </a:rPr>
                  <a:t>T</a:t>
                </a:r>
                <a:r>
                  <a:rPr lang="en-US" sz="3200" b="0" baseline="-25000" dirty="0">
                    <a:latin typeface="+mj-lt"/>
                  </a:rPr>
                  <a:t>U</a:t>
                </a:r>
              </a:p>
            </p:txBody>
          </p:sp>
          <p:sp>
            <p:nvSpPr>
              <p:cNvPr id="49211" name="Line 9"/>
              <p:cNvSpPr>
                <a:spLocks noChangeShapeType="1"/>
              </p:cNvSpPr>
              <p:nvPr/>
            </p:nvSpPr>
            <p:spPr bwMode="auto">
              <a:xfrm>
                <a:off x="1298" y="29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2" name="Text Box 10"/>
              <p:cNvSpPr txBox="1">
                <a:spLocks noChangeArrowheads="1"/>
              </p:cNvSpPr>
              <p:nvPr/>
            </p:nvSpPr>
            <p:spPr bwMode="auto">
              <a:xfrm>
                <a:off x="1135" y="2784"/>
                <a:ext cx="21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k</a:t>
                </a:r>
              </a:p>
            </p:txBody>
          </p:sp>
          <p:sp>
            <p:nvSpPr>
              <p:cNvPr id="49213" name="Line 11"/>
              <p:cNvSpPr>
                <a:spLocks noChangeShapeType="1"/>
              </p:cNvSpPr>
              <p:nvPr/>
            </p:nvSpPr>
            <p:spPr bwMode="auto">
              <a:xfrm>
                <a:off x="1298" y="31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4" name="Text Box 12"/>
              <p:cNvSpPr txBox="1">
                <a:spLocks noChangeArrowheads="1"/>
              </p:cNvSpPr>
              <p:nvPr/>
            </p:nvSpPr>
            <p:spPr bwMode="auto">
              <a:xfrm>
                <a:off x="1153" y="3024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j</a:t>
                </a:r>
              </a:p>
            </p:txBody>
          </p:sp>
          <p:sp>
            <p:nvSpPr>
              <p:cNvPr id="49215" name="Line 13"/>
              <p:cNvSpPr>
                <a:spLocks noChangeShapeType="1"/>
              </p:cNvSpPr>
              <p:nvPr/>
            </p:nvSpPr>
            <p:spPr bwMode="auto">
              <a:xfrm>
                <a:off x="1970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6" name="Text Box 14"/>
              <p:cNvSpPr txBox="1">
                <a:spLocks noChangeArrowheads="1"/>
              </p:cNvSpPr>
              <p:nvPr/>
            </p:nvSpPr>
            <p:spPr bwMode="auto">
              <a:xfrm>
                <a:off x="2256" y="2882"/>
                <a:ext cx="55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2800" b="0">
                    <a:latin typeface="+mj-lt"/>
                  </a:rPr>
                  <a:t>T</a:t>
                </a:r>
                <a:r>
                  <a:rPr lang="en-US" sz="2800" b="0" baseline="-25000">
                    <a:latin typeface="+mj-lt"/>
                  </a:rPr>
                  <a:t>k</a:t>
                </a:r>
                <a:r>
                  <a:rPr lang="en-US" sz="2800" b="0">
                    <a:latin typeface="+mj-lt"/>
                  </a:rPr>
                  <a:t>[j]</a:t>
                </a:r>
              </a:p>
            </p:txBody>
          </p:sp>
        </p:grpSp>
        <p:sp>
          <p:nvSpPr>
            <p:cNvPr id="49208" name="Text Box 15"/>
            <p:cNvSpPr txBox="1">
              <a:spLocks noChangeArrowheads="1"/>
            </p:cNvSpPr>
            <p:nvPr/>
          </p:nvSpPr>
          <p:spPr bwMode="auto">
            <a:xfrm>
              <a:off x="480" y="3504"/>
              <a:ext cx="484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marL="4763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In fact, there are infinitely many such machines.  Each is capable of performing </a:t>
              </a:r>
              <a:r>
                <a:rPr lang="en-US" sz="2000" b="0" i="1" dirty="0">
                  <a:latin typeface="+mj-lt"/>
                </a:rPr>
                <a:t>any</a:t>
              </a:r>
              <a:r>
                <a:rPr lang="en-US" sz="2000" b="0" dirty="0">
                  <a:latin typeface="+mj-lt"/>
                </a:rPr>
                <a:t> computation that can be performed by </a:t>
              </a:r>
              <a:r>
                <a:rPr lang="en-US" sz="2000" b="0" i="1" dirty="0">
                  <a:latin typeface="+mj-lt"/>
                </a:rPr>
                <a:t>any</a:t>
              </a:r>
              <a:r>
                <a:rPr lang="en-US" sz="2000" b="0" dirty="0">
                  <a:latin typeface="+mj-lt"/>
                </a:rPr>
                <a:t> TM! </a:t>
              </a:r>
            </a:p>
          </p:txBody>
        </p:sp>
      </p:grpSp>
      <p:sp>
        <p:nvSpPr>
          <p:cNvPr id="49158" name="Rectangle 63"/>
          <p:cNvSpPr>
            <a:spLocks noChangeArrowheads="1"/>
          </p:cNvSpPr>
          <p:nvPr/>
        </p:nvSpPr>
        <p:spPr bwMode="auto">
          <a:xfrm>
            <a:off x="3352800" y="2362200"/>
            <a:ext cx="2379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U(k, j)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baseline="-25000" dirty="0" err="1">
                <a:latin typeface="+mj-lt"/>
              </a:rPr>
              <a:t>k</a:t>
            </a:r>
            <a:r>
              <a:rPr lang="en-US" sz="2800" dirty="0">
                <a:latin typeface="+mj-lt"/>
              </a:rPr>
              <a:t>[j]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>
                <a:latin typeface="+mj-lt"/>
              </a:rPr>
              <a:t>Could this be computable???</a:t>
            </a:r>
          </a:p>
        </p:txBody>
      </p:sp>
      <p:sp>
        <p:nvSpPr>
          <p:cNvPr id="49164" name="Text Box 66"/>
          <p:cNvSpPr txBox="1">
            <a:spLocks noChangeArrowheads="1"/>
          </p:cNvSpPr>
          <p:nvPr/>
        </p:nvSpPr>
        <p:spPr bwMode="auto">
          <a:xfrm>
            <a:off x="7494786" y="1905000"/>
            <a:ext cx="16160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1400" b="0" i="1" dirty="0">
                <a:solidFill>
                  <a:srgbClr val="3366FF"/>
                </a:solidFill>
                <a:latin typeface="Comic Sans MS"/>
                <a:cs typeface="Comic Sans MS"/>
              </a:rPr>
              <a:t>it sure would be neat to have a single, general-purpose machine...</a:t>
            </a:r>
          </a:p>
        </p:txBody>
      </p:sp>
      <p:sp>
        <p:nvSpPr>
          <p:cNvPr id="49162" name="Line 67"/>
          <p:cNvSpPr>
            <a:spLocks noChangeShapeType="1"/>
          </p:cNvSpPr>
          <p:nvPr/>
        </p:nvSpPr>
        <p:spPr bwMode="auto">
          <a:xfrm flipV="1">
            <a:off x="7162800" y="2057400"/>
            <a:ext cx="381000" cy="2286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 Function</a:t>
            </a:r>
          </a:p>
        </p:txBody>
      </p:sp>
      <p:grpSp>
        <p:nvGrpSpPr>
          <p:cNvPr id="67" name="Group 66"/>
          <p:cNvGrpSpPr/>
          <p:nvPr/>
        </p:nvGrpSpPr>
        <p:grpSpPr>
          <a:xfrm flipH="1">
            <a:off x="6629400" y="2286000"/>
            <a:ext cx="765500" cy="1565904"/>
            <a:chOff x="5740840" y="729676"/>
            <a:chExt cx="970286" cy="198481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99522" y="1139747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99522" y="1848025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983074" y="1848025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reeform 85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6206361" y="1217359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54750" y="1460500"/>
              <a:ext cx="260350" cy="36830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949950" y="1228377"/>
              <a:ext cx="239886" cy="23847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56300" y="1460500"/>
              <a:ext cx="209550" cy="36830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/>
            <p:cNvSpPr/>
            <p:nvPr/>
          </p:nvSpPr>
          <p:spPr>
            <a:xfrm rot="5400000">
              <a:off x="6224709" y="1822466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8043755">
              <a:off x="5981788" y="1825014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9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1376</Words>
  <Application>Microsoft Macintosh PowerPoint</Application>
  <PresentationFormat>On-screen Show (4:3)</PresentationFormat>
  <Paragraphs>268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Symbol</vt:lpstr>
      <vt:lpstr>Tekton Pro</vt:lpstr>
      <vt:lpstr>Trebuchet MS</vt:lpstr>
      <vt:lpstr>Office Theme</vt:lpstr>
      <vt:lpstr>Models of Computation</vt:lpstr>
      <vt:lpstr>Universality?</vt:lpstr>
      <vt:lpstr>Models of Computation</vt:lpstr>
      <vt:lpstr>FSM Limitations</vt:lpstr>
      <vt:lpstr>Turing Machines</vt:lpstr>
      <vt:lpstr>Other Models of Computation…</vt:lpstr>
      <vt:lpstr>Computability</vt:lpstr>
      <vt:lpstr>meanwhile... Turing machines Galore!</vt:lpstr>
      <vt:lpstr>The Universal Function</vt:lpstr>
      <vt:lpstr>Universality</vt:lpstr>
      <vt:lpstr>Turing Universality</vt:lpstr>
      <vt:lpstr>Coded Algorithms: Key to CS data vs hardware</vt:lpstr>
      <vt:lpstr>Uncomputability (!)</vt:lpstr>
      <vt:lpstr>Why fH is Uncomputable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371</cp:revision>
  <cp:lastPrinted>2015-03-12T12:51:54Z</cp:lastPrinted>
  <dcterms:created xsi:type="dcterms:W3CDTF">2010-02-03T13:36:01Z</dcterms:created>
  <dcterms:modified xsi:type="dcterms:W3CDTF">2022-12-10T16:06:53Z</dcterms:modified>
</cp:coreProperties>
</file>